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Palatino Linotype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latinoLinotype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PalatinoLinotype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PalatinoLinotype-italic.fntdata"/><Relationship Id="rId16" Type="http://schemas.openxmlformats.org/officeDocument/2006/relationships/slide" Target="slides/slide11.xml"/><Relationship Id="rId38" Type="http://schemas.openxmlformats.org/officeDocument/2006/relationships/font" Target="fonts/PalatinoLinotyp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535413" y="603390"/>
            <a:ext cx="6479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535413" y="1511800"/>
            <a:ext cx="64794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13" name="Shape 113"/>
          <p:cNvCxnSpPr/>
          <p:nvPr/>
        </p:nvCxnSpPr>
        <p:spPr>
          <a:xfrm>
            <a:off x="1371687" y="599230"/>
            <a:ext cx="0" cy="80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SECTION_HEADER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535411" y="1317098"/>
            <a:ext cx="552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535412" y="2854647"/>
            <a:ext cx="5525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1371687" y="599230"/>
            <a:ext cx="0" cy="2133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://speech.ee.ntu.edu.tw/~tlkagk/courses/ML_2017/Lecture/word2vec%20(v2)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.facebook.com/l.php?u=https%3A%2F%2Fwww.kaggle.com%2Ft%2F98e81d1542fe47e092d3e102dfe42360&amp;h=ATMJpBQkFO1BF3_DPxJDHC10-sStaenjrWd0K2rbnkFJa-mqUA94ZrfOLX5GA8X7h2FU8SrzJs2rrNaKQ2kbZWCDnuNFqpbVo5GPvMlO9XH_BJCzrMJyU-ozIoFT4L0fBs4hT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.gl/TzKypu" TargetMode="External"/><Relationship Id="rId4" Type="http://schemas.openxmlformats.org/officeDocument/2006/relationships/hyperlink" Target="https://goo.gl/9jVX9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tumlta.github.io/2017fall-ml-hw4/" TargetMode="External"/><Relationship Id="rId4" Type="http://schemas.openxmlformats.org/officeDocument/2006/relationships/hyperlink" Target="https://goo.gl/vb6Baq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.gl/forms/vi8RbHKATZNkwHS42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ntu.mlta@gmail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lides.com/sunprinces/deck-16#/2%EF%BC%89" TargetMode="External"/><Relationship Id="rId4" Type="http://schemas.openxmlformats.org/officeDocument/2006/relationships/hyperlink" Target="https://www.kaggle.com/t/98e81d1542fe47e092d3e102dfe42360" TargetMode="External"/><Relationship Id="rId9" Type="http://schemas.openxmlformats.org/officeDocument/2006/relationships/hyperlink" Target="https://goo.gl/forms/vi8RbHKATZNkwHS42" TargetMode="External"/><Relationship Id="rId5" Type="http://schemas.openxmlformats.org/officeDocument/2006/relationships/hyperlink" Target="https://ntumlta.github.io/2017fall-ml-hw4/" TargetMode="External"/><Relationship Id="rId6" Type="http://schemas.openxmlformats.org/officeDocument/2006/relationships/hyperlink" Target="https://goo.gl/vb6Baq" TargetMode="External"/><Relationship Id="rId7" Type="http://schemas.openxmlformats.org/officeDocument/2006/relationships/hyperlink" Target="https://goo.gl/TzKypu" TargetMode="External"/><Relationship Id="rId8" Type="http://schemas.openxmlformats.org/officeDocument/2006/relationships/hyperlink" Target="https://goo.gl/9jVX9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2%EF%BC%8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rgbClr val="000000"/>
                </a:solidFill>
              </a:rPr>
              <a:t>Machine Learning </a:t>
            </a:r>
            <a:r>
              <a:rPr lang="zh-TW" sz="5200">
                <a:solidFill>
                  <a:srgbClr val="660000"/>
                </a:solidFill>
              </a:rPr>
              <a:t>HW4</a:t>
            </a:r>
            <a:endParaRPr sz="5200">
              <a:solidFill>
                <a:srgbClr val="660000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TAs</a:t>
            </a:r>
            <a:endParaRPr sz="2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ntu.mlta@gmail.com</a:t>
            </a:r>
            <a:endParaRPr sz="2800">
              <a:solidFill>
                <a:srgbClr val="0C343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/>
              <a:t>Word Embedding</a:t>
            </a:r>
            <a:r>
              <a:rPr lang="zh-TW"/>
              <a:t>(*)</a:t>
            </a:r>
            <a:endParaRPr i="0" u="none" cap="none" strike="noStrike"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1668" l="0" r="0" t="-8643"/>
          <a:stretch/>
        </p:blipFill>
        <p:spPr>
          <a:xfrm>
            <a:off x="1564925" y="2336250"/>
            <a:ext cx="6220650" cy="26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idx="1" type="body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Microsoft JhengHei"/>
              <a:buAutoNum type="arabicPeriod"/>
            </a:pPr>
            <a:r>
              <a:rPr lang="zh-TW" sz="20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用一些方法pretrain 出word embedding (ex：skip-gram、CBOW )</a:t>
            </a:r>
            <a:endParaRPr sz="20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reference :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400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http://speech.ee.ntu.edu.tw/~tlkagk/courses/ML_2017/Lecture/word2vec%20(v2).pdf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小提醒：如果要實作這個方法，pretrain的data也要是作業提供的！</a:t>
            </a:r>
            <a:endParaRPr sz="15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Microsoft JhengHei"/>
              <a:buAutoNum type="arabicPeriod"/>
            </a:pPr>
            <a:r>
              <a:rPr lang="zh-TW" sz="20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跟model的其他部分一起train (比較輕鬆)</a:t>
            </a:r>
            <a:endParaRPr sz="20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39875" y="24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zh-TW"/>
              <a:t>Bag</a:t>
            </a:r>
            <a:r>
              <a:rPr lang="zh-TW"/>
              <a:t> of Words (BOW) </a:t>
            </a:r>
            <a:endParaRPr i="0" u="none" cap="none" strike="noStrike"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BOW的概念就是將</a:t>
            </a: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句子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裡的文字變成一個袋子裝著這些詞的方式表現，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這種表現方式不考慮文法以及詞的順序。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(1) John likes to watch movies. Mary likes movies too.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(2) John also likes to watch football games.</a:t>
            </a:r>
            <a:endParaRPr>
              <a:solidFill>
                <a:srgbClr val="000000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在BOW的表示方法下，會變成：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-&gt; [1, 2, 1, 1, 2, 0, 0, 0, 1, 1]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(2) -&gt; [1, 1, 1, 1, 0, 1, 1, 1, 0, 0]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>
              <a:solidFill>
                <a:srgbClr val="000000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6603" l="0" r="0" t="0"/>
          <a:stretch/>
        </p:blipFill>
        <p:spPr>
          <a:xfrm>
            <a:off x="4222925" y="3106750"/>
            <a:ext cx="3386500" cy="19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Shape 196"/>
          <p:cNvGrpSpPr/>
          <p:nvPr/>
        </p:nvGrpSpPr>
        <p:grpSpPr>
          <a:xfrm>
            <a:off x="6274275" y="2294425"/>
            <a:ext cx="3170100" cy="3250425"/>
            <a:chOff x="6037550" y="2445050"/>
            <a:chExt cx="3170100" cy="3250425"/>
          </a:xfrm>
        </p:grpSpPr>
        <p:sp>
          <p:nvSpPr>
            <p:cNvPr id="197" name="Shape 197"/>
            <p:cNvSpPr txBox="1"/>
            <p:nvPr/>
          </p:nvSpPr>
          <p:spPr>
            <a:xfrm>
              <a:off x="6037550" y="2752775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9700" marR="139700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    "John",  "likes",  "to",</a:t>
              </a:r>
              <a:b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"watch",  "movies",</a:t>
              </a:r>
              <a:b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"also",  "football",</a:t>
              </a:r>
              <a:b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"games",  "Mary",  "too"  ]</a:t>
              </a:r>
              <a:endParaRPr b="1" sz="15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6885775" y="2445050"/>
              <a:ext cx="15675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dictionary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zh-TW"/>
              <a:t>Semi-</a:t>
            </a:r>
            <a:r>
              <a:rPr lang="zh-TW"/>
              <a:t>Supervised learning</a:t>
            </a:r>
            <a:endParaRPr i="0" u="none" cap="none" strike="noStrike"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44850" y="1175425"/>
            <a:ext cx="949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semi-supervised 簡單來說就是讓機器自己從unlabel data中找出label，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而方法有很多種，這邊簡單介紹其中一種比較好實作的方法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Self-Training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Self-Training：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把train好的model對unlabel data做預測，並將這些預測後的值轉成該筆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unlabel data的label，並加入這些新的data做training。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你可以調整不同的threshold、或是多次取樣來得到比較有信心的data。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ex：設定pos_threshold=0.8，只有在prediction&gt;0.8的data才會被標上1的label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 (labeled data)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label +++$+++ text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11637" l="3999" r="68415" t="76051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Shape 213"/>
          <p:cNvCxnSpPr>
            <a:stCxn id="212" idx="0"/>
          </p:cNvCxnSpPr>
          <p:nvPr/>
        </p:nvCxnSpPr>
        <p:spPr>
          <a:xfrm flipH="1" rot="10800000">
            <a:off x="519600" y="1274250"/>
            <a:ext cx="1689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Shape 215"/>
          <p:cNvCxnSpPr>
            <a:stCxn id="214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 (unlabeled data)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64379" l="3272" r="59584" t="14964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311700" y="1407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kaggle_url：</a:t>
            </a:r>
            <a:r>
              <a:rPr lang="zh-TW" sz="1800" u="sng">
                <a:solidFill>
                  <a:schemeClr val="accent5"/>
                </a:solidFill>
                <a:highlight>
                  <a:srgbClr val="F1F0F0"/>
                </a:highlight>
                <a:hlinkClick r:id="rId3"/>
              </a:rPr>
              <a:t>https://www.kaggle.com/t/98e81d1542fe47e092d3e102dfe42360</a:t>
            </a:r>
            <a:endParaRPr sz="18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請使用先前使用的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kaggle帳號登入。</a:t>
            </a:r>
            <a:endParaRPr baseline="-25000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隊名:學號_任意名稱(ex.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06666666_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許哲瑋打球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)，旁聽同學請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set的資料將被分為兩份，一半為public，另一半為private。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kaggle名稱錯誤者將不會得到任何kaggle上分數。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本次作業為期三週，strong baseline將在第二週結束時公布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請預測test set中</a:t>
            </a:r>
            <a:r>
              <a:rPr lang="zh-TW"/>
              <a:t>二十萬</a:t>
            </a:r>
            <a:r>
              <a:rPr lang="zh-TW"/>
              <a:t>筆資料並將結果上傳Kaggle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235" name="Shape 235"/>
          <p:cNvPicPr preferRelativeResize="0"/>
          <p:nvPr/>
        </p:nvPicPr>
        <p:blipFill rotWithShape="1">
          <a:blip r:embed="rId3">
            <a:alphaModFix/>
          </a:blip>
          <a:srcRect b="1259" l="0" r="0" t="1093"/>
          <a:stretch/>
        </p:blipFill>
        <p:spPr>
          <a:xfrm>
            <a:off x="6580075" y="243625"/>
            <a:ext cx="2252225" cy="464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Kaggle: </a:t>
            </a:r>
            <a:r>
              <a:rPr lang="zh-TW">
                <a:solidFill>
                  <a:srgbClr val="FF0000"/>
                </a:solidFill>
              </a:rPr>
              <a:t>2017/12/7 11:59 p.m.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report, github</a:t>
            </a:r>
            <a:r>
              <a:rPr lang="zh-TW">
                <a:solidFill>
                  <a:srgbClr val="FF0000"/>
                </a:solidFill>
              </a:rPr>
              <a:t>: 2017/12/8 11:59 p.m. (GMT+8)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github上ML2017fall/hw4/裡面請至少包含：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hw4_train.sh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hw4_test.sh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files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model參數 (Make sure it can be downloaded by your script.)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(*</a:t>
            </a:r>
            <a:r>
              <a:rPr lang="zh-TW">
                <a:solidFill>
                  <a:srgbClr val="FF0000"/>
                </a:solidFill>
              </a:rPr>
              <a:t>請將model download到與script相同的位置</a:t>
            </a:r>
            <a:r>
              <a:rPr lang="zh-TW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以下的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路徑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，助教在跑的時候會另外指定，請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保留可更改的彈性，不要寫死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hw4_train.sh &lt;training 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data&gt;  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&lt;training unlabel data&gt; 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label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data: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training_label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txt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 unlabel data: training_nolabel.txt的路徑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hw4_test.sh  &lt;testing data&gt;  &lt;prediction file&gt;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testing data: test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ing_data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txt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prediction file: 結果的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csv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檔路徑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(除非有狀況，不然原則上助教只會跑testing，不會跑training，因此請用讀取model參數的方式進行predict。)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Requirements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Task Introduction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Data Format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Kaggle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Rules, Deadline and Policy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FAQ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leaderboard的simple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leaderboard的simple baseline分數 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2017/11/30 23:59 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(GMT+8)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前超過public simple baseline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kaggle排名前五名(且願意上台跟大家分享的同學)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其中，前五名排名以public平均為準，屆時助教會公布名單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Kaggle Rank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(遲交才必需填寫)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■"/>
            </a:pPr>
            <a:r>
              <a:rPr lang="zh-TW"/>
              <a:t>Github </a:t>
            </a:r>
            <a:r>
              <a:rPr lang="zh-TW">
                <a:solidFill>
                  <a:srgbClr val="FF0000"/>
                </a:solidFill>
              </a:rPr>
              <a:t>CODE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https://goo.gl/TzKypu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■"/>
            </a:pPr>
            <a:r>
              <a:rPr lang="zh-TW"/>
              <a:t>Github </a:t>
            </a:r>
            <a:r>
              <a:rPr lang="zh-TW">
                <a:solidFill>
                  <a:srgbClr val="FF0000"/>
                </a:solidFill>
              </a:rPr>
              <a:t>REPORT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https://goo.gl/9jVX9E</a:t>
            </a:r>
            <a:b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Github再填表單，助教會根據表單填寫時間當作繳交時間。</a:t>
            </a:r>
            <a:endParaRPr sz="1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上傳的model總和大小建議在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500MB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以內</a:t>
            </a:r>
            <a:r>
              <a:rPr lang="zh-TW" sz="1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Other Policy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-77625" y="1163325"/>
            <a:ext cx="92217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請說明你實作的 RNN model，其模型架構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請說明你實作的 BOW model，其模型架構、訓練過程和準確率為何？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(1%) 請比較bag of word與RNN兩種不同model對於"today is a good day, but it is hot"與"today is hot, but it is a good day"這兩句的情緒分數，並討論造成差異的原因。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請比較"有無"包含標點符號兩種不同tokenize的方式，並討論兩者對準確率的影響。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請描述在你的semi-supervised方法是如何標記label，並比較有無semi-surpervised training對準確率的影響。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531675" y="4139775"/>
            <a:ext cx="8859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作業網址參考</a:t>
            </a:r>
            <a:r>
              <a:rPr lang="zh-TW" sz="1600"/>
              <a:t>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https://ntumlta.github.io/2017fall-ml-hw4/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Report template:</a:t>
            </a:r>
            <a:r>
              <a:rPr lang="zh-TW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https://goo.gl/vb6Baq</a:t>
            </a:r>
            <a:r>
              <a:rPr lang="zh-TW" sz="1800">
                <a:solidFill>
                  <a:srgbClr val="FF0000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Collaborators請附上學號與姓名</a:t>
            </a:r>
            <a:endParaRPr sz="16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763275" y="720100"/>
            <a:ext cx="5458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[注意] 這次報告</a:t>
            </a:r>
            <a:r>
              <a:rPr b="1" lang="zh-TW" sz="1800">
                <a:solidFill>
                  <a:srgbClr val="FF0000"/>
                </a:solidFill>
              </a:rPr>
              <a:t>建議頁數為三頁，請盡量精簡內容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311700" y="332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小老師制度（手把手教學）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11/30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以前超過simple baseline並願意在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12/1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在上課時間教導同學撰寫作業四程式，請填寫一下表單：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https://goo.gl/forms/vi8RbHKATZNkwHS42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11/30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將公布小老師名單在作業網頁，人數太多將以符合以下標準的同學為主:</a:t>
            </a:r>
            <a:b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1. 沒有當過小老師 </a:t>
            </a:r>
            <a:b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 Kaggle Public Leaderboard成績排名較高 (但請不要因此想overfit public set)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小老師當次成績+1%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ntu.mlta@gmail.com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http://slides.com/sunprinces/deck-16#/2）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https://www.kaggle.com/t/98e81d1542fe47e092d3e102dfe42360</a:t>
            </a:r>
            <a:endParaRPr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/>
              <a:t>作業網址：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https://ntumlta.github.io/2017fall-ml-hw4/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https://goo.gl/vb6Baq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遲交表單: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Github </a:t>
            </a:r>
            <a:r>
              <a:rPr lang="zh-TW">
                <a:solidFill>
                  <a:srgbClr val="FF0000"/>
                </a:solidFill>
              </a:rPr>
              <a:t>CODE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https://goo.gl/TzKypu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Github </a:t>
            </a:r>
            <a:r>
              <a:rPr lang="zh-TW">
                <a:solidFill>
                  <a:srgbClr val="FF0000"/>
                </a:solidFill>
              </a:rPr>
              <a:t>REPORT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https://goo.gl/9jVX9E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小老師報名表單：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https://goo.gl/forms/vi8RbHKATZNkwHS42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11700" y="115247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請使用RNN實作model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 (禁止使用其他corpus pretrain好的model)</a:t>
            </a:r>
            <a:endParaRPr sz="2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請附上訓練好的best model (及其參數)至github release或dropbox，並於hw4_test.sh中寫下載的command（請參照以下網站中方法：</a:t>
            </a:r>
            <a:r>
              <a:rPr lang="zh-TW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http://slides.com/sunprinces/deck-16#/2）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model大小在100mb以內的可以直接上傳到github</a:t>
            </a:r>
            <a:endParaRPr baseline="-25000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hw4_test.sh要在10分鐘內跑完（model下載時間不包含在此）</a:t>
            </a:r>
            <a:endParaRPr sz="2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Available Toolkit Versions: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Python3.5+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可使用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pandas0.20+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以及python standard library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可</a:t>
            </a: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額外使用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tensorflow1.3, keras2.0.8, pytorch0.2.0, gensim, GloVe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使用nltk需下載一些額外的data 所以禁止使用nltk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86350" y="91032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Task introduction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(</a:t>
            </a:r>
            <a:r>
              <a:rPr lang="zh-TW" sz="2400"/>
              <a:t>Text Sentiment Classification</a:t>
            </a:r>
            <a:r>
              <a:rPr lang="zh-TW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Text Sentiment Classification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11637" l="3999" r="68415" t="76051"/>
          <a:stretch/>
        </p:blipFill>
        <p:spPr>
          <a:xfrm>
            <a:off x="588575" y="1271913"/>
            <a:ext cx="8243722" cy="10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 Sentiment Classification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本次作業為twitter上收集到的推文，每則推文都會被標注為正面或負面，如：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除了有label的data以外，我們還額外提供了120萬筆左右沒有label的data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labeled training data       ：20萬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unlabeled training data  ：120萬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                      ：20萬（10萬public，10萬private）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1：</a:t>
            </a:r>
            <a:r>
              <a:rPr lang="zh-TW"/>
              <a:t>正面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15616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r>
              <a:rPr lang="zh-TW"/>
              <a:t>：負面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 the sentences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9100" y="1152425"/>
            <a:ext cx="8520600" cy="4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先建立字典，字典內含有每一個字所對應到的index</a:t>
            </a:r>
            <a:endParaRPr b="1" sz="20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example:</a:t>
            </a:r>
            <a:endParaRPr sz="20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“I have a pen.” -&gt; [1, 2, 3, 4]</a:t>
            </a:r>
            <a:endParaRPr sz="20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“I have an apple.” -&gt; [1, 2, 5, 6]</a:t>
            </a:r>
            <a:endParaRPr sz="20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</a:t>
            </a:r>
            <a:r>
              <a:rPr lang="zh-TW" sz="2000"/>
              <a:t>Word Embedding來代表每一個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單字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>
                <a:solidFill>
                  <a:srgbClr val="695D46"/>
                </a:solidFill>
              </a:rPr>
              <a:t>並藉由RNN model 得到一個代表該句的vector(投影片p.5 的</a:t>
            </a:r>
            <a:r>
              <a:rPr i="1" lang="zh-TW" sz="2000">
                <a:solidFill>
                  <a:srgbClr val="695D46"/>
                </a:solidFill>
              </a:rPr>
              <a:t>h</a:t>
            </a:r>
            <a:r>
              <a:rPr lang="zh-TW" sz="2000">
                <a:solidFill>
                  <a:srgbClr val="695D46"/>
                </a:solidFill>
              </a:rPr>
              <a:t>)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或可直接用bag of words(BOW)的方式獲得代表該句的vector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zh-TW"/>
              <a:t>What is </a:t>
            </a: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用一個向量(vector)表示字(詞)的意思</a:t>
            </a:r>
            <a:endParaRPr sz="24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3">
              <a:alphaModFix/>
            </a:blip>
            <a:srcRect b="13203" l="17309" r="48751" t="37010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/>
              <a:t>1-of-N encoding</a:t>
            </a:r>
            <a:endParaRPr i="0" u="none" cap="none" strike="noStrike"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0866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假設有一個五個字的字典</a:t>
            </a:r>
            <a:r>
              <a:rPr lang="zh-TW" sz="2000">
                <a:solidFill>
                  <a:srgbClr val="695D46"/>
                </a:solidFill>
              </a:rPr>
              <a:t> [1,2,3,4,5]</a:t>
            </a: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我們可以用不同的one-hot vector來代表這個字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	1 -&gt; [1,0,0,0,0]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	2 -&gt; [0,1,0,0,0]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	3 -&gt; [0,0,1,0,0]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	4 -&gt; [0,0,0,1,0]</a:t>
            </a:r>
            <a:endParaRPr sz="2000">
              <a:solidFill>
                <a:srgbClr val="695D46"/>
              </a:solidFill>
            </a:endParaRPr>
          </a:p>
          <a:p>
            <a:pPr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Issue :</a:t>
            </a:r>
            <a:endParaRPr sz="2000">
              <a:solidFill>
                <a:srgbClr val="695D46"/>
              </a:solidFill>
            </a:endParaRPr>
          </a:p>
          <a:p>
            <a:pPr indent="-342900" lvl="0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lphaL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缺少字與字之間的關聯性 (當然你可以相信NN很強大他會自己想辦法)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lphaL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很吃記憶體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</a:rPr>
              <a:t>200000(data)*30(length)*20000(vocab size) *4(Byte) = 4.8*10^11 = 480 GB</a:t>
            </a:r>
            <a:endParaRPr sz="1800">
              <a:solidFill>
                <a:srgbClr val="695D46"/>
              </a:solidFill>
            </a:endParaRP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