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61" r:id="rId2"/>
    <p:sldId id="324" r:id="rId3"/>
    <p:sldId id="328" r:id="rId4"/>
    <p:sldId id="356" r:id="rId5"/>
    <p:sldId id="330" r:id="rId6"/>
    <p:sldId id="331" r:id="rId7"/>
    <p:sldId id="296" r:id="rId8"/>
    <p:sldId id="319" r:id="rId9"/>
    <p:sldId id="342" r:id="rId10"/>
    <p:sldId id="332" r:id="rId11"/>
    <p:sldId id="340" r:id="rId12"/>
    <p:sldId id="355" r:id="rId13"/>
    <p:sldId id="344" r:id="rId14"/>
    <p:sldId id="345" r:id="rId15"/>
    <p:sldId id="346" r:id="rId16"/>
    <p:sldId id="347" r:id="rId17"/>
    <p:sldId id="348" r:id="rId18"/>
    <p:sldId id="320" r:id="rId19"/>
    <p:sldId id="350" r:id="rId20"/>
    <p:sldId id="352" r:id="rId21"/>
    <p:sldId id="333" r:id="rId22"/>
    <p:sldId id="334" r:id="rId23"/>
    <p:sldId id="326" r:id="rId24"/>
    <p:sldId id="335" r:id="rId25"/>
    <p:sldId id="336" r:id="rId26"/>
    <p:sldId id="353" r:id="rId27"/>
    <p:sldId id="339" r:id="rId28"/>
    <p:sldId id="323"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ckett, Linda" initials="LHT" lastIdx="2" clrIdx="0"/>
  <p:cmAuthor id="1" name="McManus, Michael" initials="MGM" lastIdx="6" clrIdx="1"/>
  <p:cmAuthor id="2" name="Weber, Marc" initials="MHW" lastIdx="2"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0088" autoAdjust="0"/>
  </p:normalViewPr>
  <p:slideViewPr>
    <p:cSldViewPr>
      <p:cViewPr>
        <p:scale>
          <a:sx n="90" d="100"/>
          <a:sy n="90" d="100"/>
        </p:scale>
        <p:origin x="-636"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1986"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2189D6C-17E8-4059-AE21-6688CA915279}" type="datetimeFigureOut">
              <a:rPr lang="en-US" smtClean="0"/>
              <a:pPr/>
              <a:t>4/24/2014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D317168-E51A-4996-BDC7-C887853A07AD}" type="slidenum">
              <a:rPr lang="en-US" smtClean="0"/>
              <a:pPr/>
              <a:t>‹#›</a:t>
            </a:fld>
            <a:endParaRPr lang="en-US"/>
          </a:p>
        </p:txBody>
      </p:sp>
    </p:spTree>
    <p:extLst>
      <p:ext uri="{BB962C8B-B14F-4D97-AF65-F5344CB8AC3E}">
        <p14:creationId xmlns="" xmlns:p14="http://schemas.microsoft.com/office/powerpoint/2010/main" val="184904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961AB27-4DB8-4583-B826-2BF6D5EFEF8E}" type="datetimeFigureOut">
              <a:rPr lang="en-US" smtClean="0"/>
              <a:pPr/>
              <a:t>4/24/2014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4944338-E36E-4AB7-B431-FAFBE8664636}" type="slidenum">
              <a:rPr lang="en-US" smtClean="0"/>
              <a:pPr/>
              <a:t>‹#›</a:t>
            </a:fld>
            <a:endParaRPr lang="en-US"/>
          </a:p>
        </p:txBody>
      </p:sp>
    </p:spTree>
    <p:extLst>
      <p:ext uri="{BB962C8B-B14F-4D97-AF65-F5344CB8AC3E}">
        <p14:creationId xmlns="" xmlns:p14="http://schemas.microsoft.com/office/powerpoint/2010/main" val="49418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provide a means to simultaneously summarize and display both statistical and geographic distributions by linking statistical summaries to a series of small maps.  This work has been a team effort between 3 statisticians, a geographer, and an ecologist.   Quinn is developer of the R package.  Marc is a geographer, &amp; he solved some of the geographical issues.  I am an aquatic ecologist, and my role was to be the naïve, but insightful, beta tester.  Tom Kincaid is a statistician that knows how to assemble R packages.  Tony Olsen is our team historian.</a:t>
            </a:r>
          </a:p>
          <a:p>
            <a:r>
              <a:rPr lang="en-US" sz="1200" kern="1200" dirty="0" smtClean="0">
                <a:solidFill>
                  <a:schemeClr val="tx1"/>
                </a:solidFill>
                <a:latin typeface="+mn-lt"/>
                <a:ea typeface="+mn-ea"/>
                <a:cs typeface="+mn-cs"/>
              </a:rPr>
              <a:t>The objective for this first session of the webinar is to provide an overview to what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are and how they differ from other spatial summaries. The second session is for scientists and analysts that will be creating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such as for Integrated Water Quality Monitoring and Assessment Reports.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 great deal of effort is spent collecting and analyzing monitoring data that are often expressed over some areal unit.  For example, cancer mortality rates per state, or bushels of corn produced per county, or median total phosphorus concentration of lakes per </a:t>
            </a:r>
            <a:r>
              <a:rPr lang="en-US" sz="1200" kern="1200" dirty="0" err="1" smtClean="0">
                <a:solidFill>
                  <a:schemeClr val="tx1"/>
                </a:solidFill>
                <a:latin typeface="+mn-lt"/>
                <a:ea typeface="+mn-ea"/>
                <a:cs typeface="+mn-cs"/>
              </a:rPr>
              <a:t>ecoregion</a:t>
            </a:r>
            <a:r>
              <a:rPr lang="en-US" sz="1200" kern="1200" dirty="0" smtClean="0">
                <a:solidFill>
                  <a:schemeClr val="tx1"/>
                </a:solidFill>
                <a:latin typeface="+mn-lt"/>
                <a:ea typeface="+mn-ea"/>
                <a:cs typeface="+mn-cs"/>
              </a:rPr>
              <a:t>.  For your Integrated Water Quality Monitoring and Assessment reports, you want to summarize that data both statistically and spatially, and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can help you do that.</a:t>
            </a:r>
          </a:p>
        </p:txBody>
      </p:sp>
      <p:sp>
        <p:nvSpPr>
          <p:cNvPr id="4" name="Slide Number Placeholder 3"/>
          <p:cNvSpPr>
            <a:spLocks noGrp="1"/>
          </p:cNvSpPr>
          <p:nvPr>
            <p:ph type="sldNum" sz="quarter" idx="10"/>
          </p:nvPr>
        </p:nvSpPr>
        <p:spPr/>
        <p:txBody>
          <a:bodyPr/>
          <a:lstStyle/>
          <a:p>
            <a:fld id="{A4944338-E36E-4AB7-B431-FAFBE866463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Four steps to producing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Those four steps were applied to all the examples I will show you.</a:t>
            </a:r>
            <a:r>
              <a:rPr lang="en-US" sz="1200" kern="1200" baseline="0" dirty="0" smtClean="0">
                <a:solidFill>
                  <a:schemeClr val="tx1"/>
                </a:solidFill>
                <a:latin typeface="+mn-lt"/>
                <a:ea typeface="+mn-ea"/>
                <a:cs typeface="+mn-cs"/>
              </a:rPr>
              <a:t>  Quiz 1</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of socioeconomic data for 50 states and District of Columbia. Note we have five panels:  dot legend, labels, 2 statistical summaries, and map.  As one reads down the perceptual groups, note how the states are filled in after they have been displayed.  Also, the state having the median poverty level is highlighted.  Dan Carr described these small maps, or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as caricatures.</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use another example with data from</a:t>
            </a:r>
            <a:r>
              <a:rPr lang="en-US" baseline="0" dirty="0" smtClean="0"/>
              <a:t> a spatially balanced probabilistic stream survey.  These data are provided by Michael Whitman from WVDEP.  The target population was 1</a:t>
            </a:r>
            <a:r>
              <a:rPr lang="en-US" baseline="30000" dirty="0" smtClean="0"/>
              <a:t>st</a:t>
            </a:r>
            <a:r>
              <a:rPr lang="en-US" baseline="0" dirty="0" smtClean="0"/>
              <a:t>-4</a:t>
            </a:r>
            <a:r>
              <a:rPr lang="en-US" baseline="30000" dirty="0" smtClean="0"/>
              <a:t>th</a:t>
            </a:r>
            <a:r>
              <a:rPr lang="en-US" baseline="0" dirty="0" smtClean="0"/>
              <a:t> order streams from 25 WVDEP </a:t>
            </a:r>
            <a:r>
              <a:rPr lang="en-US" baseline="0" dirty="0" err="1" smtClean="0"/>
              <a:t>subbasins</a:t>
            </a:r>
            <a:r>
              <a:rPr lang="en-US" baseline="0" dirty="0" smtClean="0"/>
              <a:t> sampled from 2002-2006.  Here is a point map of stream conductivity at the sampled sites.  Benthic </a:t>
            </a:r>
            <a:r>
              <a:rPr lang="en-US" baseline="0" dirty="0" err="1" smtClean="0"/>
              <a:t>macrorinvertebrates</a:t>
            </a:r>
            <a:r>
              <a:rPr lang="en-US" baseline="0" dirty="0" smtClean="0"/>
              <a:t> collected at each were site were used to calculate a stream condition index.</a:t>
            </a:r>
            <a:endParaRPr lang="en-US" dirty="0" smtClean="0"/>
          </a:p>
          <a:p>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Boxplot</a:t>
            </a:r>
            <a:r>
              <a:rPr lang="en-US" sz="1200" kern="1200" dirty="0" smtClean="0">
                <a:solidFill>
                  <a:schemeClr val="tx1"/>
                </a:solidFill>
                <a:latin typeface="+mn-lt"/>
                <a:ea typeface="+mn-ea"/>
                <a:cs typeface="+mn-cs"/>
              </a:rPr>
              <a:t>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of stream conductivity and condition index.  For the SCI, higher values mean the sampled sites more resemble reference sites based on the collected invertebrates.  Looking at descriptive statistical summary of conductivity and stream condition index.  Specifically, the five number summary of minimum, first quartile, median, third quartile, and maximum.  The data have been sorted from highest median conductivity to lowest.  This </a:t>
            </a:r>
            <a:r>
              <a:rPr lang="en-US" sz="1200" kern="1200" dirty="0" err="1" smtClean="0">
                <a:solidFill>
                  <a:schemeClr val="tx1"/>
                </a:solidFill>
                <a:latin typeface="+mn-lt"/>
                <a:ea typeface="+mn-ea"/>
                <a:cs typeface="+mn-cs"/>
              </a:rPr>
              <a:t>boxplot</a:t>
            </a:r>
            <a:r>
              <a:rPr lang="en-US" sz="1200" kern="1200" dirty="0" smtClean="0">
                <a:solidFill>
                  <a:schemeClr val="tx1"/>
                </a:solidFill>
                <a:latin typeface="+mn-lt"/>
                <a:ea typeface="+mn-ea"/>
                <a:cs typeface="+mn-cs"/>
              </a:rPr>
              <a:t> summary shows both global and local spatial outliers.  The Little Kanawha site is a global outlier.  Can also see the geographic pattern of high median conductivities occurring in two “pockets”, southern &amp; northern, and that lower median conductivities occur in some of the eastern watersheds.   Looking at the IQR as a robust measure of variation see some </a:t>
            </a:r>
            <a:r>
              <a:rPr lang="en-US" sz="1200" kern="1200" dirty="0" err="1" smtClean="0">
                <a:solidFill>
                  <a:schemeClr val="tx1"/>
                </a:solidFill>
                <a:latin typeface="+mn-lt"/>
                <a:ea typeface="+mn-ea"/>
                <a:cs typeface="+mn-cs"/>
              </a:rPr>
              <a:t>subbasins</a:t>
            </a:r>
            <a:r>
              <a:rPr lang="en-US" sz="1200" kern="1200" dirty="0" smtClean="0">
                <a:solidFill>
                  <a:schemeClr val="tx1"/>
                </a:solidFill>
                <a:latin typeface="+mn-lt"/>
                <a:ea typeface="+mn-ea"/>
                <a:cs typeface="+mn-cs"/>
              </a:rPr>
              <a:t> have a small spread in their SCI and high values in the eastern </a:t>
            </a:r>
            <a:r>
              <a:rPr lang="en-US" sz="1200" kern="1200" dirty="0" err="1" smtClean="0">
                <a:solidFill>
                  <a:schemeClr val="tx1"/>
                </a:solidFill>
                <a:latin typeface="+mn-lt"/>
                <a:ea typeface="+mn-ea"/>
                <a:cs typeface="+mn-cs"/>
              </a:rPr>
              <a:t>subbasins</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Spatially balanced probabilistic surveys</a:t>
            </a:r>
            <a:r>
              <a:rPr lang="en-US" baseline="0" dirty="0" smtClean="0"/>
              <a:t> are done to provide estimates and confidence limits around those estimates.  Here are the median estimates, and 95% confidence limits, for conductivity and stream condition.  The data are sorted from highest to lowest median conductivity.  The black dashed vertical lines are the statewide medians for conductivity and SCI.  Note that we have a one-to-one relationship with one polygon being associated with one statistical summary as a single row in a perceptual group.</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Group Categorized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from NLA, which has 1 polygon linked to several rows of data, in this case 3.  This is a way to compare a whole nationwide response to its regional parts.  We compare whole area to parts and look at 1 polygon being associated with many statistical summaries in a perceptual group, in this case one polygon to three categorical estimates of least, intermediate, and most disturbed.  This is the structure of many figures in EPA National Aquatic Resource Survey reports and here we replicate one of these figures in EPA National Lake Assessment Report. A group-categorized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is an alternative to stacked bar charts</a:t>
            </a:r>
            <a:r>
              <a:rPr lang="en-US" sz="1200" kern="1200" baseline="0" dirty="0" smtClean="0">
                <a:solidFill>
                  <a:schemeClr val="tx1"/>
                </a:solidFill>
                <a:latin typeface="+mn-lt"/>
                <a:ea typeface="+mn-ea"/>
                <a:cs typeface="+mn-cs"/>
              </a:rPr>
              <a:t> or pie charts.</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final example is a challenge that Dan Carr recognized of having statistics for many areal units.  Public health data used by an EPA scientist for all 254 counties in Texas looking at leukemia cancers and emissions measured at roads and airports.  This example is included in a manuscript for the JSS.  Displaying lots of data for many areal units remains a challenge.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Recall these four steps I mentioned when I put up the socio-economic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of US states and DC.  I am very briefly going to go over those 4 steps so you understand how the spatial data and statistical data need to be put together. </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was the map used for the poverty and education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Polygons for the  map can be simplified as they only need to be detailed enough to convey shape and relative position of the areas &amp; provide spatial framework to identify neighboring polygons.  Note here layout, or position, and size of Alaska, Hawaii, and Washington DC.  Simplifying, or generalizing or smoothing, of polygons can be in in R or in GIS. We describe that in the user guide.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are the first six rows of that spatial data, and recall we need to link these data to our statistical data.</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Outline for workshop:  Begin with an overview of maps &amp; statistical summaries by looking at the same data summarized three different ways.  Next, I will go over the four steps to making a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Third, I will show examples of different types of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In the fourth section, I will explain the data structure needed to produce a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I will end with our outreach efforts to have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used and some conclusions. </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Here are the first six rows of the statistical data.  What column would be a good linking variable from the statistical data to the spatial data?  Note your data do not need to be sorted, but the link variable needs to be the same case.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20</a:t>
            </a:fld>
            <a:endParaRPr lang="en-US"/>
          </a:p>
        </p:txBody>
      </p:sp>
    </p:spTree>
    <p:extLst>
      <p:ext uri="{BB962C8B-B14F-4D97-AF65-F5344CB8AC3E}">
        <p14:creationId xmlns="" xmlns:p14="http://schemas.microsoft.com/office/powerpoint/2010/main" val="9927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Two functions are used to structure the data</a:t>
            </a:r>
            <a:r>
              <a:rPr lang="en-US" sz="1200" kern="1200" dirty="0" smtClean="0">
                <a:solidFill>
                  <a:schemeClr val="tx1"/>
                </a:solidFill>
                <a:latin typeface="+mn-lt"/>
                <a:ea typeface="+mn-ea"/>
                <a:cs typeface="+mn-cs"/>
              </a:rPr>
              <a:t>.  In our example,</a:t>
            </a:r>
            <a:r>
              <a:rPr lang="en-US" sz="1200" kern="1200" baseline="0" dirty="0" smtClean="0">
                <a:solidFill>
                  <a:schemeClr val="tx1"/>
                </a:solidFill>
                <a:latin typeface="+mn-lt"/>
                <a:ea typeface="+mn-ea"/>
                <a:cs typeface="+mn-cs"/>
              </a:rPr>
              <a:t> the linking variable “ST” from the spatial data gets the column name “ID” assigned to it.</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mmplot</a:t>
            </a:r>
            <a:r>
              <a:rPr lang="en-US" baseline="0" dirty="0" smtClean="0"/>
              <a:t> function is used to make the draft </a:t>
            </a:r>
            <a:r>
              <a:rPr lang="en-US" baseline="0" dirty="0" err="1" smtClean="0"/>
              <a:t>micromap</a:t>
            </a:r>
            <a:r>
              <a:rPr lang="en-US" baseline="0" dirty="0" smtClean="0"/>
              <a:t> plot.  The parentheses contain the arguments that go with that function.  This basic syntax allows the user to check if the two data frames are structured correctly and to see if refining the plot is worthwhile.  N.B. the sequential and parallel structure of </a:t>
            </a:r>
            <a:r>
              <a:rPr lang="en-US" baseline="0" dirty="0" err="1" smtClean="0"/>
              <a:t>panel.types</a:t>
            </a:r>
            <a:r>
              <a:rPr lang="en-US" baseline="0" dirty="0" smtClean="0"/>
              <a:t> and list for </a:t>
            </a:r>
            <a:r>
              <a:rPr lang="en-US" baseline="0" dirty="0" err="1" smtClean="0"/>
              <a:t>panel.data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few lines of code make a draft linked </a:t>
            </a:r>
            <a:r>
              <a:rPr lang="en-US" dirty="0" err="1" smtClean="0"/>
              <a:t>micromap</a:t>
            </a:r>
            <a:r>
              <a:rPr lang="en-US" dirty="0" smtClean="0"/>
              <a:t> plot.  The idea here</a:t>
            </a:r>
            <a:r>
              <a:rPr lang="en-US" baseline="0" dirty="0" smtClean="0"/>
              <a:t> is to quickly make a linked </a:t>
            </a:r>
            <a:r>
              <a:rPr lang="en-US" baseline="0" dirty="0" err="1" smtClean="0"/>
              <a:t>micromap</a:t>
            </a:r>
            <a:r>
              <a:rPr lang="en-US" baseline="0" dirty="0" smtClean="0"/>
              <a:t> plot so you can decide if refining that plot is worthwhile.</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23</a:t>
            </a:fld>
            <a:endParaRPr lang="en-US"/>
          </a:p>
        </p:txBody>
      </p:sp>
    </p:spTree>
    <p:extLst>
      <p:ext uri="{BB962C8B-B14F-4D97-AF65-F5344CB8AC3E}">
        <p14:creationId xmlns="" xmlns:p14="http://schemas.microsoft.com/office/powerpoint/2010/main" val="464844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using more options to refine the five panels, a publication quality linked</a:t>
            </a:r>
            <a:r>
              <a:rPr lang="en-US" baseline="0" dirty="0" smtClean="0"/>
              <a:t> </a:t>
            </a:r>
            <a:r>
              <a:rPr lang="en-US" baseline="0" dirty="0" err="1" smtClean="0"/>
              <a:t>micromap</a:t>
            </a:r>
            <a:r>
              <a:rPr lang="en-US" baseline="0" dirty="0" smtClean="0"/>
              <a:t> plot can be made.</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those taking session 2 of the webinar.  Quiz 2 and 3.</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JSS article, we tie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to information visualization, how to explore, analyze, and present large amounts of data.  That is a challenge for many environmental monitoring and assessment programs, such as NARS and your survey programs.  I think an informative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for Integrated Water Quality Monitoring and Assessment reports is the format I used for the NLA pH of one statistical panel with sampled observations from stations, and the other statistical panel with the estimates and CL.  In second session, one of the exercises is to make such a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offer a versatile way to summarize data over a range of areal units.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Interest and development of </a:t>
            </a:r>
            <a:r>
              <a:rPr lang="en-US" dirty="0" err="1" smtClean="0"/>
              <a:t>micromap</a:t>
            </a:r>
            <a:r>
              <a:rPr lang="en-US" dirty="0" smtClean="0"/>
              <a:t> continues, along</a:t>
            </a:r>
            <a:r>
              <a:rPr lang="en-US" baseline="0" dirty="0" smtClean="0"/>
              <a:t> with more applications of linked </a:t>
            </a:r>
            <a:r>
              <a:rPr lang="en-US" baseline="0" dirty="0" err="1" smtClean="0"/>
              <a:t>micromaps</a:t>
            </a:r>
            <a:r>
              <a:rPr lang="en-US" dirty="0" smtClean="0"/>
              <a:t>.</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Contact information</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Use pH data from the National Lakes Assessment and summarize it three ways:  1</a:t>
            </a:r>
            <a:r>
              <a:rPr lang="en-US" sz="1200" kern="1200" baseline="30000" dirty="0" smtClean="0">
                <a:solidFill>
                  <a:schemeClr val="tx1"/>
                </a:solidFill>
                <a:latin typeface="+mn-lt"/>
                <a:ea typeface="+mn-ea"/>
                <a:cs typeface="+mn-cs"/>
              </a:rPr>
              <a:t>st</a:t>
            </a:r>
            <a:r>
              <a:rPr lang="en-US" sz="1200" kern="1200" dirty="0" smtClean="0">
                <a:solidFill>
                  <a:schemeClr val="tx1"/>
                </a:solidFill>
                <a:latin typeface="+mn-lt"/>
                <a:ea typeface="+mn-ea"/>
                <a:cs typeface="+mn-cs"/>
              </a:rPr>
              <a:t> as a pin map, then a </a:t>
            </a:r>
            <a:r>
              <a:rPr lang="en-US" sz="1200" kern="1200" dirty="0" err="1" smtClean="0">
                <a:solidFill>
                  <a:schemeClr val="tx1"/>
                </a:solidFill>
                <a:latin typeface="+mn-lt"/>
                <a:ea typeface="+mn-ea"/>
                <a:cs typeface="+mn-cs"/>
              </a:rPr>
              <a:t>choropleth</a:t>
            </a:r>
            <a:r>
              <a:rPr lang="en-US" sz="1200" kern="1200" dirty="0" smtClean="0">
                <a:solidFill>
                  <a:schemeClr val="tx1"/>
                </a:solidFill>
                <a:latin typeface="+mn-lt"/>
                <a:ea typeface="+mn-ea"/>
                <a:cs typeface="+mn-cs"/>
              </a:rPr>
              <a:t> map, and finally as a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The NLA was a spatially balanced probabilistic survey of over a thousand lakes that was done to report on the condition of lakes.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944338-E36E-4AB7-B431-FAFBE866463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map displays the pH of the lakes that met the target population criteria and were sampled.  It shows the polygons or areal units used for the NARS reporting regions.  Points are coded from yellow to dark brown to indicate low to high </a:t>
            </a:r>
            <a:r>
              <a:rPr lang="en-US" sz="1200" kern="1200" dirty="0" err="1" smtClean="0">
                <a:solidFill>
                  <a:schemeClr val="tx1"/>
                </a:solidFill>
                <a:latin typeface="+mn-lt"/>
                <a:ea typeface="+mn-ea"/>
                <a:cs typeface="+mn-cs"/>
              </a:rPr>
              <a:t>pH.</a:t>
            </a:r>
            <a:r>
              <a:rPr lang="en-US" sz="1200" kern="1200" dirty="0" smtClean="0">
                <a:solidFill>
                  <a:schemeClr val="tx1"/>
                </a:solidFill>
                <a:latin typeface="+mn-lt"/>
                <a:ea typeface="+mn-ea"/>
                <a:cs typeface="+mn-cs"/>
              </a:rPr>
              <a:t>  CPL is for the coastal plains. A pin map shows well the spatial distribution of the data.  However, summarizing the statistical distribution of the data is challenging.  We kind of see more yellows and oranges in NAP, and perhaps more browns in NPL.  It’s tough.</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Choropleth</a:t>
            </a:r>
            <a:r>
              <a:rPr lang="en-US" sz="1200" kern="1200" dirty="0" smtClean="0">
                <a:solidFill>
                  <a:schemeClr val="tx1"/>
                </a:solidFill>
                <a:latin typeface="+mn-lt"/>
                <a:ea typeface="+mn-ea"/>
                <a:cs typeface="+mn-cs"/>
              </a:rPr>
              <a:t> map gives a summary of the statistical distribution of the data based on sampled median pH for the reporting regions using that same color scheme.  But using just one summary statistic, in this case the median, we get no sense of variation in the data.</a:t>
            </a:r>
          </a:p>
        </p:txBody>
      </p:sp>
      <p:sp>
        <p:nvSpPr>
          <p:cNvPr id="4" name="Slide Number Placeholder 3"/>
          <p:cNvSpPr>
            <a:spLocks noGrp="1"/>
          </p:cNvSpPr>
          <p:nvPr>
            <p:ph type="sldNum" sz="quarter" idx="10"/>
          </p:nvPr>
        </p:nvSpPr>
        <p:spPr/>
        <p:txBody>
          <a:bodyPr/>
          <a:lstStyle/>
          <a:p>
            <a:fld id="{A4944338-E36E-4AB7-B431-FAFBE866463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is a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of the NLA data.  Key features to recognize here are that the statistical and spatial data are presented in separate panels or columns.  We have a panel of a color legend, labels, two panels of statistical summaries, and fifth panel of maps.  The labels, summaries, and maps are linked across by rows based on color.  I think this type of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plot is very suitable for an Integrated Water Quality Assessment and Monitoring Report. Because the data are from a survey, we have estimates of </a:t>
            </a:r>
            <a:r>
              <a:rPr lang="en-US" sz="1200" kern="1200" dirty="0" err="1" smtClean="0">
                <a:solidFill>
                  <a:schemeClr val="tx1"/>
                </a:solidFill>
                <a:latin typeface="+mn-lt"/>
                <a:ea typeface="+mn-ea"/>
                <a:cs typeface="+mn-cs"/>
              </a:rPr>
              <a:t>pH.</a:t>
            </a:r>
            <a:r>
              <a:rPr lang="en-US" sz="1200" kern="1200" dirty="0" smtClean="0">
                <a:solidFill>
                  <a:schemeClr val="tx1"/>
                </a:solidFill>
                <a:latin typeface="+mn-lt"/>
                <a:ea typeface="+mn-ea"/>
                <a:cs typeface="+mn-cs"/>
              </a:rPr>
              <a:t>  The data have been sorted from lowest to highest estimate of median </a:t>
            </a:r>
            <a:r>
              <a:rPr lang="en-US" sz="1200" kern="1200" dirty="0" err="1" smtClean="0">
                <a:solidFill>
                  <a:schemeClr val="tx1"/>
                </a:solidFill>
                <a:latin typeface="+mn-lt"/>
                <a:ea typeface="+mn-ea"/>
                <a:cs typeface="+mn-cs"/>
              </a:rPr>
              <a:t>pH.</a:t>
            </a:r>
            <a:r>
              <a:rPr lang="en-US" sz="1200" kern="1200" dirty="0" smtClean="0">
                <a:solidFill>
                  <a:schemeClr val="tx1"/>
                </a:solidFill>
                <a:latin typeface="+mn-lt"/>
                <a:ea typeface="+mn-ea"/>
                <a:cs typeface="+mn-cs"/>
              </a:rPr>
              <a:t>  Because these are estimates we can display the confidence limits.  The medians and CLs were estimated using the </a:t>
            </a:r>
            <a:r>
              <a:rPr lang="en-US" sz="1200" kern="1200" dirty="0" err="1" smtClean="0">
                <a:solidFill>
                  <a:schemeClr val="tx1"/>
                </a:solidFill>
                <a:latin typeface="+mn-lt"/>
                <a:ea typeface="+mn-ea"/>
                <a:cs typeface="+mn-cs"/>
              </a:rPr>
              <a:t>spsurvey</a:t>
            </a:r>
            <a:r>
              <a:rPr lang="en-US" sz="1200" kern="1200" dirty="0" smtClean="0">
                <a:solidFill>
                  <a:schemeClr val="tx1"/>
                </a:solidFill>
                <a:latin typeface="+mn-lt"/>
                <a:ea typeface="+mn-ea"/>
                <a:cs typeface="+mn-cs"/>
              </a:rPr>
              <a:t> R package.  Now this other statistical summary panel consists of the five number summary or box plot of the measured pH values.  Several patterns, some of which we didn’t detect with our earlier maps, can be seen.  Lowest median pH values are in the NAP and CPL, and as median pH increases we see less variation, as noted by the smaller boxes.</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Linked</a:t>
            </a:r>
            <a:r>
              <a:rPr lang="en-US" baseline="0" dirty="0" smtClean="0"/>
              <a:t> </a:t>
            </a:r>
            <a:r>
              <a:rPr lang="en-US" baseline="0" dirty="0" err="1" smtClean="0"/>
              <a:t>micromaps</a:t>
            </a:r>
            <a:r>
              <a:rPr lang="en-US" baseline="0" dirty="0" smtClean="0"/>
              <a:t> in a nutshell are collections of small maps linked to corresponding plots of statistical summary data.  Build on idea of small multiples introduced by Edward </a:t>
            </a:r>
            <a:r>
              <a:rPr lang="en-US" baseline="0" dirty="0" err="1" smtClean="0"/>
              <a:t>Tufte</a:t>
            </a:r>
            <a:r>
              <a:rPr lang="en-US" baseline="0" dirty="0" smtClean="0"/>
              <a:t>.  </a:t>
            </a:r>
            <a:r>
              <a:rPr lang="en-US" dirty="0" smtClean="0"/>
              <a:t>Basic idea is linking statistical</a:t>
            </a:r>
            <a:r>
              <a:rPr lang="en-US" baseline="0" dirty="0" smtClean="0"/>
              <a:t> summaries over a geographic region with location in series of small maps and data panels – see patterns in geographic context. </a:t>
            </a:r>
            <a:r>
              <a:rPr lang="en-US" sz="1200" kern="1200" dirty="0" smtClean="0">
                <a:solidFill>
                  <a:schemeClr val="tx1"/>
                </a:solidFill>
                <a:latin typeface="+mn-lt"/>
                <a:ea typeface="+mn-ea"/>
                <a:cs typeface="+mn-cs"/>
              </a:rPr>
              <a:t>Background on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A way they have been produced is use statistical software to make a graph, use GIS software to make the maps, take the two images and merge them in a third software.</a:t>
            </a:r>
            <a:endParaRPr lang="en-US" dirty="0"/>
          </a:p>
        </p:txBody>
      </p:sp>
      <p:sp>
        <p:nvSpPr>
          <p:cNvPr id="4" name="Slide Number Placeholder 3"/>
          <p:cNvSpPr>
            <a:spLocks noGrp="1"/>
          </p:cNvSpPr>
          <p:nvPr>
            <p:ph type="sldNum" sz="quarter" idx="10"/>
          </p:nvPr>
        </p:nvSpPr>
        <p:spPr/>
        <p:txBody>
          <a:bodyPr/>
          <a:lstStyle/>
          <a:p>
            <a:fld id="{A4944338-E36E-4AB7-B431-FAFBE86646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Here is an example of a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using agricultural data with the areal unit, or polygon, being states.  I am showing this to reiterate the elements of a linked </a:t>
            </a:r>
            <a:r>
              <a:rPr lang="en-US" sz="1200" kern="1200" dirty="0" err="1" smtClean="0">
                <a:solidFill>
                  <a:schemeClr val="tx1"/>
                </a:solidFill>
                <a:latin typeface="+mn-lt"/>
                <a:ea typeface="+mn-ea"/>
                <a:cs typeface="+mn-cs"/>
              </a:rPr>
              <a:t>micromap</a:t>
            </a:r>
            <a:r>
              <a:rPr lang="en-US" sz="1200" kern="1200" dirty="0" smtClean="0">
                <a:solidFill>
                  <a:schemeClr val="tx1"/>
                </a:solidFill>
                <a:latin typeface="+mn-lt"/>
                <a:ea typeface="+mn-ea"/>
                <a:cs typeface="+mn-cs"/>
              </a:rPr>
              <a:t>:  legend, labels, statistical summary panel, map panel.  The rows break up the data into manageable chunks, or perceptual groups, to make it easier for the eye and brain to comprehend the data. Also have plotted a dashed vertical line for the overall U.S. average.</a:t>
            </a:r>
          </a:p>
        </p:txBody>
      </p:sp>
      <p:sp>
        <p:nvSpPr>
          <p:cNvPr id="4" name="Slide Number Placeholder 3"/>
          <p:cNvSpPr>
            <a:spLocks noGrp="1"/>
          </p:cNvSpPr>
          <p:nvPr>
            <p:ph type="sldNum" sz="quarter" idx="10"/>
          </p:nvPr>
        </p:nvSpPr>
        <p:spPr/>
        <p:txBody>
          <a:bodyPr/>
          <a:lstStyle/>
          <a:p>
            <a:fld id="{A4944338-E36E-4AB7-B431-FAFBE86646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Some of the benefits and challenges to using linked </a:t>
            </a:r>
            <a:r>
              <a:rPr lang="en-US" sz="1200" kern="1200" dirty="0" err="1" smtClean="0">
                <a:solidFill>
                  <a:schemeClr val="tx1"/>
                </a:solidFill>
                <a:latin typeface="+mn-lt"/>
                <a:ea typeface="+mn-ea"/>
                <a:cs typeface="+mn-cs"/>
              </a:rPr>
              <a:t>micromaps</a:t>
            </a:r>
            <a:r>
              <a:rPr lang="en-US" sz="1200" kern="1200" dirty="0" smtClean="0">
                <a:solidFill>
                  <a:schemeClr val="tx1"/>
                </a:solidFill>
                <a:latin typeface="+mn-lt"/>
                <a:ea typeface="+mn-ea"/>
                <a:cs typeface="+mn-cs"/>
              </a:rPr>
              <a:t>.  The first set of bullets will be highlighted in the examples I show.  The second set of bullets lists some of the challenges.</a:t>
            </a:r>
          </a:p>
        </p:txBody>
      </p:sp>
      <p:sp>
        <p:nvSpPr>
          <p:cNvPr id="4" name="Slide Number Placeholder 3"/>
          <p:cNvSpPr>
            <a:spLocks noGrp="1"/>
          </p:cNvSpPr>
          <p:nvPr>
            <p:ph type="sldNum" sz="quarter" idx="10"/>
          </p:nvPr>
        </p:nvSpPr>
        <p:spPr/>
        <p:txBody>
          <a:bodyPr/>
          <a:lstStyle/>
          <a:p>
            <a:fld id="{A4944338-E36E-4AB7-B431-FAFBE86646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backgrounds_2955c"/>
          <p:cNvPicPr>
            <a:picLocks noChangeAspect="1" noChangeArrowheads="1"/>
          </p:cNvPicPr>
          <p:nvPr/>
        </p:nvPicPr>
        <p:blipFill>
          <a:blip r:embed="rId2" cstate="print"/>
          <a:srcRect/>
          <a:stretch>
            <a:fillRect/>
          </a:stretch>
        </p:blipFill>
        <p:spPr bwMode="auto">
          <a:xfrm>
            <a:off x="-1588" y="-1588"/>
            <a:ext cx="9148763" cy="6861176"/>
          </a:xfrm>
          <a:prstGeom prst="rect">
            <a:avLst/>
          </a:prstGeom>
          <a:noFill/>
          <a:ln w="9525">
            <a:noFill/>
            <a:miter lim="800000"/>
            <a:headEnd/>
            <a:tailEnd/>
          </a:ln>
        </p:spPr>
      </p:pic>
      <p:sp>
        <p:nvSpPr>
          <p:cNvPr id="3074" name="Rectangle 2"/>
          <p:cNvSpPr>
            <a:spLocks noGrp="1" noChangeArrowheads="1"/>
          </p:cNvSpPr>
          <p:nvPr>
            <p:ph type="ctrTitle"/>
          </p:nvPr>
        </p:nvSpPr>
        <p:spPr>
          <a:xfrm>
            <a:off x="2914650" y="1498600"/>
            <a:ext cx="5713413" cy="1447800"/>
          </a:xfrm>
          <a:solidFill>
            <a:srgbClr val="003F69">
              <a:alpha val="0"/>
            </a:srgbClr>
          </a:solidFill>
        </p:spPr>
        <p:txBody>
          <a:bodyPr lIns="0" tIns="0" rIns="0" bIns="0" anchor="b"/>
          <a:lstStyle>
            <a:lvl1pPr>
              <a:lnSpc>
                <a:spcPct val="90000"/>
              </a:lnSpc>
              <a:defRPr sz="2400">
                <a:solidFill>
                  <a:schemeClr val="bg1"/>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2914650" y="3016250"/>
            <a:ext cx="5713413" cy="338138"/>
          </a:xfrm>
          <a:solidFill>
            <a:srgbClr val="003F69">
              <a:alpha val="0"/>
            </a:srgbClr>
          </a:solidFill>
        </p:spPr>
        <p:txBody>
          <a:bodyPr lIns="0" tIns="0" rIns="0" bIns="0"/>
          <a:lstStyle>
            <a:lvl1pPr marL="0" indent="0">
              <a:lnSpc>
                <a:spcPct val="70000"/>
              </a:lnSpc>
              <a:buFont typeface="Times" pitchFamily="18" charset="0"/>
              <a:buNone/>
              <a:defRPr sz="1400" i="1">
                <a:solidFill>
                  <a:schemeClr val="bg1"/>
                </a:solidFill>
                <a:latin typeface="Times New Roman" pitchFamily="18"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708150"/>
            <a:ext cx="1943100" cy="4235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7238" y="1708150"/>
            <a:ext cx="5676900" cy="423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7238" y="1708150"/>
            <a:ext cx="7772400" cy="4235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7238" y="216535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9638" y="216535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3FD74BF-2D1F-4847-91DD-AF1A737283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backgrounds_2955d"/>
          <p:cNvPicPr>
            <a:picLocks noChangeAspect="1" noChangeArrowheads="1"/>
          </p:cNvPicPr>
          <p:nvPr/>
        </p:nvPicPr>
        <p:blipFill>
          <a:blip r:embed="rId14" cstate="print"/>
          <a:srcRect l="1666" t="2222"/>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757238" y="1708150"/>
            <a:ext cx="77724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757238" y="2165350"/>
            <a:ext cx="7772400" cy="3778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0" y="6629400"/>
            <a:ext cx="1905000" cy="228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eaLnBrk="0" hangingPunct="0">
              <a:defRPr sz="1000" b="1" baseline="0" smtClean="0">
                <a:solidFill>
                  <a:srgbClr val="003F69"/>
                </a:solidFill>
              </a:defRPr>
            </a:lvl1pPr>
          </a:lstStyle>
          <a:p>
            <a:fld id="{83FD74BF-2D1F-4847-91DD-AF1A737283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2000" b="1">
          <a:solidFill>
            <a:srgbClr val="003F69"/>
          </a:solidFill>
          <a:latin typeface="+mj-lt"/>
          <a:ea typeface="+mj-ea"/>
          <a:cs typeface="+mj-cs"/>
        </a:defRPr>
      </a:lvl1pPr>
      <a:lvl2pPr algn="l" rtl="0" eaLnBrk="1" fontAlgn="base" hangingPunct="1">
        <a:spcBef>
          <a:spcPct val="0"/>
        </a:spcBef>
        <a:spcAft>
          <a:spcPct val="0"/>
        </a:spcAft>
        <a:defRPr sz="2000" b="1">
          <a:solidFill>
            <a:srgbClr val="003F69"/>
          </a:solidFill>
          <a:latin typeface="Arial" charset="0"/>
          <a:ea typeface="ＭＳ Ｐゴシック" pitchFamily="1" charset="-128"/>
        </a:defRPr>
      </a:lvl2pPr>
      <a:lvl3pPr algn="l" rtl="0" eaLnBrk="1" fontAlgn="base" hangingPunct="1">
        <a:spcBef>
          <a:spcPct val="0"/>
        </a:spcBef>
        <a:spcAft>
          <a:spcPct val="0"/>
        </a:spcAft>
        <a:defRPr sz="2000" b="1">
          <a:solidFill>
            <a:srgbClr val="003F69"/>
          </a:solidFill>
          <a:latin typeface="Arial" charset="0"/>
          <a:ea typeface="ＭＳ Ｐゴシック" pitchFamily="1" charset="-128"/>
        </a:defRPr>
      </a:lvl3pPr>
      <a:lvl4pPr algn="l" rtl="0" eaLnBrk="1" fontAlgn="base" hangingPunct="1">
        <a:spcBef>
          <a:spcPct val="0"/>
        </a:spcBef>
        <a:spcAft>
          <a:spcPct val="0"/>
        </a:spcAft>
        <a:defRPr sz="2000" b="1">
          <a:solidFill>
            <a:srgbClr val="003F69"/>
          </a:solidFill>
          <a:latin typeface="Arial" charset="0"/>
          <a:ea typeface="ＭＳ Ｐゴシック" pitchFamily="1" charset="-128"/>
        </a:defRPr>
      </a:lvl4pPr>
      <a:lvl5pPr algn="l" rtl="0" eaLnBrk="1" fontAlgn="base" hangingPunct="1">
        <a:spcBef>
          <a:spcPct val="0"/>
        </a:spcBef>
        <a:spcAft>
          <a:spcPct val="0"/>
        </a:spcAft>
        <a:defRPr sz="2000" b="1">
          <a:solidFill>
            <a:srgbClr val="003F69"/>
          </a:solidFill>
          <a:latin typeface="Arial" charset="0"/>
          <a:ea typeface="ＭＳ Ｐゴシック" pitchFamily="1" charset="-128"/>
        </a:defRPr>
      </a:lvl5pPr>
      <a:lvl6pPr marL="457200" algn="l" rtl="0" eaLnBrk="1" fontAlgn="base" hangingPunct="1">
        <a:spcBef>
          <a:spcPct val="0"/>
        </a:spcBef>
        <a:spcAft>
          <a:spcPct val="0"/>
        </a:spcAft>
        <a:defRPr sz="2000" b="1">
          <a:solidFill>
            <a:srgbClr val="003F69"/>
          </a:solidFill>
          <a:latin typeface="Arial" charset="0"/>
          <a:ea typeface="ＭＳ Ｐゴシック" pitchFamily="1" charset="-128"/>
        </a:defRPr>
      </a:lvl6pPr>
      <a:lvl7pPr marL="914400" algn="l" rtl="0" eaLnBrk="1" fontAlgn="base" hangingPunct="1">
        <a:spcBef>
          <a:spcPct val="0"/>
        </a:spcBef>
        <a:spcAft>
          <a:spcPct val="0"/>
        </a:spcAft>
        <a:defRPr sz="2000" b="1">
          <a:solidFill>
            <a:srgbClr val="003F69"/>
          </a:solidFill>
          <a:latin typeface="Arial" charset="0"/>
          <a:ea typeface="ＭＳ Ｐゴシック" pitchFamily="1" charset="-128"/>
        </a:defRPr>
      </a:lvl7pPr>
      <a:lvl8pPr marL="1371600" algn="l" rtl="0" eaLnBrk="1" fontAlgn="base" hangingPunct="1">
        <a:spcBef>
          <a:spcPct val="0"/>
        </a:spcBef>
        <a:spcAft>
          <a:spcPct val="0"/>
        </a:spcAft>
        <a:defRPr sz="2000" b="1">
          <a:solidFill>
            <a:srgbClr val="003F69"/>
          </a:solidFill>
          <a:latin typeface="Arial" charset="0"/>
          <a:ea typeface="ＭＳ Ｐゴシック" pitchFamily="1" charset="-128"/>
        </a:defRPr>
      </a:lvl8pPr>
      <a:lvl9pPr marL="1828800" algn="l" rtl="0" eaLnBrk="1" fontAlgn="base" hangingPunct="1">
        <a:spcBef>
          <a:spcPct val="0"/>
        </a:spcBef>
        <a:spcAft>
          <a:spcPct val="0"/>
        </a:spcAft>
        <a:defRPr sz="2000" b="1">
          <a:solidFill>
            <a:srgbClr val="003F69"/>
          </a:solidFill>
          <a:latin typeface="Arial" charset="0"/>
          <a:ea typeface="ＭＳ Ｐゴシック" pitchFamily="1" charset="-128"/>
        </a:defRPr>
      </a:lvl9pPr>
    </p:titleStyle>
    <p:bodyStyle>
      <a:lvl1pPr marL="168275" indent="-168275" algn="l" rtl="0" eaLnBrk="1" fontAlgn="base" hangingPunct="1">
        <a:spcBef>
          <a:spcPct val="0"/>
        </a:spcBef>
        <a:spcAft>
          <a:spcPct val="25000"/>
        </a:spcAft>
        <a:buClr>
          <a:srgbClr val="EB7B28"/>
        </a:buClr>
        <a:buSzPct val="120000"/>
        <a:buFont typeface="Times" pitchFamily="18" charset="0"/>
        <a:buChar char="•"/>
        <a:defRPr>
          <a:solidFill>
            <a:schemeClr val="tx1"/>
          </a:solidFill>
          <a:latin typeface="+mn-lt"/>
          <a:ea typeface="+mn-ea"/>
          <a:cs typeface="+mn-cs"/>
        </a:defRPr>
      </a:lvl1pPr>
      <a:lvl2pPr marL="458788" indent="-174625" algn="l" rtl="0" eaLnBrk="1" fontAlgn="base" hangingPunct="1">
        <a:spcBef>
          <a:spcPct val="0"/>
        </a:spcBef>
        <a:spcAft>
          <a:spcPct val="25000"/>
        </a:spcAft>
        <a:buClr>
          <a:srgbClr val="EB7B28"/>
        </a:buClr>
        <a:buFont typeface="Wingdings" pitchFamily="2" charset="2"/>
        <a:buChar char="Ø"/>
        <a:defRPr>
          <a:solidFill>
            <a:srgbClr val="224768"/>
          </a:solidFill>
          <a:latin typeface="+mn-lt"/>
          <a:ea typeface="+mn-ea"/>
        </a:defRPr>
      </a:lvl2pPr>
      <a:lvl3pPr marL="742950" indent="-168275" algn="l" rtl="0" eaLnBrk="1" fontAlgn="base" hangingPunct="1">
        <a:spcBef>
          <a:spcPct val="0"/>
        </a:spcBef>
        <a:spcAft>
          <a:spcPct val="25000"/>
        </a:spcAft>
        <a:buClr>
          <a:srgbClr val="EB7B28"/>
        </a:buClr>
        <a:buSzPct val="90000"/>
        <a:buFont typeface="Wingdings" pitchFamily="2" charset="2"/>
        <a:buChar char="§"/>
        <a:defRPr>
          <a:solidFill>
            <a:srgbClr val="EB7B28"/>
          </a:solidFill>
          <a:latin typeface="+mn-lt"/>
          <a:ea typeface="+mn-ea"/>
        </a:defRPr>
      </a:lvl3pPr>
      <a:lvl4pPr marL="1027113" indent="-169863" algn="l" rtl="0" eaLnBrk="1" fontAlgn="base" hangingPunct="1">
        <a:spcBef>
          <a:spcPct val="0"/>
        </a:spcBef>
        <a:spcAft>
          <a:spcPct val="25000"/>
        </a:spcAft>
        <a:buClr>
          <a:srgbClr val="EB7B28"/>
        </a:buClr>
        <a:buFont typeface="Arial" charset="0"/>
        <a:buChar char="–"/>
        <a:defRPr>
          <a:solidFill>
            <a:schemeClr val="tx1"/>
          </a:solidFill>
          <a:latin typeface="+mn-lt"/>
          <a:ea typeface="+mn-ea"/>
        </a:defRPr>
      </a:lvl4pPr>
      <a:lvl5pPr marL="1317625" indent="-176213" algn="l" rtl="0" eaLnBrk="1" fontAlgn="base" hangingPunct="1">
        <a:spcBef>
          <a:spcPct val="0"/>
        </a:spcBef>
        <a:spcAft>
          <a:spcPct val="25000"/>
        </a:spcAft>
        <a:buClr>
          <a:srgbClr val="EB7B28"/>
        </a:buClr>
        <a:buFont typeface="Arial" charset="0"/>
        <a:buChar char="»"/>
        <a:defRPr i="1">
          <a:solidFill>
            <a:schemeClr val="tx1"/>
          </a:solidFill>
          <a:latin typeface="+mn-lt"/>
          <a:ea typeface="+mn-ea"/>
        </a:defRPr>
      </a:lvl5pPr>
      <a:lvl6pPr marL="1774825" indent="-176213" algn="l" rtl="0" eaLnBrk="1" fontAlgn="base" hangingPunct="1">
        <a:spcBef>
          <a:spcPct val="20000"/>
        </a:spcBef>
        <a:spcAft>
          <a:spcPct val="0"/>
        </a:spcAft>
        <a:buClr>
          <a:srgbClr val="003F69"/>
        </a:buClr>
        <a:buChar char="»"/>
        <a:defRPr i="1">
          <a:solidFill>
            <a:schemeClr val="tx1"/>
          </a:solidFill>
          <a:latin typeface="+mn-lt"/>
          <a:ea typeface="+mn-ea"/>
        </a:defRPr>
      </a:lvl6pPr>
      <a:lvl7pPr marL="2232025" indent="-176213" algn="l" rtl="0" eaLnBrk="1" fontAlgn="base" hangingPunct="1">
        <a:spcBef>
          <a:spcPct val="20000"/>
        </a:spcBef>
        <a:spcAft>
          <a:spcPct val="0"/>
        </a:spcAft>
        <a:buClr>
          <a:srgbClr val="003F69"/>
        </a:buClr>
        <a:buChar char="»"/>
        <a:defRPr i="1">
          <a:solidFill>
            <a:schemeClr val="tx1"/>
          </a:solidFill>
          <a:latin typeface="+mn-lt"/>
          <a:ea typeface="+mn-ea"/>
        </a:defRPr>
      </a:lvl7pPr>
      <a:lvl8pPr marL="2689225" indent="-176213" algn="l" rtl="0" eaLnBrk="1" fontAlgn="base" hangingPunct="1">
        <a:spcBef>
          <a:spcPct val="20000"/>
        </a:spcBef>
        <a:spcAft>
          <a:spcPct val="0"/>
        </a:spcAft>
        <a:buClr>
          <a:srgbClr val="003F69"/>
        </a:buClr>
        <a:buChar char="»"/>
        <a:defRPr i="1">
          <a:solidFill>
            <a:schemeClr val="tx1"/>
          </a:solidFill>
          <a:latin typeface="+mn-lt"/>
          <a:ea typeface="+mn-ea"/>
        </a:defRPr>
      </a:lvl8pPr>
      <a:lvl9pPr marL="3146425" indent="-176213" algn="l" rtl="0" eaLnBrk="1" fontAlgn="base" hangingPunct="1">
        <a:spcBef>
          <a:spcPct val="20000"/>
        </a:spcBef>
        <a:spcAft>
          <a:spcPct val="0"/>
        </a:spcAft>
        <a:buClr>
          <a:srgbClr val="003F69"/>
        </a:buClr>
        <a:buChar char="»"/>
        <a:defRPr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gretchenpeterson.com/blo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hbutton.com/IASC/" TargetMode="External"/><Relationship Id="rId4" Type="http://schemas.openxmlformats.org/officeDocument/2006/relationships/hyperlink" Target="http://www.forbes.com/sites/naomirobbins/2012/05/23/linked-micromaps-for-geographically-referenced-dat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mcmanus.michael@epa.gov"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mailto:paytonq@science.oregonstate.edu" TargetMode="External"/><Relationship Id="rId4" Type="http://schemas.openxmlformats.org/officeDocument/2006/relationships/hyperlink" Target="mailto:weber.marc@epa.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43000"/>
            <a:ext cx="6705600" cy="1219200"/>
          </a:xfrm>
        </p:spPr>
        <p:txBody>
          <a:bodyPr>
            <a:noAutofit/>
          </a:bodyPr>
          <a:lstStyle/>
          <a:p>
            <a:pPr algn="ctr"/>
            <a:r>
              <a:rPr lang="en-US" sz="3200" dirty="0" smtClean="0"/>
              <a:t>Visualizing Geographically Referenced Data with Linked </a:t>
            </a:r>
            <a:r>
              <a:rPr lang="en-US" sz="3200" dirty="0" err="1" smtClean="0"/>
              <a:t>Micromaps</a:t>
            </a:r>
            <a:endParaRPr lang="en-US" sz="3200" dirty="0"/>
          </a:p>
        </p:txBody>
      </p:sp>
      <p:sp>
        <p:nvSpPr>
          <p:cNvPr id="4" name="Subtitle 3"/>
          <p:cNvSpPr>
            <a:spLocks noGrp="1"/>
          </p:cNvSpPr>
          <p:nvPr>
            <p:ph type="subTitle" idx="1"/>
          </p:nvPr>
        </p:nvSpPr>
        <p:spPr>
          <a:xfrm>
            <a:off x="1905000" y="3200400"/>
            <a:ext cx="5713413" cy="1828800"/>
          </a:xfrm>
        </p:spPr>
        <p:txBody>
          <a:bodyPr/>
          <a:lstStyle/>
          <a:p>
            <a:r>
              <a:rPr lang="en-US" dirty="0" smtClean="0"/>
              <a:t>Michael McManus</a:t>
            </a:r>
            <a:r>
              <a:rPr lang="en-US" baseline="30000" dirty="0" smtClean="0"/>
              <a:t>1 </a:t>
            </a:r>
            <a:r>
              <a:rPr lang="en-US" dirty="0" smtClean="0"/>
              <a:t>, Marc Weber</a:t>
            </a:r>
            <a:r>
              <a:rPr lang="en-US" baseline="30000" dirty="0" smtClean="0"/>
              <a:t>2</a:t>
            </a:r>
            <a:r>
              <a:rPr lang="en-US" dirty="0" smtClean="0"/>
              <a:t>, Quinn Payton</a:t>
            </a:r>
            <a:r>
              <a:rPr lang="en-US" baseline="30000" dirty="0" smtClean="0"/>
              <a:t>3</a:t>
            </a:r>
            <a:r>
              <a:rPr lang="en-US" dirty="0" smtClean="0"/>
              <a:t>, Anthony Olsen</a:t>
            </a:r>
            <a:r>
              <a:rPr lang="en-US" baseline="30000" dirty="0" smtClean="0"/>
              <a:t>2</a:t>
            </a:r>
            <a:r>
              <a:rPr lang="en-US" dirty="0" smtClean="0"/>
              <a:t>, and Thomas Kincaid</a:t>
            </a:r>
            <a:r>
              <a:rPr lang="en-US" baseline="30000" dirty="0" smtClean="0"/>
              <a:t>2</a:t>
            </a:r>
          </a:p>
          <a:p>
            <a:endParaRPr lang="en-US" baseline="30000" dirty="0" smtClean="0"/>
          </a:p>
          <a:p>
            <a:endParaRPr lang="en-US" dirty="0" smtClean="0"/>
          </a:p>
          <a:p>
            <a:r>
              <a:rPr lang="en-US" baseline="30000" dirty="0" smtClean="0"/>
              <a:t>1</a:t>
            </a:r>
            <a:r>
              <a:rPr lang="en-US" dirty="0" smtClean="0"/>
              <a:t>Office of Research and Development</a:t>
            </a:r>
          </a:p>
          <a:p>
            <a:r>
              <a:rPr lang="en-US" dirty="0" smtClean="0"/>
              <a:t>National Center for Environmental Assessment, Cincinnati, OH</a:t>
            </a:r>
          </a:p>
          <a:p>
            <a:r>
              <a:rPr lang="en-US" baseline="30000" dirty="0" smtClean="0"/>
              <a:t>2</a:t>
            </a:r>
            <a:r>
              <a:rPr lang="en-US" dirty="0" smtClean="0"/>
              <a:t>Office of Research and Development</a:t>
            </a:r>
          </a:p>
          <a:p>
            <a:r>
              <a:rPr lang="en-US" dirty="0" smtClean="0"/>
              <a:t>National Health and Environmental Effects Research Lab, Corvallis, OR</a:t>
            </a:r>
          </a:p>
          <a:p>
            <a:r>
              <a:rPr lang="en-US" baseline="30000" dirty="0" smtClean="0"/>
              <a:t>3</a:t>
            </a:r>
            <a:r>
              <a:rPr lang="en-US" dirty="0" smtClean="0"/>
              <a:t>Department of Statistics, Oregon State University</a:t>
            </a:r>
          </a:p>
          <a:p>
            <a:r>
              <a:rPr lang="en-US" dirty="0" smtClean="0"/>
              <a:t>44 Kidder Hall Corvallis, OR Corvallis, OR</a:t>
            </a:r>
          </a:p>
          <a:p>
            <a:endParaRPr lang="en-US" dirty="0" smtClean="0"/>
          </a:p>
          <a:p>
            <a:endParaRPr lang="en-US" dirty="0" smtClean="0"/>
          </a:p>
        </p:txBody>
      </p:sp>
      <p:sp>
        <p:nvSpPr>
          <p:cNvPr id="6" name="TextBox 5"/>
          <p:cNvSpPr txBox="1"/>
          <p:nvPr/>
        </p:nvSpPr>
        <p:spPr>
          <a:xfrm>
            <a:off x="1905000" y="5715000"/>
            <a:ext cx="7163499" cy="646331"/>
          </a:xfrm>
          <a:prstGeom prst="rect">
            <a:avLst/>
          </a:prstGeom>
          <a:noFill/>
        </p:spPr>
        <p:txBody>
          <a:bodyPr wrap="none" rtlCol="0">
            <a:spAutoFit/>
          </a:bodyPr>
          <a:lstStyle/>
          <a:p>
            <a:r>
              <a:rPr lang="en-US" sz="1200" dirty="0" smtClean="0">
                <a:solidFill>
                  <a:schemeClr val="bg1"/>
                </a:solidFill>
              </a:rPr>
              <a:t>The views expressed in this presentation are those of the authors and do not necessarily reflect the</a:t>
            </a:r>
          </a:p>
          <a:p>
            <a:r>
              <a:rPr lang="en-US" sz="1200" dirty="0" smtClean="0">
                <a:solidFill>
                  <a:schemeClr val="bg1"/>
                </a:solidFill>
              </a:rPr>
              <a:t>views and polices of the U.S. Environmental Protection Agency.  Mention of trade names or commercial</a:t>
            </a:r>
          </a:p>
          <a:p>
            <a:r>
              <a:rPr lang="en-US" sz="1200" dirty="0" smtClean="0">
                <a:solidFill>
                  <a:schemeClr val="bg1"/>
                </a:solidFill>
              </a:rPr>
              <a:t>products does not constitute endorsement or recommendation for use.</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772400" cy="304800"/>
          </a:xfrm>
        </p:spPr>
        <p:txBody>
          <a:bodyPr/>
          <a:lstStyle/>
          <a:p>
            <a:pPr algn="ctr"/>
            <a:r>
              <a:rPr lang="en-US" sz="2400" dirty="0" smtClean="0"/>
              <a:t>II. Four Steps to Make a Linked </a:t>
            </a:r>
            <a:r>
              <a:rPr lang="en-US" sz="2400" dirty="0" err="1" smtClean="0"/>
              <a:t>Micromap</a:t>
            </a:r>
            <a:endParaRPr lang="en-US" sz="2400" dirty="0"/>
          </a:p>
        </p:txBody>
      </p:sp>
      <p:sp>
        <p:nvSpPr>
          <p:cNvPr id="3" name="Content Placeholder 2"/>
          <p:cNvSpPr>
            <a:spLocks noGrp="1"/>
          </p:cNvSpPr>
          <p:nvPr>
            <p:ph idx="1"/>
          </p:nvPr>
        </p:nvSpPr>
        <p:spPr/>
        <p:txBody>
          <a:bodyPr/>
          <a:lstStyle/>
          <a:p>
            <a:pPr marL="342900" indent="-342900">
              <a:buFont typeface="+mj-lt"/>
              <a:buAutoNum type="alphaUcPeriod"/>
            </a:pPr>
            <a:r>
              <a:rPr lang="en-US" dirty="0" err="1" smtClean="0"/>
              <a:t>Geoprocessing</a:t>
            </a:r>
            <a:r>
              <a:rPr lang="en-US" dirty="0" smtClean="0"/>
              <a:t> of Spatial Data, or Polygons, in GIS or R</a:t>
            </a:r>
          </a:p>
          <a:p>
            <a:pPr marL="342900" indent="-342900">
              <a:buFont typeface="+mj-lt"/>
              <a:buAutoNum type="alphaUcPeriod"/>
            </a:pPr>
            <a:endParaRPr lang="en-US" dirty="0" smtClean="0"/>
          </a:p>
          <a:p>
            <a:pPr marL="342900" indent="-342900">
              <a:buFont typeface="+mj-lt"/>
              <a:buAutoNum type="alphaUcPeriod"/>
            </a:pPr>
            <a:r>
              <a:rPr lang="en-US" dirty="0" smtClean="0"/>
              <a:t>Structuring the Spatial and Statistical Data</a:t>
            </a:r>
          </a:p>
          <a:p>
            <a:pPr marL="342900" indent="-342900">
              <a:buFont typeface="+mj-lt"/>
              <a:buAutoNum type="alphaUcPeriod"/>
            </a:pPr>
            <a:endParaRPr lang="en-US" dirty="0" smtClean="0"/>
          </a:p>
          <a:p>
            <a:pPr marL="342900" indent="-342900">
              <a:buFont typeface="+mj-lt"/>
              <a:buAutoNum type="alphaUcPeriod"/>
            </a:pPr>
            <a:r>
              <a:rPr lang="en-US" dirty="0" smtClean="0"/>
              <a:t>Making the Basic Linked </a:t>
            </a:r>
            <a:r>
              <a:rPr lang="en-US" dirty="0" err="1" smtClean="0"/>
              <a:t>Micromap</a:t>
            </a:r>
            <a:r>
              <a:rPr lang="en-US" dirty="0" smtClean="0"/>
              <a:t> Plot</a:t>
            </a:r>
          </a:p>
          <a:p>
            <a:pPr marL="342900" indent="-342900">
              <a:buFont typeface="+mj-lt"/>
              <a:buAutoNum type="alphaUcPeriod"/>
            </a:pPr>
            <a:endParaRPr lang="en-US" dirty="0" smtClean="0"/>
          </a:p>
          <a:p>
            <a:pPr marL="342900" indent="-342900">
              <a:buFont typeface="+mj-lt"/>
              <a:buAutoNum type="alphaUcPeriod"/>
            </a:pPr>
            <a:r>
              <a:rPr lang="en-US" dirty="0" smtClean="0"/>
              <a:t>Refining the Linked </a:t>
            </a:r>
            <a:r>
              <a:rPr lang="en-US" dirty="0" err="1" smtClean="0"/>
              <a:t>Micromap</a:t>
            </a:r>
            <a:r>
              <a:rPr lang="en-US" dirty="0" smtClean="0"/>
              <a:t> Plot</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304800"/>
          </a:xfrm>
        </p:spPr>
        <p:txBody>
          <a:bodyPr/>
          <a:lstStyle/>
          <a:p>
            <a:pPr algn="ctr"/>
            <a:r>
              <a:rPr lang="en-US" sz="2400" dirty="0" smtClean="0"/>
              <a:t>II. Socio-Economic Data</a:t>
            </a:r>
            <a:endParaRPr lang="en-US" sz="2400" dirty="0"/>
          </a:p>
        </p:txBody>
      </p:sp>
      <p:pic>
        <p:nvPicPr>
          <p:cNvPr id="5" name="Content Placeholder 4" descr="poverty_education.png"/>
          <p:cNvPicPr>
            <a:picLocks noGrp="1" noChangeAspect="1"/>
          </p:cNvPicPr>
          <p:nvPr>
            <p:ph idx="1"/>
          </p:nvPr>
        </p:nvPicPr>
        <p:blipFill>
          <a:blip r:embed="rId3" cstate="print"/>
          <a:stretch>
            <a:fillRect/>
          </a:stretch>
        </p:blipFill>
        <p:spPr>
          <a:xfrm>
            <a:off x="2438400" y="838200"/>
            <a:ext cx="4267200" cy="5486400"/>
          </a:xfrm>
        </p:spPr>
      </p:pic>
      <p:sp>
        <p:nvSpPr>
          <p:cNvPr id="4" name="Slide Number Placeholder 3"/>
          <p:cNvSpPr>
            <a:spLocks noGrp="1"/>
          </p:cNvSpPr>
          <p:nvPr>
            <p:ph type="sldNum" sz="quarter" idx="10"/>
          </p:nvPr>
        </p:nvSpPr>
        <p:spPr/>
        <p:txBody>
          <a:bodyPr/>
          <a:lstStyle/>
          <a:p>
            <a:fld id="{83FD74BF-2D1F-4847-91DD-AF1A7372836C}"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533400"/>
          </a:xfrm>
        </p:spPr>
        <p:txBody>
          <a:bodyPr/>
          <a:lstStyle/>
          <a:p>
            <a:pPr algn="ctr"/>
            <a:r>
              <a:rPr lang="en-US" sz="2400" dirty="0" smtClean="0"/>
              <a:t>WVDEP Stream Survey</a:t>
            </a:r>
            <a:endParaRPr lang="en-US" sz="2400" dirty="0"/>
          </a:p>
        </p:txBody>
      </p:sp>
      <p:pic>
        <p:nvPicPr>
          <p:cNvPr id="5" name="Content Placeholder 4" descr="results_0206_ts_wvdep_v2.png"/>
          <p:cNvPicPr>
            <a:picLocks noGrp="1" noChangeAspect="1"/>
          </p:cNvPicPr>
          <p:nvPr>
            <p:ph idx="1"/>
          </p:nvPr>
        </p:nvPicPr>
        <p:blipFill>
          <a:blip r:embed="rId3" cstate="print"/>
          <a:stretch>
            <a:fillRect/>
          </a:stretch>
        </p:blipFill>
        <p:spPr>
          <a:xfrm>
            <a:off x="762000" y="914400"/>
            <a:ext cx="7395882" cy="5715000"/>
          </a:xfrm>
        </p:spPr>
      </p:pic>
      <p:sp>
        <p:nvSpPr>
          <p:cNvPr id="4" name="Slide Number Placeholder 3"/>
          <p:cNvSpPr>
            <a:spLocks noGrp="1"/>
          </p:cNvSpPr>
          <p:nvPr>
            <p:ph type="sldNum" sz="quarter" idx="10"/>
          </p:nvPr>
        </p:nvSpPr>
        <p:spPr/>
        <p:txBody>
          <a:bodyPr/>
          <a:lstStyle/>
          <a:p>
            <a:fld id="{83FD74BF-2D1F-4847-91DD-AF1A7372836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304800"/>
          </a:xfrm>
        </p:spPr>
        <p:txBody>
          <a:bodyPr/>
          <a:lstStyle/>
          <a:p>
            <a:pPr algn="ctr"/>
            <a:r>
              <a:rPr lang="en-US" sz="2400" dirty="0" smtClean="0"/>
              <a:t>III. Box Plots &amp; ESDA &amp; IQR</a:t>
            </a:r>
            <a:endParaRPr lang="en-US" sz="2400"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13</a:t>
            </a:fld>
            <a:endParaRPr lang="en-US"/>
          </a:p>
        </p:txBody>
      </p:sp>
      <p:pic>
        <p:nvPicPr>
          <p:cNvPr id="7" name="Content Placeholder 6" descr="Fig3_lmplot_png.png"/>
          <p:cNvPicPr>
            <a:picLocks noGrp="1" noChangeAspect="1"/>
          </p:cNvPicPr>
          <p:nvPr>
            <p:ph idx="1"/>
          </p:nvPr>
        </p:nvPicPr>
        <p:blipFill>
          <a:blip r:embed="rId3" cstate="print"/>
          <a:stretch>
            <a:fillRect/>
          </a:stretch>
        </p:blipFill>
        <p:spPr>
          <a:xfrm>
            <a:off x="2209800" y="822960"/>
            <a:ext cx="4554221" cy="6035040"/>
          </a:xfrm>
        </p:spPr>
      </p:pic>
    </p:spTree>
    <p:extLst>
      <p:ext uri="{BB962C8B-B14F-4D97-AF65-F5344CB8AC3E}">
        <p14:creationId xmlns="" xmlns:p14="http://schemas.microsoft.com/office/powerpoint/2010/main" val="1833680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304800"/>
          </a:xfrm>
        </p:spPr>
        <p:txBody>
          <a:bodyPr/>
          <a:lstStyle/>
          <a:p>
            <a:pPr algn="ctr"/>
            <a:r>
              <a:rPr lang="en-US" sz="2400" dirty="0" smtClean="0"/>
              <a:t>III. Example of Reference Line</a:t>
            </a:r>
            <a:endParaRPr lang="en-US" sz="2400" dirty="0"/>
          </a:p>
        </p:txBody>
      </p:sp>
      <p:pic>
        <p:nvPicPr>
          <p:cNvPr id="5" name="Content Placeholder 4" descr="WV_conductivity_estimated.png"/>
          <p:cNvPicPr>
            <a:picLocks noGrp="1" noChangeAspect="1"/>
          </p:cNvPicPr>
          <p:nvPr>
            <p:ph idx="1"/>
          </p:nvPr>
        </p:nvPicPr>
        <p:blipFill>
          <a:blip r:embed="rId3" cstate="print"/>
          <a:stretch>
            <a:fillRect/>
          </a:stretch>
        </p:blipFill>
        <p:spPr>
          <a:xfrm>
            <a:off x="2133600" y="822960"/>
            <a:ext cx="4554219" cy="6035040"/>
          </a:xfrm>
        </p:spPr>
      </p:pic>
      <p:sp>
        <p:nvSpPr>
          <p:cNvPr id="4" name="Slide Number Placeholder 3"/>
          <p:cNvSpPr>
            <a:spLocks noGrp="1"/>
          </p:cNvSpPr>
          <p:nvPr>
            <p:ph type="sldNum" sz="quarter" idx="10"/>
          </p:nvPr>
        </p:nvSpPr>
        <p:spPr/>
        <p:txBody>
          <a:bodyPr/>
          <a:lstStyle/>
          <a:p>
            <a:fld id="{83FD74BF-2D1F-4847-91DD-AF1A7372836C}" type="slidenum">
              <a:rPr lang="en-US" smtClean="0"/>
              <a:pPr/>
              <a:t>14</a:t>
            </a:fld>
            <a:endParaRPr lang="en-US"/>
          </a:p>
        </p:txBody>
      </p:sp>
    </p:spTree>
    <p:extLst>
      <p:ext uri="{BB962C8B-B14F-4D97-AF65-F5344CB8AC3E}">
        <p14:creationId xmlns="" xmlns:p14="http://schemas.microsoft.com/office/powerpoint/2010/main" val="1568904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304800"/>
          </a:xfrm>
        </p:spPr>
        <p:txBody>
          <a:bodyPr/>
          <a:lstStyle/>
          <a:p>
            <a:pPr algn="ctr"/>
            <a:r>
              <a:rPr lang="en-US" sz="2400" dirty="0" smtClean="0"/>
              <a:t>III. Example of Group-Categorized Plot</a:t>
            </a:r>
            <a:endParaRPr lang="en-US" sz="2400"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15</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2209801" y="838200"/>
            <a:ext cx="4109736" cy="5867400"/>
          </a:xfrm>
          <a:prstGeom prst="rect">
            <a:avLst/>
          </a:prstGeom>
          <a:noFill/>
          <a:ln w="9525">
            <a:noFill/>
            <a:miter lim="800000"/>
            <a:headEnd/>
            <a:tailEnd/>
          </a:ln>
        </p:spPr>
      </p:pic>
    </p:spTree>
    <p:extLst>
      <p:ext uri="{BB962C8B-B14F-4D97-AF65-F5344CB8AC3E}">
        <p14:creationId xmlns="" xmlns:p14="http://schemas.microsoft.com/office/powerpoint/2010/main" val="3623724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304800"/>
          </a:xfrm>
        </p:spPr>
        <p:txBody>
          <a:bodyPr/>
          <a:lstStyle/>
          <a:p>
            <a:pPr algn="ctr"/>
            <a:r>
              <a:rPr lang="en-US" sz="2400" dirty="0" smtClean="0"/>
              <a:t>III. Example:  Many Areal Units</a:t>
            </a:r>
            <a:endParaRPr lang="en-US" sz="2400" dirty="0"/>
          </a:p>
        </p:txBody>
      </p:sp>
      <p:pic>
        <p:nvPicPr>
          <p:cNvPr id="5" name="Content Placeholder 4" descr="Figure4.png"/>
          <p:cNvPicPr>
            <a:picLocks noGrp="1" noChangeAspect="1"/>
          </p:cNvPicPr>
          <p:nvPr>
            <p:ph idx="1"/>
          </p:nvPr>
        </p:nvPicPr>
        <p:blipFill>
          <a:blip r:embed="rId3" cstate="print"/>
          <a:stretch>
            <a:fillRect/>
          </a:stretch>
        </p:blipFill>
        <p:spPr>
          <a:xfrm>
            <a:off x="533401" y="914400"/>
            <a:ext cx="7273331" cy="5669280"/>
          </a:xfrm>
        </p:spPr>
      </p:pic>
      <p:sp>
        <p:nvSpPr>
          <p:cNvPr id="4" name="Slide Number Placeholder 3"/>
          <p:cNvSpPr>
            <a:spLocks noGrp="1"/>
          </p:cNvSpPr>
          <p:nvPr>
            <p:ph type="sldNum" sz="quarter" idx="10"/>
          </p:nvPr>
        </p:nvSpPr>
        <p:spPr/>
        <p:txBody>
          <a:bodyPr/>
          <a:lstStyle/>
          <a:p>
            <a:fld id="{83FD74BF-2D1F-4847-91DD-AF1A7372836C}" type="slidenum">
              <a:rPr lang="en-US" smtClean="0"/>
              <a:pPr/>
              <a:t>16</a:t>
            </a:fld>
            <a:endParaRPr lang="en-US"/>
          </a:p>
        </p:txBody>
      </p:sp>
    </p:spTree>
    <p:extLst>
      <p:ext uri="{BB962C8B-B14F-4D97-AF65-F5344CB8AC3E}">
        <p14:creationId xmlns="" xmlns:p14="http://schemas.microsoft.com/office/powerpoint/2010/main" val="3239619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772400" cy="304800"/>
          </a:xfrm>
        </p:spPr>
        <p:txBody>
          <a:bodyPr/>
          <a:lstStyle/>
          <a:p>
            <a:pPr algn="ctr"/>
            <a:r>
              <a:rPr lang="en-US" sz="2400" dirty="0" smtClean="0"/>
              <a:t>IV. Four Steps to Make a Linked </a:t>
            </a:r>
            <a:r>
              <a:rPr lang="en-US" sz="2400" dirty="0" err="1" smtClean="0"/>
              <a:t>Micromap</a:t>
            </a:r>
            <a:endParaRPr lang="en-US" sz="2400" dirty="0"/>
          </a:p>
        </p:txBody>
      </p:sp>
      <p:sp>
        <p:nvSpPr>
          <p:cNvPr id="3" name="Content Placeholder 2"/>
          <p:cNvSpPr>
            <a:spLocks noGrp="1"/>
          </p:cNvSpPr>
          <p:nvPr>
            <p:ph idx="1"/>
          </p:nvPr>
        </p:nvSpPr>
        <p:spPr/>
        <p:txBody>
          <a:bodyPr/>
          <a:lstStyle/>
          <a:p>
            <a:pPr marL="342900" indent="-342900">
              <a:buFont typeface="+mj-lt"/>
              <a:buAutoNum type="alphaUcPeriod"/>
            </a:pPr>
            <a:r>
              <a:rPr lang="en-US" dirty="0" err="1" smtClean="0"/>
              <a:t>Geoprocessing</a:t>
            </a:r>
            <a:r>
              <a:rPr lang="en-US" dirty="0" smtClean="0"/>
              <a:t> of Spatial Data, or Polygons, in GIS or R</a:t>
            </a:r>
          </a:p>
          <a:p>
            <a:pPr marL="342900" indent="-342900">
              <a:buFont typeface="+mj-lt"/>
              <a:buAutoNum type="alphaUcPeriod"/>
            </a:pPr>
            <a:endParaRPr lang="en-US" dirty="0" smtClean="0"/>
          </a:p>
          <a:p>
            <a:pPr marL="342900" indent="-342900">
              <a:buFont typeface="+mj-lt"/>
              <a:buAutoNum type="alphaUcPeriod"/>
            </a:pPr>
            <a:r>
              <a:rPr lang="en-US" dirty="0" smtClean="0"/>
              <a:t>Structuring the Spatial and Statistical Data</a:t>
            </a:r>
          </a:p>
          <a:p>
            <a:pPr marL="342900" indent="-342900">
              <a:buFont typeface="+mj-lt"/>
              <a:buAutoNum type="alphaUcPeriod"/>
            </a:pPr>
            <a:endParaRPr lang="en-US" dirty="0" smtClean="0"/>
          </a:p>
          <a:p>
            <a:pPr marL="342900" indent="-342900">
              <a:buFont typeface="+mj-lt"/>
              <a:buAutoNum type="alphaUcPeriod"/>
            </a:pPr>
            <a:r>
              <a:rPr lang="en-US" dirty="0" smtClean="0"/>
              <a:t>Making the Basic Linked </a:t>
            </a:r>
            <a:r>
              <a:rPr lang="en-US" dirty="0" err="1" smtClean="0"/>
              <a:t>Micromap</a:t>
            </a:r>
            <a:r>
              <a:rPr lang="en-US" dirty="0" smtClean="0"/>
              <a:t> Plot</a:t>
            </a:r>
          </a:p>
          <a:p>
            <a:pPr marL="342900" indent="-342900">
              <a:buFont typeface="+mj-lt"/>
              <a:buAutoNum type="alphaUcPeriod"/>
            </a:pPr>
            <a:endParaRPr lang="en-US" dirty="0" smtClean="0"/>
          </a:p>
          <a:p>
            <a:pPr marL="342900" indent="-342900">
              <a:buFont typeface="+mj-lt"/>
              <a:buAutoNum type="alphaUcPeriod"/>
            </a:pPr>
            <a:r>
              <a:rPr lang="en-US" dirty="0" smtClean="0"/>
              <a:t>Refining the Linked </a:t>
            </a:r>
            <a:r>
              <a:rPr lang="en-US" dirty="0" err="1" smtClean="0"/>
              <a:t>Micromap</a:t>
            </a:r>
            <a:r>
              <a:rPr lang="en-US" dirty="0" smtClean="0"/>
              <a:t> Plot</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17</a:t>
            </a:fld>
            <a:endParaRPr lang="en-US"/>
          </a:p>
        </p:txBody>
      </p:sp>
    </p:spTree>
    <p:extLst>
      <p:ext uri="{BB962C8B-B14F-4D97-AF65-F5344CB8AC3E}">
        <p14:creationId xmlns="" xmlns:p14="http://schemas.microsoft.com/office/powerpoint/2010/main" val="4247736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304800"/>
          </a:xfrm>
        </p:spPr>
        <p:txBody>
          <a:bodyPr/>
          <a:lstStyle/>
          <a:p>
            <a:pPr algn="ctr"/>
            <a:r>
              <a:rPr lang="en-US" sz="2400" dirty="0" smtClean="0"/>
              <a:t>IV.A. Map Simplification</a:t>
            </a:r>
            <a:endParaRPr lang="en-US" sz="2400"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18</a:t>
            </a:fld>
            <a:endParaRPr lang="en-US"/>
          </a:p>
        </p:txBody>
      </p:sp>
      <p:pic>
        <p:nvPicPr>
          <p:cNvPr id="6" name="Picture 5" descr="USstates.png"/>
          <p:cNvPicPr>
            <a:picLocks noChangeAspect="1"/>
          </p:cNvPicPr>
          <p:nvPr/>
        </p:nvPicPr>
        <p:blipFill>
          <a:blip r:embed="rId3" cstate="print"/>
          <a:stretch>
            <a:fillRect/>
          </a:stretch>
        </p:blipFill>
        <p:spPr>
          <a:xfrm>
            <a:off x="1371600" y="1066800"/>
            <a:ext cx="5673970" cy="5029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304800"/>
          </a:xfrm>
        </p:spPr>
        <p:txBody>
          <a:bodyPr/>
          <a:lstStyle/>
          <a:p>
            <a:pPr algn="ctr"/>
            <a:r>
              <a:rPr lang="en-US" sz="2400" dirty="0" smtClean="0"/>
              <a:t>IV. B. Structuring the Spatial &amp; Statistical Data</a:t>
            </a:r>
            <a:endParaRPr lang="en-US" sz="2400"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264644127"/>
              </p:ext>
            </p:extLst>
          </p:nvPr>
        </p:nvGraphicFramePr>
        <p:xfrm>
          <a:off x="762000" y="2209800"/>
          <a:ext cx="7772400" cy="2595880"/>
        </p:xfrm>
        <a:graphic>
          <a:graphicData uri="http://schemas.openxmlformats.org/drawingml/2006/table">
            <a:tbl>
              <a:tblPr firstRow="1" bandRow="1">
                <a:tableStyleId>{93296810-A885-4BE3-A3E7-6D5BEEA58F35}</a:tableStyleId>
              </a:tblPr>
              <a:tblGrid>
                <a:gridCol w="1943100"/>
                <a:gridCol w="1943100"/>
                <a:gridCol w="1943100"/>
                <a:gridCol w="1943100"/>
              </a:tblGrid>
              <a:tr h="370840">
                <a:tc>
                  <a:txBody>
                    <a:bodyPr/>
                    <a:lstStyle/>
                    <a:p>
                      <a:r>
                        <a:rPr lang="en-US" dirty="0" smtClean="0"/>
                        <a:t>ST</a:t>
                      </a:r>
                      <a:endParaRPr lang="en-US" dirty="0"/>
                    </a:p>
                  </a:txBody>
                  <a:tcPr/>
                </a:tc>
                <a:tc>
                  <a:txBody>
                    <a:bodyPr/>
                    <a:lstStyle/>
                    <a:p>
                      <a:r>
                        <a:rPr lang="en-US" dirty="0" smtClean="0"/>
                        <a:t>ST_NAME</a:t>
                      </a:r>
                      <a:endParaRPr lang="en-US" dirty="0"/>
                    </a:p>
                  </a:txBody>
                  <a:tcPr/>
                </a:tc>
                <a:tc>
                  <a:txBody>
                    <a:bodyPr/>
                    <a:lstStyle/>
                    <a:p>
                      <a:r>
                        <a:rPr lang="en-US" dirty="0" smtClean="0"/>
                        <a:t>AREA_KM</a:t>
                      </a:r>
                      <a:endParaRPr lang="en-US" dirty="0"/>
                    </a:p>
                  </a:txBody>
                  <a:tcPr/>
                </a:tc>
                <a:tc>
                  <a:txBody>
                    <a:bodyPr/>
                    <a:lstStyle/>
                    <a:p>
                      <a:r>
                        <a:rPr lang="en-US" dirty="0" smtClean="0"/>
                        <a:t>PERIM_KM</a:t>
                      </a:r>
                      <a:endParaRPr lang="en-US" dirty="0"/>
                    </a:p>
                  </a:txBody>
                  <a:tcPr/>
                </a:tc>
              </a:tr>
              <a:tr h="370840">
                <a:tc>
                  <a:txBody>
                    <a:bodyPr/>
                    <a:lstStyle/>
                    <a:p>
                      <a:r>
                        <a:rPr lang="en-US" dirty="0" smtClean="0"/>
                        <a:t>AK</a:t>
                      </a:r>
                      <a:endParaRPr lang="en-US" dirty="0"/>
                    </a:p>
                  </a:txBody>
                  <a:tcPr/>
                </a:tc>
                <a:tc>
                  <a:txBody>
                    <a:bodyPr/>
                    <a:lstStyle/>
                    <a:p>
                      <a:r>
                        <a:rPr lang="en-US" dirty="0" smtClean="0"/>
                        <a:t>Alaska</a:t>
                      </a:r>
                      <a:endParaRPr lang="en-US" dirty="0"/>
                    </a:p>
                  </a:txBody>
                  <a:tcPr/>
                </a:tc>
                <a:tc>
                  <a:txBody>
                    <a:bodyPr/>
                    <a:lstStyle/>
                    <a:p>
                      <a:pPr algn="r"/>
                      <a:r>
                        <a:rPr lang="en-US" dirty="0" smtClean="0"/>
                        <a:t>1506038</a:t>
                      </a:r>
                      <a:endParaRPr lang="en-US" dirty="0"/>
                    </a:p>
                  </a:txBody>
                  <a:tcPr/>
                </a:tc>
                <a:tc>
                  <a:txBody>
                    <a:bodyPr/>
                    <a:lstStyle/>
                    <a:p>
                      <a:pPr algn="r"/>
                      <a:r>
                        <a:rPr lang="en-US" sz="1800" b="0" i="0" kern="1200" dirty="0" smtClean="0">
                          <a:solidFill>
                            <a:schemeClr val="dk1"/>
                          </a:solidFill>
                          <a:effectLst/>
                          <a:latin typeface="+mn-lt"/>
                          <a:ea typeface="+mn-ea"/>
                          <a:cs typeface="+mn-cs"/>
                        </a:rPr>
                        <a:t>60260</a:t>
                      </a:r>
                      <a:endParaRPr lang="en-US" dirty="0"/>
                    </a:p>
                  </a:txBody>
                  <a:tcPr/>
                </a:tc>
              </a:tr>
              <a:tr h="370840">
                <a:tc>
                  <a:txBody>
                    <a:bodyPr/>
                    <a:lstStyle/>
                    <a:p>
                      <a:r>
                        <a:rPr lang="en-US" dirty="0" smtClean="0"/>
                        <a:t>AL</a:t>
                      </a:r>
                      <a:endParaRPr lang="en-US" dirty="0"/>
                    </a:p>
                  </a:txBody>
                  <a:tcPr/>
                </a:tc>
                <a:tc>
                  <a:txBody>
                    <a:bodyPr/>
                    <a:lstStyle/>
                    <a:p>
                      <a:r>
                        <a:rPr lang="en-US" dirty="0" smtClean="0"/>
                        <a:t>Alabama</a:t>
                      </a:r>
                      <a:endParaRPr lang="en-US" dirty="0"/>
                    </a:p>
                  </a:txBody>
                  <a:tcPr/>
                </a:tc>
                <a:tc>
                  <a:txBody>
                    <a:bodyPr/>
                    <a:lstStyle/>
                    <a:p>
                      <a:pPr algn="r"/>
                      <a:r>
                        <a:rPr lang="en-US" sz="1800" b="0" i="0" kern="1200" dirty="0" smtClean="0">
                          <a:solidFill>
                            <a:schemeClr val="dk1"/>
                          </a:solidFill>
                          <a:effectLst/>
                          <a:latin typeface="+mn-lt"/>
                          <a:ea typeface="+mn-ea"/>
                          <a:cs typeface="+mn-cs"/>
                        </a:rPr>
                        <a:t>133761</a:t>
                      </a:r>
                      <a:endParaRPr lang="en-US" dirty="0"/>
                    </a:p>
                  </a:txBody>
                  <a:tcPr/>
                </a:tc>
                <a:tc>
                  <a:txBody>
                    <a:bodyPr/>
                    <a:lstStyle/>
                    <a:p>
                      <a:pPr algn="r"/>
                      <a:r>
                        <a:rPr lang="en-US" sz="1800" b="0" i="0" kern="1200" dirty="0" smtClean="0">
                          <a:solidFill>
                            <a:schemeClr val="dk1"/>
                          </a:solidFill>
                          <a:effectLst/>
                          <a:latin typeface="+mn-lt"/>
                          <a:ea typeface="+mn-ea"/>
                          <a:cs typeface="+mn-cs"/>
                        </a:rPr>
                        <a:t>2354</a:t>
                      </a:r>
                      <a:endParaRPr lang="en-US" dirty="0"/>
                    </a:p>
                  </a:txBody>
                  <a:tcPr/>
                </a:tc>
              </a:tr>
              <a:tr h="370840">
                <a:tc>
                  <a:txBody>
                    <a:bodyPr/>
                    <a:lstStyle/>
                    <a:p>
                      <a:r>
                        <a:rPr lang="en-US" dirty="0" smtClean="0"/>
                        <a:t>AR</a:t>
                      </a:r>
                      <a:endParaRPr lang="en-US" dirty="0"/>
                    </a:p>
                  </a:txBody>
                  <a:tcPr/>
                </a:tc>
                <a:tc>
                  <a:txBody>
                    <a:bodyPr/>
                    <a:lstStyle/>
                    <a:p>
                      <a:r>
                        <a:rPr lang="en-US" dirty="0" smtClean="0"/>
                        <a:t>Arkansas</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137733</a:t>
                      </a:r>
                      <a:endParaRPr lang="en-US" dirty="0" smtClean="0"/>
                    </a:p>
                  </a:txBody>
                  <a:tcPr/>
                </a:tc>
                <a:tc>
                  <a:txBody>
                    <a:bodyPr/>
                    <a:lstStyle/>
                    <a:p>
                      <a:pPr algn="r"/>
                      <a:r>
                        <a:rPr lang="en-US" sz="1800" b="0" i="0" kern="1200" dirty="0" smtClean="0">
                          <a:solidFill>
                            <a:schemeClr val="dk1"/>
                          </a:solidFill>
                          <a:effectLst/>
                          <a:latin typeface="+mn-lt"/>
                          <a:ea typeface="+mn-ea"/>
                          <a:cs typeface="+mn-cs"/>
                        </a:rPr>
                        <a:t>2172</a:t>
                      </a:r>
                      <a:endParaRPr lang="en-US" dirty="0"/>
                    </a:p>
                  </a:txBody>
                  <a:tcPr/>
                </a:tc>
              </a:tr>
              <a:tr h="370840">
                <a:tc>
                  <a:txBody>
                    <a:bodyPr/>
                    <a:lstStyle/>
                    <a:p>
                      <a:r>
                        <a:rPr lang="en-US" dirty="0" smtClean="0"/>
                        <a:t>AZ</a:t>
                      </a:r>
                      <a:endParaRPr lang="en-US" dirty="0"/>
                    </a:p>
                  </a:txBody>
                  <a:tcPr/>
                </a:tc>
                <a:tc>
                  <a:txBody>
                    <a:bodyPr/>
                    <a:lstStyle/>
                    <a:p>
                      <a:r>
                        <a:rPr lang="en-US" dirty="0" smtClean="0"/>
                        <a:t>Arizona</a:t>
                      </a:r>
                      <a:endParaRPr lang="en-US" dirty="0"/>
                    </a:p>
                  </a:txBody>
                  <a:tcPr/>
                </a:tc>
                <a:tc>
                  <a:txBody>
                    <a:bodyPr/>
                    <a:lstStyle/>
                    <a:p>
                      <a:pPr algn="r"/>
                      <a:r>
                        <a:rPr lang="en-US" sz="1800" b="0" i="0" kern="1200" dirty="0" smtClean="0">
                          <a:solidFill>
                            <a:schemeClr val="dk1"/>
                          </a:solidFill>
                          <a:effectLst/>
                          <a:latin typeface="+mn-lt"/>
                          <a:ea typeface="+mn-ea"/>
                          <a:cs typeface="+mn-cs"/>
                        </a:rPr>
                        <a:t>295267</a:t>
                      </a:r>
                      <a:endParaRPr lang="en-US" dirty="0"/>
                    </a:p>
                  </a:txBody>
                  <a:tcPr/>
                </a:tc>
                <a:tc>
                  <a:txBody>
                    <a:bodyPr/>
                    <a:lstStyle/>
                    <a:p>
                      <a:pPr algn="r"/>
                      <a:r>
                        <a:rPr lang="en-US" sz="1800" b="0" i="0" kern="1200" dirty="0" smtClean="0">
                          <a:solidFill>
                            <a:schemeClr val="dk1"/>
                          </a:solidFill>
                          <a:effectLst/>
                          <a:latin typeface="+mn-lt"/>
                          <a:ea typeface="+mn-ea"/>
                          <a:cs typeface="+mn-cs"/>
                        </a:rPr>
                        <a:t>2395</a:t>
                      </a:r>
                      <a:endParaRPr lang="en-US" dirty="0"/>
                    </a:p>
                  </a:txBody>
                  <a:tcPr/>
                </a:tc>
              </a:tr>
              <a:tr h="370840">
                <a:tc>
                  <a:txBody>
                    <a:bodyPr/>
                    <a:lstStyle/>
                    <a:p>
                      <a:r>
                        <a:rPr lang="en-US" dirty="0" smtClean="0"/>
                        <a:t>CA</a:t>
                      </a:r>
                      <a:endParaRPr lang="en-US" dirty="0"/>
                    </a:p>
                  </a:txBody>
                  <a:tcPr/>
                </a:tc>
                <a:tc>
                  <a:txBody>
                    <a:bodyPr/>
                    <a:lstStyle/>
                    <a:p>
                      <a:r>
                        <a:rPr lang="en-US" dirty="0" smtClean="0"/>
                        <a:t>California</a:t>
                      </a:r>
                      <a:endParaRPr lang="en-US" dirty="0"/>
                    </a:p>
                  </a:txBody>
                  <a:tcPr/>
                </a:tc>
                <a:tc>
                  <a:txBody>
                    <a:bodyPr/>
                    <a:lstStyle/>
                    <a:p>
                      <a:pPr algn="r"/>
                      <a:r>
                        <a:rPr lang="en-US" sz="1800" b="0" i="0" kern="1200" dirty="0" smtClean="0">
                          <a:solidFill>
                            <a:schemeClr val="dk1"/>
                          </a:solidFill>
                          <a:effectLst/>
                          <a:latin typeface="+mn-lt"/>
                          <a:ea typeface="+mn-ea"/>
                          <a:cs typeface="+mn-cs"/>
                        </a:rPr>
                        <a:t>409603</a:t>
                      </a:r>
                      <a:endParaRPr lang="en-US" dirty="0"/>
                    </a:p>
                  </a:txBody>
                  <a:tcPr/>
                </a:tc>
                <a:tc>
                  <a:txBody>
                    <a:bodyPr/>
                    <a:lstStyle/>
                    <a:p>
                      <a:pPr algn="r"/>
                      <a:r>
                        <a:rPr lang="en-US" sz="1800" b="0" i="0" kern="1200" dirty="0" smtClean="0">
                          <a:solidFill>
                            <a:schemeClr val="dk1"/>
                          </a:solidFill>
                          <a:effectLst/>
                          <a:latin typeface="+mn-lt"/>
                          <a:ea typeface="+mn-ea"/>
                          <a:cs typeface="+mn-cs"/>
                        </a:rPr>
                        <a:t>5682</a:t>
                      </a:r>
                      <a:endParaRPr lang="en-US" dirty="0"/>
                    </a:p>
                  </a:txBody>
                  <a:tcPr/>
                </a:tc>
              </a:tr>
              <a:tr h="370840">
                <a:tc>
                  <a:txBody>
                    <a:bodyPr/>
                    <a:lstStyle/>
                    <a:p>
                      <a:r>
                        <a:rPr lang="en-US" dirty="0" smtClean="0"/>
                        <a:t>CO</a:t>
                      </a:r>
                      <a:endParaRPr lang="en-US" dirty="0"/>
                    </a:p>
                  </a:txBody>
                  <a:tcPr/>
                </a:tc>
                <a:tc>
                  <a:txBody>
                    <a:bodyPr/>
                    <a:lstStyle/>
                    <a:p>
                      <a:r>
                        <a:rPr lang="en-US" dirty="0" smtClean="0"/>
                        <a:t>Colorado</a:t>
                      </a:r>
                      <a:endParaRPr lang="en-US" dirty="0"/>
                    </a:p>
                  </a:txBody>
                  <a:tcPr/>
                </a:tc>
                <a:tc>
                  <a:txBody>
                    <a:bodyPr/>
                    <a:lstStyle/>
                    <a:p>
                      <a:pPr algn="r"/>
                      <a:r>
                        <a:rPr lang="en-US" sz="1800" b="0" i="0" kern="1200" dirty="0" smtClean="0">
                          <a:solidFill>
                            <a:schemeClr val="dk1"/>
                          </a:solidFill>
                          <a:effectLst/>
                          <a:latin typeface="+mn-lt"/>
                          <a:ea typeface="+mn-ea"/>
                          <a:cs typeface="+mn-cs"/>
                        </a:rPr>
                        <a:t>269599</a:t>
                      </a:r>
                      <a:endParaRPr lang="en-US" dirty="0"/>
                    </a:p>
                  </a:txBody>
                  <a:tcPr/>
                </a:tc>
                <a:tc>
                  <a:txBody>
                    <a:bodyPr/>
                    <a:lstStyle/>
                    <a:p>
                      <a:pPr algn="r"/>
                      <a:r>
                        <a:rPr lang="en-US" sz="1800" b="0" i="0" kern="1200" dirty="0" smtClean="0">
                          <a:solidFill>
                            <a:schemeClr val="dk1"/>
                          </a:solidFill>
                          <a:effectLst/>
                          <a:latin typeface="+mn-lt"/>
                          <a:ea typeface="+mn-ea"/>
                          <a:cs typeface="+mn-cs"/>
                        </a:rPr>
                        <a:t>2100</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3FD74BF-2D1F-4847-91DD-AF1A7372836C}" type="slidenum">
              <a:rPr lang="en-US" smtClean="0"/>
              <a:pPr/>
              <a:t>19</a:t>
            </a:fld>
            <a:endParaRPr lang="en-US"/>
          </a:p>
        </p:txBody>
      </p:sp>
      <p:sp>
        <p:nvSpPr>
          <p:cNvPr id="6" name="TextBox 5"/>
          <p:cNvSpPr txBox="1"/>
          <p:nvPr/>
        </p:nvSpPr>
        <p:spPr>
          <a:xfrm>
            <a:off x="914400" y="1600200"/>
            <a:ext cx="2470548" cy="369332"/>
          </a:xfrm>
          <a:prstGeom prst="rect">
            <a:avLst/>
          </a:prstGeom>
          <a:noFill/>
        </p:spPr>
        <p:txBody>
          <a:bodyPr wrap="none" rtlCol="0">
            <a:spAutoFit/>
          </a:bodyPr>
          <a:lstStyle/>
          <a:p>
            <a:r>
              <a:rPr lang="en-US" dirty="0" smtClean="0"/>
              <a:t>head(</a:t>
            </a:r>
            <a:r>
              <a:rPr lang="en-US" dirty="0" err="1" smtClean="0"/>
              <a:t>USstates@data</a:t>
            </a:r>
            <a:r>
              <a:rPr lang="en-US" dirty="0" smtClean="0"/>
              <a:t>)</a:t>
            </a:r>
            <a:endParaRPr lang="en-US" dirty="0"/>
          </a:p>
        </p:txBody>
      </p:sp>
    </p:spTree>
    <p:extLst>
      <p:ext uri="{BB962C8B-B14F-4D97-AF65-F5344CB8AC3E}">
        <p14:creationId xmlns="" xmlns:p14="http://schemas.microsoft.com/office/powerpoint/2010/main" val="32285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772400" cy="304800"/>
          </a:xfrm>
        </p:spPr>
        <p:txBody>
          <a:bodyPr/>
          <a:lstStyle/>
          <a:p>
            <a:pPr algn="ctr"/>
            <a:r>
              <a:rPr lang="en-US" sz="2400" dirty="0" smtClean="0"/>
              <a:t>Outline</a:t>
            </a:r>
            <a:endParaRPr lang="en-US" sz="2400" dirty="0"/>
          </a:p>
        </p:txBody>
      </p:sp>
      <p:sp>
        <p:nvSpPr>
          <p:cNvPr id="3" name="Content Placeholder 2"/>
          <p:cNvSpPr>
            <a:spLocks noGrp="1"/>
          </p:cNvSpPr>
          <p:nvPr>
            <p:ph idx="1"/>
          </p:nvPr>
        </p:nvSpPr>
        <p:spPr/>
        <p:txBody>
          <a:bodyPr/>
          <a:lstStyle/>
          <a:p>
            <a:pPr marL="342900" indent="-342900">
              <a:buFont typeface="+mj-lt"/>
              <a:buAutoNum type="romanUcPeriod"/>
            </a:pPr>
            <a:r>
              <a:rPr lang="en-US" sz="2000" dirty="0" smtClean="0"/>
              <a:t>Maps and Statistical Summaries</a:t>
            </a:r>
          </a:p>
          <a:p>
            <a:pPr marL="342900" indent="-342900">
              <a:buFont typeface="+mj-lt"/>
              <a:buAutoNum type="romanUcPeriod"/>
            </a:pPr>
            <a:endParaRPr lang="en-US" sz="2000" dirty="0" smtClean="0"/>
          </a:p>
          <a:p>
            <a:pPr marL="342900" indent="-342900">
              <a:buFont typeface="+mj-lt"/>
              <a:buAutoNum type="romanUcPeriod"/>
            </a:pPr>
            <a:r>
              <a:rPr lang="en-US" sz="2000" dirty="0" smtClean="0"/>
              <a:t>Four Steps to Producing a Linked </a:t>
            </a:r>
            <a:r>
              <a:rPr lang="en-US" sz="2000" dirty="0" err="1" smtClean="0"/>
              <a:t>Micromap</a:t>
            </a:r>
            <a:endParaRPr lang="en-US" sz="2000" dirty="0" smtClean="0"/>
          </a:p>
          <a:p>
            <a:pPr marL="342900" indent="-342900">
              <a:buFont typeface="+mj-lt"/>
              <a:buAutoNum type="romanUcPeriod"/>
            </a:pPr>
            <a:endParaRPr lang="en-US" sz="2000" dirty="0" smtClean="0"/>
          </a:p>
          <a:p>
            <a:pPr marL="342900" indent="-342900">
              <a:buFont typeface="+mj-lt"/>
              <a:buAutoNum type="romanUcPeriod"/>
            </a:pPr>
            <a:r>
              <a:rPr lang="en-US" sz="2000" dirty="0" smtClean="0"/>
              <a:t>  </a:t>
            </a:r>
            <a:r>
              <a:rPr lang="en-US" sz="2000" dirty="0"/>
              <a:t>Examples of Linked </a:t>
            </a:r>
            <a:r>
              <a:rPr lang="en-US" sz="2000" dirty="0" err="1" smtClean="0"/>
              <a:t>Micromaps</a:t>
            </a:r>
            <a:endParaRPr lang="en-US" sz="2000" dirty="0" smtClean="0"/>
          </a:p>
          <a:p>
            <a:pPr marL="342900" indent="-342900">
              <a:buFont typeface="+mj-lt"/>
              <a:buAutoNum type="romanUcPeriod"/>
            </a:pPr>
            <a:endParaRPr lang="en-US" sz="2000" dirty="0" smtClean="0"/>
          </a:p>
          <a:p>
            <a:pPr marL="342900" indent="-342900">
              <a:buFont typeface="+mj-lt"/>
              <a:buAutoNum type="romanUcPeriod"/>
            </a:pPr>
            <a:r>
              <a:rPr lang="en-US" sz="2000" dirty="0" smtClean="0"/>
              <a:t>  Data Structure &amp; </a:t>
            </a:r>
            <a:r>
              <a:rPr lang="en-US" sz="2000" dirty="0" err="1" smtClean="0"/>
              <a:t>Micromap</a:t>
            </a:r>
            <a:r>
              <a:rPr lang="en-US" sz="2000" dirty="0" smtClean="0"/>
              <a:t> Plot Syntax</a:t>
            </a:r>
          </a:p>
          <a:p>
            <a:pPr marL="342900" indent="-342900">
              <a:buFont typeface="+mj-lt"/>
              <a:buAutoNum type="romanUcPeriod"/>
            </a:pPr>
            <a:endParaRPr lang="en-US" sz="2000" dirty="0" smtClean="0"/>
          </a:p>
          <a:p>
            <a:pPr marL="342900" indent="-342900">
              <a:buFont typeface="+mj-lt"/>
              <a:buAutoNum type="romanUcPeriod"/>
            </a:pPr>
            <a:r>
              <a:rPr lang="en-US" sz="2000" dirty="0" smtClean="0"/>
              <a:t> Outreach and Conclusions</a:t>
            </a:r>
            <a:endParaRPr lang="en-US" sz="2000"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304800"/>
          </a:xfrm>
        </p:spPr>
        <p:txBody>
          <a:bodyPr/>
          <a:lstStyle/>
          <a:p>
            <a:pPr algn="ctr"/>
            <a:r>
              <a:rPr lang="en-US" sz="2400" dirty="0" smtClean="0"/>
              <a:t>IV. B. Structuring the Spatial &amp; Statistical Data</a:t>
            </a:r>
            <a:endParaRPr lang="en-US" sz="2400"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0271413"/>
              </p:ext>
            </p:extLst>
          </p:nvPr>
        </p:nvGraphicFramePr>
        <p:xfrm>
          <a:off x="762000" y="2209800"/>
          <a:ext cx="7772400" cy="2595880"/>
        </p:xfrm>
        <a:graphic>
          <a:graphicData uri="http://schemas.openxmlformats.org/drawingml/2006/table">
            <a:tbl>
              <a:tblPr firstRow="1" bandRow="1">
                <a:tableStyleId>{93296810-A885-4BE3-A3E7-6D5BEEA58F35}</a:tableStyleId>
              </a:tblPr>
              <a:tblGrid>
                <a:gridCol w="1554480"/>
                <a:gridCol w="1554480"/>
                <a:gridCol w="1554480"/>
                <a:gridCol w="1554480"/>
                <a:gridCol w="1554480"/>
              </a:tblGrid>
              <a:tr h="370840">
                <a:tc>
                  <a:txBody>
                    <a:bodyPr/>
                    <a:lstStyle/>
                    <a:p>
                      <a:r>
                        <a:rPr lang="en-US" dirty="0" smtClean="0"/>
                        <a:t>state</a:t>
                      </a:r>
                      <a:endParaRPr lang="en-US" dirty="0"/>
                    </a:p>
                  </a:txBody>
                  <a:tcPr/>
                </a:tc>
                <a:tc>
                  <a:txBody>
                    <a:bodyPr/>
                    <a:lstStyle/>
                    <a:p>
                      <a:r>
                        <a:rPr lang="en-US" dirty="0" err="1" smtClean="0"/>
                        <a:t>ed</a:t>
                      </a:r>
                      <a:endParaRPr lang="en-US" dirty="0"/>
                    </a:p>
                  </a:txBody>
                  <a:tcPr/>
                </a:tc>
                <a:tc>
                  <a:txBody>
                    <a:bodyPr/>
                    <a:lstStyle/>
                    <a:p>
                      <a:r>
                        <a:rPr lang="en-US" dirty="0" err="1" smtClean="0"/>
                        <a:t>pov</a:t>
                      </a:r>
                      <a:endParaRPr lang="en-US" dirty="0"/>
                    </a:p>
                  </a:txBody>
                  <a:tcPr/>
                </a:tc>
                <a:tc>
                  <a:txBody>
                    <a:bodyPr/>
                    <a:lstStyle/>
                    <a:p>
                      <a:r>
                        <a:rPr lang="en-US" dirty="0" smtClean="0"/>
                        <a:t>region</a:t>
                      </a:r>
                      <a:endParaRPr lang="en-US" dirty="0"/>
                    </a:p>
                  </a:txBody>
                  <a:tcPr/>
                </a:tc>
                <a:tc>
                  <a:txBody>
                    <a:bodyPr/>
                    <a:lstStyle/>
                    <a:p>
                      <a:r>
                        <a:rPr lang="en-US" dirty="0" err="1" smtClean="0"/>
                        <a:t>StateAB</a:t>
                      </a:r>
                      <a:endParaRPr lang="en-US" dirty="0"/>
                    </a:p>
                  </a:txBody>
                  <a:tcPr/>
                </a:tc>
              </a:tr>
              <a:tr h="370840">
                <a:tc>
                  <a:txBody>
                    <a:bodyPr/>
                    <a:lstStyle/>
                    <a:p>
                      <a:r>
                        <a:rPr lang="en-US" dirty="0" smtClean="0"/>
                        <a:t>Alaska</a:t>
                      </a:r>
                      <a:endParaRPr lang="en-US" dirty="0"/>
                    </a:p>
                  </a:txBody>
                  <a:tcPr/>
                </a:tc>
                <a:tc>
                  <a:txBody>
                    <a:bodyPr/>
                    <a:lstStyle/>
                    <a:p>
                      <a:pPr algn="r"/>
                      <a:r>
                        <a:rPr lang="en-US" dirty="0" smtClean="0"/>
                        <a:t>24.7</a:t>
                      </a:r>
                      <a:endParaRPr lang="en-US" dirty="0"/>
                    </a:p>
                  </a:txBody>
                  <a:tcPr/>
                </a:tc>
                <a:tc>
                  <a:txBody>
                    <a:bodyPr/>
                    <a:lstStyle/>
                    <a:p>
                      <a:pPr algn="r"/>
                      <a:r>
                        <a:rPr lang="en-US" dirty="0" smtClean="0"/>
                        <a:t>9.4</a:t>
                      </a:r>
                      <a:endParaRPr lang="en-US" dirty="0"/>
                    </a:p>
                  </a:txBody>
                  <a:tcPr/>
                </a:tc>
                <a:tc>
                  <a:txBody>
                    <a:bodyPr/>
                    <a:lstStyle/>
                    <a:p>
                      <a:pPr algn="r"/>
                      <a:r>
                        <a:rPr lang="en-US" dirty="0" smtClean="0"/>
                        <a:t>W</a:t>
                      </a:r>
                      <a:endParaRPr lang="en-US" dirty="0"/>
                    </a:p>
                  </a:txBody>
                  <a:tcPr/>
                </a:tc>
                <a:tc>
                  <a:txBody>
                    <a:bodyPr/>
                    <a:lstStyle/>
                    <a:p>
                      <a:r>
                        <a:rPr lang="en-US" dirty="0" smtClean="0"/>
                        <a:t>AK</a:t>
                      </a:r>
                      <a:endParaRPr lang="en-US" dirty="0"/>
                    </a:p>
                  </a:txBody>
                  <a:tcPr/>
                </a:tc>
              </a:tr>
              <a:tr h="370840">
                <a:tc>
                  <a:txBody>
                    <a:bodyPr/>
                    <a:lstStyle/>
                    <a:p>
                      <a:r>
                        <a:rPr lang="en-US" dirty="0" smtClean="0"/>
                        <a:t>Alabama</a:t>
                      </a:r>
                      <a:endParaRPr lang="en-US" dirty="0"/>
                    </a:p>
                  </a:txBody>
                  <a:tcPr/>
                </a:tc>
                <a:tc>
                  <a:txBody>
                    <a:bodyPr/>
                    <a:lstStyle/>
                    <a:p>
                      <a:pPr algn="r"/>
                      <a:r>
                        <a:rPr lang="en-US" dirty="0" smtClean="0"/>
                        <a:t>19.0</a:t>
                      </a:r>
                      <a:endParaRPr lang="en-US" dirty="0"/>
                    </a:p>
                  </a:txBody>
                  <a:tcPr/>
                </a:tc>
                <a:tc>
                  <a:txBody>
                    <a:bodyPr/>
                    <a:lstStyle/>
                    <a:p>
                      <a:pPr algn="r"/>
                      <a:r>
                        <a:rPr lang="en-US" dirty="0" smtClean="0"/>
                        <a:t>16.1</a:t>
                      </a:r>
                      <a:endParaRPr lang="en-US" dirty="0"/>
                    </a:p>
                  </a:txBody>
                  <a:tcPr/>
                </a:tc>
                <a:tc>
                  <a:txBody>
                    <a:bodyPr/>
                    <a:lstStyle/>
                    <a:p>
                      <a:pPr algn="r"/>
                      <a:r>
                        <a:rPr lang="en-US" dirty="0" smtClean="0"/>
                        <a:t>S</a:t>
                      </a:r>
                      <a:endParaRPr lang="en-US" dirty="0"/>
                    </a:p>
                  </a:txBody>
                  <a:tcPr/>
                </a:tc>
                <a:tc>
                  <a:txBody>
                    <a:bodyPr/>
                    <a:lstStyle/>
                    <a:p>
                      <a:r>
                        <a:rPr lang="en-US" dirty="0" smtClean="0"/>
                        <a:t>AL</a:t>
                      </a:r>
                      <a:endParaRPr lang="en-US" dirty="0"/>
                    </a:p>
                  </a:txBody>
                  <a:tcPr/>
                </a:tc>
              </a:tr>
              <a:tr h="370840">
                <a:tc>
                  <a:txBody>
                    <a:bodyPr/>
                    <a:lstStyle/>
                    <a:p>
                      <a:r>
                        <a:rPr lang="en-US" dirty="0" smtClean="0"/>
                        <a:t>Arkansas</a:t>
                      </a:r>
                      <a:endParaRPr lang="en-US" dirty="0"/>
                    </a:p>
                  </a:txBody>
                  <a:tcPr/>
                </a:tc>
                <a:tc>
                  <a:txBody>
                    <a:bodyPr/>
                    <a:lstStyle/>
                    <a:p>
                      <a:pPr algn="r"/>
                      <a:r>
                        <a:rPr lang="en-US" dirty="0" smtClean="0"/>
                        <a:t>16.7</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15.8</a:t>
                      </a:r>
                    </a:p>
                  </a:txBody>
                  <a:tcPr/>
                </a:tc>
                <a:tc>
                  <a:txBody>
                    <a:bodyPr/>
                    <a:lstStyle/>
                    <a:p>
                      <a:pPr algn="r"/>
                      <a:r>
                        <a:rPr lang="en-US" dirty="0" smtClean="0"/>
                        <a:t>S</a:t>
                      </a:r>
                      <a:endParaRPr lang="en-US" dirty="0"/>
                    </a:p>
                  </a:txBody>
                  <a:tcPr/>
                </a:tc>
                <a:tc>
                  <a:txBody>
                    <a:bodyPr/>
                    <a:lstStyle/>
                    <a:p>
                      <a:r>
                        <a:rPr lang="en-US" dirty="0" smtClean="0"/>
                        <a:t>AR</a:t>
                      </a:r>
                      <a:endParaRPr lang="en-US" dirty="0"/>
                    </a:p>
                  </a:txBody>
                  <a:tcPr/>
                </a:tc>
              </a:tr>
              <a:tr h="370840">
                <a:tc>
                  <a:txBody>
                    <a:bodyPr/>
                    <a:lstStyle/>
                    <a:p>
                      <a:r>
                        <a:rPr lang="en-US" dirty="0" smtClean="0"/>
                        <a:t>Arizona</a:t>
                      </a:r>
                      <a:endParaRPr lang="en-US" dirty="0"/>
                    </a:p>
                  </a:txBody>
                  <a:tcPr/>
                </a:tc>
                <a:tc>
                  <a:txBody>
                    <a:bodyPr/>
                    <a:lstStyle/>
                    <a:p>
                      <a:pPr algn="r"/>
                      <a:r>
                        <a:rPr lang="en-US" dirty="0" smtClean="0"/>
                        <a:t>23.5</a:t>
                      </a:r>
                      <a:endParaRPr lang="en-US" dirty="0"/>
                    </a:p>
                  </a:txBody>
                  <a:tcPr/>
                </a:tc>
                <a:tc>
                  <a:txBody>
                    <a:bodyPr/>
                    <a:lstStyle/>
                    <a:p>
                      <a:pPr algn="r"/>
                      <a:r>
                        <a:rPr lang="en-US" dirty="0" smtClean="0"/>
                        <a:t>13.9</a:t>
                      </a:r>
                      <a:endParaRPr lang="en-US" dirty="0"/>
                    </a:p>
                  </a:txBody>
                  <a:tcPr/>
                </a:tc>
                <a:tc>
                  <a:txBody>
                    <a:bodyPr/>
                    <a:lstStyle/>
                    <a:p>
                      <a:pPr algn="r"/>
                      <a:r>
                        <a:rPr lang="en-US" dirty="0" smtClean="0"/>
                        <a:t>W</a:t>
                      </a:r>
                      <a:endParaRPr lang="en-US" dirty="0"/>
                    </a:p>
                  </a:txBody>
                  <a:tcPr/>
                </a:tc>
                <a:tc>
                  <a:txBody>
                    <a:bodyPr/>
                    <a:lstStyle/>
                    <a:p>
                      <a:r>
                        <a:rPr lang="en-US" dirty="0" smtClean="0"/>
                        <a:t>AZ</a:t>
                      </a:r>
                      <a:endParaRPr lang="en-US" dirty="0"/>
                    </a:p>
                  </a:txBody>
                  <a:tcPr/>
                </a:tc>
              </a:tr>
              <a:tr h="370840">
                <a:tc>
                  <a:txBody>
                    <a:bodyPr/>
                    <a:lstStyle/>
                    <a:p>
                      <a:r>
                        <a:rPr lang="en-US" dirty="0" smtClean="0"/>
                        <a:t>California</a:t>
                      </a:r>
                      <a:endParaRPr lang="en-US" dirty="0"/>
                    </a:p>
                  </a:txBody>
                  <a:tcPr/>
                </a:tc>
                <a:tc>
                  <a:txBody>
                    <a:bodyPr/>
                    <a:lstStyle/>
                    <a:p>
                      <a:pPr algn="r"/>
                      <a:r>
                        <a:rPr lang="en-US" dirty="0" smtClean="0"/>
                        <a:t>26.6</a:t>
                      </a:r>
                      <a:endParaRPr lang="en-US" dirty="0"/>
                    </a:p>
                  </a:txBody>
                  <a:tcPr/>
                </a:tc>
                <a:tc>
                  <a:txBody>
                    <a:bodyPr/>
                    <a:lstStyle/>
                    <a:p>
                      <a:pPr algn="r"/>
                      <a:r>
                        <a:rPr lang="en-US" dirty="0" smtClean="0"/>
                        <a:t>14.2</a:t>
                      </a:r>
                      <a:endParaRPr lang="en-US" dirty="0"/>
                    </a:p>
                  </a:txBody>
                  <a:tcPr/>
                </a:tc>
                <a:tc>
                  <a:txBody>
                    <a:bodyPr/>
                    <a:lstStyle/>
                    <a:p>
                      <a:pPr algn="r"/>
                      <a:r>
                        <a:rPr lang="en-US" dirty="0" smtClean="0"/>
                        <a:t>W</a:t>
                      </a:r>
                      <a:endParaRPr lang="en-US" dirty="0"/>
                    </a:p>
                  </a:txBody>
                  <a:tcPr/>
                </a:tc>
                <a:tc>
                  <a:txBody>
                    <a:bodyPr/>
                    <a:lstStyle/>
                    <a:p>
                      <a:r>
                        <a:rPr lang="en-US" dirty="0" smtClean="0"/>
                        <a:t>CA</a:t>
                      </a:r>
                      <a:endParaRPr lang="en-US" dirty="0"/>
                    </a:p>
                  </a:txBody>
                  <a:tcPr/>
                </a:tc>
              </a:tr>
              <a:tr h="370840">
                <a:tc>
                  <a:txBody>
                    <a:bodyPr/>
                    <a:lstStyle/>
                    <a:p>
                      <a:r>
                        <a:rPr lang="en-US" dirty="0" smtClean="0"/>
                        <a:t>Colorado</a:t>
                      </a:r>
                      <a:endParaRPr lang="en-US" dirty="0"/>
                    </a:p>
                  </a:txBody>
                  <a:tcPr/>
                </a:tc>
                <a:tc>
                  <a:txBody>
                    <a:bodyPr/>
                    <a:lstStyle/>
                    <a:p>
                      <a:pPr algn="r"/>
                      <a:r>
                        <a:rPr lang="en-US" dirty="0" smtClean="0"/>
                        <a:t>32.7</a:t>
                      </a:r>
                      <a:endParaRPr lang="en-US" dirty="0"/>
                    </a:p>
                  </a:txBody>
                  <a:tcPr/>
                </a:tc>
                <a:tc>
                  <a:txBody>
                    <a:bodyPr/>
                    <a:lstStyle/>
                    <a:p>
                      <a:pPr algn="r"/>
                      <a:r>
                        <a:rPr lang="en-US" dirty="0" smtClean="0"/>
                        <a:t>9.3</a:t>
                      </a:r>
                      <a:endParaRPr lang="en-US" dirty="0"/>
                    </a:p>
                  </a:txBody>
                  <a:tcPr/>
                </a:tc>
                <a:tc>
                  <a:txBody>
                    <a:bodyPr/>
                    <a:lstStyle/>
                    <a:p>
                      <a:pPr algn="r"/>
                      <a:r>
                        <a:rPr lang="en-US" dirty="0" smtClean="0"/>
                        <a:t>W</a:t>
                      </a:r>
                      <a:endParaRPr lang="en-US" dirty="0"/>
                    </a:p>
                  </a:txBody>
                  <a:tcPr/>
                </a:tc>
                <a:tc>
                  <a:txBody>
                    <a:bodyPr/>
                    <a:lstStyle/>
                    <a:p>
                      <a:r>
                        <a:rPr lang="en-US" dirty="0" smtClean="0"/>
                        <a:t>CO</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83FD74BF-2D1F-4847-91DD-AF1A7372836C}" type="slidenum">
              <a:rPr lang="en-US" smtClean="0"/>
              <a:pPr/>
              <a:t>20</a:t>
            </a:fld>
            <a:endParaRPr lang="en-US"/>
          </a:p>
        </p:txBody>
      </p:sp>
      <p:sp>
        <p:nvSpPr>
          <p:cNvPr id="6" name="TextBox 5"/>
          <p:cNvSpPr txBox="1"/>
          <p:nvPr/>
        </p:nvSpPr>
        <p:spPr>
          <a:xfrm>
            <a:off x="914400" y="1600200"/>
            <a:ext cx="1505540" cy="369332"/>
          </a:xfrm>
          <a:prstGeom prst="rect">
            <a:avLst/>
          </a:prstGeom>
          <a:noFill/>
        </p:spPr>
        <p:txBody>
          <a:bodyPr wrap="none" rtlCol="0">
            <a:spAutoFit/>
          </a:bodyPr>
          <a:lstStyle/>
          <a:p>
            <a:r>
              <a:rPr lang="en-US" dirty="0" smtClean="0">
                <a:solidFill>
                  <a:srgbClr val="000000"/>
                </a:solidFill>
              </a:rPr>
              <a:t>head(</a:t>
            </a:r>
            <a:r>
              <a:rPr lang="en-US" dirty="0" err="1" smtClean="0">
                <a:solidFill>
                  <a:srgbClr val="000000"/>
                </a:solidFill>
              </a:rPr>
              <a:t>edPov</a:t>
            </a:r>
            <a:r>
              <a:rPr lang="en-US" dirty="0" smtClean="0">
                <a:solidFill>
                  <a:srgbClr val="000000"/>
                </a:solidFill>
              </a:rPr>
              <a:t>)</a:t>
            </a:r>
            <a:endParaRPr lang="en-US" dirty="0">
              <a:solidFill>
                <a:srgbClr val="000000"/>
              </a:solidFill>
            </a:endParaRPr>
          </a:p>
        </p:txBody>
      </p:sp>
    </p:spTree>
    <p:extLst>
      <p:ext uri="{BB962C8B-B14F-4D97-AF65-F5344CB8AC3E}">
        <p14:creationId xmlns="" xmlns:p14="http://schemas.microsoft.com/office/powerpoint/2010/main" val="487522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533400"/>
          </a:xfrm>
        </p:spPr>
        <p:txBody>
          <a:bodyPr/>
          <a:lstStyle/>
          <a:p>
            <a:pPr algn="ctr"/>
            <a:r>
              <a:rPr lang="en-US" sz="2600" dirty="0" smtClean="0"/>
              <a:t>IV.B. </a:t>
            </a:r>
            <a:r>
              <a:rPr lang="en-US" sz="2800" dirty="0" smtClean="0"/>
              <a:t>Structuring the Spatial &amp; Statistical Data</a:t>
            </a:r>
            <a:br>
              <a:rPr lang="en-US" sz="2800" dirty="0" smtClean="0"/>
            </a:br>
            <a:endParaRPr lang="en-US" sz="2600" dirty="0"/>
          </a:p>
        </p:txBody>
      </p:sp>
      <p:sp>
        <p:nvSpPr>
          <p:cNvPr id="3" name="Content Placeholder 2"/>
          <p:cNvSpPr>
            <a:spLocks noGrp="1"/>
          </p:cNvSpPr>
          <p:nvPr>
            <p:ph idx="1"/>
          </p:nvPr>
        </p:nvSpPr>
        <p:spPr/>
        <p:txBody>
          <a:bodyPr/>
          <a:lstStyle/>
          <a:p>
            <a:pPr>
              <a:buFont typeface="Arial" pitchFamily="34" charset="0"/>
              <a:buChar char="•"/>
            </a:pPr>
            <a:r>
              <a:rPr lang="en-US" dirty="0" smtClean="0"/>
              <a:t>Use the </a:t>
            </a:r>
            <a:r>
              <a:rPr lang="en-US" dirty="0" err="1" smtClean="0"/>
              <a:t>create_map_table</a:t>
            </a:r>
            <a:r>
              <a:rPr lang="en-US" dirty="0" smtClean="0"/>
              <a:t> function in R package </a:t>
            </a:r>
            <a:r>
              <a:rPr lang="en-US" dirty="0" err="1" smtClean="0"/>
              <a:t>micromap</a:t>
            </a:r>
            <a:r>
              <a:rPr lang="en-US" dirty="0" smtClean="0"/>
              <a:t> to format spatial data and specify linking variable, “ST”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Link the spatial and statistical data frames with </a:t>
            </a:r>
            <a:r>
              <a:rPr lang="en-US" dirty="0" err="1" smtClean="0"/>
              <a:t>map.link</a:t>
            </a:r>
            <a:endParaRPr lang="en-US" dirty="0" smtClean="0"/>
          </a:p>
          <a:p>
            <a:pPr>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3FD74BF-2D1F-4847-91DD-AF1A7372836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304800"/>
          </a:xfrm>
        </p:spPr>
        <p:txBody>
          <a:bodyPr/>
          <a:lstStyle/>
          <a:p>
            <a:pPr algn="ctr"/>
            <a:r>
              <a:rPr lang="en-US" sz="2600" dirty="0" smtClean="0"/>
              <a:t>IV. C. </a:t>
            </a:r>
            <a:r>
              <a:rPr lang="en-US" sz="2600" dirty="0" smtClean="0"/>
              <a:t>Draft </a:t>
            </a:r>
            <a:r>
              <a:rPr lang="en-US" sz="2600" dirty="0" err="1" smtClean="0"/>
              <a:t>Micromap</a:t>
            </a:r>
            <a:r>
              <a:rPr lang="en-US" sz="2600" dirty="0" smtClean="0"/>
              <a:t> Plot Syntax</a:t>
            </a:r>
            <a:endParaRPr lang="en-US" sz="2600" dirty="0"/>
          </a:p>
        </p:txBody>
      </p:sp>
      <p:sp>
        <p:nvSpPr>
          <p:cNvPr id="3" name="Content Placeholder 2"/>
          <p:cNvSpPr>
            <a:spLocks noGrp="1"/>
          </p:cNvSpPr>
          <p:nvPr>
            <p:ph idx="1"/>
          </p:nvPr>
        </p:nvSpPr>
        <p:spPr/>
        <p:txBody>
          <a:bodyPr/>
          <a:lstStyle/>
          <a:p>
            <a:pPr>
              <a:buNone/>
            </a:pPr>
            <a:r>
              <a:rPr lang="en-US" sz="2000" dirty="0" err="1" smtClean="0"/>
              <a:t>mmplot</a:t>
            </a:r>
            <a:r>
              <a:rPr lang="en-US" sz="2000" dirty="0" smtClean="0"/>
              <a:t>(</a:t>
            </a:r>
            <a:r>
              <a:rPr lang="en-US" sz="2000" dirty="0" err="1" smtClean="0"/>
              <a:t>stat.data</a:t>
            </a:r>
            <a:r>
              <a:rPr lang="en-US" sz="2000" dirty="0" smtClean="0"/>
              <a:t>=</a:t>
            </a:r>
            <a:r>
              <a:rPr lang="en-US" sz="2000" dirty="0" err="1" smtClean="0"/>
              <a:t>edPov</a:t>
            </a:r>
            <a:r>
              <a:rPr lang="en-US" sz="2000" dirty="0"/>
              <a:t>,</a:t>
            </a:r>
          </a:p>
          <a:p>
            <a:pPr>
              <a:buNone/>
            </a:pPr>
            <a:r>
              <a:rPr lang="en-US" sz="2000" dirty="0"/>
              <a:t>       </a:t>
            </a:r>
            <a:r>
              <a:rPr lang="en-US" sz="2000" dirty="0" err="1"/>
              <a:t>map.data</a:t>
            </a:r>
            <a:r>
              <a:rPr lang="en-US" sz="2000" dirty="0"/>
              <a:t>=</a:t>
            </a:r>
            <a:r>
              <a:rPr lang="en-US" sz="2000" dirty="0" err="1"/>
              <a:t>statePolys</a:t>
            </a:r>
            <a:r>
              <a:rPr lang="en-US" sz="2000" dirty="0"/>
              <a:t>,</a:t>
            </a:r>
          </a:p>
          <a:p>
            <a:pPr>
              <a:buNone/>
            </a:pPr>
            <a:r>
              <a:rPr lang="en-US" sz="2000" dirty="0"/>
              <a:t>       </a:t>
            </a:r>
            <a:r>
              <a:rPr lang="en-US" sz="2000" dirty="0" err="1"/>
              <a:t>map.link</a:t>
            </a:r>
            <a:r>
              <a:rPr lang="en-US" sz="2000" dirty="0"/>
              <a:t>=c('</a:t>
            </a:r>
            <a:r>
              <a:rPr lang="en-US" sz="2000" dirty="0" err="1"/>
              <a:t>StateAb</a:t>
            </a:r>
            <a:r>
              <a:rPr lang="en-US" sz="2000" dirty="0"/>
              <a:t>','ID'),</a:t>
            </a:r>
          </a:p>
          <a:p>
            <a:pPr>
              <a:buNone/>
            </a:pPr>
            <a:r>
              <a:rPr lang="en-US" sz="2000" dirty="0"/>
              <a:t>       </a:t>
            </a:r>
            <a:r>
              <a:rPr lang="en-US" sz="2000" dirty="0" err="1"/>
              <a:t>panel.types</a:t>
            </a:r>
            <a:r>
              <a:rPr lang="en-US" sz="2000" dirty="0"/>
              <a:t>=c(</a:t>
            </a:r>
            <a:r>
              <a:rPr lang="en-US" sz="2000" dirty="0" smtClean="0"/>
              <a:t>'</a:t>
            </a:r>
            <a:r>
              <a:rPr lang="en-US" sz="2000" dirty="0" err="1" smtClean="0"/>
              <a:t>dot_legend</a:t>
            </a:r>
            <a:r>
              <a:rPr lang="en-US" sz="2000" dirty="0"/>
              <a:t>'</a:t>
            </a:r>
            <a:r>
              <a:rPr lang="en-US" sz="2000" dirty="0" smtClean="0"/>
              <a:t> ,'labels</a:t>
            </a:r>
            <a:r>
              <a:rPr lang="en-US" sz="2000" dirty="0"/>
              <a:t>', 'dot', 'dot</a:t>
            </a:r>
            <a:r>
              <a:rPr lang="en-US" sz="2000" dirty="0" smtClean="0"/>
              <a:t>', 'map</a:t>
            </a:r>
            <a:r>
              <a:rPr lang="en-US" sz="2000" dirty="0"/>
              <a:t>'),</a:t>
            </a:r>
          </a:p>
          <a:p>
            <a:pPr>
              <a:buNone/>
            </a:pPr>
            <a:r>
              <a:rPr lang="en-US" sz="2000" dirty="0"/>
              <a:t>       </a:t>
            </a:r>
            <a:r>
              <a:rPr lang="en-US" sz="2000" dirty="0" err="1" smtClean="0"/>
              <a:t>panel.data</a:t>
            </a:r>
            <a:r>
              <a:rPr lang="en-US" sz="2000" dirty="0" smtClean="0"/>
              <a:t>=list(NA, </a:t>
            </a:r>
            <a:r>
              <a:rPr lang="en-US" sz="2000" dirty="0"/>
              <a:t>'state</a:t>
            </a:r>
            <a:r>
              <a:rPr lang="en-US" sz="2000" dirty="0" smtClean="0"/>
              <a:t>', '</a:t>
            </a:r>
            <a:r>
              <a:rPr lang="en-US" sz="2000" dirty="0" err="1" smtClean="0"/>
              <a:t>pov</a:t>
            </a:r>
            <a:r>
              <a:rPr lang="en-US" sz="2000" dirty="0" smtClean="0"/>
              <a:t>', '</a:t>
            </a:r>
            <a:r>
              <a:rPr lang="en-US" sz="2000" dirty="0" err="1" smtClean="0"/>
              <a:t>ed</a:t>
            </a:r>
            <a:r>
              <a:rPr lang="en-US" sz="2000" dirty="0"/>
              <a:t>', NA),</a:t>
            </a:r>
          </a:p>
          <a:p>
            <a:pPr>
              <a:buNone/>
            </a:pPr>
            <a:r>
              <a:rPr lang="en-US" sz="2000" dirty="0"/>
              <a:t>       ord.by='</a:t>
            </a:r>
            <a:r>
              <a:rPr lang="en-US" sz="2000" dirty="0" err="1"/>
              <a:t>pov</a:t>
            </a:r>
            <a:r>
              <a:rPr lang="en-US" sz="2000" dirty="0"/>
              <a:t>',   </a:t>
            </a:r>
          </a:p>
          <a:p>
            <a:pPr>
              <a:buNone/>
            </a:pPr>
            <a:r>
              <a:rPr lang="en-US" sz="2000" dirty="0"/>
              <a:t>       grouping=5, </a:t>
            </a:r>
            <a:r>
              <a:rPr lang="en-US" sz="2000" dirty="0" err="1"/>
              <a:t>median.row</a:t>
            </a:r>
            <a:r>
              <a:rPr lang="en-US" sz="2000" dirty="0"/>
              <a:t>=T)</a:t>
            </a:r>
          </a:p>
        </p:txBody>
      </p:sp>
      <p:sp>
        <p:nvSpPr>
          <p:cNvPr id="4" name="Slide Number Placeholder 3"/>
          <p:cNvSpPr>
            <a:spLocks noGrp="1"/>
          </p:cNvSpPr>
          <p:nvPr>
            <p:ph type="sldNum" sz="quarter" idx="10"/>
          </p:nvPr>
        </p:nvSpPr>
        <p:spPr/>
        <p:txBody>
          <a:bodyPr/>
          <a:lstStyle/>
          <a:p>
            <a:fld id="{83FD74BF-2D1F-4847-91DD-AF1A7372836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772400" cy="304800"/>
          </a:xfrm>
        </p:spPr>
        <p:txBody>
          <a:bodyPr/>
          <a:lstStyle/>
          <a:p>
            <a:pPr algn="ctr"/>
            <a:r>
              <a:rPr lang="en-US" dirty="0" smtClean="0"/>
              <a:t>Draft </a:t>
            </a:r>
            <a:r>
              <a:rPr lang="en-US" dirty="0" err="1" smtClean="0"/>
              <a:t>Micromap</a:t>
            </a:r>
            <a:r>
              <a:rPr lang="en-US" dirty="0" smtClean="0"/>
              <a:t> Plot with Five Panels</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23</a:t>
            </a:fld>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1752600" y="1143000"/>
            <a:ext cx="5486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304800"/>
          </a:xfrm>
        </p:spPr>
        <p:txBody>
          <a:bodyPr/>
          <a:lstStyle/>
          <a:p>
            <a:pPr algn="ctr"/>
            <a:r>
              <a:rPr lang="en-US" sz="2600" dirty="0" smtClean="0"/>
              <a:t>IV.D. Refine the </a:t>
            </a:r>
            <a:r>
              <a:rPr lang="en-US" sz="2600" dirty="0" err="1" smtClean="0"/>
              <a:t>Micromap</a:t>
            </a:r>
            <a:r>
              <a:rPr lang="en-US" sz="2600" dirty="0" smtClean="0"/>
              <a:t> Plot</a:t>
            </a:r>
            <a:endParaRPr lang="en-US" sz="2600" dirty="0"/>
          </a:p>
        </p:txBody>
      </p:sp>
      <p:pic>
        <p:nvPicPr>
          <p:cNvPr id="5" name="Content Placeholder 4" descr="poverty_education.png"/>
          <p:cNvPicPr>
            <a:picLocks noGrp="1" noChangeAspect="1"/>
          </p:cNvPicPr>
          <p:nvPr>
            <p:ph idx="1"/>
          </p:nvPr>
        </p:nvPicPr>
        <p:blipFill>
          <a:blip r:embed="rId3" cstate="print"/>
          <a:stretch>
            <a:fillRect/>
          </a:stretch>
        </p:blipFill>
        <p:spPr>
          <a:xfrm>
            <a:off x="2438400" y="838200"/>
            <a:ext cx="4267200" cy="5486400"/>
          </a:xfrm>
        </p:spPr>
      </p:pic>
      <p:sp>
        <p:nvSpPr>
          <p:cNvPr id="4" name="Slide Number Placeholder 3"/>
          <p:cNvSpPr>
            <a:spLocks noGrp="1"/>
          </p:cNvSpPr>
          <p:nvPr>
            <p:ph type="sldNum" sz="quarter" idx="10"/>
          </p:nvPr>
        </p:nvSpPr>
        <p:spPr/>
        <p:txBody>
          <a:bodyPr/>
          <a:lstStyle/>
          <a:p>
            <a:fld id="{83FD74BF-2D1F-4847-91DD-AF1A7372836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304800"/>
          </a:xfrm>
        </p:spPr>
        <p:txBody>
          <a:bodyPr/>
          <a:lstStyle/>
          <a:p>
            <a:pPr algn="ctr"/>
            <a:r>
              <a:rPr lang="en-US" sz="2400" dirty="0" smtClean="0"/>
              <a:t>IV.E. Session 2 of Webinar Covers</a:t>
            </a:r>
            <a:endParaRPr lang="en-US" sz="2400" dirty="0"/>
          </a:p>
        </p:txBody>
      </p:sp>
      <p:sp>
        <p:nvSpPr>
          <p:cNvPr id="3" name="Content Placeholder 2"/>
          <p:cNvSpPr>
            <a:spLocks noGrp="1"/>
          </p:cNvSpPr>
          <p:nvPr>
            <p:ph idx="1"/>
          </p:nvPr>
        </p:nvSpPr>
        <p:spPr/>
        <p:txBody>
          <a:bodyPr/>
          <a:lstStyle/>
          <a:p>
            <a:pPr marL="342900" indent="-342900">
              <a:buFont typeface="+mj-lt"/>
              <a:buAutoNum type="alphaUcPeriod"/>
            </a:pPr>
            <a:r>
              <a:rPr lang="en-US" dirty="0" smtClean="0"/>
              <a:t>Read in Spatial Data &amp; Create a Map Table</a:t>
            </a:r>
          </a:p>
          <a:p>
            <a:pPr marL="342900" indent="-342900">
              <a:buFont typeface="+mj-lt"/>
              <a:buAutoNum type="alphaUcPeriod"/>
            </a:pPr>
            <a:endParaRPr lang="en-US" dirty="0" smtClean="0"/>
          </a:p>
          <a:p>
            <a:pPr marL="342900" indent="-342900">
              <a:buFont typeface="+mj-lt"/>
              <a:buAutoNum type="alphaUcPeriod"/>
            </a:pPr>
            <a:r>
              <a:rPr lang="en-US" dirty="0" smtClean="0"/>
              <a:t>Read in Statistical Data</a:t>
            </a:r>
          </a:p>
          <a:p>
            <a:pPr marL="342900" indent="-342900">
              <a:buFont typeface="+mj-lt"/>
              <a:buAutoNum type="alphaUcPeriod"/>
            </a:pPr>
            <a:endParaRPr lang="en-US" dirty="0" smtClean="0"/>
          </a:p>
          <a:p>
            <a:pPr marL="342900" indent="-342900">
              <a:buFont typeface="+mj-lt"/>
              <a:buAutoNum type="alphaUcPeriod"/>
            </a:pPr>
            <a:r>
              <a:rPr lang="en-US" dirty="0" smtClean="0"/>
              <a:t>Basic Syntax</a:t>
            </a:r>
          </a:p>
          <a:p>
            <a:pPr marL="342900" indent="-342900">
              <a:buFont typeface="+mj-lt"/>
              <a:buAutoNum type="alphaUcPeriod"/>
            </a:pPr>
            <a:endParaRPr lang="en-US" dirty="0" smtClean="0"/>
          </a:p>
          <a:p>
            <a:pPr marL="342900" indent="-342900">
              <a:buFont typeface="+mj-lt"/>
              <a:buAutoNum type="alphaUcPeriod"/>
            </a:pPr>
            <a:r>
              <a:rPr lang="en-US" dirty="0" smtClean="0"/>
              <a:t>Syntax for Refining the Plot</a:t>
            </a:r>
          </a:p>
          <a:p>
            <a:pPr marL="342900" indent="-342900">
              <a:buFont typeface="+mj-lt"/>
              <a:buAutoNum type="alphaUcPeriod"/>
            </a:pPr>
            <a:endParaRPr lang="en-US" dirty="0" smtClean="0"/>
          </a:p>
          <a:p>
            <a:pPr marL="342900" indent="-342900">
              <a:buFont typeface="+mj-lt"/>
              <a:buAutoNum type="alphaUcPeriod"/>
            </a:pPr>
            <a:r>
              <a:rPr lang="en-US" dirty="0" smtClean="0"/>
              <a:t>Exercises Making Linked </a:t>
            </a:r>
            <a:r>
              <a:rPr lang="en-US" dirty="0" err="1" smtClean="0"/>
              <a:t>Micromap</a:t>
            </a:r>
            <a:r>
              <a:rPr lang="en-US" dirty="0" smtClean="0"/>
              <a:t> Plots</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304800"/>
          </a:xfrm>
        </p:spPr>
        <p:txBody>
          <a:bodyPr/>
          <a:lstStyle/>
          <a:p>
            <a:pPr algn="ctr"/>
            <a:r>
              <a:rPr lang="en-US" sz="2400" dirty="0" smtClean="0"/>
              <a:t>V. Outreach &amp; Conclusions</a:t>
            </a:r>
            <a:endParaRPr lang="en-US" sz="2400" dirty="0"/>
          </a:p>
        </p:txBody>
      </p:sp>
      <p:sp>
        <p:nvSpPr>
          <p:cNvPr id="3" name="Content Placeholder 2"/>
          <p:cNvSpPr>
            <a:spLocks noGrp="1"/>
          </p:cNvSpPr>
          <p:nvPr>
            <p:ph idx="1"/>
          </p:nvPr>
        </p:nvSpPr>
        <p:spPr>
          <a:xfrm>
            <a:off x="609600" y="1295400"/>
            <a:ext cx="7772400" cy="4191000"/>
          </a:xfrm>
        </p:spPr>
        <p:txBody>
          <a:bodyPr/>
          <a:lstStyle/>
          <a:p>
            <a:r>
              <a:rPr lang="en-US" dirty="0" smtClean="0"/>
              <a:t>Journal of Statistical Software article special issue on spatial statistics</a:t>
            </a:r>
          </a:p>
          <a:p>
            <a:endParaRPr lang="en-US" dirty="0" smtClean="0"/>
          </a:p>
          <a:p>
            <a:r>
              <a:rPr lang="en-US" dirty="0" err="1" smtClean="0"/>
              <a:t>Sala</a:t>
            </a:r>
            <a:r>
              <a:rPr lang="en-US" dirty="0" smtClean="0"/>
              <a:t> Senkayi, EPA Region 6, applying to public health data</a:t>
            </a:r>
          </a:p>
          <a:p>
            <a:pPr>
              <a:buNone/>
            </a:pPr>
            <a:endParaRPr lang="en-US" dirty="0" smtClean="0"/>
          </a:p>
          <a:p>
            <a:r>
              <a:rPr lang="en-US" dirty="0" smtClean="0"/>
              <a:t>Webinars to agency scientists &amp; in-person workshop at 9</a:t>
            </a:r>
            <a:r>
              <a:rPr lang="en-US" baseline="30000" dirty="0" smtClean="0"/>
              <a:t>th</a:t>
            </a:r>
            <a:r>
              <a:rPr lang="en-US" dirty="0" smtClean="0"/>
              <a:t> National Monitoring Conference in Cincinnati so </a:t>
            </a:r>
            <a:r>
              <a:rPr lang="en-US" dirty="0" err="1" smtClean="0"/>
              <a:t>micromaps</a:t>
            </a:r>
            <a:r>
              <a:rPr lang="en-US" dirty="0" smtClean="0"/>
              <a:t> can be used in Integrated Water Quality Monitoring and Assessment reports</a:t>
            </a:r>
          </a:p>
          <a:p>
            <a:pPr>
              <a:buNone/>
            </a:pPr>
            <a:endParaRPr lang="en-US" dirty="0" smtClean="0"/>
          </a:p>
          <a:p>
            <a:r>
              <a:rPr lang="en-US" dirty="0" err="1" smtClean="0"/>
              <a:t>Jüergen</a:t>
            </a:r>
            <a:r>
              <a:rPr lang="en-US" dirty="0" smtClean="0"/>
              <a:t> Symanzik using in Applied Spatial Statistics course at Utah State University</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26</a:t>
            </a:fld>
            <a:endParaRPr lang="en-US"/>
          </a:p>
        </p:txBody>
      </p:sp>
    </p:spTree>
    <p:extLst>
      <p:ext uri="{BB962C8B-B14F-4D97-AF65-F5344CB8AC3E}">
        <p14:creationId xmlns="" xmlns:p14="http://schemas.microsoft.com/office/powerpoint/2010/main" val="2935525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304800"/>
          </a:xfrm>
        </p:spPr>
        <p:txBody>
          <a:bodyPr/>
          <a:lstStyle/>
          <a:p>
            <a:pPr algn="ctr"/>
            <a:r>
              <a:rPr lang="en-US" sz="2600" dirty="0" smtClean="0"/>
              <a:t>V. Outreach &amp; Conclusions</a:t>
            </a:r>
            <a:endParaRPr lang="en-US" sz="2600" dirty="0"/>
          </a:p>
        </p:txBody>
      </p:sp>
      <p:sp>
        <p:nvSpPr>
          <p:cNvPr id="3" name="Content Placeholder 2"/>
          <p:cNvSpPr>
            <a:spLocks noGrp="1"/>
          </p:cNvSpPr>
          <p:nvPr>
            <p:ph idx="1"/>
          </p:nvPr>
        </p:nvSpPr>
        <p:spPr>
          <a:xfrm>
            <a:off x="609600" y="1295400"/>
            <a:ext cx="7772400" cy="4191000"/>
          </a:xfrm>
        </p:spPr>
        <p:txBody>
          <a:bodyPr/>
          <a:lstStyle/>
          <a:p>
            <a:r>
              <a:rPr lang="en-US" dirty="0" smtClean="0"/>
              <a:t>Peterson, G. (February 28, 2011). </a:t>
            </a:r>
            <a:r>
              <a:rPr lang="en-US" dirty="0" err="1" smtClean="0"/>
              <a:t>Micromap</a:t>
            </a:r>
            <a:r>
              <a:rPr lang="en-US" dirty="0" smtClean="0"/>
              <a:t> Software. </a:t>
            </a:r>
            <a:r>
              <a:rPr lang="en-US" dirty="0" smtClean="0">
                <a:hlinkClick r:id="rId3"/>
              </a:rPr>
              <a:t>Blog by Gretchen Peterson</a:t>
            </a:r>
            <a:r>
              <a:rPr lang="en-US" dirty="0" smtClean="0"/>
              <a:t>.</a:t>
            </a:r>
          </a:p>
          <a:p>
            <a:endParaRPr lang="en-US" dirty="0" smtClean="0"/>
          </a:p>
          <a:p>
            <a:r>
              <a:rPr lang="en-US" dirty="0" smtClean="0"/>
              <a:t>Robbins, N. (May 23, 2012). Linked </a:t>
            </a:r>
            <a:r>
              <a:rPr lang="en-US" dirty="0" err="1" smtClean="0"/>
              <a:t>Micromaps</a:t>
            </a:r>
            <a:r>
              <a:rPr lang="en-US" dirty="0" smtClean="0"/>
              <a:t> for Geographically</a:t>
            </a:r>
          </a:p>
          <a:p>
            <a:pPr>
              <a:buNone/>
            </a:pPr>
            <a:r>
              <a:rPr lang="en-US" dirty="0" smtClean="0"/>
              <a:t>  Referenced Data. </a:t>
            </a:r>
            <a:r>
              <a:rPr lang="en-US" dirty="0" smtClean="0">
                <a:hlinkClick r:id="rId4"/>
              </a:rPr>
              <a:t>Blog by Naomi Robbins</a:t>
            </a:r>
            <a:r>
              <a:rPr lang="en-US" dirty="0" smtClean="0"/>
              <a:t>.</a:t>
            </a:r>
          </a:p>
          <a:p>
            <a:pPr>
              <a:buNone/>
            </a:pPr>
            <a:endParaRPr lang="en-US" dirty="0" smtClean="0"/>
          </a:p>
          <a:p>
            <a:r>
              <a:rPr lang="en-US" dirty="0" smtClean="0"/>
              <a:t>Zhang, C. (2012). Interfaces and Visual Analytics for Visualizing </a:t>
            </a:r>
            <a:r>
              <a:rPr lang="en-US" dirty="0" err="1" smtClean="0"/>
              <a:t>Spatio</a:t>
            </a:r>
            <a:r>
              <a:rPr lang="en-US" dirty="0" smtClean="0"/>
              <a:t>-Temporal Data with </a:t>
            </a:r>
            <a:r>
              <a:rPr lang="en-US" dirty="0" err="1" smtClean="0"/>
              <a:t>Micromaps</a:t>
            </a:r>
            <a:endParaRPr lang="en-US" dirty="0" smtClean="0"/>
          </a:p>
          <a:p>
            <a:pPr>
              <a:buNone/>
            </a:pPr>
            <a:endParaRPr lang="en-US" dirty="0" smtClean="0"/>
          </a:p>
          <a:p>
            <a:r>
              <a:rPr lang="en-US" dirty="0" smtClean="0"/>
              <a:t>Symanzik, J. and Carr, D.B. (2013) Linked </a:t>
            </a:r>
            <a:r>
              <a:rPr lang="en-US" dirty="0" err="1" smtClean="0"/>
              <a:t>Micromap</a:t>
            </a:r>
            <a:r>
              <a:rPr lang="en-US" dirty="0" smtClean="0"/>
              <a:t> Plots in R. Proceedings of Joint Meeting of the IASC Satellite Conference and the 8</a:t>
            </a:r>
            <a:r>
              <a:rPr lang="en-US" baseline="30000" dirty="0" smtClean="0"/>
              <a:t>th</a:t>
            </a:r>
            <a:r>
              <a:rPr lang="en-US" dirty="0" smtClean="0"/>
              <a:t> Conference of the Asian Regional Section of the IASC.  Theme:  Big Data and Statistical Computing.  </a:t>
            </a:r>
            <a:r>
              <a:rPr lang="en-US" dirty="0" smtClean="0">
                <a:hlinkClick r:id="rId5"/>
              </a:rPr>
              <a:t>http://hbutton.com/IASC/</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304800"/>
          </a:xfrm>
        </p:spPr>
        <p:txBody>
          <a:bodyPr/>
          <a:lstStyle/>
          <a:p>
            <a:pPr algn="ctr"/>
            <a:r>
              <a:rPr lang="en-US" sz="2600" dirty="0" smtClean="0"/>
              <a:t>Contact Information</a:t>
            </a:r>
            <a:endParaRPr lang="en-US" sz="2600" dirty="0"/>
          </a:p>
        </p:txBody>
      </p:sp>
      <p:sp>
        <p:nvSpPr>
          <p:cNvPr id="3" name="Content Placeholder 2"/>
          <p:cNvSpPr>
            <a:spLocks noGrp="1"/>
          </p:cNvSpPr>
          <p:nvPr>
            <p:ph idx="1"/>
          </p:nvPr>
        </p:nvSpPr>
        <p:spPr>
          <a:xfrm>
            <a:off x="685800" y="1447800"/>
            <a:ext cx="7772400" cy="3276600"/>
          </a:xfrm>
        </p:spPr>
        <p:txBody>
          <a:bodyPr/>
          <a:lstStyle/>
          <a:p>
            <a:endParaRPr lang="en-US" sz="2000" dirty="0" smtClean="0"/>
          </a:p>
          <a:p>
            <a:r>
              <a:rPr lang="en-US" sz="2000" dirty="0" smtClean="0"/>
              <a:t>For questions and suggestions about the library please email us:</a:t>
            </a:r>
          </a:p>
          <a:p>
            <a:pPr lvl="1"/>
            <a:r>
              <a:rPr lang="en-US" sz="2000" dirty="0" smtClean="0"/>
              <a:t>Mike McManus – </a:t>
            </a:r>
            <a:r>
              <a:rPr lang="en-US" sz="2000" dirty="0" smtClean="0">
                <a:hlinkClick r:id="rId3"/>
              </a:rPr>
              <a:t>mcmanus.michael@epa.gov</a:t>
            </a:r>
            <a:endParaRPr lang="en-US" sz="2000" dirty="0" smtClean="0"/>
          </a:p>
          <a:p>
            <a:pPr lvl="1"/>
            <a:r>
              <a:rPr lang="en-US" sz="2000" dirty="0" smtClean="0"/>
              <a:t>Marc Weber – </a:t>
            </a:r>
            <a:r>
              <a:rPr lang="en-US" sz="2000" dirty="0" smtClean="0">
                <a:hlinkClick r:id="rId4"/>
              </a:rPr>
              <a:t>weber.marc@epa.gov</a:t>
            </a:r>
            <a:endParaRPr lang="en-US" sz="2000" dirty="0" smtClean="0"/>
          </a:p>
          <a:p>
            <a:pPr lvl="1"/>
            <a:r>
              <a:rPr lang="en-US" sz="2000" dirty="0" smtClean="0"/>
              <a:t>Quinn Payton – </a:t>
            </a:r>
            <a:r>
              <a:rPr lang="en-US" sz="2000" dirty="0" smtClean="0">
                <a:hlinkClick r:id="rId5"/>
              </a:rPr>
              <a:t>paytonq@science.oregonstate.edu</a:t>
            </a:r>
            <a:endParaRPr lang="en-US" sz="2000" dirty="0" smtClean="0"/>
          </a:p>
          <a:p>
            <a:pPr lvl="1"/>
            <a:endParaRPr lang="en-US" sz="2000" dirty="0" smtClean="0"/>
          </a:p>
          <a:p>
            <a:pPr lvl="1"/>
            <a:endParaRPr lang="en-US" sz="2000" dirty="0" smtClean="0"/>
          </a:p>
          <a:p>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304800"/>
          </a:xfrm>
        </p:spPr>
        <p:txBody>
          <a:bodyPr/>
          <a:lstStyle/>
          <a:p>
            <a:pPr algn="ctr"/>
            <a:r>
              <a:rPr lang="en-US" sz="2400" dirty="0" smtClean="0"/>
              <a:t>I.A Three Options:</a:t>
            </a:r>
            <a:br>
              <a:rPr lang="en-US" sz="2400" dirty="0" smtClean="0"/>
            </a:br>
            <a:r>
              <a:rPr lang="en-US" sz="2400" dirty="0" smtClean="0"/>
              <a:t>  National Lake Assessment pH</a:t>
            </a:r>
            <a:endParaRPr lang="en-US" sz="2400"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Point Map</a:t>
            </a:r>
          </a:p>
          <a:p>
            <a:pPr marL="342900" indent="-342900">
              <a:buFont typeface="+mj-lt"/>
              <a:buAutoNum type="arabicPeriod"/>
            </a:pPr>
            <a:endParaRPr lang="en-US" dirty="0" smtClean="0"/>
          </a:p>
          <a:p>
            <a:pPr marL="342900" indent="-342900">
              <a:buFont typeface="+mj-lt"/>
              <a:buAutoNum type="arabicPeriod"/>
            </a:pPr>
            <a:r>
              <a:rPr lang="en-US" dirty="0" err="1" smtClean="0"/>
              <a:t>Choropleth</a:t>
            </a:r>
            <a:r>
              <a:rPr lang="en-US" dirty="0" smtClean="0"/>
              <a:t> Map</a:t>
            </a:r>
          </a:p>
          <a:p>
            <a:pPr marL="342900" indent="-342900">
              <a:buFont typeface="+mj-lt"/>
              <a:buAutoNum type="arabicPeriod"/>
            </a:pPr>
            <a:endParaRPr lang="en-US" dirty="0" smtClean="0"/>
          </a:p>
          <a:p>
            <a:pPr marL="342900" indent="-342900">
              <a:buFont typeface="+mj-lt"/>
              <a:buAutoNum type="arabicPeriod"/>
            </a:pPr>
            <a:r>
              <a:rPr lang="en-US" dirty="0" smtClean="0"/>
              <a:t>Linked </a:t>
            </a:r>
            <a:r>
              <a:rPr lang="en-US" dirty="0" err="1" smtClean="0"/>
              <a:t>Micromap</a:t>
            </a:r>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772400" cy="304800"/>
          </a:xfrm>
        </p:spPr>
        <p:txBody>
          <a:bodyPr/>
          <a:lstStyle/>
          <a:p>
            <a:pPr algn="ctr"/>
            <a:r>
              <a:rPr lang="en-US" dirty="0" smtClean="0"/>
              <a:t>Point Map</a:t>
            </a:r>
            <a:endParaRPr lang="en-US" dirty="0"/>
          </a:p>
        </p:txBody>
      </p:sp>
      <p:pic>
        <p:nvPicPr>
          <p:cNvPr id="5" name="Content Placeholder 4" descr="NLA_pH_v4.png"/>
          <p:cNvPicPr>
            <a:picLocks noGrp="1" noChangeAspect="1"/>
          </p:cNvPicPr>
          <p:nvPr>
            <p:ph idx="1"/>
          </p:nvPr>
        </p:nvPicPr>
        <p:blipFill>
          <a:blip r:embed="rId3" cstate="print"/>
          <a:stretch>
            <a:fillRect/>
          </a:stretch>
        </p:blipFill>
        <p:spPr>
          <a:xfrm>
            <a:off x="1066800" y="1066800"/>
            <a:ext cx="7100047" cy="5486400"/>
          </a:xfrm>
        </p:spPr>
      </p:pic>
      <p:sp>
        <p:nvSpPr>
          <p:cNvPr id="4" name="Slide Number Placeholder 3"/>
          <p:cNvSpPr>
            <a:spLocks noGrp="1"/>
          </p:cNvSpPr>
          <p:nvPr>
            <p:ph type="sldNum" sz="quarter" idx="10"/>
          </p:nvPr>
        </p:nvSpPr>
        <p:spPr/>
        <p:txBody>
          <a:bodyPr/>
          <a:lstStyle/>
          <a:p>
            <a:fld id="{83FD74BF-2D1F-4847-91DD-AF1A7372836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304800"/>
          </a:xfrm>
        </p:spPr>
        <p:txBody>
          <a:bodyPr/>
          <a:lstStyle/>
          <a:p>
            <a:pPr algn="ctr"/>
            <a:r>
              <a:rPr lang="en-US" sz="2400" dirty="0" err="1" smtClean="0"/>
              <a:t>Choropleth</a:t>
            </a:r>
            <a:r>
              <a:rPr lang="en-US" sz="2400" dirty="0" smtClean="0"/>
              <a:t> Map</a:t>
            </a:r>
            <a:endParaRPr lang="en-US" sz="2400" dirty="0"/>
          </a:p>
        </p:txBody>
      </p:sp>
      <p:pic>
        <p:nvPicPr>
          <p:cNvPr id="5" name="Content Placeholder 4" descr="NLA_choropleth_pH.png"/>
          <p:cNvPicPr>
            <a:picLocks noGrp="1" noChangeAspect="1"/>
          </p:cNvPicPr>
          <p:nvPr>
            <p:ph idx="1"/>
          </p:nvPr>
        </p:nvPicPr>
        <p:blipFill>
          <a:blip r:embed="rId3" cstate="print"/>
          <a:stretch>
            <a:fillRect/>
          </a:stretch>
        </p:blipFill>
        <p:spPr>
          <a:xfrm>
            <a:off x="838200" y="990600"/>
            <a:ext cx="7100047" cy="5486400"/>
          </a:xfrm>
        </p:spPr>
      </p:pic>
      <p:sp>
        <p:nvSpPr>
          <p:cNvPr id="4" name="Slide Number Placeholder 3"/>
          <p:cNvSpPr>
            <a:spLocks noGrp="1"/>
          </p:cNvSpPr>
          <p:nvPr>
            <p:ph type="sldNum" sz="quarter" idx="10"/>
          </p:nvPr>
        </p:nvSpPr>
        <p:spPr/>
        <p:txBody>
          <a:bodyPr/>
          <a:lstStyle/>
          <a:p>
            <a:fld id="{83FD74BF-2D1F-4847-91DD-AF1A7372836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304800"/>
          </a:xfrm>
        </p:spPr>
        <p:txBody>
          <a:bodyPr/>
          <a:lstStyle/>
          <a:p>
            <a:pPr algn="ctr"/>
            <a:r>
              <a:rPr lang="en-US" sz="2400" dirty="0" smtClean="0"/>
              <a:t>Linked </a:t>
            </a:r>
            <a:r>
              <a:rPr lang="en-US" sz="2400" dirty="0" err="1" smtClean="0"/>
              <a:t>Micromap</a:t>
            </a:r>
            <a:endParaRPr lang="en-US" sz="2400" dirty="0"/>
          </a:p>
        </p:txBody>
      </p:sp>
      <p:pic>
        <p:nvPicPr>
          <p:cNvPr id="5" name="Content Placeholder 4" descr="NLA_micromap_pH.png"/>
          <p:cNvPicPr>
            <a:picLocks noGrp="1" noChangeAspect="1"/>
          </p:cNvPicPr>
          <p:nvPr>
            <p:ph idx="1"/>
          </p:nvPr>
        </p:nvPicPr>
        <p:blipFill>
          <a:blip r:embed="rId3" cstate="print"/>
          <a:stretch>
            <a:fillRect/>
          </a:stretch>
        </p:blipFill>
        <p:spPr>
          <a:xfrm>
            <a:off x="1828800" y="914400"/>
            <a:ext cx="5486400" cy="5486400"/>
          </a:xfrm>
        </p:spPr>
      </p:pic>
      <p:sp>
        <p:nvSpPr>
          <p:cNvPr id="4" name="Slide Number Placeholder 3"/>
          <p:cNvSpPr>
            <a:spLocks noGrp="1"/>
          </p:cNvSpPr>
          <p:nvPr>
            <p:ph type="sldNum" sz="quarter" idx="10"/>
          </p:nvPr>
        </p:nvSpPr>
        <p:spPr/>
        <p:txBody>
          <a:bodyPr/>
          <a:lstStyle/>
          <a:p>
            <a:fld id="{83FD74BF-2D1F-4847-91DD-AF1A7372836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304800"/>
          </a:xfrm>
        </p:spPr>
        <p:txBody>
          <a:bodyPr/>
          <a:lstStyle/>
          <a:p>
            <a:pPr algn="ctr"/>
            <a:r>
              <a:rPr lang="en-US" sz="2400" dirty="0" smtClean="0"/>
              <a:t>I.B. Linked </a:t>
            </a:r>
            <a:r>
              <a:rPr lang="en-US" sz="2400" dirty="0" err="1" smtClean="0"/>
              <a:t>Micromaps</a:t>
            </a:r>
            <a:endParaRPr lang="en-US" sz="2400" dirty="0"/>
          </a:p>
        </p:txBody>
      </p:sp>
      <p:sp>
        <p:nvSpPr>
          <p:cNvPr id="3" name="Content Placeholder 2"/>
          <p:cNvSpPr>
            <a:spLocks noGrp="1"/>
          </p:cNvSpPr>
          <p:nvPr>
            <p:ph idx="1"/>
          </p:nvPr>
        </p:nvSpPr>
        <p:spPr>
          <a:xfrm>
            <a:off x="685800" y="990600"/>
            <a:ext cx="7772400" cy="5410200"/>
          </a:xfrm>
        </p:spPr>
        <p:txBody>
          <a:bodyPr/>
          <a:lstStyle/>
          <a:p>
            <a:r>
              <a:rPr lang="en-US" sz="2000" dirty="0" smtClean="0"/>
              <a:t>1998 Linked </a:t>
            </a:r>
            <a:r>
              <a:rPr lang="en-US" sz="2000" dirty="0" err="1" smtClean="0"/>
              <a:t>Micromap</a:t>
            </a:r>
            <a:r>
              <a:rPr lang="en-US" sz="2000" dirty="0" smtClean="0"/>
              <a:t> Plots Named &amp; Described, Carr, D. et al.</a:t>
            </a:r>
          </a:p>
          <a:p>
            <a:r>
              <a:rPr lang="en-US" sz="2000" dirty="0" smtClean="0"/>
              <a:t>2010 Visualizing Data with </a:t>
            </a:r>
            <a:r>
              <a:rPr lang="en-US" sz="2000" dirty="0" err="1" smtClean="0"/>
              <a:t>Micromaps</a:t>
            </a:r>
            <a:r>
              <a:rPr lang="en-US" sz="2000" dirty="0" smtClean="0"/>
              <a:t>, Carr, D. &amp; Pickle L.</a:t>
            </a:r>
          </a:p>
          <a:p>
            <a:endParaRPr lang="en-US" sz="2000" dirty="0" smtClean="0"/>
          </a:p>
          <a:p>
            <a:r>
              <a:rPr lang="en-US" sz="2000" dirty="0" smtClean="0"/>
              <a:t>Structure:  Row-oriented graph consisting of different panels</a:t>
            </a:r>
          </a:p>
          <a:p>
            <a:r>
              <a:rPr lang="en-US" sz="2000" dirty="0" smtClean="0"/>
              <a:t>Summarize two distributions:  Statistical and geographic</a:t>
            </a:r>
          </a:p>
          <a:p>
            <a:endParaRPr lang="en-US" sz="2000" dirty="0" smtClean="0"/>
          </a:p>
          <a:p>
            <a:r>
              <a:rPr lang="en-US" sz="2000" dirty="0" smtClean="0"/>
              <a:t>Linked </a:t>
            </a:r>
            <a:r>
              <a:rPr lang="en-US" sz="2000" dirty="0" err="1" smtClean="0"/>
              <a:t>micromaps</a:t>
            </a:r>
            <a:r>
              <a:rPr lang="en-US" sz="2000" dirty="0" smtClean="0"/>
              <a:t>  have had limited use - difficulty producing</a:t>
            </a:r>
          </a:p>
          <a:p>
            <a:r>
              <a:rPr lang="en-US" sz="2000" dirty="0" smtClean="0"/>
              <a:t>2009 NCI GIS Linked </a:t>
            </a:r>
            <a:r>
              <a:rPr lang="en-US" sz="2000" dirty="0" err="1" smtClean="0"/>
              <a:t>micromap</a:t>
            </a:r>
            <a:r>
              <a:rPr lang="en-US" sz="2000" dirty="0" smtClean="0"/>
              <a:t> tool - Java graphing program</a:t>
            </a:r>
          </a:p>
          <a:p>
            <a:r>
              <a:rPr lang="en-US" sz="2000" dirty="0" smtClean="0"/>
              <a:t>R library </a:t>
            </a:r>
            <a:r>
              <a:rPr lang="en-US" sz="2000" dirty="0" err="1" smtClean="0"/>
              <a:t>micromap</a:t>
            </a:r>
            <a:r>
              <a:rPr lang="en-US" sz="2000" dirty="0" smtClean="0"/>
              <a:t> developed by Quinn Payton et al.</a:t>
            </a:r>
          </a:p>
          <a:p>
            <a:endParaRPr lang="en-US" sz="2000" dirty="0" smtClean="0"/>
          </a:p>
          <a:p>
            <a:r>
              <a:rPr lang="en-US" sz="2000" dirty="0" err="1" smtClean="0"/>
              <a:t>micromap</a:t>
            </a:r>
            <a:r>
              <a:rPr lang="en-US" sz="2000" dirty="0" smtClean="0"/>
              <a:t>:  Linked </a:t>
            </a:r>
            <a:r>
              <a:rPr lang="en-US" sz="2000" dirty="0" err="1" smtClean="0"/>
              <a:t>Micromap</a:t>
            </a:r>
            <a:r>
              <a:rPr lang="en-US" sz="2000" dirty="0" smtClean="0"/>
              <a:t> Plots December 2012</a:t>
            </a:r>
          </a:p>
          <a:p>
            <a:r>
              <a:rPr lang="en-US" sz="2000" dirty="0" err="1" smtClean="0"/>
              <a:t>micromapST</a:t>
            </a:r>
            <a:r>
              <a:rPr lang="en-US" sz="2000" dirty="0" smtClean="0"/>
              <a:t>:  Linked </a:t>
            </a:r>
            <a:r>
              <a:rPr lang="en-US" sz="2000" dirty="0" err="1" smtClean="0"/>
              <a:t>Micromap</a:t>
            </a:r>
            <a:r>
              <a:rPr lang="en-US" sz="2000" dirty="0" smtClean="0"/>
              <a:t> Plots for U.S. States June 2013</a:t>
            </a:r>
          </a:p>
          <a:p>
            <a:endParaRPr lang="en-US"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FD74BF-2D1F-4847-91DD-AF1A7372836C}" type="slidenum">
              <a:rPr lang="en-US" smtClean="0"/>
              <a:pPr/>
              <a:t>8</a:t>
            </a:fld>
            <a:endParaRPr lang="en-US" dirty="0"/>
          </a:p>
        </p:txBody>
      </p:sp>
      <p:cxnSp>
        <p:nvCxnSpPr>
          <p:cNvPr id="10" name="Straight Connector 9"/>
          <p:cNvCxnSpPr/>
          <p:nvPr/>
        </p:nvCxnSpPr>
        <p:spPr bwMode="auto">
          <a:xfrm>
            <a:off x="4038600" y="838200"/>
            <a:ext cx="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itle 1"/>
          <p:cNvSpPr>
            <a:spLocks noGrp="1"/>
          </p:cNvSpPr>
          <p:nvPr>
            <p:ph type="title"/>
          </p:nvPr>
        </p:nvSpPr>
        <p:spPr>
          <a:xfrm>
            <a:off x="685800" y="152400"/>
            <a:ext cx="7772400" cy="304800"/>
          </a:xfrm>
        </p:spPr>
        <p:txBody>
          <a:bodyPr/>
          <a:lstStyle/>
          <a:p>
            <a:pPr algn="ctr"/>
            <a:r>
              <a:rPr lang="en-US" sz="2400" dirty="0" smtClean="0"/>
              <a:t>I.C. Elements of a Linked </a:t>
            </a:r>
            <a:r>
              <a:rPr lang="en-US" sz="2400" dirty="0" err="1" smtClean="0"/>
              <a:t>Micromap</a:t>
            </a:r>
            <a:endParaRPr lang="en-US" sz="2400" dirty="0"/>
          </a:p>
        </p:txBody>
      </p:sp>
      <p:grpSp>
        <p:nvGrpSpPr>
          <p:cNvPr id="26" name="Group 25"/>
          <p:cNvGrpSpPr/>
          <p:nvPr/>
        </p:nvGrpSpPr>
        <p:grpSpPr>
          <a:xfrm>
            <a:off x="1219200" y="914400"/>
            <a:ext cx="7359320" cy="5474732"/>
            <a:chOff x="1219200" y="914400"/>
            <a:chExt cx="7359320" cy="5474732"/>
          </a:xfrm>
        </p:grpSpPr>
        <p:pic>
          <p:nvPicPr>
            <p:cNvPr id="28" name="Picture 27" descr="Elements_linked_micromap_v2.png"/>
            <p:cNvPicPr>
              <a:picLocks noChangeAspect="1"/>
            </p:cNvPicPr>
            <p:nvPr/>
          </p:nvPicPr>
          <p:blipFill>
            <a:blip r:embed="rId3" cstate="print"/>
            <a:stretch>
              <a:fillRect/>
            </a:stretch>
          </p:blipFill>
          <p:spPr>
            <a:xfrm>
              <a:off x="2590800" y="914400"/>
              <a:ext cx="3967692" cy="5257800"/>
            </a:xfrm>
            <a:prstGeom prst="rect">
              <a:avLst/>
            </a:prstGeom>
            <a:solidFill>
              <a:srgbClr val="FFFFFF">
                <a:shade val="85000"/>
              </a:srgbClr>
            </a:solidFill>
            <a:ln w="9525" cap="rnd">
              <a:solidFill>
                <a:schemeClr val="tx1"/>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37" name="Straight Connector 36"/>
            <p:cNvCxnSpPr/>
            <p:nvPr/>
          </p:nvCxnSpPr>
          <p:spPr>
            <a:xfrm>
              <a:off x="2590800" y="6324600"/>
              <a:ext cx="403860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2590800" y="6019800"/>
              <a:ext cx="0" cy="30480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2819400" y="6019800"/>
              <a:ext cx="0" cy="3048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3733800" y="6019800"/>
              <a:ext cx="0" cy="3048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4800600" y="6019800"/>
              <a:ext cx="0" cy="3048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6629400" y="6019800"/>
              <a:ext cx="0" cy="304800"/>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1219200" y="6019800"/>
              <a:ext cx="788870" cy="369332"/>
            </a:xfrm>
            <a:prstGeom prst="rect">
              <a:avLst/>
            </a:prstGeom>
            <a:noFill/>
          </p:spPr>
          <p:txBody>
            <a:bodyPr wrap="none" rtlCol="0">
              <a:spAutoFit/>
            </a:bodyPr>
            <a:lstStyle/>
            <a:p>
              <a:r>
                <a:rPr lang="en-US" dirty="0" smtClean="0"/>
                <a:t>Panels</a:t>
              </a:r>
              <a:endParaRPr lang="en-US" dirty="0"/>
            </a:p>
          </p:txBody>
        </p:sp>
        <p:cxnSp>
          <p:nvCxnSpPr>
            <p:cNvPr id="44" name="Straight Connector 43"/>
            <p:cNvCxnSpPr/>
            <p:nvPr/>
          </p:nvCxnSpPr>
          <p:spPr>
            <a:xfrm>
              <a:off x="7315200" y="1295400"/>
              <a:ext cx="0" cy="457200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flipH="1">
              <a:off x="6705600" y="1295400"/>
              <a:ext cx="6096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6705600" y="2362200"/>
              <a:ext cx="609600"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flipH="1">
              <a:off x="6705600" y="3505200"/>
              <a:ext cx="609600"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flipH="1">
              <a:off x="6705600" y="4648200"/>
              <a:ext cx="6096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flipH="1">
              <a:off x="6705600" y="5867400"/>
              <a:ext cx="609600" cy="0"/>
            </a:xfrm>
            <a:prstGeom prst="line">
              <a:avLst/>
            </a:prstGeom>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7391400" y="1371600"/>
              <a:ext cx="1187120" cy="646331"/>
            </a:xfrm>
            <a:prstGeom prst="rect">
              <a:avLst/>
            </a:prstGeom>
            <a:noFill/>
          </p:spPr>
          <p:txBody>
            <a:bodyPr wrap="none" rtlCol="0">
              <a:spAutoFit/>
            </a:bodyPr>
            <a:lstStyle/>
            <a:p>
              <a:r>
                <a:rPr lang="en-US" dirty="0" smtClean="0"/>
                <a:t>Perceptual</a:t>
              </a:r>
            </a:p>
            <a:p>
              <a:r>
                <a:rPr lang="en-US" dirty="0" smtClean="0"/>
                <a:t>Groups</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772400" cy="304800"/>
          </a:xfrm>
        </p:spPr>
        <p:txBody>
          <a:bodyPr/>
          <a:lstStyle/>
          <a:p>
            <a:pPr algn="ctr"/>
            <a:r>
              <a:rPr lang="en-US" sz="2400" dirty="0" smtClean="0"/>
              <a:t>I.D. Benefits &amp; Challenges of Linked </a:t>
            </a:r>
            <a:r>
              <a:rPr lang="en-US" sz="2400" dirty="0" err="1" smtClean="0"/>
              <a:t>Micromaps</a:t>
            </a:r>
            <a:endParaRPr lang="en-US" sz="2400" dirty="0"/>
          </a:p>
        </p:txBody>
      </p:sp>
      <p:sp>
        <p:nvSpPr>
          <p:cNvPr id="3" name="Content Placeholder 2"/>
          <p:cNvSpPr>
            <a:spLocks noGrp="1"/>
          </p:cNvSpPr>
          <p:nvPr>
            <p:ph idx="1"/>
          </p:nvPr>
        </p:nvSpPr>
        <p:spPr/>
        <p:txBody>
          <a:bodyPr/>
          <a:lstStyle/>
          <a:p>
            <a:r>
              <a:rPr lang="en-US" sz="2000" dirty="0" smtClean="0"/>
              <a:t>Apply to shapefile of areal units (watersheds, ecoregions, etc.)</a:t>
            </a:r>
          </a:p>
          <a:p>
            <a:r>
              <a:rPr lang="en-US" sz="2000" dirty="0" smtClean="0"/>
              <a:t>Display measures of variation (IQR, CL)</a:t>
            </a:r>
          </a:p>
          <a:p>
            <a:r>
              <a:rPr lang="en-US" sz="2000" dirty="0" smtClean="0"/>
              <a:t>Facilitate exploratory spatial data analysis (local, global outliers)</a:t>
            </a:r>
          </a:p>
          <a:p>
            <a:r>
              <a:rPr lang="en-US" sz="2000" dirty="0" smtClean="0"/>
              <a:t>Compare statistical summaries to a reference value</a:t>
            </a:r>
          </a:p>
          <a:p>
            <a:r>
              <a:rPr lang="en-US" sz="2000" dirty="0" smtClean="0"/>
              <a:t>Compare whole areal unit, or polygon, to its components</a:t>
            </a:r>
          </a:p>
          <a:p>
            <a:r>
              <a:rPr lang="en-US" sz="2000" dirty="0" smtClean="0"/>
              <a:t>Evaluate multiple variables simultaneously</a:t>
            </a:r>
          </a:p>
          <a:p>
            <a:endParaRPr lang="en-US" sz="2000" dirty="0"/>
          </a:p>
          <a:p>
            <a:r>
              <a:rPr lang="en-US" sz="2000" dirty="0" smtClean="0"/>
              <a:t>Displaying summaries of many areal units</a:t>
            </a:r>
          </a:p>
          <a:p>
            <a:r>
              <a:rPr lang="en-US" sz="2000" dirty="0" smtClean="0"/>
              <a:t>Add other types of graphs for statistical summaries</a:t>
            </a:r>
          </a:p>
          <a:p>
            <a:r>
              <a:rPr lang="en-US" sz="2000" dirty="0" smtClean="0"/>
              <a:t>Make interactive for web applications</a:t>
            </a:r>
          </a:p>
          <a:p>
            <a:endParaRPr lang="en-US" sz="2000" dirty="0"/>
          </a:p>
        </p:txBody>
      </p:sp>
      <p:sp>
        <p:nvSpPr>
          <p:cNvPr id="4" name="Slide Number Placeholder 3"/>
          <p:cNvSpPr>
            <a:spLocks noGrp="1"/>
          </p:cNvSpPr>
          <p:nvPr>
            <p:ph type="sldNum" sz="quarter" idx="10"/>
          </p:nvPr>
        </p:nvSpPr>
        <p:spPr/>
        <p:txBody>
          <a:bodyPr/>
          <a:lstStyle/>
          <a:p>
            <a:fld id="{83FD74BF-2D1F-4847-91DD-AF1A7372836C}" type="slidenum">
              <a:rPr lang="en-US" smtClean="0"/>
              <a:pPr/>
              <a:t>9</a:t>
            </a:fld>
            <a:endParaRPr lang="en-US"/>
          </a:p>
        </p:txBody>
      </p:sp>
    </p:spTree>
    <p:extLst>
      <p:ext uri="{BB962C8B-B14F-4D97-AF65-F5344CB8AC3E}">
        <p14:creationId xmlns="" xmlns:p14="http://schemas.microsoft.com/office/powerpoint/2010/main" val="2888889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18603</TotalTime>
  <Words>2921</Words>
  <Application>Microsoft Office PowerPoint</Application>
  <PresentationFormat>On-screen Show (4:3)</PresentationFormat>
  <Paragraphs>285</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Theme1</vt:lpstr>
      <vt:lpstr>Visualizing Geographically Referenced Data with Linked Micromaps</vt:lpstr>
      <vt:lpstr>Outline</vt:lpstr>
      <vt:lpstr>I.A Three Options:   National Lake Assessment pH</vt:lpstr>
      <vt:lpstr>Point Map</vt:lpstr>
      <vt:lpstr>Choropleth Map</vt:lpstr>
      <vt:lpstr>Linked Micromap</vt:lpstr>
      <vt:lpstr>I.B. Linked Micromaps</vt:lpstr>
      <vt:lpstr>I.C. Elements of a Linked Micromap</vt:lpstr>
      <vt:lpstr>I.D. Benefits &amp; Challenges of Linked Micromaps</vt:lpstr>
      <vt:lpstr>II. Four Steps to Make a Linked Micromap</vt:lpstr>
      <vt:lpstr>II. Socio-Economic Data</vt:lpstr>
      <vt:lpstr>WVDEP Stream Survey</vt:lpstr>
      <vt:lpstr>III. Box Plots &amp; ESDA &amp; IQR</vt:lpstr>
      <vt:lpstr>III. Example of Reference Line</vt:lpstr>
      <vt:lpstr>III. Example of Group-Categorized Plot</vt:lpstr>
      <vt:lpstr>III. Example:  Many Areal Units</vt:lpstr>
      <vt:lpstr>IV. Four Steps to Make a Linked Micromap</vt:lpstr>
      <vt:lpstr>IV.A. Map Simplification</vt:lpstr>
      <vt:lpstr>IV. B. Structuring the Spatial &amp; Statistical Data</vt:lpstr>
      <vt:lpstr>IV. B. Structuring the Spatial &amp; Statistical Data</vt:lpstr>
      <vt:lpstr>IV.B. Structuring the Spatial &amp; Statistical Data </vt:lpstr>
      <vt:lpstr>IV. C. Draft Micromap Plot Syntax</vt:lpstr>
      <vt:lpstr>Draft Micromap Plot with Five Panels</vt:lpstr>
      <vt:lpstr>IV.D. Refine the Micromap Plot</vt:lpstr>
      <vt:lpstr>IV.E. Session 2 of Webinar Covers</vt:lpstr>
      <vt:lpstr>V. Outreach &amp; Conclusions</vt:lpstr>
      <vt:lpstr>V. Outreach &amp; Conclusions</vt:lpstr>
      <vt:lpstr>Contact Information</vt:lpstr>
    </vt:vector>
  </TitlesOfParts>
  <Company>US-EPA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McManus, Michael</dc:creator>
  <cp:lastModifiedBy>U.S. EPA User or Contractor</cp:lastModifiedBy>
  <cp:revision>1272</cp:revision>
  <dcterms:created xsi:type="dcterms:W3CDTF">2011-02-15T12:40:35Z</dcterms:created>
  <dcterms:modified xsi:type="dcterms:W3CDTF">2014-04-24T12:18:49Z</dcterms:modified>
</cp:coreProperties>
</file>