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71" r:id="rId3"/>
    <p:sldId id="275" r:id="rId4"/>
    <p:sldId id="268" r:id="rId5"/>
    <p:sldId id="264" r:id="rId6"/>
    <p:sldId id="272" r:id="rId7"/>
    <p:sldId id="276" r:id="rId8"/>
    <p:sldId id="277" r:id="rId9"/>
    <p:sldId id="278" r:id="rId10"/>
    <p:sldId id="279" r:id="rId11"/>
    <p:sldId id="280" r:id="rId12"/>
    <p:sldId id="296" r:id="rId13"/>
    <p:sldId id="269" r:id="rId14"/>
    <p:sldId id="270" r:id="rId15"/>
    <p:sldId id="283" r:id="rId16"/>
    <p:sldId id="284" r:id="rId17"/>
    <p:sldId id="285" r:id="rId18"/>
    <p:sldId id="286" r:id="rId19"/>
    <p:sldId id="287" r:id="rId20"/>
    <p:sldId id="290" r:id="rId21"/>
    <p:sldId id="291" r:id="rId22"/>
    <p:sldId id="292" r:id="rId23"/>
    <p:sldId id="293" r:id="rId24"/>
    <p:sldId id="295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077" autoAdjust="0"/>
  </p:normalViewPr>
  <p:slideViewPr>
    <p:cSldViewPr snapToGrid="0" snapToObjects="1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6942CB-342D-BD44-AEB0-6ADA304B4266}">
      <dgm:prSet phldrT="[Text]" custT="1"/>
      <dgm:spPr/>
      <dgm:t>
        <a:bodyPr/>
        <a:lstStyle/>
        <a:p>
          <a:r>
            <a:rPr lang="en-US" sz="1200" dirty="0">
              <a:latin typeface="Monaco"/>
              <a:cs typeface="Monaco"/>
            </a:rPr>
            <a:t>List</a:t>
          </a:r>
        </a:p>
      </dgm:t>
    </dgm:pt>
    <dgm:pt modelId="{27632752-D0C7-154B-8787-0695DB4CEAC1}" type="parTrans" cxnId="{8960DC30-D54D-3042-84B8-06040FBDEE9C}">
      <dgm:prSet/>
      <dgm:spPr/>
      <dgm:t>
        <a:bodyPr/>
        <a:lstStyle/>
        <a:p>
          <a:endParaRPr lang="en-US"/>
        </a:p>
      </dgm:t>
    </dgm:pt>
    <dgm:pt modelId="{50756E99-6652-C946-92A2-11449E9B9469}" type="sibTrans" cxnId="{8960DC30-D54D-3042-84B8-06040FBDEE9C}">
      <dgm:prSet/>
      <dgm:spPr/>
      <dgm:t>
        <a:bodyPr/>
        <a:lstStyle/>
        <a:p>
          <a:endParaRPr lang="en-US"/>
        </a:p>
      </dgm:t>
    </dgm:pt>
    <dgm:pt modelId="{4198455E-8564-3949-A85C-E5B044C24EFC}">
      <dgm:prSet phldrT="[Text]" custT="1"/>
      <dgm:spPr/>
      <dgm:t>
        <a:bodyPr/>
        <a:lstStyle/>
        <a:p>
          <a:r>
            <a:rPr lang="en-US" sz="1200" dirty="0">
              <a:latin typeface="Monaco"/>
              <a:cs typeface="Monaco"/>
            </a:rPr>
            <a:t>Vector</a:t>
          </a:r>
        </a:p>
      </dgm:t>
    </dgm:pt>
    <dgm:pt modelId="{AB70FAE3-0593-1B40-B088-C1F8DCF50C77}" type="parTrans" cxnId="{60D99E4A-DE42-AE41-BDD4-77EFAADB2F69}">
      <dgm:prSet/>
      <dgm:spPr/>
      <dgm:t>
        <a:bodyPr/>
        <a:lstStyle/>
        <a:p>
          <a:endParaRPr lang="en-US"/>
        </a:p>
      </dgm:t>
    </dgm:pt>
    <dgm:pt modelId="{F4CBB608-2F43-1F4D-9355-02F4513ED7E6}" type="sibTrans" cxnId="{60D99E4A-DE42-AE41-BDD4-77EFAADB2F69}">
      <dgm:prSet/>
      <dgm:spPr/>
      <dgm:t>
        <a:bodyPr/>
        <a:lstStyle/>
        <a:p>
          <a:endParaRPr lang="en-US"/>
        </a:p>
      </dgm:t>
    </dgm:pt>
    <dgm:pt modelId="{09EB134E-8EB6-3E45-A7AB-76554419B7DD}">
      <dgm:prSet phldrT="[Text]" custT="1"/>
      <dgm:spPr/>
      <dgm:t>
        <a:bodyPr/>
        <a:lstStyle/>
        <a:p>
          <a:r>
            <a:rPr lang="en-US" sz="1200" dirty="0">
              <a:latin typeface="Monaco"/>
              <a:cs typeface="Monaco"/>
            </a:rPr>
            <a:t>Factor</a:t>
          </a:r>
        </a:p>
      </dgm:t>
    </dgm:pt>
    <dgm:pt modelId="{13A31F39-A843-3B45-9CB3-18A0C1555908}" type="parTrans" cxnId="{FE50F86B-D36E-B24E-85A2-497E1F7E68E5}">
      <dgm:prSet/>
      <dgm:spPr/>
      <dgm:t>
        <a:bodyPr/>
        <a:lstStyle/>
        <a:p>
          <a:endParaRPr lang="en-US"/>
        </a:p>
      </dgm:t>
    </dgm:pt>
    <dgm:pt modelId="{98B2F796-2F1E-9843-9B76-7FD847AB035E}" type="sibTrans" cxnId="{FE50F86B-D36E-B24E-85A2-497E1F7E68E5}">
      <dgm:prSet/>
      <dgm:spPr/>
      <dgm:t>
        <a:bodyPr/>
        <a:lstStyle/>
        <a:p>
          <a:endParaRPr lang="en-US"/>
        </a:p>
      </dgm:t>
    </dgm:pt>
    <dgm:pt modelId="{95EBBD88-E935-F746-980B-50E441D9595A}">
      <dgm:prSet phldrT="[Text]" custT="1"/>
      <dgm:spPr/>
      <dgm:t>
        <a:bodyPr/>
        <a:lstStyle/>
        <a:p>
          <a:r>
            <a:rPr lang="en-US" sz="1100" dirty="0">
              <a:latin typeface="Monaco"/>
              <a:cs typeface="Monaco"/>
            </a:rPr>
            <a:t>Numeric</a:t>
          </a:r>
        </a:p>
      </dgm:t>
    </dgm:pt>
    <dgm:pt modelId="{883763AB-C9FC-CD41-B57E-B272E0B8876D}" type="parTrans" cxnId="{BF877131-6BE2-6540-A5DB-4FDACEBE0CA7}">
      <dgm:prSet/>
      <dgm:spPr/>
      <dgm:t>
        <a:bodyPr/>
        <a:lstStyle/>
        <a:p>
          <a:endParaRPr lang="en-US"/>
        </a:p>
      </dgm:t>
    </dgm:pt>
    <dgm:pt modelId="{0CDD2BC9-0896-8248-881A-FFA8E6B31F7F}" type="sibTrans" cxnId="{BF877131-6BE2-6540-A5DB-4FDACEBE0CA7}">
      <dgm:prSet/>
      <dgm:spPr/>
      <dgm:t>
        <a:bodyPr/>
        <a:lstStyle/>
        <a:p>
          <a:endParaRPr lang="en-US"/>
        </a:p>
      </dgm:t>
    </dgm:pt>
    <dgm:pt modelId="{35EA2D48-22DE-1C43-9B8E-3ED5DD7B8B74}">
      <dgm:prSet custT="1"/>
      <dgm:spPr/>
      <dgm:t>
        <a:bodyPr/>
        <a:lstStyle/>
        <a:p>
          <a:r>
            <a:rPr lang="en-US" sz="1200" dirty="0">
              <a:latin typeface="Monaco"/>
              <a:cs typeface="Monaco"/>
            </a:rPr>
            <a:t>Data Frame</a:t>
          </a:r>
        </a:p>
      </dgm:t>
    </dgm:pt>
    <dgm:pt modelId="{007358CA-3BD8-3E4A-891E-6F26A36DF46D}" type="parTrans" cxnId="{1DD31C23-B6A8-F54F-A54A-BBF979F12875}">
      <dgm:prSet/>
      <dgm:spPr/>
      <dgm:t>
        <a:bodyPr/>
        <a:lstStyle/>
        <a:p>
          <a:endParaRPr lang="en-US"/>
        </a:p>
      </dgm:t>
    </dgm:pt>
    <dgm:pt modelId="{284DEFCB-2461-7147-9A9A-4E344133C9C2}" type="sibTrans" cxnId="{1DD31C23-B6A8-F54F-A54A-BBF979F12875}">
      <dgm:prSet/>
      <dgm:spPr/>
      <dgm:t>
        <a:bodyPr/>
        <a:lstStyle/>
        <a:p>
          <a:endParaRPr lang="en-US"/>
        </a:p>
      </dgm:t>
    </dgm:pt>
    <dgm:pt modelId="{1DC0E72F-D12A-124C-B095-CE47574279B2}">
      <dgm:prSet custT="1"/>
      <dgm:spPr/>
      <dgm:t>
        <a:bodyPr/>
        <a:lstStyle/>
        <a:p>
          <a:endParaRPr lang="en-US" sz="900" dirty="0">
            <a:latin typeface="Monaco"/>
            <a:cs typeface="Monaco"/>
          </a:endParaRPr>
        </a:p>
      </dgm:t>
    </dgm:pt>
    <dgm:pt modelId="{D299C798-AA0E-A44D-B2F8-AEB5C5C11662}" type="parTrans" cxnId="{6BD6913A-A070-344D-AE1C-953A4D1037DE}">
      <dgm:prSet/>
      <dgm:spPr/>
      <dgm:t>
        <a:bodyPr/>
        <a:lstStyle/>
        <a:p>
          <a:endParaRPr lang="en-US"/>
        </a:p>
      </dgm:t>
    </dgm:pt>
    <dgm:pt modelId="{618E7B09-8EA5-5147-9E87-A31765883160}" type="sibTrans" cxnId="{6BD6913A-A070-344D-AE1C-953A4D1037DE}">
      <dgm:prSet/>
      <dgm:spPr/>
      <dgm:t>
        <a:bodyPr/>
        <a:lstStyle/>
        <a:p>
          <a:endParaRPr lang="en-US"/>
        </a:p>
      </dgm:t>
    </dgm:pt>
    <dgm:pt modelId="{40184FAE-F676-D94F-89A1-34E7F9882FAE}">
      <dgm:prSet custT="1"/>
      <dgm:spPr/>
      <dgm:t>
        <a:bodyPr/>
        <a:lstStyle/>
        <a:p>
          <a:r>
            <a:rPr lang="en-US" sz="800" dirty="0">
              <a:latin typeface="Monaco"/>
              <a:cs typeface="Monaco"/>
            </a:rPr>
            <a:t>Character</a:t>
          </a:r>
          <a:endParaRPr lang="en-US" sz="1200" dirty="0">
            <a:latin typeface="Monaco"/>
            <a:cs typeface="Monaco"/>
          </a:endParaRPr>
        </a:p>
      </dgm:t>
    </dgm:pt>
    <dgm:pt modelId="{96FFF861-3BCB-AE48-B599-B5F44392D818}" type="parTrans" cxnId="{6443D585-1C7D-0E43-9F9C-284AAD26D9B1}">
      <dgm:prSet/>
      <dgm:spPr/>
      <dgm:t>
        <a:bodyPr/>
        <a:lstStyle/>
        <a:p>
          <a:endParaRPr lang="en-US"/>
        </a:p>
      </dgm:t>
    </dgm:pt>
    <dgm:pt modelId="{81CE0535-3DD3-9440-82CF-FEDFA3E75E4F}" type="sibTrans" cxnId="{6443D585-1C7D-0E43-9F9C-284AAD26D9B1}">
      <dgm:prSet/>
      <dgm:spPr/>
      <dgm:t>
        <a:bodyPr/>
        <a:lstStyle/>
        <a:p>
          <a:endParaRPr lang="en-US"/>
        </a:p>
      </dgm:t>
    </dgm:pt>
    <dgm:pt modelId="{EABC04E7-FD58-B844-AC8F-40A0C6F17F01}">
      <dgm:prSet custT="1"/>
      <dgm:spPr/>
      <dgm:t>
        <a:bodyPr/>
        <a:lstStyle/>
        <a:p>
          <a:endParaRPr lang="en-US" sz="1200" dirty="0">
            <a:latin typeface="Monaco"/>
            <a:cs typeface="Monaco"/>
          </a:endParaRPr>
        </a:p>
      </dgm:t>
    </dgm:pt>
    <dgm:pt modelId="{AED15833-8243-9A48-A9B4-29863A33A6E0}" type="parTrans" cxnId="{D2CE18EB-CB2C-4440-AFB4-4F4B0084C1C4}">
      <dgm:prSet/>
      <dgm:spPr/>
      <dgm:t>
        <a:bodyPr/>
        <a:lstStyle/>
        <a:p>
          <a:endParaRPr lang="en-US"/>
        </a:p>
      </dgm:t>
    </dgm:pt>
    <dgm:pt modelId="{71847D91-286D-0A41-9069-8FD626049D6C}" type="sibTrans" cxnId="{D2CE18EB-CB2C-4440-AFB4-4F4B0084C1C4}">
      <dgm:prSet/>
      <dgm:spPr/>
      <dgm:t>
        <a:bodyPr/>
        <a:lstStyle/>
        <a:p>
          <a:endParaRPr lang="en-US"/>
        </a:p>
      </dgm:t>
    </dgm:pt>
    <dgm:pt modelId="{FCFCFD59-B5D0-9A44-B145-6FB68D24358F}">
      <dgm:prSet custT="1"/>
      <dgm:spPr/>
      <dgm:t>
        <a:bodyPr/>
        <a:lstStyle/>
        <a:p>
          <a:r>
            <a:rPr lang="en-US" sz="1100" dirty="0">
              <a:latin typeface="Monaco"/>
              <a:cs typeface="Monaco"/>
            </a:rPr>
            <a:t>Logical</a:t>
          </a:r>
          <a:endParaRPr lang="en-US" sz="1200" dirty="0">
            <a:latin typeface="Monaco"/>
            <a:cs typeface="Monaco"/>
          </a:endParaRPr>
        </a:p>
      </dgm:t>
    </dgm:pt>
    <dgm:pt modelId="{E5DD1488-959C-DA48-98E0-6A2951E88A48}" type="parTrans" cxnId="{A380E2F3-7550-3D4C-838A-342AD85E3138}">
      <dgm:prSet/>
      <dgm:spPr/>
      <dgm:t>
        <a:bodyPr/>
        <a:lstStyle/>
        <a:p>
          <a:endParaRPr lang="en-US"/>
        </a:p>
      </dgm:t>
    </dgm:pt>
    <dgm:pt modelId="{FB630A5B-14A5-A348-915F-F4E547A1CA83}" type="sibTrans" cxnId="{A380E2F3-7550-3D4C-838A-342AD85E3138}">
      <dgm:prSet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  <dgm:pt modelId="{BD250135-C484-3945-992D-8F1577F0C781}" type="pres">
      <dgm:prSet presAssocID="{CE67C914-0353-3544-BEC8-27880D61EEC5}" presName="triangle1" presStyleLbl="node1" presStyleIdx="0" presStyleCnt="9">
        <dgm:presLayoutVars>
          <dgm:bulletEnabled val="1"/>
        </dgm:presLayoutVars>
      </dgm:prSet>
      <dgm:spPr/>
    </dgm:pt>
    <dgm:pt modelId="{7CA6B68B-C4C4-594F-A7C8-7BBE6297CEEA}" type="pres">
      <dgm:prSet presAssocID="{CE67C914-0353-3544-BEC8-27880D61EEC5}" presName="triangle2" presStyleLbl="node1" presStyleIdx="1" presStyleCnt="9">
        <dgm:presLayoutVars>
          <dgm:bulletEnabled val="1"/>
        </dgm:presLayoutVars>
      </dgm:prSet>
      <dgm:spPr/>
    </dgm:pt>
    <dgm:pt modelId="{AD749F6C-D966-E046-987B-9B93AE92B96C}" type="pres">
      <dgm:prSet presAssocID="{CE67C914-0353-3544-BEC8-27880D61EEC5}" presName="triangle3" presStyleLbl="node1" presStyleIdx="2" presStyleCnt="9">
        <dgm:presLayoutVars>
          <dgm:bulletEnabled val="1"/>
        </dgm:presLayoutVars>
      </dgm:prSet>
      <dgm:spPr/>
    </dgm:pt>
    <dgm:pt modelId="{C3C7FAE8-A252-2B43-8B9F-C9D2BACA70C9}" type="pres">
      <dgm:prSet presAssocID="{CE67C914-0353-3544-BEC8-27880D61EEC5}" presName="triangle4" presStyleLbl="node1" presStyleIdx="3" presStyleCnt="9">
        <dgm:presLayoutVars>
          <dgm:bulletEnabled val="1"/>
        </dgm:presLayoutVars>
      </dgm:prSet>
      <dgm:spPr/>
    </dgm:pt>
    <dgm:pt modelId="{C4F36E92-95D1-2245-ACB7-59DCC46AFAD2}" type="pres">
      <dgm:prSet presAssocID="{CE67C914-0353-3544-BEC8-27880D61EEC5}" presName="triangle5" presStyleLbl="node1" presStyleIdx="4" presStyleCnt="9">
        <dgm:presLayoutVars>
          <dgm:bulletEnabled val="1"/>
        </dgm:presLayoutVars>
      </dgm:prSet>
      <dgm:spPr/>
    </dgm:pt>
    <dgm:pt modelId="{6888ED52-0F00-2D40-BFC3-6E24990AFF92}" type="pres">
      <dgm:prSet presAssocID="{CE67C914-0353-3544-BEC8-27880D61EEC5}" presName="triangle6" presStyleLbl="node1" presStyleIdx="5" presStyleCnt="9">
        <dgm:presLayoutVars>
          <dgm:bulletEnabled val="1"/>
        </dgm:presLayoutVars>
      </dgm:prSet>
      <dgm:spPr/>
    </dgm:pt>
    <dgm:pt modelId="{CC32B9EB-2B45-B54C-9E54-7059753BB428}" type="pres">
      <dgm:prSet presAssocID="{CE67C914-0353-3544-BEC8-27880D61EEC5}" presName="triangle7" presStyleLbl="node1" presStyleIdx="6" presStyleCnt="9">
        <dgm:presLayoutVars>
          <dgm:bulletEnabled val="1"/>
        </dgm:presLayoutVars>
      </dgm:prSet>
      <dgm:spPr/>
    </dgm:pt>
    <dgm:pt modelId="{8CC4CAB6-A022-7042-93FE-1E817A218870}" type="pres">
      <dgm:prSet presAssocID="{CE67C914-0353-3544-BEC8-27880D61EEC5}" presName="triangle8" presStyleLbl="node1" presStyleIdx="7" presStyleCnt="9" custLinFactNeighborY="1515">
        <dgm:presLayoutVars>
          <dgm:bulletEnabled val="1"/>
        </dgm:presLayoutVars>
      </dgm:prSet>
      <dgm:spPr/>
    </dgm:pt>
    <dgm:pt modelId="{5DCC8DF0-D09B-D84B-8638-D7772EF812D4}" type="pres">
      <dgm:prSet presAssocID="{CE67C914-0353-3544-BEC8-27880D61EEC5}" presName="triangle9" presStyleLbl="node1" presStyleIdx="8" presStyleCnt="9">
        <dgm:presLayoutVars>
          <dgm:bulletEnabled val="1"/>
        </dgm:presLayoutVars>
      </dgm:prSet>
      <dgm:spPr/>
    </dgm:pt>
  </dgm:ptLst>
  <dgm:cxnLst>
    <dgm:cxn modelId="{817AFF01-1F2B-2845-A9DE-50FBDE8EC142}" type="presOf" srcId="{4198455E-8564-3949-A85C-E5B044C24EFC}" destId="{7CA6B68B-C4C4-594F-A7C8-7BBE6297CEEA}" srcOrd="0" destOrd="0" presId="urn:microsoft.com/office/officeart/2005/8/layout/pyramid4"/>
    <dgm:cxn modelId="{1DD31C23-B6A8-F54F-A54A-BBF979F12875}" srcId="{CE67C914-0353-3544-BEC8-27880D61EEC5}" destId="{35EA2D48-22DE-1C43-9B8E-3ED5DD7B8B74}" srcOrd="2" destOrd="0" parTransId="{007358CA-3BD8-3E4A-891E-6F26A36DF46D}" sibTransId="{284DEFCB-2461-7147-9A9A-4E344133C9C2}"/>
    <dgm:cxn modelId="{8960DC30-D54D-3042-84B8-06040FBDEE9C}" srcId="{CE67C914-0353-3544-BEC8-27880D61EEC5}" destId="{3B6942CB-342D-BD44-AEB0-6ADA304B4266}" srcOrd="0" destOrd="0" parTransId="{27632752-D0C7-154B-8787-0695DB4CEAC1}" sibTransId="{50756E99-6652-C946-92A2-11449E9B9469}"/>
    <dgm:cxn modelId="{BF877131-6BE2-6540-A5DB-4FDACEBE0CA7}" srcId="{CE67C914-0353-3544-BEC8-27880D61EEC5}" destId="{95EBBD88-E935-F746-980B-50E441D9595A}" srcOrd="4" destOrd="0" parTransId="{883763AB-C9FC-CD41-B57E-B272E0B8876D}" sibTransId="{0CDD2BC9-0896-8248-881A-FFA8E6B31F7F}"/>
    <dgm:cxn modelId="{6BD6913A-A070-344D-AE1C-953A4D1037DE}" srcId="{CE67C914-0353-3544-BEC8-27880D61EEC5}" destId="{1DC0E72F-D12A-124C-B095-CE47574279B2}" srcOrd="5" destOrd="0" parTransId="{D299C798-AA0E-A44D-B2F8-AEB5C5C11662}" sibTransId="{618E7B09-8EA5-5147-9E87-A31765883160}"/>
    <dgm:cxn modelId="{CD980A3D-945D-DB49-B04A-E93BAA8C46D3}" type="presOf" srcId="{EABC04E7-FD58-B844-AC8F-40A0C6F17F01}" destId="{8CC4CAB6-A022-7042-93FE-1E817A218870}" srcOrd="0" destOrd="0" presId="urn:microsoft.com/office/officeart/2005/8/layout/pyramid4"/>
    <dgm:cxn modelId="{BCA94E44-60EA-4546-9A23-A51F788FCCC6}" type="presOf" srcId="{FCFCFD59-B5D0-9A44-B145-6FB68D24358F}" destId="{5DCC8DF0-D09B-D84B-8638-D7772EF812D4}" srcOrd="0" destOrd="0" presId="urn:microsoft.com/office/officeart/2005/8/layout/pyramid4"/>
    <dgm:cxn modelId="{00BACE46-6B84-8045-94B8-D81E4DB08A6F}" type="presOf" srcId="{35EA2D48-22DE-1C43-9B8E-3ED5DD7B8B74}" destId="{AD749F6C-D966-E046-987B-9B93AE92B96C}" srcOrd="0" destOrd="0" presId="urn:microsoft.com/office/officeart/2005/8/layout/pyramid4"/>
    <dgm:cxn modelId="{7A80F448-CE24-D545-8FA7-68785C31B57B}" type="presOf" srcId="{40184FAE-F676-D94F-89A1-34E7F9882FAE}" destId="{CC32B9EB-2B45-B54C-9E54-7059753BB428}" srcOrd="0" destOrd="0" presId="urn:microsoft.com/office/officeart/2005/8/layout/pyramid4"/>
    <dgm:cxn modelId="{60D99E4A-DE42-AE41-BDD4-77EFAADB2F69}" srcId="{CE67C914-0353-3544-BEC8-27880D61EEC5}" destId="{4198455E-8564-3949-A85C-E5B044C24EFC}" srcOrd="1" destOrd="0" parTransId="{AB70FAE3-0593-1B40-B088-C1F8DCF50C77}" sibTransId="{F4CBB608-2F43-1F4D-9355-02F4513ED7E6}"/>
    <dgm:cxn modelId="{FE50F86B-D36E-B24E-85A2-497E1F7E68E5}" srcId="{CE67C914-0353-3544-BEC8-27880D61EEC5}" destId="{09EB134E-8EB6-3E45-A7AB-76554419B7DD}" srcOrd="3" destOrd="0" parTransId="{13A31F39-A843-3B45-9CB3-18A0C1555908}" sibTransId="{98B2F796-2F1E-9843-9B76-7FD847AB035E}"/>
    <dgm:cxn modelId="{B0D34280-E0E8-0D4E-8F7A-E35C7F67B088}" type="presOf" srcId="{1DC0E72F-D12A-124C-B095-CE47574279B2}" destId="{6888ED52-0F00-2D40-BFC3-6E24990AFF92}" srcOrd="0" destOrd="0" presId="urn:microsoft.com/office/officeart/2005/8/layout/pyramid4"/>
    <dgm:cxn modelId="{6443D585-1C7D-0E43-9F9C-284AAD26D9B1}" srcId="{CE67C914-0353-3544-BEC8-27880D61EEC5}" destId="{40184FAE-F676-D94F-89A1-34E7F9882FAE}" srcOrd="6" destOrd="0" parTransId="{96FFF861-3BCB-AE48-B599-B5F44392D818}" sibTransId="{81CE0535-3DD3-9440-82CF-FEDFA3E75E4F}"/>
    <dgm:cxn modelId="{94B3A592-0D0D-F640-90F8-0FDABD08C7F4}" type="presOf" srcId="{CE67C914-0353-3544-BEC8-27880D61EEC5}" destId="{EFF7A5D3-A18E-8943-BB76-F34111358CC6}" srcOrd="0" destOrd="0" presId="urn:microsoft.com/office/officeart/2005/8/layout/pyramid4"/>
    <dgm:cxn modelId="{64CFD1B7-184B-684F-9B50-71922A2F300D}" type="presOf" srcId="{09EB134E-8EB6-3E45-A7AB-76554419B7DD}" destId="{C3C7FAE8-A252-2B43-8B9F-C9D2BACA70C9}" srcOrd="0" destOrd="0" presId="urn:microsoft.com/office/officeart/2005/8/layout/pyramid4"/>
    <dgm:cxn modelId="{18D29EBC-E587-D64B-9E0A-031698013BDC}" type="presOf" srcId="{95EBBD88-E935-F746-980B-50E441D9595A}" destId="{C4F36E92-95D1-2245-ACB7-59DCC46AFAD2}" srcOrd="0" destOrd="0" presId="urn:microsoft.com/office/officeart/2005/8/layout/pyramid4"/>
    <dgm:cxn modelId="{F62870C8-2B8A-2047-87B0-CB1B7B4084EE}" type="presOf" srcId="{3B6942CB-342D-BD44-AEB0-6ADA304B4266}" destId="{BD250135-C484-3945-992D-8F1577F0C781}" srcOrd="0" destOrd="0" presId="urn:microsoft.com/office/officeart/2005/8/layout/pyramid4"/>
    <dgm:cxn modelId="{D2CE18EB-CB2C-4440-AFB4-4F4B0084C1C4}" srcId="{CE67C914-0353-3544-BEC8-27880D61EEC5}" destId="{EABC04E7-FD58-B844-AC8F-40A0C6F17F01}" srcOrd="7" destOrd="0" parTransId="{AED15833-8243-9A48-A9B4-29863A33A6E0}" sibTransId="{71847D91-286D-0A41-9069-8FD626049D6C}"/>
    <dgm:cxn modelId="{A380E2F3-7550-3D4C-838A-342AD85E3138}" srcId="{CE67C914-0353-3544-BEC8-27880D61EEC5}" destId="{FCFCFD59-B5D0-9A44-B145-6FB68D24358F}" srcOrd="8" destOrd="0" parTransId="{E5DD1488-959C-DA48-98E0-6A2951E88A48}" sibTransId="{FB630A5B-14A5-A348-915F-F4E547A1CA83}"/>
    <dgm:cxn modelId="{71A8E1FB-5B7E-D541-A4CD-70DA8306322E}" type="presParOf" srcId="{EFF7A5D3-A18E-8943-BB76-F34111358CC6}" destId="{BD250135-C484-3945-992D-8F1577F0C781}" srcOrd="0" destOrd="0" presId="urn:microsoft.com/office/officeart/2005/8/layout/pyramid4"/>
    <dgm:cxn modelId="{8316F546-0A03-CB43-B25E-79AC6B79AC83}" type="presParOf" srcId="{EFF7A5D3-A18E-8943-BB76-F34111358CC6}" destId="{7CA6B68B-C4C4-594F-A7C8-7BBE6297CEEA}" srcOrd="1" destOrd="0" presId="urn:microsoft.com/office/officeart/2005/8/layout/pyramid4"/>
    <dgm:cxn modelId="{DB629AB1-6E47-BA44-9E6A-9A8550E758E8}" type="presParOf" srcId="{EFF7A5D3-A18E-8943-BB76-F34111358CC6}" destId="{AD749F6C-D966-E046-987B-9B93AE92B96C}" srcOrd="2" destOrd="0" presId="urn:microsoft.com/office/officeart/2005/8/layout/pyramid4"/>
    <dgm:cxn modelId="{B2CB5568-E6F7-F945-B7FE-A6AED45538A3}" type="presParOf" srcId="{EFF7A5D3-A18E-8943-BB76-F34111358CC6}" destId="{C3C7FAE8-A252-2B43-8B9F-C9D2BACA70C9}" srcOrd="3" destOrd="0" presId="urn:microsoft.com/office/officeart/2005/8/layout/pyramid4"/>
    <dgm:cxn modelId="{2A508F25-09D4-A742-BD44-36C1796DF0C2}" type="presParOf" srcId="{EFF7A5D3-A18E-8943-BB76-F34111358CC6}" destId="{C4F36E92-95D1-2245-ACB7-59DCC46AFAD2}" srcOrd="4" destOrd="0" presId="urn:microsoft.com/office/officeart/2005/8/layout/pyramid4"/>
    <dgm:cxn modelId="{AE98C41A-35B8-5146-B6F7-05E548D8549C}" type="presParOf" srcId="{EFF7A5D3-A18E-8943-BB76-F34111358CC6}" destId="{6888ED52-0F00-2D40-BFC3-6E24990AFF92}" srcOrd="5" destOrd="0" presId="urn:microsoft.com/office/officeart/2005/8/layout/pyramid4"/>
    <dgm:cxn modelId="{C91DF02F-7070-6C40-926E-740EB9E9E4D4}" type="presParOf" srcId="{EFF7A5D3-A18E-8943-BB76-F34111358CC6}" destId="{CC32B9EB-2B45-B54C-9E54-7059753BB428}" srcOrd="6" destOrd="0" presId="urn:microsoft.com/office/officeart/2005/8/layout/pyramid4"/>
    <dgm:cxn modelId="{5DB0DB60-8B2B-2F49-ADC2-3C74FD4DBAF5}" type="presParOf" srcId="{EFF7A5D3-A18E-8943-BB76-F34111358CC6}" destId="{8CC4CAB6-A022-7042-93FE-1E817A218870}" srcOrd="7" destOrd="0" presId="urn:microsoft.com/office/officeart/2005/8/layout/pyramid4"/>
    <dgm:cxn modelId="{3BF9FA0E-7874-0E4F-BC9C-2B2C3C6E96BE}" type="presParOf" srcId="{EFF7A5D3-A18E-8943-BB76-F34111358CC6}" destId="{5DCC8DF0-D09B-D84B-8638-D7772EF812D4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</dgm:ptLst>
  <dgm:cxnLst>
    <dgm:cxn modelId="{69365289-569F-DC45-B7D1-DED825750C33}" type="presOf" srcId="{CE67C914-0353-3544-BEC8-27880D61EEC5}" destId="{EFF7A5D3-A18E-8943-BB76-F34111358CC6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</dgm:ptLst>
  <dgm:cxnLst>
    <dgm:cxn modelId="{7F77D490-4D09-D141-9DDD-B31F79D14243}" type="presOf" srcId="{CE67C914-0353-3544-BEC8-27880D61EEC5}" destId="{EFF7A5D3-A18E-8943-BB76-F34111358CC6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</dgm:ptLst>
  <dgm:cxnLst>
    <dgm:cxn modelId="{4CE77C1A-D493-6640-BE10-B1FA53AEFDF0}" type="presOf" srcId="{CE67C914-0353-3544-BEC8-27880D61EEC5}" destId="{EFF7A5D3-A18E-8943-BB76-F34111358CC6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</dgm:ptLst>
  <dgm:cxnLst>
    <dgm:cxn modelId="{CBA8179E-39A1-974F-AD52-815E5C58DDBC}" type="presOf" srcId="{CE67C914-0353-3544-BEC8-27880D61EEC5}" destId="{EFF7A5D3-A18E-8943-BB76-F34111358CC6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</dgm:ptLst>
  <dgm:cxnLst>
    <dgm:cxn modelId="{C0E0F9A7-95AD-5547-9728-8E1A6CEB8D06}" type="presOf" srcId="{CE67C914-0353-3544-BEC8-27880D61EEC5}" destId="{EFF7A5D3-A18E-8943-BB76-F34111358CC6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</dgm:ptLst>
  <dgm:cxnLst>
    <dgm:cxn modelId="{2AD92EBD-A675-B84B-8870-3FEF97F5A53E}" type="presOf" srcId="{CE67C914-0353-3544-BEC8-27880D61EEC5}" destId="{EFF7A5D3-A18E-8943-BB76-F34111358CC6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7C914-0353-3544-BEC8-27880D61EEC5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F7A5D3-A18E-8943-BB76-F34111358CC6}" type="pres">
      <dgm:prSet presAssocID="{CE67C914-0353-3544-BEC8-27880D61EEC5}" presName="compositeShape" presStyleCnt="0">
        <dgm:presLayoutVars>
          <dgm:chMax val="9"/>
          <dgm:dir/>
          <dgm:resizeHandles val="exact"/>
        </dgm:presLayoutVars>
      </dgm:prSet>
      <dgm:spPr/>
    </dgm:pt>
  </dgm:ptLst>
  <dgm:cxnLst>
    <dgm:cxn modelId="{F20A8A29-5CCE-8740-9E40-28F405857F45}" type="presOf" srcId="{CE67C914-0353-3544-BEC8-27880D61EEC5}" destId="{EFF7A5D3-A18E-8943-BB76-F34111358CC6}" srcOrd="0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50135-C484-3945-992D-8F1577F0C781}">
      <dsp:nvSpPr>
        <dsp:cNvPr id="0" name=""/>
        <dsp:cNvSpPr/>
      </dsp:nvSpPr>
      <dsp:spPr>
        <a:xfrm>
          <a:off x="2377439" y="20319"/>
          <a:ext cx="1341120" cy="134112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aco"/>
              <a:cs typeface="Monaco"/>
            </a:rPr>
            <a:t>List</a:t>
          </a:r>
        </a:p>
      </dsp:txBody>
      <dsp:txXfrm>
        <a:off x="2712719" y="690879"/>
        <a:ext cx="670560" cy="670560"/>
      </dsp:txXfrm>
    </dsp:sp>
    <dsp:sp modelId="{7CA6B68B-C4C4-594F-A7C8-7BBE6297CEEA}">
      <dsp:nvSpPr>
        <dsp:cNvPr id="0" name=""/>
        <dsp:cNvSpPr/>
      </dsp:nvSpPr>
      <dsp:spPr>
        <a:xfrm>
          <a:off x="1706879" y="1361439"/>
          <a:ext cx="1341120" cy="134112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aco"/>
              <a:cs typeface="Monaco"/>
            </a:rPr>
            <a:t>Vector</a:t>
          </a:r>
        </a:p>
      </dsp:txBody>
      <dsp:txXfrm>
        <a:off x="2042159" y="2031999"/>
        <a:ext cx="670560" cy="670560"/>
      </dsp:txXfrm>
    </dsp:sp>
    <dsp:sp modelId="{AD749F6C-D966-E046-987B-9B93AE92B96C}">
      <dsp:nvSpPr>
        <dsp:cNvPr id="0" name=""/>
        <dsp:cNvSpPr/>
      </dsp:nvSpPr>
      <dsp:spPr>
        <a:xfrm rot="10800000">
          <a:off x="2377439" y="1361439"/>
          <a:ext cx="1341120" cy="134112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aco"/>
              <a:cs typeface="Monaco"/>
            </a:rPr>
            <a:t>Data Frame</a:t>
          </a:r>
        </a:p>
      </dsp:txBody>
      <dsp:txXfrm rot="10800000">
        <a:off x="2712719" y="1361439"/>
        <a:ext cx="670560" cy="670560"/>
      </dsp:txXfrm>
    </dsp:sp>
    <dsp:sp modelId="{C3C7FAE8-A252-2B43-8B9F-C9D2BACA70C9}">
      <dsp:nvSpPr>
        <dsp:cNvPr id="0" name=""/>
        <dsp:cNvSpPr/>
      </dsp:nvSpPr>
      <dsp:spPr>
        <a:xfrm>
          <a:off x="3047999" y="1361439"/>
          <a:ext cx="1341120" cy="134112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aco"/>
              <a:cs typeface="Monaco"/>
            </a:rPr>
            <a:t>Factor</a:t>
          </a:r>
        </a:p>
      </dsp:txBody>
      <dsp:txXfrm>
        <a:off x="3383279" y="2031999"/>
        <a:ext cx="670560" cy="670560"/>
      </dsp:txXfrm>
    </dsp:sp>
    <dsp:sp modelId="{C4F36E92-95D1-2245-ACB7-59DCC46AFAD2}">
      <dsp:nvSpPr>
        <dsp:cNvPr id="0" name=""/>
        <dsp:cNvSpPr/>
      </dsp:nvSpPr>
      <dsp:spPr>
        <a:xfrm>
          <a:off x="1036319" y="2702560"/>
          <a:ext cx="1341120" cy="134112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Monaco"/>
              <a:cs typeface="Monaco"/>
            </a:rPr>
            <a:t>Numeric</a:t>
          </a:r>
        </a:p>
      </dsp:txBody>
      <dsp:txXfrm>
        <a:off x="1371599" y="3373120"/>
        <a:ext cx="670560" cy="670560"/>
      </dsp:txXfrm>
    </dsp:sp>
    <dsp:sp modelId="{6888ED52-0F00-2D40-BFC3-6E24990AFF92}">
      <dsp:nvSpPr>
        <dsp:cNvPr id="0" name=""/>
        <dsp:cNvSpPr/>
      </dsp:nvSpPr>
      <dsp:spPr>
        <a:xfrm rot="10800000">
          <a:off x="1706879" y="2702560"/>
          <a:ext cx="1341120" cy="134112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Monaco"/>
            <a:cs typeface="Monaco"/>
          </a:endParaRPr>
        </a:p>
      </dsp:txBody>
      <dsp:txXfrm rot="10800000">
        <a:off x="2042159" y="2702560"/>
        <a:ext cx="670560" cy="670560"/>
      </dsp:txXfrm>
    </dsp:sp>
    <dsp:sp modelId="{CC32B9EB-2B45-B54C-9E54-7059753BB428}">
      <dsp:nvSpPr>
        <dsp:cNvPr id="0" name=""/>
        <dsp:cNvSpPr/>
      </dsp:nvSpPr>
      <dsp:spPr>
        <a:xfrm>
          <a:off x="2377439" y="2702560"/>
          <a:ext cx="1341120" cy="134112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Monaco"/>
              <a:cs typeface="Monaco"/>
            </a:rPr>
            <a:t>Character</a:t>
          </a:r>
          <a:endParaRPr lang="en-US" sz="1200" kern="1200" dirty="0">
            <a:latin typeface="Monaco"/>
            <a:cs typeface="Monaco"/>
          </a:endParaRPr>
        </a:p>
      </dsp:txBody>
      <dsp:txXfrm>
        <a:off x="2712719" y="3373120"/>
        <a:ext cx="670560" cy="670560"/>
      </dsp:txXfrm>
    </dsp:sp>
    <dsp:sp modelId="{8CC4CAB6-A022-7042-93FE-1E817A218870}">
      <dsp:nvSpPr>
        <dsp:cNvPr id="0" name=""/>
        <dsp:cNvSpPr/>
      </dsp:nvSpPr>
      <dsp:spPr>
        <a:xfrm rot="10800000">
          <a:off x="3047999" y="2722877"/>
          <a:ext cx="1341120" cy="134112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Monaco"/>
            <a:cs typeface="Monaco"/>
          </a:endParaRPr>
        </a:p>
      </dsp:txBody>
      <dsp:txXfrm rot="10800000">
        <a:off x="3383279" y="2722877"/>
        <a:ext cx="670560" cy="670560"/>
      </dsp:txXfrm>
    </dsp:sp>
    <dsp:sp modelId="{5DCC8DF0-D09B-D84B-8638-D7772EF812D4}">
      <dsp:nvSpPr>
        <dsp:cNvPr id="0" name=""/>
        <dsp:cNvSpPr/>
      </dsp:nvSpPr>
      <dsp:spPr>
        <a:xfrm>
          <a:off x="3718560" y="2702560"/>
          <a:ext cx="1341120" cy="134112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Monaco"/>
              <a:cs typeface="Monaco"/>
            </a:rPr>
            <a:t>Logical</a:t>
          </a:r>
          <a:endParaRPr lang="en-US" sz="1200" kern="1200" dirty="0">
            <a:latin typeface="Monaco"/>
            <a:cs typeface="Monaco"/>
          </a:endParaRPr>
        </a:p>
      </dsp:txBody>
      <dsp:txXfrm>
        <a:off x="4053840" y="3373120"/>
        <a:ext cx="670560" cy="67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7B9D2-2585-3D40-874B-481C665C2AA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6EDFD-1FCC-3140-964F-1E056A93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aun-jacks.github.io/intro-R-workshop-mind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Not receiving funding to give this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R for Data-Science open source online</a:t>
            </a:r>
            <a:r>
              <a:rPr lang="en-US" baseline="0" dirty="0"/>
              <a:t> textbook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https://r4ds.had.co.nz/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Intro to R Workshop: open source online</a:t>
            </a:r>
            <a:r>
              <a:rPr lang="en-US" baseline="0" dirty="0"/>
              <a:t> textbook, pairs with R files/examples from workshop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hlinkClick r:id="rId3"/>
              </a:rPr>
              <a:t>https://shaun-jacks.github.io/intro-R-workshop-mind/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Online learning portal with videos, explanations by </a:t>
            </a:r>
            <a:r>
              <a:rPr lang="en-US" dirty="0" err="1"/>
              <a:t>Rstudio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www.rstudio.com</a:t>
            </a:r>
            <a:r>
              <a:rPr lang="en-US" dirty="0"/>
              <a:t>/online-learning/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Free</a:t>
            </a:r>
            <a:r>
              <a:rPr lang="en-US" baseline="0" dirty="0"/>
              <a:t> online courses on </a:t>
            </a:r>
            <a:r>
              <a:rPr lang="en-US" baseline="0" dirty="0" err="1"/>
              <a:t>EdX</a:t>
            </a:r>
            <a:r>
              <a:rPr lang="en-US" baseline="0" dirty="0"/>
              <a:t>, I took on by Microsoft Office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www.edx.org</a:t>
            </a:r>
            <a:r>
              <a:rPr lang="en-US" dirty="0"/>
              <a:t>/v2/course/introduction-to-r-for-data-science-3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Word</a:t>
            </a:r>
            <a:r>
              <a:rPr lang="en-US" baseline="0" dirty="0"/>
              <a:t> map from form responses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Key words: Data, Beginner, Learning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Where to get started / anything!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Data analysis &amp;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/>
              <a:t>Introduction to common functions in 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Exploring datasets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Manipulating datasets to refine your data frame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Then visualizing and analyzing with </a:t>
            </a:r>
            <a:r>
              <a:rPr lang="en-US" baseline="0" dirty="0" err="1"/>
              <a:t>descriptives</a:t>
            </a:r>
            <a:r>
              <a:rPr lang="en-US" baseline="0" dirty="0"/>
              <a:t> and plots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Resources to continue learning and practicing on your own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Aren’t even skimming the surface of the possibilities: get you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Unlike</a:t>
            </a:r>
            <a:r>
              <a:rPr lang="en-US" baseline="0" dirty="0"/>
              <a:t> some popular statistical software packages, R is open to the public and free to download including additional packages/functions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R is a valuable tool: to clean, manipulate, analyze, and visualize data with more flexibility to your preferences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Generalizable statistical software: R is empowering in many disciplines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Because R is widely used, many resources and an online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Like any language: R requires patience and consistent practice</a:t>
            </a:r>
          </a:p>
          <a:p>
            <a:pPr marL="457200" lvl="1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Key to consistent practice is finding or making a task relevant to you and your goals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baseline="0" dirty="0"/>
              <a:t>Ex: Task Tracking for work</a:t>
            </a:r>
          </a:p>
          <a:p>
            <a:pPr marL="457200" lvl="1" indent="0">
              <a:buFont typeface="Arial"/>
              <a:buNone/>
            </a:pPr>
            <a:r>
              <a:rPr lang="en-US" baseline="0" dirty="0"/>
              <a:t>Created a </a:t>
            </a:r>
            <a:r>
              <a:rPr lang="en-US" baseline="0" dirty="0" err="1"/>
              <a:t>csv</a:t>
            </a:r>
            <a:r>
              <a:rPr lang="en-US" baseline="0" dirty="0"/>
              <a:t> file</a:t>
            </a:r>
          </a:p>
          <a:p>
            <a:pPr marL="457200" lvl="1" indent="0">
              <a:buFont typeface="Arial"/>
              <a:buNone/>
            </a:pPr>
            <a:r>
              <a:rPr lang="en-US" baseline="0" dirty="0"/>
              <a:t>Used functions in R to define categories of my tasks</a:t>
            </a:r>
          </a:p>
          <a:p>
            <a:pPr marL="457200" lvl="1" indent="0">
              <a:buFont typeface="Arial"/>
              <a:buNone/>
            </a:pPr>
            <a:r>
              <a:rPr lang="en-US" baseline="0" dirty="0"/>
              <a:t>Used </a:t>
            </a:r>
            <a:r>
              <a:rPr lang="en-US" baseline="0" dirty="0" err="1"/>
              <a:t>descriptives</a:t>
            </a:r>
            <a:r>
              <a:rPr lang="en-US" baseline="0" dirty="0"/>
              <a:t> and write scripts to define dataset</a:t>
            </a:r>
          </a:p>
          <a:p>
            <a:pPr marL="457200" lvl="1" indent="0">
              <a:buFont typeface="Arial"/>
              <a:buNone/>
            </a:pPr>
            <a:r>
              <a:rPr lang="en-US" baseline="0" dirty="0"/>
              <a:t>Used visualization functions to understand where a majority of my time was spent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/>
              <a:t>Many open-source datasets you can find relevant to your field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Many open-source datasets you can find relevant to your field online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/>
              <a:t>Kaggle</a:t>
            </a:r>
            <a:r>
              <a:rPr lang="en-US" baseline="0" dirty="0"/>
              <a:t> is a great option for practice datasets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https://</a:t>
            </a:r>
            <a:r>
              <a:rPr lang="en-US" baseline="0" dirty="0" err="1"/>
              <a:t>www.kaggle.com</a:t>
            </a:r>
            <a:r>
              <a:rPr lang="en-US" baseline="0" dirty="0"/>
              <a:t>/datasets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EDFD-1FCC-3140-964F-1E056A93D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2534771"/>
            <a:ext cx="7543801" cy="1953185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34961"/>
            <a:ext cx="5867400" cy="1102519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47565"/>
            <a:ext cx="5867400" cy="430306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476901" y="3332163"/>
            <a:ext cx="154305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99636" y="3332163"/>
            <a:ext cx="1543048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171450"/>
            <a:ext cx="4251960" cy="4790514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32204"/>
            <a:ext cx="3657600" cy="870966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171450"/>
            <a:ext cx="4251960" cy="4793742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506801"/>
            <a:ext cx="3657600" cy="194646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4725162"/>
            <a:ext cx="1298448" cy="273844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4725162"/>
            <a:ext cx="234086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4725162"/>
            <a:ext cx="448056" cy="273844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3486151"/>
            <a:ext cx="8686800" cy="1472453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6150"/>
            <a:ext cx="8153400" cy="457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3349"/>
            <a:ext cx="8156448" cy="61520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1" y="171450"/>
            <a:ext cx="8677835" cy="32004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280832"/>
            <a:ext cx="8686800" cy="3681132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171448"/>
            <a:ext cx="8686800" cy="958105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171450"/>
            <a:ext cx="8686800" cy="4790514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628651"/>
            <a:ext cx="1219200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628651"/>
            <a:ext cx="6307138" cy="38290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280832"/>
            <a:ext cx="8686800" cy="3681132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171448"/>
            <a:ext cx="8686800" cy="958105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2534771"/>
            <a:ext cx="7543801" cy="1953185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34961"/>
            <a:ext cx="5867400" cy="1102519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47565"/>
            <a:ext cx="5867400" cy="430306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476901" y="3332163"/>
            <a:ext cx="154305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99636" y="3332163"/>
            <a:ext cx="1543048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507626"/>
            <a:ext cx="7543800" cy="1940814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200" y="1595158"/>
            <a:ext cx="7543801" cy="1953185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1990165"/>
            <a:ext cx="5870448" cy="11041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3101161"/>
            <a:ext cx="5870448" cy="43205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62191" y="2560638"/>
            <a:ext cx="13716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86609" y="2560638"/>
            <a:ext cx="13716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280832"/>
            <a:ext cx="8686800" cy="3681132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171448"/>
            <a:ext cx="8686800" cy="958105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21875"/>
            <a:ext cx="758348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485901"/>
            <a:ext cx="3657600" cy="29813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485901"/>
            <a:ext cx="3657600" cy="29813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280832"/>
            <a:ext cx="8686800" cy="3681132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171448"/>
            <a:ext cx="8686800" cy="958105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21875"/>
            <a:ext cx="7583488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389319"/>
            <a:ext cx="3657600" cy="65127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057400"/>
            <a:ext cx="3657600" cy="24098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389319"/>
            <a:ext cx="3657600" cy="65127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057400"/>
            <a:ext cx="3657600" cy="24098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280832"/>
            <a:ext cx="8686800" cy="3681132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171448"/>
            <a:ext cx="8686800" cy="958105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171450"/>
            <a:ext cx="8686800" cy="4790514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171450"/>
            <a:ext cx="4251960" cy="4790514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171450"/>
            <a:ext cx="4251960" cy="4790514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1632977"/>
            <a:ext cx="3657600" cy="87153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457200"/>
            <a:ext cx="3657600" cy="40005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2514600"/>
            <a:ext cx="3657600" cy="19431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4723280"/>
            <a:ext cx="1295400" cy="273844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4723280"/>
            <a:ext cx="233978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1" y="4723280"/>
            <a:ext cx="443753" cy="273844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21875"/>
            <a:ext cx="7583488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62368"/>
            <a:ext cx="7583488" cy="300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68293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468630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4686300"/>
            <a:ext cx="533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datasets?search=heal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un-jacks.github.io/intro-R-workshop-min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rstudio.com/online-learning/" TargetMode="Externa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dx.org/v2/course/introduction-to-r-for-data-science-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22" y="2610008"/>
            <a:ext cx="5867400" cy="110251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Intro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88" y="3334886"/>
            <a:ext cx="5975202" cy="113308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With little-to-no prior experience</a:t>
            </a:r>
          </a:p>
          <a:p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Shaun Jackson, Marissa Chemotti,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Soo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aco"/>
                <a:cs typeface="Monaco"/>
              </a:rPr>
              <a:t> Park</a:t>
            </a:r>
          </a:p>
        </p:txBody>
      </p:sp>
      <p:pic>
        <p:nvPicPr>
          <p:cNvPr id="6" name="Picture 5" descr="RStudio-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12" y="2616660"/>
            <a:ext cx="774153" cy="7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8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28" y="1087212"/>
            <a:ext cx="6283683" cy="3848325"/>
          </a:xfrm>
          <a:prstGeom prst="rect">
            <a:avLst/>
          </a:prstGeom>
        </p:spPr>
      </p:pic>
      <p:pic>
        <p:nvPicPr>
          <p:cNvPr id="6" name="Picture 5" descr="Screen Shot 2019-07-20 at 11.44.19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36"/>
          <a:stretch/>
        </p:blipFill>
        <p:spPr>
          <a:xfrm>
            <a:off x="3420743" y="1332941"/>
            <a:ext cx="3939882" cy="2495427"/>
          </a:xfrm>
          <a:prstGeom prst="rect">
            <a:avLst/>
          </a:prstGeom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1" y="264555"/>
            <a:ext cx="2456295" cy="943163"/>
          </a:xfrm>
          <a:prstGeom prst="rect">
            <a:avLst/>
          </a:prstGeom>
        </p:spPr>
      </p:pic>
      <p:sp>
        <p:nvSpPr>
          <p:cNvPr id="8" name="TextBox 7">
            <a:hlinkClick r:id="rId6"/>
          </p:cNvPr>
          <p:cNvSpPr txBox="1"/>
          <p:nvPr/>
        </p:nvSpPr>
        <p:spPr>
          <a:xfrm>
            <a:off x="3355515" y="838386"/>
            <a:ext cx="400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hlinkClick r:id="rId7"/>
              </a:rPr>
              <a:t>Open-source datasets via kaggle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2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972" y="154188"/>
            <a:ext cx="3976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aco"/>
                <a:cs typeface="Monaco"/>
              </a:rPr>
              <a:t>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451" y="1205055"/>
            <a:ext cx="4153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  <a:hlinkClick r:id="rId3"/>
              </a:rPr>
              <a:t>R for Data Science: Open-Source Textbook</a:t>
            </a: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pic>
        <p:nvPicPr>
          <p:cNvPr id="6" name="Picture 5" descr="co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82054"/>
            <a:ext cx="243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1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972" y="154188"/>
            <a:ext cx="3976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aco"/>
                <a:cs typeface="Monaco"/>
              </a:rPr>
              <a:t>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451" y="1205055"/>
            <a:ext cx="4153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  <a:hlinkClick r:id="rId3"/>
              </a:rPr>
              <a:t>Intro to R Workshop: Open-Source Textbook</a:t>
            </a: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20AAF-6B36-BA48-A8D3-9B62BF4B3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609591"/>
            <a:ext cx="51206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1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972" y="154188"/>
            <a:ext cx="3976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aco"/>
                <a:cs typeface="Monaco"/>
              </a:rPr>
              <a:t>Resources</a:t>
            </a:r>
          </a:p>
        </p:txBody>
      </p:sp>
      <p:pic>
        <p:nvPicPr>
          <p:cNvPr id="2" name="Picture 1" descr="Screen Shot 2019-05-13 at 2.34.59 PM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94" t="13517" r="14629" b="6466"/>
          <a:stretch/>
        </p:blipFill>
        <p:spPr>
          <a:xfrm>
            <a:off x="2300775" y="1160968"/>
            <a:ext cx="4542451" cy="3279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5767" y="1173126"/>
            <a:ext cx="379155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8CFF"/>
                </a:solidFill>
                <a:latin typeface="Monaco"/>
                <a:cs typeface="Monaco"/>
                <a:hlinkClick r:id="rId5"/>
              </a:rPr>
              <a:t>Rstudio Online-Learning Portal</a:t>
            </a:r>
            <a:endParaRPr lang="en-US" sz="1200" dirty="0">
              <a:solidFill>
                <a:srgbClr val="1A8C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634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972" y="154188"/>
            <a:ext cx="3976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aco"/>
                <a:cs typeface="Monaco"/>
              </a:rPr>
              <a:t>Resources</a:t>
            </a:r>
          </a:p>
        </p:txBody>
      </p:sp>
      <p:pic>
        <p:nvPicPr>
          <p:cNvPr id="6" name="Picture 5" descr="edx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9" y="1492415"/>
            <a:ext cx="4282883" cy="2032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48549" y="3534625"/>
            <a:ext cx="2585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Free R Programming Courses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3929" y="3995221"/>
            <a:ext cx="446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Monaco"/>
                <a:cs typeface="Monaco"/>
                <a:hlinkClick r:id="rId4"/>
              </a:rPr>
              <a:t>Intro to R for Data Science by Microsoft- Free</a:t>
            </a:r>
            <a:endParaRPr lang="en-US" sz="14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Types/Classes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650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8" y="111125"/>
            <a:ext cx="2521524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classes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1003757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23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8" y="111125"/>
            <a:ext cx="3964022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class: numeric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3764051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20" y="3242310"/>
            <a:ext cx="1341120" cy="1341120"/>
            <a:chOff x="103631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5" name="Isosceles Triangle 4"/>
            <p:cNvSpPr/>
            <p:nvPr/>
          </p:nvSpPr>
          <p:spPr>
            <a:xfrm>
              <a:off x="103631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Isosceles Triangle 4"/>
            <p:cNvSpPr/>
            <p:nvPr/>
          </p:nvSpPr>
          <p:spPr>
            <a:xfrm>
              <a:off x="137159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Numeric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67669" y="4219772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1, 2, 3, 4</a:t>
            </a:r>
          </a:p>
        </p:txBody>
      </p:sp>
    </p:spTree>
    <p:extLst>
      <p:ext uri="{BB962C8B-B14F-4D97-AF65-F5344CB8AC3E}">
        <p14:creationId xmlns:p14="http://schemas.microsoft.com/office/powerpoint/2010/main" val="178967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8" y="111125"/>
            <a:ext cx="4427538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class: character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5592108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20" y="3262630"/>
            <a:ext cx="1341120" cy="1341120"/>
            <a:chOff x="103631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2" name="Isosceles Triangle 11"/>
            <p:cNvSpPr/>
            <p:nvPr/>
          </p:nvSpPr>
          <p:spPr>
            <a:xfrm>
              <a:off x="103631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Isosceles Triangle 4"/>
            <p:cNvSpPr/>
            <p:nvPr/>
          </p:nvSpPr>
          <p:spPr>
            <a:xfrm>
              <a:off x="137159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Numeric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880" y="3262630"/>
            <a:ext cx="1341120" cy="1341120"/>
            <a:chOff x="170687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0" name="Isosceles Triangle 9"/>
            <p:cNvSpPr/>
            <p:nvPr/>
          </p:nvSpPr>
          <p:spPr>
            <a:xfrm rot="10800000">
              <a:off x="170687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Isosceles Triangle 6"/>
            <p:cNvSpPr/>
            <p:nvPr/>
          </p:nvSpPr>
          <p:spPr>
            <a:xfrm rot="21600000">
              <a:off x="204215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Monaco"/>
                <a:cs typeface="Monac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1440" y="3262630"/>
            <a:ext cx="1341120" cy="1341120"/>
            <a:chOff x="237743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7" name="Isosceles Triangle 6"/>
            <p:cNvSpPr/>
            <p:nvPr/>
          </p:nvSpPr>
          <p:spPr>
            <a:xfrm>
              <a:off x="237743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Isosceles Triangle 8"/>
            <p:cNvSpPr/>
            <p:nvPr/>
          </p:nvSpPr>
          <p:spPr>
            <a:xfrm>
              <a:off x="271271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Monaco"/>
                  <a:cs typeface="Monaco"/>
                </a:rPr>
                <a:t>Character</a:t>
              </a:r>
              <a:endParaRPr lang="en-US" sz="1200" kern="1200" dirty="0">
                <a:latin typeface="Monaco"/>
                <a:cs typeface="Monaco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47201" y="3865086"/>
            <a:ext cx="2878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String/words/qualitative</a:t>
            </a:r>
          </a:p>
          <a:p>
            <a:endParaRPr lang="en-US" sz="14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“Blue”, “Green”, “Yellow”</a:t>
            </a:r>
          </a:p>
        </p:txBody>
      </p:sp>
    </p:spTree>
    <p:extLst>
      <p:ext uri="{BB962C8B-B14F-4D97-AF65-F5344CB8AC3E}">
        <p14:creationId xmlns:p14="http://schemas.microsoft.com/office/powerpoint/2010/main" val="242542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6" y="111125"/>
            <a:ext cx="4121619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class: logical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4058216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19" y="3242310"/>
            <a:ext cx="1341120" cy="1341120"/>
            <a:chOff x="103631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5" name="Isosceles Triangle 14"/>
            <p:cNvSpPr/>
            <p:nvPr/>
          </p:nvSpPr>
          <p:spPr>
            <a:xfrm>
              <a:off x="103631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4"/>
            <p:cNvSpPr/>
            <p:nvPr/>
          </p:nvSpPr>
          <p:spPr>
            <a:xfrm>
              <a:off x="137159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Numeric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879" y="3242310"/>
            <a:ext cx="1341120" cy="1341120"/>
            <a:chOff x="170687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3" name="Isosceles Triangle 12"/>
            <p:cNvSpPr/>
            <p:nvPr/>
          </p:nvSpPr>
          <p:spPr>
            <a:xfrm rot="10800000">
              <a:off x="170687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Isosceles Triangle 6"/>
            <p:cNvSpPr/>
            <p:nvPr/>
          </p:nvSpPr>
          <p:spPr>
            <a:xfrm rot="21600000">
              <a:off x="204215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Monaco"/>
                <a:cs typeface="Monac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1439" y="3242310"/>
            <a:ext cx="1341120" cy="1341120"/>
            <a:chOff x="237743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1" name="Isosceles Triangle 10"/>
            <p:cNvSpPr/>
            <p:nvPr/>
          </p:nvSpPr>
          <p:spPr>
            <a:xfrm>
              <a:off x="237743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Isosceles Triangle 8"/>
            <p:cNvSpPr/>
            <p:nvPr/>
          </p:nvSpPr>
          <p:spPr>
            <a:xfrm>
              <a:off x="271271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Monaco"/>
                  <a:cs typeface="Monaco"/>
                </a:rPr>
                <a:t>Character</a:t>
              </a: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42560" y="3242310"/>
            <a:ext cx="1341120" cy="1341120"/>
            <a:chOff x="3718560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9" name="Isosceles Triangle 8"/>
            <p:cNvSpPr/>
            <p:nvPr/>
          </p:nvSpPr>
          <p:spPr>
            <a:xfrm>
              <a:off x="3718560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Isosceles Triangle 10"/>
            <p:cNvSpPr/>
            <p:nvPr/>
          </p:nvSpPr>
          <p:spPr>
            <a:xfrm>
              <a:off x="4053840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Logical</a:t>
              </a:r>
              <a:endParaRPr lang="en-US" sz="1100" kern="1200" dirty="0">
                <a:latin typeface="Monaco"/>
                <a:cs typeface="Monaco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19622" y="4275655"/>
            <a:ext cx="180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TRUE, FALSE, NA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1999" y="3242311"/>
            <a:ext cx="1341120" cy="1341120"/>
            <a:chOff x="304799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9" name="Isosceles Triangle 18"/>
            <p:cNvSpPr/>
            <p:nvPr/>
          </p:nvSpPr>
          <p:spPr>
            <a:xfrm rot="10800000">
              <a:off x="304799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Isosceles Triangle 4"/>
            <p:cNvSpPr/>
            <p:nvPr/>
          </p:nvSpPr>
          <p:spPr>
            <a:xfrm rot="21600000">
              <a:off x="338327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88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Monaco"/>
                <a:cs typeface="Monaco"/>
              </a:rPr>
              <a:t>Goal of the workshop is to INTRODUCE you to R</a:t>
            </a:r>
          </a:p>
        </p:txBody>
      </p:sp>
    </p:spTree>
    <p:extLst>
      <p:ext uri="{BB962C8B-B14F-4D97-AF65-F5344CB8AC3E}">
        <p14:creationId xmlns:p14="http://schemas.microsoft.com/office/powerpoint/2010/main" val="175502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6" y="111125"/>
            <a:ext cx="4121619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class: Factor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1309908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19" y="3242310"/>
            <a:ext cx="1341120" cy="1341120"/>
            <a:chOff x="103631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5" name="Isosceles Triangle 14"/>
            <p:cNvSpPr/>
            <p:nvPr/>
          </p:nvSpPr>
          <p:spPr>
            <a:xfrm>
              <a:off x="103631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4"/>
            <p:cNvSpPr/>
            <p:nvPr/>
          </p:nvSpPr>
          <p:spPr>
            <a:xfrm>
              <a:off x="137159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Numeric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879" y="3242310"/>
            <a:ext cx="1341120" cy="1341120"/>
            <a:chOff x="170687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3" name="Isosceles Triangle 12"/>
            <p:cNvSpPr/>
            <p:nvPr/>
          </p:nvSpPr>
          <p:spPr>
            <a:xfrm rot="10800000">
              <a:off x="170687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Isosceles Triangle 6"/>
            <p:cNvSpPr/>
            <p:nvPr/>
          </p:nvSpPr>
          <p:spPr>
            <a:xfrm rot="21600000">
              <a:off x="204215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Monaco"/>
                <a:cs typeface="Monac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1439" y="3242310"/>
            <a:ext cx="1341120" cy="1341120"/>
            <a:chOff x="237743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1" name="Isosceles Triangle 10"/>
            <p:cNvSpPr/>
            <p:nvPr/>
          </p:nvSpPr>
          <p:spPr>
            <a:xfrm>
              <a:off x="237743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Isosceles Triangle 8"/>
            <p:cNvSpPr/>
            <p:nvPr/>
          </p:nvSpPr>
          <p:spPr>
            <a:xfrm>
              <a:off x="271271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Monaco"/>
                  <a:cs typeface="Monaco"/>
                </a:rPr>
                <a:t>Character</a:t>
              </a: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42560" y="3242310"/>
            <a:ext cx="1341120" cy="1341120"/>
            <a:chOff x="3718560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9" name="Isosceles Triangle 8"/>
            <p:cNvSpPr/>
            <p:nvPr/>
          </p:nvSpPr>
          <p:spPr>
            <a:xfrm>
              <a:off x="3718560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Isosceles Triangle 10"/>
            <p:cNvSpPr/>
            <p:nvPr/>
          </p:nvSpPr>
          <p:spPr>
            <a:xfrm>
              <a:off x="4053840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Logical</a:t>
              </a:r>
              <a:endParaRPr lang="en-US" sz="1100" kern="1200" dirty="0">
                <a:latin typeface="Monaco"/>
                <a:cs typeface="Monaco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82911" y="1901190"/>
            <a:ext cx="32013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Represent categorical data</a:t>
            </a:r>
          </a:p>
          <a:p>
            <a:endParaRPr lang="en-US" sz="14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Can perform stat. operations</a:t>
            </a:r>
          </a:p>
          <a:p>
            <a:endParaRPr lang="en-US" sz="14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1999" y="3242311"/>
            <a:ext cx="1341120" cy="1341120"/>
            <a:chOff x="304799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9" name="Isosceles Triangle 18"/>
            <p:cNvSpPr/>
            <p:nvPr/>
          </p:nvSpPr>
          <p:spPr>
            <a:xfrm rot="10800000">
              <a:off x="304799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Isosceles Triangle 4"/>
            <p:cNvSpPr/>
            <p:nvPr/>
          </p:nvSpPr>
          <p:spPr>
            <a:xfrm rot="21600000">
              <a:off x="338327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1998" y="1901190"/>
            <a:ext cx="1341120" cy="1341120"/>
            <a:chOff x="304799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22" name="Isosceles Triangle 21"/>
            <p:cNvSpPr/>
            <p:nvPr/>
          </p:nvSpPr>
          <p:spPr>
            <a:xfrm>
              <a:off x="304799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Isosceles Triangle 4"/>
            <p:cNvSpPr/>
            <p:nvPr/>
          </p:nvSpPr>
          <p:spPr>
            <a:xfrm>
              <a:off x="3383279" y="203199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6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6" y="111125"/>
            <a:ext cx="4121619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class: Vector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6524977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19" y="3242310"/>
            <a:ext cx="1341120" cy="1341120"/>
            <a:chOff x="103631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5" name="Isosceles Triangle 14"/>
            <p:cNvSpPr/>
            <p:nvPr/>
          </p:nvSpPr>
          <p:spPr>
            <a:xfrm>
              <a:off x="103631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4"/>
            <p:cNvSpPr/>
            <p:nvPr/>
          </p:nvSpPr>
          <p:spPr>
            <a:xfrm>
              <a:off x="137159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Numeric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879" y="3242310"/>
            <a:ext cx="1341120" cy="1341120"/>
            <a:chOff x="170687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3" name="Isosceles Triangle 12"/>
            <p:cNvSpPr/>
            <p:nvPr/>
          </p:nvSpPr>
          <p:spPr>
            <a:xfrm rot="10800000">
              <a:off x="170687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Isosceles Triangle 6"/>
            <p:cNvSpPr/>
            <p:nvPr/>
          </p:nvSpPr>
          <p:spPr>
            <a:xfrm rot="21600000">
              <a:off x="204215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Monaco"/>
                <a:cs typeface="Monac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1439" y="3242310"/>
            <a:ext cx="1341120" cy="1341120"/>
            <a:chOff x="237743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1" name="Isosceles Triangle 10"/>
            <p:cNvSpPr/>
            <p:nvPr/>
          </p:nvSpPr>
          <p:spPr>
            <a:xfrm>
              <a:off x="237743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Isosceles Triangle 8"/>
            <p:cNvSpPr/>
            <p:nvPr/>
          </p:nvSpPr>
          <p:spPr>
            <a:xfrm>
              <a:off x="271271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Monaco"/>
                  <a:cs typeface="Monaco"/>
                </a:rPr>
                <a:t>Character</a:t>
              </a: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42560" y="3242310"/>
            <a:ext cx="1341120" cy="1341120"/>
            <a:chOff x="3718560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9" name="Isosceles Triangle 8"/>
            <p:cNvSpPr/>
            <p:nvPr/>
          </p:nvSpPr>
          <p:spPr>
            <a:xfrm>
              <a:off x="3718560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Isosceles Triangle 10"/>
            <p:cNvSpPr/>
            <p:nvPr/>
          </p:nvSpPr>
          <p:spPr>
            <a:xfrm>
              <a:off x="4053840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Logical</a:t>
              </a:r>
              <a:endParaRPr lang="en-US" sz="1100" kern="1200" dirty="0">
                <a:latin typeface="Monaco"/>
                <a:cs typeface="Monaco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5774" y="1549539"/>
            <a:ext cx="295510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Contains data points of </a:t>
            </a:r>
          </a:p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1 data type</a:t>
            </a:r>
          </a:p>
          <a:p>
            <a:endParaRPr lang="en-US" sz="1400" dirty="0">
              <a:solidFill>
                <a:schemeClr val="bg1"/>
              </a:solidFill>
              <a:latin typeface="Monaco"/>
              <a:cs typeface="Monaco"/>
            </a:endParaRPr>
          </a:p>
          <a:p>
            <a:endParaRPr lang="en-US" sz="12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200" dirty="0">
                <a:solidFill>
                  <a:schemeClr val="bg1"/>
                </a:solidFill>
                <a:latin typeface="Monaco"/>
                <a:cs typeface="Monaco"/>
              </a:rPr>
              <a:t>vect1 &lt;- c(3, 5, 7)</a:t>
            </a:r>
          </a:p>
          <a:p>
            <a:r>
              <a:rPr lang="en-US" sz="1200" dirty="0">
                <a:solidFill>
                  <a:schemeClr val="bg1"/>
                </a:solidFill>
                <a:latin typeface="Monaco"/>
                <a:cs typeface="Monaco"/>
              </a:rPr>
              <a:t>vect2 &lt;- c(“Yes”, “No”, “Yes”)</a:t>
            </a:r>
          </a:p>
          <a:p>
            <a:r>
              <a:rPr lang="en-US" sz="1200" dirty="0">
                <a:solidFill>
                  <a:schemeClr val="bg1"/>
                </a:solidFill>
                <a:latin typeface="Monaco"/>
                <a:cs typeface="Monaco"/>
              </a:rPr>
              <a:t>vect3 &lt;- c(TRUE, FALSE, FALSE)</a:t>
            </a:r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1999" y="3242311"/>
            <a:ext cx="1341120" cy="1341120"/>
            <a:chOff x="304799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9" name="Isosceles Triangle 18"/>
            <p:cNvSpPr/>
            <p:nvPr/>
          </p:nvSpPr>
          <p:spPr>
            <a:xfrm rot="10800000">
              <a:off x="304799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Isosceles Triangle 4"/>
            <p:cNvSpPr/>
            <p:nvPr/>
          </p:nvSpPr>
          <p:spPr>
            <a:xfrm rot="21600000">
              <a:off x="338327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1998" y="1901190"/>
            <a:ext cx="1341120" cy="1341120"/>
            <a:chOff x="304799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22" name="Isosceles Triangle 21"/>
            <p:cNvSpPr/>
            <p:nvPr/>
          </p:nvSpPr>
          <p:spPr>
            <a:xfrm>
              <a:off x="304799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Isosceles Triangle 4"/>
            <p:cNvSpPr/>
            <p:nvPr/>
          </p:nvSpPr>
          <p:spPr>
            <a:xfrm>
              <a:off x="3383279" y="203199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Factor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0880" y="1901191"/>
            <a:ext cx="1341120" cy="1341120"/>
            <a:chOff x="170687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28" name="Isosceles Triangle 27"/>
            <p:cNvSpPr/>
            <p:nvPr/>
          </p:nvSpPr>
          <p:spPr>
            <a:xfrm>
              <a:off x="170687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Isosceles Triangle 4"/>
            <p:cNvSpPr/>
            <p:nvPr/>
          </p:nvSpPr>
          <p:spPr>
            <a:xfrm>
              <a:off x="2042159" y="203199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6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6" y="111125"/>
            <a:ext cx="5649883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class: Data Frame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1038265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19" y="3242310"/>
            <a:ext cx="1341120" cy="1341120"/>
            <a:chOff x="103631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5" name="Isosceles Triangle 14"/>
            <p:cNvSpPr/>
            <p:nvPr/>
          </p:nvSpPr>
          <p:spPr>
            <a:xfrm>
              <a:off x="103631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4"/>
            <p:cNvSpPr/>
            <p:nvPr/>
          </p:nvSpPr>
          <p:spPr>
            <a:xfrm>
              <a:off x="137159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Numeric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879" y="3242310"/>
            <a:ext cx="1341120" cy="1341120"/>
            <a:chOff x="170687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3" name="Isosceles Triangle 12"/>
            <p:cNvSpPr/>
            <p:nvPr/>
          </p:nvSpPr>
          <p:spPr>
            <a:xfrm rot="10800000">
              <a:off x="170687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Isosceles Triangle 6"/>
            <p:cNvSpPr/>
            <p:nvPr/>
          </p:nvSpPr>
          <p:spPr>
            <a:xfrm rot="21600000">
              <a:off x="204215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Monaco"/>
                <a:cs typeface="Monac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1439" y="3242310"/>
            <a:ext cx="1341120" cy="1341120"/>
            <a:chOff x="237743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1" name="Isosceles Triangle 10"/>
            <p:cNvSpPr/>
            <p:nvPr/>
          </p:nvSpPr>
          <p:spPr>
            <a:xfrm>
              <a:off x="237743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Isosceles Triangle 8"/>
            <p:cNvSpPr/>
            <p:nvPr/>
          </p:nvSpPr>
          <p:spPr>
            <a:xfrm>
              <a:off x="271271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Monaco"/>
                  <a:cs typeface="Monaco"/>
                </a:rPr>
                <a:t>Character</a:t>
              </a: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42560" y="3242310"/>
            <a:ext cx="1341120" cy="1341120"/>
            <a:chOff x="3718560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9" name="Isosceles Triangle 8"/>
            <p:cNvSpPr/>
            <p:nvPr/>
          </p:nvSpPr>
          <p:spPr>
            <a:xfrm>
              <a:off x="3718560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Isosceles Triangle 10"/>
            <p:cNvSpPr/>
            <p:nvPr/>
          </p:nvSpPr>
          <p:spPr>
            <a:xfrm>
              <a:off x="4053840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Logical</a:t>
              </a:r>
              <a:endParaRPr lang="en-US" sz="1100" kern="1200" dirty="0">
                <a:latin typeface="Monaco"/>
                <a:cs typeface="Monaco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33230" y="1051291"/>
            <a:ext cx="563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Frame containing data (</a:t>
            </a:r>
            <a:r>
              <a:rPr lang="en-US" sz="1400" dirty="0" err="1">
                <a:solidFill>
                  <a:schemeClr val="bg1"/>
                </a:solidFill>
                <a:latin typeface="Monaco"/>
                <a:cs typeface="Monaco"/>
              </a:rPr>
              <a:t>csv</a:t>
            </a:r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, excel, text, etc.)</a:t>
            </a:r>
          </a:p>
          <a:p>
            <a:endParaRPr lang="en-US" sz="14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organizes data observations into (rows, columns)	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1999" y="3242311"/>
            <a:ext cx="1341120" cy="1341120"/>
            <a:chOff x="304799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9" name="Isosceles Triangle 18"/>
            <p:cNvSpPr/>
            <p:nvPr/>
          </p:nvSpPr>
          <p:spPr>
            <a:xfrm rot="10800000">
              <a:off x="304799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Isosceles Triangle 4"/>
            <p:cNvSpPr/>
            <p:nvPr/>
          </p:nvSpPr>
          <p:spPr>
            <a:xfrm rot="21600000">
              <a:off x="338327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1998" y="1901190"/>
            <a:ext cx="1341120" cy="1341120"/>
            <a:chOff x="304799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22" name="Isosceles Triangle 21"/>
            <p:cNvSpPr/>
            <p:nvPr/>
          </p:nvSpPr>
          <p:spPr>
            <a:xfrm>
              <a:off x="304799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Isosceles Triangle 4"/>
            <p:cNvSpPr/>
            <p:nvPr/>
          </p:nvSpPr>
          <p:spPr>
            <a:xfrm>
              <a:off x="3383279" y="203199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Factor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0880" y="1901191"/>
            <a:ext cx="1341120" cy="1341120"/>
            <a:chOff x="170687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28" name="Isosceles Triangle 27"/>
            <p:cNvSpPr/>
            <p:nvPr/>
          </p:nvSpPr>
          <p:spPr>
            <a:xfrm>
              <a:off x="170687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Isosceles Triangle 4"/>
            <p:cNvSpPr/>
            <p:nvPr/>
          </p:nvSpPr>
          <p:spPr>
            <a:xfrm>
              <a:off x="2042159" y="203199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Vector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01440" y="1901190"/>
            <a:ext cx="1341120" cy="1341120"/>
            <a:chOff x="237743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30" name="Isosceles Triangle 29"/>
            <p:cNvSpPr/>
            <p:nvPr/>
          </p:nvSpPr>
          <p:spPr>
            <a:xfrm rot="10800000">
              <a:off x="237743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Isosceles Triangle 4"/>
            <p:cNvSpPr/>
            <p:nvPr/>
          </p:nvSpPr>
          <p:spPr>
            <a:xfrm rot="21600000">
              <a:off x="2712719" y="136143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Data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95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236" y="111125"/>
            <a:ext cx="5649883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class: List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237207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560319" y="3242310"/>
            <a:ext cx="1341120" cy="1341120"/>
            <a:chOff x="103631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5" name="Isosceles Triangle 14"/>
            <p:cNvSpPr/>
            <p:nvPr/>
          </p:nvSpPr>
          <p:spPr>
            <a:xfrm>
              <a:off x="103631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Isosceles Triangle 4"/>
            <p:cNvSpPr/>
            <p:nvPr/>
          </p:nvSpPr>
          <p:spPr>
            <a:xfrm>
              <a:off x="137159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Numeric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879" y="3242310"/>
            <a:ext cx="1341120" cy="1341120"/>
            <a:chOff x="170687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3" name="Isosceles Triangle 12"/>
            <p:cNvSpPr/>
            <p:nvPr/>
          </p:nvSpPr>
          <p:spPr>
            <a:xfrm rot="10800000">
              <a:off x="170687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Isosceles Triangle 6"/>
            <p:cNvSpPr/>
            <p:nvPr/>
          </p:nvSpPr>
          <p:spPr>
            <a:xfrm rot="21600000">
              <a:off x="204215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Monaco"/>
                <a:cs typeface="Monac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1439" y="3242310"/>
            <a:ext cx="1341120" cy="1341120"/>
            <a:chOff x="237743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1" name="Isosceles Triangle 10"/>
            <p:cNvSpPr/>
            <p:nvPr/>
          </p:nvSpPr>
          <p:spPr>
            <a:xfrm>
              <a:off x="237743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Isosceles Triangle 8"/>
            <p:cNvSpPr/>
            <p:nvPr/>
          </p:nvSpPr>
          <p:spPr>
            <a:xfrm>
              <a:off x="2712719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Monaco"/>
                  <a:cs typeface="Monaco"/>
                </a:rPr>
                <a:t>Character</a:t>
              </a: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42560" y="3242310"/>
            <a:ext cx="1341120" cy="1341120"/>
            <a:chOff x="3718560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9" name="Isosceles Triangle 8"/>
            <p:cNvSpPr/>
            <p:nvPr/>
          </p:nvSpPr>
          <p:spPr>
            <a:xfrm>
              <a:off x="3718560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Isosceles Triangle 10"/>
            <p:cNvSpPr/>
            <p:nvPr/>
          </p:nvSpPr>
          <p:spPr>
            <a:xfrm>
              <a:off x="4053840" y="337312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>
                  <a:latin typeface="Monaco"/>
                  <a:cs typeface="Monaco"/>
                </a:rPr>
                <a:t>Logical</a:t>
              </a:r>
              <a:endParaRPr lang="en-US" sz="1100" kern="1200" dirty="0">
                <a:latin typeface="Monaco"/>
                <a:cs typeface="Monaco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03975" y="1397000"/>
            <a:ext cx="350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aco"/>
                <a:cs typeface="Monaco"/>
              </a:rPr>
              <a:t>A list that can contain multiple data types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1999" y="3242311"/>
            <a:ext cx="1341120" cy="1341120"/>
            <a:chOff x="3047999" y="2702560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19" name="Isosceles Triangle 18"/>
            <p:cNvSpPr/>
            <p:nvPr/>
          </p:nvSpPr>
          <p:spPr>
            <a:xfrm rot="10800000">
              <a:off x="3047999" y="2702560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Isosceles Triangle 4"/>
            <p:cNvSpPr/>
            <p:nvPr/>
          </p:nvSpPr>
          <p:spPr>
            <a:xfrm rot="21600000">
              <a:off x="3383279" y="2702560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latin typeface="Monaco"/>
                <a:cs typeface="Monaco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1998" y="1901190"/>
            <a:ext cx="1341120" cy="1341120"/>
            <a:chOff x="304799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22" name="Isosceles Triangle 21"/>
            <p:cNvSpPr/>
            <p:nvPr/>
          </p:nvSpPr>
          <p:spPr>
            <a:xfrm>
              <a:off x="304799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Isosceles Triangle 4"/>
            <p:cNvSpPr/>
            <p:nvPr/>
          </p:nvSpPr>
          <p:spPr>
            <a:xfrm>
              <a:off x="3383279" y="203199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Factor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0880" y="1901191"/>
            <a:ext cx="1341120" cy="1341120"/>
            <a:chOff x="170687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28" name="Isosceles Triangle 27"/>
            <p:cNvSpPr/>
            <p:nvPr/>
          </p:nvSpPr>
          <p:spPr>
            <a:xfrm>
              <a:off x="170687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Isosceles Triangle 4"/>
            <p:cNvSpPr/>
            <p:nvPr/>
          </p:nvSpPr>
          <p:spPr>
            <a:xfrm>
              <a:off x="2042159" y="203199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Vector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01440" y="1901190"/>
            <a:ext cx="1341120" cy="1341120"/>
            <a:chOff x="2377439" y="136143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30" name="Isosceles Triangle 29"/>
            <p:cNvSpPr/>
            <p:nvPr/>
          </p:nvSpPr>
          <p:spPr>
            <a:xfrm rot="10800000">
              <a:off x="2377439" y="136143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Isosceles Triangle 4"/>
            <p:cNvSpPr/>
            <p:nvPr/>
          </p:nvSpPr>
          <p:spPr>
            <a:xfrm rot="21600000">
              <a:off x="2712719" y="136143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Data Frame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3176" y="560071"/>
            <a:ext cx="1341120" cy="1341120"/>
            <a:chOff x="2377439" y="20319"/>
            <a:chExt cx="1341120" cy="1341120"/>
          </a:xfrm>
          <a:scene3d>
            <a:camera prst="orthographicFront"/>
            <a:lightRig rig="chilly" dir="t"/>
          </a:scene3d>
        </p:grpSpPr>
        <p:sp>
          <p:nvSpPr>
            <p:cNvPr id="33" name="Isosceles Triangle 32"/>
            <p:cNvSpPr/>
            <p:nvPr/>
          </p:nvSpPr>
          <p:spPr>
            <a:xfrm>
              <a:off x="2377439" y="20319"/>
              <a:ext cx="1341120" cy="1341120"/>
            </a:xfrm>
            <a:prstGeom prst="triangl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Isosceles Triangle 4"/>
            <p:cNvSpPr/>
            <p:nvPr/>
          </p:nvSpPr>
          <p:spPr>
            <a:xfrm>
              <a:off x="2712719" y="690879"/>
              <a:ext cx="670560" cy="6705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atin typeface="Monaco"/>
                  <a:cs typeface="Monaco"/>
                </a:rPr>
                <a:t>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81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Monaco"/>
                <a:cs typeface="Monaco"/>
              </a:rPr>
              <a:t>Open </a:t>
            </a:r>
            <a:r>
              <a:rPr lang="en-US" sz="4000" dirty="0" err="1">
                <a:solidFill>
                  <a:schemeClr val="tx1"/>
                </a:solidFill>
                <a:latin typeface="Monaco"/>
                <a:cs typeface="Monaco"/>
              </a:rPr>
              <a:t>RStudio</a:t>
            </a:r>
            <a:br>
              <a:rPr lang="en-US" sz="4000" dirty="0">
                <a:solidFill>
                  <a:schemeClr val="tx1"/>
                </a:solidFill>
                <a:latin typeface="Monaco"/>
                <a:cs typeface="Monaco"/>
              </a:rPr>
            </a:br>
            <a:r>
              <a:rPr lang="en-US" sz="2700" dirty="0">
                <a:solidFill>
                  <a:srgbClr val="00FF00"/>
                </a:solidFill>
                <a:latin typeface="Monaco"/>
                <a:cs typeface="Monaco"/>
              </a:rPr>
              <a:t>&gt; print(“hello world”)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879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dcloud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28" y="1087212"/>
            <a:ext cx="6283683" cy="384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0014" y="1332304"/>
            <a:ext cx="3921340" cy="2566857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INTRODUCE TO R ##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chemeClr val="bg1"/>
                </a:solidFill>
                <a:latin typeface="Monaco"/>
                <a:cs typeface="Monaco"/>
              </a:rPr>
              <a:t># Intro to common functions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Exploring datasets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chemeClr val="bg1"/>
                </a:solidFill>
                <a:latin typeface="Monaco"/>
                <a:cs typeface="Monaco"/>
              </a:rPr>
              <a:t># Manipulating datasets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Data analysis and visualization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00FF00"/>
                </a:solidFill>
                <a:latin typeface="Monaco"/>
                <a:cs typeface="Monaco"/>
              </a:rPr>
              <a:t>“Resources to continue learning”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213" y="384450"/>
            <a:ext cx="20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800" dirty="0">
                <a:latin typeface="Monaco"/>
                <a:cs typeface="Monaco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57737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28" y="1087212"/>
            <a:ext cx="6283683" cy="384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0014" y="1332304"/>
            <a:ext cx="3921340" cy="2566857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Open-source statistical software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Valuable tool for data manipulation and analyses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Interdisciplinary application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Open-source resources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8212" y="233229"/>
            <a:ext cx="3430017" cy="727358"/>
            <a:chOff x="2855253" y="92696"/>
            <a:chExt cx="3430017" cy="727358"/>
          </a:xfrm>
        </p:grpSpPr>
        <p:pic>
          <p:nvPicPr>
            <p:cNvPr id="5" name="Picture 4" descr="RStudio-Bal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912" y="92696"/>
              <a:ext cx="727358" cy="72735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5253" y="243917"/>
              <a:ext cx="2535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dirty="0">
                  <a:latin typeface="Monaco"/>
                  <a:cs typeface="Monaco"/>
                </a:rPr>
                <a:t>BENEFITS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28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28" y="1087212"/>
            <a:ext cx="6283683" cy="384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0014" y="1332304"/>
            <a:ext cx="3921340" cy="2511456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chemeClr val="bg1"/>
                </a:solidFill>
                <a:latin typeface="Monaco"/>
                <a:cs typeface="Monaco"/>
              </a:rPr>
              <a:t>## Hands on learning is key ##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8212" y="233229"/>
            <a:ext cx="3430017" cy="727358"/>
            <a:chOff x="2855253" y="92696"/>
            <a:chExt cx="3430017" cy="727358"/>
          </a:xfrm>
        </p:grpSpPr>
        <p:pic>
          <p:nvPicPr>
            <p:cNvPr id="10" name="Picture 9" descr="RStudio-Bal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912" y="92696"/>
              <a:ext cx="727358" cy="7273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855253" y="243917"/>
              <a:ext cx="2535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dirty="0">
                  <a:latin typeface="Monaco"/>
                  <a:cs typeface="Monaco"/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11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28" y="1087212"/>
            <a:ext cx="6283683" cy="384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0014" y="1332304"/>
            <a:ext cx="3921340" cy="2511456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## Hands on learning is key ##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Find/make a meaningful task 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Relevant to you and your goals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212" y="233229"/>
            <a:ext cx="3430017" cy="727358"/>
            <a:chOff x="2855253" y="92696"/>
            <a:chExt cx="3430017" cy="727358"/>
          </a:xfrm>
        </p:grpSpPr>
        <p:pic>
          <p:nvPicPr>
            <p:cNvPr id="7" name="Picture 6" descr="RStudio-Bal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912" y="92696"/>
              <a:ext cx="727358" cy="72735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5253" y="243917"/>
              <a:ext cx="2535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dirty="0">
                  <a:latin typeface="Monaco"/>
                  <a:cs typeface="Monaco"/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41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28" y="1087212"/>
            <a:ext cx="6283683" cy="384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0014" y="1341574"/>
            <a:ext cx="3921340" cy="2511456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## Hands on learning is key ##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Find/make a meaningful task 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Relevant to you and your goals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Ex: Task Tracking Project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pic>
        <p:nvPicPr>
          <p:cNvPr id="6" name="Picture 5" descr="TaskTrackingPi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19" y="2626054"/>
            <a:ext cx="1527538" cy="109728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8212" y="233229"/>
            <a:ext cx="3430017" cy="727358"/>
            <a:chOff x="2855253" y="92696"/>
            <a:chExt cx="3430017" cy="727358"/>
          </a:xfrm>
        </p:grpSpPr>
        <p:pic>
          <p:nvPicPr>
            <p:cNvPr id="8" name="Picture 7" descr="RStudio-Bal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912" y="92696"/>
              <a:ext cx="727358" cy="7273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55253" y="243917"/>
              <a:ext cx="2535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dirty="0">
                  <a:latin typeface="Monaco"/>
                  <a:cs typeface="Monaco"/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7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88396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28" y="1087212"/>
            <a:ext cx="6283683" cy="3848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30014" y="1341574"/>
            <a:ext cx="3921340" cy="2511456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## Hands on learning is key ##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Find/make a meaningful task 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Relevant to you and your goals</a:t>
            </a: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# Ex: use open-source datasets online</a:t>
            </a: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00FF00"/>
              </a:solidFill>
              <a:latin typeface="Monaco"/>
              <a:cs typeface="Monaco"/>
            </a:endParaRPr>
          </a:p>
          <a:p>
            <a:pPr marL="342900" indent="-342900">
              <a:lnSpc>
                <a:spcPct val="130000"/>
              </a:lnSpc>
              <a:buClr>
                <a:schemeClr val="accent6"/>
              </a:buClr>
              <a:buFont typeface="Wingdings" charset="2"/>
              <a:buAutoNum type="arabicPlain"/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lnSpc>
                <a:spcPct val="130000"/>
              </a:lnSpc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r>
              <a:rPr lang="en-US" sz="12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  <a:p>
            <a:pPr>
              <a:buClr>
                <a:schemeClr val="accent6"/>
              </a:buClr>
            </a:pPr>
            <a:endParaRPr lang="en-US" sz="1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8212" y="233229"/>
            <a:ext cx="3430017" cy="727358"/>
            <a:chOff x="2855253" y="92696"/>
            <a:chExt cx="3430017" cy="727358"/>
          </a:xfrm>
        </p:grpSpPr>
        <p:pic>
          <p:nvPicPr>
            <p:cNvPr id="10" name="Picture 9" descr="RStudio-Bal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912" y="92696"/>
              <a:ext cx="727358" cy="7273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855253" y="243917"/>
              <a:ext cx="2535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800" dirty="0">
                  <a:latin typeface="Monaco"/>
                  <a:cs typeface="Monaco"/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0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Custom 2">
      <a:dk1>
        <a:srgbClr val="00408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00"/>
      </a:hlink>
      <a:folHlink>
        <a:srgbClr val="3EBBF0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14042</TotalTime>
  <Words>725</Words>
  <Application>Microsoft Macintosh PowerPoint</Application>
  <PresentationFormat>On-screen Show (16:9)</PresentationFormat>
  <Paragraphs>193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Monaco</vt:lpstr>
      <vt:lpstr>Wingdings</vt:lpstr>
      <vt:lpstr>Wingdings 2</vt:lpstr>
      <vt:lpstr>Pixel</vt:lpstr>
      <vt:lpstr>Intro to</vt:lpstr>
      <vt:lpstr>Disclaimers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Types/Classes</vt:lpstr>
      <vt:lpstr>classes</vt:lpstr>
      <vt:lpstr>class: numeric</vt:lpstr>
      <vt:lpstr>class: character</vt:lpstr>
      <vt:lpstr>class: logical</vt:lpstr>
      <vt:lpstr>class: Factor</vt:lpstr>
      <vt:lpstr>class: Vector</vt:lpstr>
      <vt:lpstr>class: Data Frame</vt:lpstr>
      <vt:lpstr>class: List</vt:lpstr>
      <vt:lpstr>Open RStudio &gt; print(“hello world”)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Workshop</dc:title>
  <dc:creator>Marissa Chemotti</dc:creator>
  <cp:lastModifiedBy>Shaun Jackson</cp:lastModifiedBy>
  <cp:revision>56</cp:revision>
  <dcterms:created xsi:type="dcterms:W3CDTF">2019-05-11T20:59:24Z</dcterms:created>
  <dcterms:modified xsi:type="dcterms:W3CDTF">2019-07-22T18:36:53Z</dcterms:modified>
</cp:coreProperties>
</file>