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8F0-E10C-3533-CB1E-B5B1E78CF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203F-34C2-2D6A-8EB7-CF21BF9D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21307-6A9C-E6F2-190B-99701549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AAC-72B2-4FC9-91E1-A48120A84B12}" type="datetimeFigureOut">
              <a:rPr lang="en-US" smtClean="0"/>
              <a:t>09/13/2024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54194-1F38-7F46-D91F-D1586B83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C1F6-148D-1DE9-BC06-20DF4558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7F0-0D3F-401D-B037-F7AF735A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DCA4-610C-E5FE-CBAD-5ABE26C3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D6E9C-55AF-7149-6ADA-50E15B203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5DEA-1632-275B-7DDB-0F6BD3F6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AAC-72B2-4FC9-91E1-A48120A84B12}" type="datetimeFigureOut">
              <a:rPr lang="en-US" smtClean="0"/>
              <a:t>09/13/2024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890A-BF78-5679-2A29-A762DE7C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9755-08A1-A7A1-BFFD-AB4C543E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7F0-0D3F-401D-B037-F7AF735A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81E3B-B22A-ECDC-A35C-7E928ECF9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E2B67-4703-2888-F8D1-821D90AF2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CFB5-5A49-3CFB-0A76-85E007CE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AAC-72B2-4FC9-91E1-A48120A84B12}" type="datetimeFigureOut">
              <a:rPr lang="en-US" smtClean="0"/>
              <a:t>09/13/2024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4FCE-0821-5F0C-E87B-167DD798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92B0-3CCA-3A0C-1DF0-9ED90974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7F0-0D3F-401D-B037-F7AF735A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8479-EBB3-4856-E220-58CFAA98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FD9D-F2E2-B818-BD9D-6E686C10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91D4-622F-500B-E393-20589E64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AAC-72B2-4FC9-91E1-A48120A84B12}" type="datetimeFigureOut">
              <a:rPr lang="en-US" smtClean="0"/>
              <a:t>09/13/2024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63BF5-E24C-85CD-F7A4-6507EADD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BAD26-151E-FEC8-25F8-467CD46C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7F0-0D3F-401D-B037-F7AF735A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FFFE-24DA-2DA6-640A-93F5DFAA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4A0B-DB4D-9FB3-C8EF-F9B367FC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61B66-D671-D561-FF04-DCF84966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AAC-72B2-4FC9-91E1-A48120A84B12}" type="datetimeFigureOut">
              <a:rPr lang="en-US" smtClean="0"/>
              <a:t>09/13/2024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8E15E-9F91-8CBB-C11F-22735B31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7E13-4A55-B917-CC27-C01A0C4F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7F0-0D3F-401D-B037-F7AF735A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3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FFE0-CE35-91BA-EC27-AAD0F4ED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EDE1-162C-9CD0-B87B-1D0D8EE7B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E4690-28CD-FA83-A2D4-0BAF61D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3C3CE-9646-6FB3-0B16-F0A071B0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AAC-72B2-4FC9-91E1-A48120A84B12}" type="datetimeFigureOut">
              <a:rPr lang="en-US" smtClean="0"/>
              <a:t>09/13/2024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BA9B4-2A1B-C56C-0D37-13C22DA4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5278C-54C4-0F77-857A-79C5AC3C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7F0-0D3F-401D-B037-F7AF735A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76CC-DAFF-086F-C4BD-EE0D652B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D97C2-CE69-C4AE-0AA6-3F9544AD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0AFA6-CC1B-9B12-33DD-49C184A83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CCBA9-1E06-D525-E5B3-C81DB1331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63BE8-73B9-7A5E-4B93-49BB2AA45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4CE5F-EE55-8F7E-8645-9C8B307E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AAC-72B2-4FC9-91E1-A48120A84B12}" type="datetimeFigureOut">
              <a:rPr lang="en-US" smtClean="0"/>
              <a:t>09/13/2024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65DCF-F971-D3C4-BCC5-4AEDE33A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147D0-0A4E-2A49-2D3F-30E7A64B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7F0-0D3F-401D-B037-F7AF735A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3C20-928B-1C45-38C4-82C25194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A9AD3-98E7-059B-DECF-B3B447DC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AAC-72B2-4FC9-91E1-A48120A84B12}" type="datetimeFigureOut">
              <a:rPr lang="en-US" smtClean="0"/>
              <a:t>09/13/2024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FF699-1AC9-8872-E411-A61FB0A0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E6F7D-ED68-3AFC-7C71-4AC74F1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7F0-0D3F-401D-B037-F7AF735A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4383C-5277-1013-6CAB-4C3341CA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AAC-72B2-4FC9-91E1-A48120A84B12}" type="datetimeFigureOut">
              <a:rPr lang="en-US" smtClean="0"/>
              <a:t>09/13/2024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9A18-977F-755F-B31C-3EB97607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29D6-A593-D69B-EC89-3EB0827F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7F0-0D3F-401D-B037-F7AF735A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4052-7678-696B-46C5-D0F82F02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8214-9C68-4784-8713-62795442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33A53-8370-7158-25EE-DBE0643B1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53C15-FA27-C2DA-94D1-5BCA3CD8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AAC-72B2-4FC9-91E1-A48120A84B12}" type="datetimeFigureOut">
              <a:rPr lang="en-US" smtClean="0"/>
              <a:t>09/13/2024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0F1DB-ED78-2C77-DDE6-4D18F40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659AA-6279-0E1E-4D8E-02875319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7F0-0D3F-401D-B037-F7AF735A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BBD6-0724-4A93-544E-FAEC2D61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8F936-C5AC-4AC0-3FC9-11D5F7094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8FF05-1188-E883-1AF9-959B2668D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E4B20-A4BD-9DFE-190E-FA8EA0BC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EAAC-72B2-4FC9-91E1-A48120A84B12}" type="datetimeFigureOut">
              <a:rPr lang="en-US" smtClean="0"/>
              <a:t>09/13/2024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D786B-D0BC-7857-7B8E-15027D47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B7ACD-1FDF-2D44-B010-0FAB66FD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7F0-0D3F-401D-B037-F7AF735A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4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DD9A3-A2CF-1BC2-AC47-757D6957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0B5F9-C08F-9541-929D-BD860C0E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8F1B-DEC7-79B9-62AB-4E804717D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BEAAC-72B2-4FC9-91E1-A48120A84B12}" type="datetimeFigureOut">
              <a:rPr lang="en-US" smtClean="0"/>
              <a:t>09/13/2024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CE2E-1DCC-B519-8205-321363A96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DB60-35A2-677C-E6F9-C4F33625E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5E37F0-0D3F-401D-B037-F7AF735A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0BC217-BE0A-A44D-C896-91B0BA0369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AF91E-7CDB-C396-0514-F9152BB7B2AE}"/>
              </a:ext>
            </a:extLst>
          </p:cNvPr>
          <p:cNvSpPr txBox="1"/>
          <p:nvPr/>
        </p:nvSpPr>
        <p:spPr>
          <a:xfrm>
            <a:off x="530940" y="471947"/>
            <a:ext cx="681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6BB00"/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C1C2B-FA09-088B-DAAA-003D701F2013}"/>
              </a:ext>
            </a:extLst>
          </p:cNvPr>
          <p:cNvSpPr txBox="1"/>
          <p:nvPr/>
        </p:nvSpPr>
        <p:spPr>
          <a:xfrm>
            <a:off x="530940" y="1209329"/>
            <a:ext cx="659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2360E-0463-5E99-6263-8AE6B6CC4470}"/>
              </a:ext>
            </a:extLst>
          </p:cNvPr>
          <p:cNvSpPr txBox="1"/>
          <p:nvPr/>
        </p:nvSpPr>
        <p:spPr>
          <a:xfrm>
            <a:off x="530940" y="1853347"/>
            <a:ext cx="9257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badi" panose="020F0502020204030204" pitchFamily="34" charset="0"/>
                <a:cs typeface="Times New Roman" panose="02020603050405020304" pitchFamily="18" charset="0"/>
              </a:rPr>
              <a:t>We need to analyze key indicators for our pizza sales data to gain insights into our business performance. Specifically, we want to calculate the following 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359F5-6C92-38B3-1FBA-604C266B8964}"/>
              </a:ext>
            </a:extLst>
          </p:cNvPr>
          <p:cNvSpPr txBox="1"/>
          <p:nvPr/>
        </p:nvSpPr>
        <p:spPr>
          <a:xfrm>
            <a:off x="530940" y="2757478"/>
            <a:ext cx="925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Total Revenue: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2212E-BDB0-30C9-7A01-D0232228B67B}"/>
              </a:ext>
            </a:extLst>
          </p:cNvPr>
          <p:cNvSpPr txBox="1"/>
          <p:nvPr/>
        </p:nvSpPr>
        <p:spPr>
          <a:xfrm>
            <a:off x="530940" y="3199351"/>
            <a:ext cx="925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2. Average Order value: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26D5D-461E-A799-AEA7-3B3991857E98}"/>
              </a:ext>
            </a:extLst>
          </p:cNvPr>
          <p:cNvSpPr txBox="1"/>
          <p:nvPr/>
        </p:nvSpPr>
        <p:spPr>
          <a:xfrm>
            <a:off x="530940" y="3641224"/>
            <a:ext cx="925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3. Total Pizzas Sold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5CC9D-247C-4DBB-BCE5-F907E24FE8EF}"/>
              </a:ext>
            </a:extLst>
          </p:cNvPr>
          <p:cNvSpPr txBox="1"/>
          <p:nvPr/>
        </p:nvSpPr>
        <p:spPr>
          <a:xfrm>
            <a:off x="530940" y="4083097"/>
            <a:ext cx="925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4. Total Order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9F19D-1EBB-0967-85B8-57BBA1795554}"/>
              </a:ext>
            </a:extLst>
          </p:cNvPr>
          <p:cNvSpPr txBox="1"/>
          <p:nvPr/>
        </p:nvSpPr>
        <p:spPr>
          <a:xfrm>
            <a:off x="530940" y="4524969"/>
            <a:ext cx="925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5. Average Pizzas Per Order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4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0BC217-BE0A-A44D-C896-91B0BA0369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AF91E-7CDB-C396-0514-F9152BB7B2AE}"/>
              </a:ext>
            </a:extLst>
          </p:cNvPr>
          <p:cNvSpPr txBox="1"/>
          <p:nvPr/>
        </p:nvSpPr>
        <p:spPr>
          <a:xfrm>
            <a:off x="530940" y="471947"/>
            <a:ext cx="681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6BB00"/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C1C2B-FA09-088B-DAAA-003D701F2013}"/>
              </a:ext>
            </a:extLst>
          </p:cNvPr>
          <p:cNvSpPr txBox="1"/>
          <p:nvPr/>
        </p:nvSpPr>
        <p:spPr>
          <a:xfrm>
            <a:off x="530940" y="1209329"/>
            <a:ext cx="659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2360E-0463-5E99-6263-8AE6B6CC4470}"/>
              </a:ext>
            </a:extLst>
          </p:cNvPr>
          <p:cNvSpPr txBox="1"/>
          <p:nvPr/>
        </p:nvSpPr>
        <p:spPr>
          <a:xfrm>
            <a:off x="530940" y="1686202"/>
            <a:ext cx="9257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badi" panose="020F0502020204030204" pitchFamily="34" charset="0"/>
                <a:cs typeface="Times New Roman" panose="02020603050405020304" pitchFamily="18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359F5-6C92-38B3-1FBA-604C266B8964}"/>
              </a:ext>
            </a:extLst>
          </p:cNvPr>
          <p:cNvSpPr txBox="1"/>
          <p:nvPr/>
        </p:nvSpPr>
        <p:spPr>
          <a:xfrm>
            <a:off x="530939" y="2757478"/>
            <a:ext cx="925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Daily Trend for Total Orders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2212E-BDB0-30C9-7A01-D0232228B67B}"/>
              </a:ext>
            </a:extLst>
          </p:cNvPr>
          <p:cNvSpPr txBox="1"/>
          <p:nvPr/>
        </p:nvSpPr>
        <p:spPr>
          <a:xfrm>
            <a:off x="530939" y="3181591"/>
            <a:ext cx="925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2.  Monthly Trends for Total Orders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26D5D-461E-A799-AEA7-3B3991857E98}"/>
              </a:ext>
            </a:extLst>
          </p:cNvPr>
          <p:cNvSpPr txBox="1"/>
          <p:nvPr/>
        </p:nvSpPr>
        <p:spPr>
          <a:xfrm>
            <a:off x="530939" y="3605704"/>
            <a:ext cx="925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3. Percentage of Sales by Pizza Category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5CC9D-247C-4DBB-BCE5-F907E24FE8EF}"/>
              </a:ext>
            </a:extLst>
          </p:cNvPr>
          <p:cNvSpPr txBox="1"/>
          <p:nvPr/>
        </p:nvSpPr>
        <p:spPr>
          <a:xfrm>
            <a:off x="530939" y="4029817"/>
            <a:ext cx="925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4. Percentage of Sales by Pizza Size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9F19D-1EBB-0967-85B8-57BBA1795554}"/>
              </a:ext>
            </a:extLst>
          </p:cNvPr>
          <p:cNvSpPr txBox="1"/>
          <p:nvPr/>
        </p:nvSpPr>
        <p:spPr>
          <a:xfrm>
            <a:off x="530939" y="4453930"/>
            <a:ext cx="925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5. Total Pizzas Sold by Pizza Category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49B31-0575-385E-FA89-CF75EC2E60F2}"/>
              </a:ext>
            </a:extLst>
          </p:cNvPr>
          <p:cNvSpPr txBox="1"/>
          <p:nvPr/>
        </p:nvSpPr>
        <p:spPr>
          <a:xfrm>
            <a:off x="530939" y="4878043"/>
            <a:ext cx="945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6. Top 5 Best Sellers by Revenue, Total Quantity and Total Orders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8AE3C-B924-4703-5FC4-4C7BDEC5E9EE}"/>
              </a:ext>
            </a:extLst>
          </p:cNvPr>
          <p:cNvSpPr txBox="1"/>
          <p:nvPr/>
        </p:nvSpPr>
        <p:spPr>
          <a:xfrm>
            <a:off x="530939" y="5302158"/>
            <a:ext cx="1005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7. Bottom 5 Best Sellers by Revenue, Total Quantity and Total Orders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6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0BC217-BE0A-A44D-C896-91B0BA0369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AF91E-7CDB-C396-0514-F9152BB7B2AE}"/>
              </a:ext>
            </a:extLst>
          </p:cNvPr>
          <p:cNvSpPr txBox="1"/>
          <p:nvPr/>
        </p:nvSpPr>
        <p:spPr>
          <a:xfrm>
            <a:off x="530940" y="471947"/>
            <a:ext cx="681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6BB00"/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C1C2B-FA09-088B-DAAA-003D701F2013}"/>
              </a:ext>
            </a:extLst>
          </p:cNvPr>
          <p:cNvSpPr txBox="1"/>
          <p:nvPr/>
        </p:nvSpPr>
        <p:spPr>
          <a:xfrm>
            <a:off x="530940" y="1209329"/>
            <a:ext cx="659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2360E-0463-5E99-6263-8AE6B6CC4470}"/>
              </a:ext>
            </a:extLst>
          </p:cNvPr>
          <p:cNvSpPr txBox="1"/>
          <p:nvPr/>
        </p:nvSpPr>
        <p:spPr>
          <a:xfrm>
            <a:off x="530940" y="1853347"/>
            <a:ext cx="9257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badi" panose="020F0502020204030204" pitchFamily="34" charset="0"/>
                <a:cs typeface="Times New Roman" panose="02020603050405020304" pitchFamily="18" charset="0"/>
              </a:rPr>
              <a:t>We need to analyze key indicators for our pizza sales data to gain insights into our business performance. Specifically, we want to calculate the following 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359F5-6C92-38B3-1FBA-604C266B8964}"/>
              </a:ext>
            </a:extLst>
          </p:cNvPr>
          <p:cNvSpPr txBox="1"/>
          <p:nvPr/>
        </p:nvSpPr>
        <p:spPr>
          <a:xfrm>
            <a:off x="530940" y="2757478"/>
            <a:ext cx="925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Total Revenue: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The Sum of The total price of all pizza orders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2212E-BDB0-30C9-7A01-D0232228B67B}"/>
              </a:ext>
            </a:extLst>
          </p:cNvPr>
          <p:cNvSpPr txBox="1"/>
          <p:nvPr/>
        </p:nvSpPr>
        <p:spPr>
          <a:xfrm>
            <a:off x="530940" y="3338978"/>
            <a:ext cx="109433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2. Average Order value: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The average amount spent per order, calculated by dividing the total revenue by the total number of orders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26D5D-461E-A799-AEA7-3B3991857E98}"/>
              </a:ext>
            </a:extLst>
          </p:cNvPr>
          <p:cNvSpPr txBox="1"/>
          <p:nvPr/>
        </p:nvSpPr>
        <p:spPr>
          <a:xfrm>
            <a:off x="530940" y="4197476"/>
            <a:ext cx="925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3. Total Pizzas Sold: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The Sum of the quantities of all pizzas sold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5CC9D-247C-4DBB-BCE5-F907E24FE8EF}"/>
              </a:ext>
            </a:extLst>
          </p:cNvPr>
          <p:cNvSpPr txBox="1"/>
          <p:nvPr/>
        </p:nvSpPr>
        <p:spPr>
          <a:xfrm>
            <a:off x="599766" y="4778976"/>
            <a:ext cx="925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4. Total Order: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The total number of orders placed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9F19D-1EBB-0967-85B8-57BBA1795554}"/>
              </a:ext>
            </a:extLst>
          </p:cNvPr>
          <p:cNvSpPr txBox="1"/>
          <p:nvPr/>
        </p:nvSpPr>
        <p:spPr>
          <a:xfrm>
            <a:off x="599766" y="5360474"/>
            <a:ext cx="111891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5. Average Pizzas Per Order: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The average number of pizzas sold per order, calculated by dividing the total number of pizzas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solds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by the total number of orders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1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0BC217-BE0A-A44D-C896-91B0BA0369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AF91E-7CDB-C396-0514-F9152BB7B2AE}"/>
              </a:ext>
            </a:extLst>
          </p:cNvPr>
          <p:cNvSpPr txBox="1"/>
          <p:nvPr/>
        </p:nvSpPr>
        <p:spPr>
          <a:xfrm>
            <a:off x="530940" y="471947"/>
            <a:ext cx="681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6BB00"/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C1C2B-FA09-088B-DAAA-003D701F2013}"/>
              </a:ext>
            </a:extLst>
          </p:cNvPr>
          <p:cNvSpPr txBox="1"/>
          <p:nvPr/>
        </p:nvSpPr>
        <p:spPr>
          <a:xfrm>
            <a:off x="530940" y="1209329"/>
            <a:ext cx="659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2360E-0463-5E99-6263-8AE6B6CC4470}"/>
              </a:ext>
            </a:extLst>
          </p:cNvPr>
          <p:cNvSpPr txBox="1"/>
          <p:nvPr/>
        </p:nvSpPr>
        <p:spPr>
          <a:xfrm>
            <a:off x="530940" y="1686202"/>
            <a:ext cx="9257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badi" panose="020F0502020204030204" pitchFamily="34" charset="0"/>
                <a:cs typeface="Times New Roman" panose="02020603050405020304" pitchFamily="18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11622E-F47F-57AD-2F8B-F4CA1A50CA34}"/>
              </a:ext>
            </a:extLst>
          </p:cNvPr>
          <p:cNvGrpSpPr/>
          <p:nvPr/>
        </p:nvGrpSpPr>
        <p:grpSpPr>
          <a:xfrm>
            <a:off x="530939" y="2757478"/>
            <a:ext cx="10156726" cy="1045994"/>
            <a:chOff x="530939" y="2757478"/>
            <a:chExt cx="10156726" cy="10459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359F5-6C92-38B3-1FBA-604C266B8964}"/>
                </a:ext>
              </a:extLst>
            </p:cNvPr>
            <p:cNvSpPr txBox="1"/>
            <p:nvPr/>
          </p:nvSpPr>
          <p:spPr>
            <a:xfrm>
              <a:off x="530939" y="2757478"/>
              <a:ext cx="92570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000" dirty="0">
                  <a:solidFill>
                    <a:srgbClr val="FFC000"/>
                  </a:solidFill>
                  <a:latin typeface="Arial Black" panose="020B0A04020102020204" pitchFamily="34" charset="0"/>
                  <a:cs typeface="Times New Roman" panose="02020603050405020304" pitchFamily="18" charset="0"/>
                </a:rPr>
                <a:t>Daily Trend for Total Orders</a:t>
              </a:r>
              <a:endPara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BBF949-F609-C244-1769-03B142BF9201}"/>
                </a:ext>
              </a:extLst>
            </p:cNvPr>
            <p:cNvSpPr txBox="1"/>
            <p:nvPr/>
          </p:nvSpPr>
          <p:spPr>
            <a:xfrm>
              <a:off x="604681" y="3157141"/>
              <a:ext cx="10082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badi" panose="020B0604020104020204" pitchFamily="34" charset="0"/>
                  <a:cs typeface="Times New Roman" panose="02020603050405020304" pitchFamily="18" charset="0"/>
                </a:rPr>
                <a:t>Create a bar chart that displays the daily trend of total orders over a specific time period. This chart will help us identify any patterns or fluctuations in order volumes on a daily basis.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BC5139-9336-1570-FF20-62DE49DFFC14}"/>
              </a:ext>
            </a:extLst>
          </p:cNvPr>
          <p:cNvGrpSpPr/>
          <p:nvPr/>
        </p:nvGrpSpPr>
        <p:grpSpPr>
          <a:xfrm>
            <a:off x="530939" y="3986511"/>
            <a:ext cx="10156726" cy="1045994"/>
            <a:chOff x="530939" y="2757478"/>
            <a:chExt cx="10156726" cy="104599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6F87EA-2CBB-B92A-3902-45014FBE5232}"/>
                </a:ext>
              </a:extLst>
            </p:cNvPr>
            <p:cNvSpPr txBox="1"/>
            <p:nvPr/>
          </p:nvSpPr>
          <p:spPr>
            <a:xfrm>
              <a:off x="530939" y="2757478"/>
              <a:ext cx="92570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Arial Black" panose="020B0A04020102020204" pitchFamily="34" charset="0"/>
                  <a:cs typeface="Times New Roman" panose="02020603050405020304" pitchFamily="18" charset="0"/>
                </a:rPr>
                <a:t>2. Monthly Trends for Total Orders</a:t>
              </a:r>
              <a:endPara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72D3EA-F063-999A-A0F6-D0D54A18E8BB}"/>
                </a:ext>
              </a:extLst>
            </p:cNvPr>
            <p:cNvSpPr txBox="1"/>
            <p:nvPr/>
          </p:nvSpPr>
          <p:spPr>
            <a:xfrm>
              <a:off x="604681" y="3157141"/>
              <a:ext cx="10082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badi" panose="020B0604020104020204" pitchFamily="34" charset="0"/>
                  <a:cs typeface="Times New Roman" panose="02020603050405020304" pitchFamily="18" charset="0"/>
                </a:rPr>
                <a:t>Create a line chart that illustrates the hourly trend of total orders throughout the day. This chart will allow us to identify peak hours or periods of high order activity.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6FB53C-EE69-BC30-7EAF-275D7FBC7460}"/>
              </a:ext>
            </a:extLst>
          </p:cNvPr>
          <p:cNvGrpSpPr/>
          <p:nvPr/>
        </p:nvGrpSpPr>
        <p:grpSpPr>
          <a:xfrm>
            <a:off x="530939" y="5125674"/>
            <a:ext cx="10156726" cy="1322993"/>
            <a:chOff x="530939" y="2757478"/>
            <a:chExt cx="10156726" cy="132299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7350313-6DC5-A2EC-BD06-107479B493CD}"/>
                </a:ext>
              </a:extLst>
            </p:cNvPr>
            <p:cNvSpPr txBox="1"/>
            <p:nvPr/>
          </p:nvSpPr>
          <p:spPr>
            <a:xfrm>
              <a:off x="530939" y="2757478"/>
              <a:ext cx="92570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Arial Black" panose="020B0A04020102020204" pitchFamily="34" charset="0"/>
                  <a:cs typeface="Times New Roman" panose="02020603050405020304" pitchFamily="18" charset="0"/>
                </a:rPr>
                <a:t>3. Percentage of Sales by Pizza Category</a:t>
              </a:r>
              <a:endPara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659904-D916-0262-0AD8-E01FD8F6F21C}"/>
                </a:ext>
              </a:extLst>
            </p:cNvPr>
            <p:cNvSpPr txBox="1"/>
            <p:nvPr/>
          </p:nvSpPr>
          <p:spPr>
            <a:xfrm>
              <a:off x="604681" y="3157141"/>
              <a:ext cx="100829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badi" panose="020B0604020104020204" pitchFamily="34" charset="0"/>
                  <a:cs typeface="Times New Roman" panose="02020603050405020304" pitchFamily="18" charset="0"/>
                </a:rPr>
                <a:t>Create a pie chart that show the distribution of sales across different pizza categories. This chart will provide insights into the popularity of various pizza categories and their contribution to overall sales.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76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0BC217-BE0A-A44D-C896-91B0BA0369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11622E-F47F-57AD-2F8B-F4CA1A50CA34}"/>
              </a:ext>
            </a:extLst>
          </p:cNvPr>
          <p:cNvGrpSpPr/>
          <p:nvPr/>
        </p:nvGrpSpPr>
        <p:grpSpPr>
          <a:xfrm>
            <a:off x="530939" y="466557"/>
            <a:ext cx="10156726" cy="1045994"/>
            <a:chOff x="530939" y="2757478"/>
            <a:chExt cx="10156726" cy="10459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359F5-6C92-38B3-1FBA-604C266B8964}"/>
                </a:ext>
              </a:extLst>
            </p:cNvPr>
            <p:cNvSpPr txBox="1"/>
            <p:nvPr/>
          </p:nvSpPr>
          <p:spPr>
            <a:xfrm>
              <a:off x="530939" y="2757478"/>
              <a:ext cx="92570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Arial Black" panose="020B0A04020102020204" pitchFamily="34" charset="0"/>
                  <a:cs typeface="Times New Roman" panose="02020603050405020304" pitchFamily="18" charset="0"/>
                </a:rPr>
                <a:t>4. Percentage of Sales by Pizza Size</a:t>
              </a:r>
              <a:endPara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BBF949-F609-C244-1769-03B142BF9201}"/>
                </a:ext>
              </a:extLst>
            </p:cNvPr>
            <p:cNvSpPr txBox="1"/>
            <p:nvPr/>
          </p:nvSpPr>
          <p:spPr>
            <a:xfrm>
              <a:off x="604681" y="3157141"/>
              <a:ext cx="10082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badi" panose="020B0604020104020204" pitchFamily="34" charset="0"/>
                  <a:cs typeface="Times New Roman" panose="02020603050405020304" pitchFamily="18" charset="0"/>
                </a:rPr>
                <a:t>Generate a pie chart that represents the percentage of sales attributed to different pizza sizes. This chart will help us understand customer preferences for pizza sizes and their impact on sales.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BC5139-9336-1570-FF20-62DE49DFFC14}"/>
              </a:ext>
            </a:extLst>
          </p:cNvPr>
          <p:cNvGrpSpPr/>
          <p:nvPr/>
        </p:nvGrpSpPr>
        <p:grpSpPr>
          <a:xfrm>
            <a:off x="530939" y="1683177"/>
            <a:ext cx="10156726" cy="1045994"/>
            <a:chOff x="530939" y="2757478"/>
            <a:chExt cx="10156726" cy="104599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6F87EA-2CBB-B92A-3902-45014FBE5232}"/>
                </a:ext>
              </a:extLst>
            </p:cNvPr>
            <p:cNvSpPr txBox="1"/>
            <p:nvPr/>
          </p:nvSpPr>
          <p:spPr>
            <a:xfrm>
              <a:off x="530939" y="2757478"/>
              <a:ext cx="92570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Arial Black" panose="020B0A04020102020204" pitchFamily="34" charset="0"/>
                  <a:cs typeface="Times New Roman" panose="02020603050405020304" pitchFamily="18" charset="0"/>
                </a:rPr>
                <a:t>5. Total Pizzas Sold by Pizza Category:</a:t>
              </a:r>
              <a:endPara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72D3EA-F063-999A-A0F6-D0D54A18E8BB}"/>
                </a:ext>
              </a:extLst>
            </p:cNvPr>
            <p:cNvSpPr txBox="1"/>
            <p:nvPr/>
          </p:nvSpPr>
          <p:spPr>
            <a:xfrm>
              <a:off x="604681" y="3157141"/>
              <a:ext cx="10082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badi" panose="020B0604020104020204" pitchFamily="34" charset="0"/>
                  <a:cs typeface="Times New Roman" panose="02020603050405020304" pitchFamily="18" charset="0"/>
                </a:rPr>
                <a:t>Create a funnel chart that presents the total number of pizzas sold for each pizza category. This chart will allow us to compare the sales performance of different pizza categories.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6FB53C-EE69-BC30-7EAF-275D7FBC7460}"/>
              </a:ext>
            </a:extLst>
          </p:cNvPr>
          <p:cNvGrpSpPr/>
          <p:nvPr/>
        </p:nvGrpSpPr>
        <p:grpSpPr>
          <a:xfrm>
            <a:off x="530939" y="2899797"/>
            <a:ext cx="10156726" cy="1045994"/>
            <a:chOff x="530939" y="2757478"/>
            <a:chExt cx="10156726" cy="104599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7350313-6DC5-A2EC-BD06-107479B493CD}"/>
                </a:ext>
              </a:extLst>
            </p:cNvPr>
            <p:cNvSpPr txBox="1"/>
            <p:nvPr/>
          </p:nvSpPr>
          <p:spPr>
            <a:xfrm>
              <a:off x="530939" y="2757478"/>
              <a:ext cx="9399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Arial Black" panose="020B0A04020102020204" pitchFamily="34" charset="0"/>
                  <a:cs typeface="Times New Roman" panose="02020603050405020304" pitchFamily="18" charset="0"/>
                </a:rPr>
                <a:t>6. Top 5 Best Sellers by Revenue, Total Quantity and Total Orders</a:t>
              </a:r>
              <a:endPara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659904-D916-0262-0AD8-E01FD8F6F21C}"/>
                </a:ext>
              </a:extLst>
            </p:cNvPr>
            <p:cNvSpPr txBox="1"/>
            <p:nvPr/>
          </p:nvSpPr>
          <p:spPr>
            <a:xfrm>
              <a:off x="604681" y="3157141"/>
              <a:ext cx="10082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badi" panose="020B0604020104020204" pitchFamily="34" charset="0"/>
                  <a:cs typeface="Times New Roman" panose="02020603050405020304" pitchFamily="18" charset="0"/>
                </a:rPr>
                <a:t>Create a bar chart highlighting the top 5 best selling pizzas based on the revenue, total quantity, total orders. This chart will help us identify the most popular pizza options.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C48F1B-9183-81B1-8D00-CC6E18B12662}"/>
              </a:ext>
            </a:extLst>
          </p:cNvPr>
          <p:cNvGrpSpPr/>
          <p:nvPr/>
        </p:nvGrpSpPr>
        <p:grpSpPr>
          <a:xfrm>
            <a:off x="530938" y="4116416"/>
            <a:ext cx="10156727" cy="1322993"/>
            <a:chOff x="530938" y="2757478"/>
            <a:chExt cx="10156727" cy="13229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972E83-AB38-FD40-3AEB-D497305EEEC2}"/>
                </a:ext>
              </a:extLst>
            </p:cNvPr>
            <p:cNvSpPr txBox="1"/>
            <p:nvPr/>
          </p:nvSpPr>
          <p:spPr>
            <a:xfrm>
              <a:off x="530938" y="2757478"/>
              <a:ext cx="99109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Arial Black" panose="020B0A04020102020204" pitchFamily="34" charset="0"/>
                  <a:cs typeface="Times New Roman" panose="02020603050405020304" pitchFamily="18" charset="0"/>
                </a:rPr>
                <a:t>7. Bottom 5 Best Sellers by Revenue, Total Quantity and Total Orders</a:t>
              </a:r>
              <a:endPara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980370-73C1-AC36-240D-A63CA92FC6DA}"/>
                </a:ext>
              </a:extLst>
            </p:cNvPr>
            <p:cNvSpPr txBox="1"/>
            <p:nvPr/>
          </p:nvSpPr>
          <p:spPr>
            <a:xfrm>
              <a:off x="604681" y="3157141"/>
              <a:ext cx="100829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badi" panose="020B0604020104020204" pitchFamily="34" charset="0"/>
                  <a:cs typeface="Times New Roman" panose="02020603050405020304" pitchFamily="18" charset="0"/>
                </a:rPr>
                <a:t>Create a bar chart showcasing the bottom 5 worst-selling pizzas based on the revenue total quantity, total orders. This chart will enable us to identify underperforming or less popular pizza options.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28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615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Abadi</vt:lpstr>
      <vt:lpstr>Aptos</vt:lpstr>
      <vt:lpstr>Aptos Display</vt:lpstr>
      <vt:lpstr>Arial</vt:lpstr>
      <vt:lpstr>Arial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Sobuj Hossain</dc:creator>
  <cp:lastModifiedBy>Sobuj Hossain</cp:lastModifiedBy>
  <cp:revision>2</cp:revision>
  <dcterms:created xsi:type="dcterms:W3CDTF">2024-09-10T13:37:29Z</dcterms:created>
  <dcterms:modified xsi:type="dcterms:W3CDTF">2024-09-13T17:18:04Z</dcterms:modified>
</cp:coreProperties>
</file>