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5d9f5d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b5d9f5d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5d9f5d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5d9f5d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5d9f5d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b5d9f5d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b5d9f5d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b5d9f5d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b5d9f5d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b5d9f5d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5d9f5d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5d9f5d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5d9f5d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5d9f5d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5d9f5d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5d9f5d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b5d9f5d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b5d9f5d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b5d9f5d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b5d9f5d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b5d9f5d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b5d9f5d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b5d9f5d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b5d9f5d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b5d9f5d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b5d9f5d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스타트업 개요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팀원구성&amp;일반적인 진행과정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사용자와 의사결정자가 같은가? 다른가? 다르다면 어떤 전략이 유효하겟는가?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사용자와 의사결정자가 다른 경우가 많다</a:t>
            </a:r>
            <a:endParaRPr sz="1100">
              <a:solidFill>
                <a:schemeClr val="dk1"/>
              </a:solidFill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공신폰</a:t>
            </a:r>
            <a:endParaRPr sz="1100">
              <a:solidFill>
                <a:schemeClr val="dk1"/>
              </a:solidFill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사용자는 아이들이지만 구매자는 학부모들이다.</a:t>
            </a:r>
            <a:endParaRPr sz="1100">
              <a:solidFill>
                <a:schemeClr val="dk1"/>
              </a:solidFill>
            </a:endParaRPr>
          </a:p>
          <a:p>
            <a:pPr indent="-293211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이 경우 마케팅 타겟은 학부모들이다.</a:t>
            </a:r>
            <a:endParaRPr sz="1100">
              <a:solidFill>
                <a:schemeClr val="dk1"/>
              </a:solidFill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b2b 사업의 경우 구매자와 사용자가 다른 경우가 많다.</a:t>
            </a:r>
            <a:endParaRPr sz="1100">
              <a:solidFill>
                <a:schemeClr val="dk1"/>
              </a:solidFill>
            </a:endParaRPr>
          </a:p>
          <a:p>
            <a:pPr indent="-293211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디자인 툴의 경우 회사에 공급하기 위해서는 경영 책임자를 설득할 수 있어야한다.</a:t>
            </a:r>
            <a:endParaRPr sz="1100">
              <a:solidFill>
                <a:schemeClr val="dk1"/>
              </a:solidFill>
            </a:endParaRPr>
          </a:p>
          <a:p>
            <a:pPr indent="-293211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일의 능률이 오른다. </a:t>
            </a:r>
            <a:endParaRPr sz="1100">
              <a:solidFill>
                <a:schemeClr val="dk1"/>
              </a:solidFill>
            </a:endParaRPr>
          </a:p>
          <a:p>
            <a:pPr indent="-293211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하나의 툴로 더 많은 작업을 진행할 수 있어 기존보다 돈을 아낄 수 있다 등등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그 고객을 어떻게 끌어들일 수 있는가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거점시장 확보전략은 있는가?</a:t>
            </a:r>
            <a:endParaRPr sz="1100">
              <a:solidFill>
                <a:schemeClr val="dk1"/>
              </a:solidFill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거정 시장이란, 처음 진입하고자 하는 아주 작은 시장이다.우리가 이전에 조사했던 고객 페르소나에 정확히 부합하는 고객들의 모임이라고 판단하면 좋다</a:t>
            </a:r>
            <a:endParaRPr sz="1100">
              <a:solidFill>
                <a:schemeClr val="dk1"/>
              </a:solidFill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조건</a:t>
            </a:r>
            <a:endParaRPr sz="1100">
              <a:solidFill>
                <a:schemeClr val="dk1"/>
              </a:solidFill>
            </a:endParaRPr>
          </a:p>
          <a:p>
            <a:pPr indent="-293211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최소한의 자금흐름을 만들 수 있는 시장</a:t>
            </a:r>
            <a:endParaRPr sz="1100">
              <a:solidFill>
                <a:schemeClr val="dk1"/>
              </a:solidFill>
            </a:endParaRPr>
          </a:p>
          <a:p>
            <a:pPr indent="-293211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현재 자본력과 인력이 부족한 우리가 확보할 수 있는가?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거점시장에서 성장했을 때 어느정도 점유할수 있는가?</a:t>
            </a:r>
            <a:endParaRPr sz="1100">
              <a:solidFill>
                <a:schemeClr val="dk1"/>
              </a:solidFill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시장에서 만들 수 있는 자금흐름 계산</a:t>
            </a:r>
            <a:endParaRPr sz="1100">
              <a:solidFill>
                <a:schemeClr val="dk1"/>
              </a:solidFill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생존할 수 있는 최소한의 자금을 만들어 낼수 있는가?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끌어들이는데 들어가는 돈은?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예상 마케팅 비용 결정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위에 대한 답에 설득되는가?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수익 예상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단일 고객 비용을 계산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ko" sz="1100"/>
              <a:t>COCA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비용. 소개비용, 할인 판매, 신용판매 등 신규고객 한 명을 유치하기 위해 지출된 모든 비용을 포괄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rabi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신규고객 유치와 관련된 비용 전체 / 신규고객 수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lphaL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추후 데이터가 나오면 해당 데이터를 바탕으로 지속적으로 업데이트한다.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romanL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LTV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rabi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한명의 고객이 해당 제품을 사용했을때 전체 가치를 계산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rabi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3년도를 기준으로 보통 계산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lphaL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추후 데이터가 나오면 해당 데이터를 바탕으로 지속적으로 업데이트한다.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221"/>
              </a:buClr>
              <a:buSzPts val="1100"/>
              <a:buAutoNum type="alphaLcPeriod"/>
            </a:pPr>
            <a:r>
              <a:rPr lang="ko" sz="1100">
                <a:solidFill>
                  <a:srgbClr val="000221"/>
                </a:solidFill>
                <a:highlight>
                  <a:srgbClr val="FFFFFF"/>
                </a:highlight>
              </a:rPr>
              <a:t>LTV - COCA 가 충분한지를 판단해야 한다.</a:t>
            </a:r>
            <a:endParaRPr sz="1100">
              <a:solidFill>
                <a:srgbClr val="0002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mvp모델 제작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2-3주 안에 간단한 페이지를 만들어서 수동으로 서비스를 진행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해당 서비스에서 위에서 검증했던 수치랑 비교해서 여전히 진행할지 아니면 중단할 지 결정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아이템 2차 검증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여기부터가 사실상 스타트업의 시작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서비스를 진행하며 빠르게 데이터 수집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방문율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재방문율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구매율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일일사용자 수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강 홍보 페이지별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방문율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구매율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클릭수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트래픽등등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데이터를 바탕으로 마케팅 전략 경영전략,업데이트 방향을 결정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개발 시작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프론트엔드와 벡엔드 투입해서 프로덕트 개발 시작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개발완료 후 런칭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개발완료후 정식 런칭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구성 - 개발자가 팀에 있는 경우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역할 분류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경영자</a:t>
            </a:r>
            <a:endParaRPr sz="20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BM 설계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재무관리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인력관리</a:t>
            </a:r>
            <a:endParaRPr sz="11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기획자</a:t>
            </a:r>
            <a:endParaRPr sz="20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 디자인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 설계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BM 설계 보조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개발자</a:t>
            </a:r>
            <a:endParaRPr sz="20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프론트 엔드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백엔드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업무 분장 - 경영자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경영자</a:t>
            </a:r>
            <a:endParaRPr sz="20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아이템 결정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최종적으로 아이템을 결정하고 명확한 목표를 설정한다.</a:t>
            </a:r>
            <a:endParaRPr sz="1100">
              <a:solidFill>
                <a:schemeClr val="dk1"/>
              </a:solidFill>
            </a:endParaRPr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목표는 수치적일 수록 좋다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수익분배 방식 결정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팀내부에서 지분, 혹은 수익의 분배에 대해 정하고 집행한다.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BM 설계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아이템에서 돈을 뽑아낼 방법을 구상하고 팀 내 자금의 흐름을 구성한다.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재무관리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팀내부에서 자금의 흐름이 만들어지면 해당 자금의 흐름을 관리한다.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재무제표를 작성하고 재무제표를 바탕으로 세무업무를 진행한다.(가능하다면 세무사를 통해 진행하기도 한다) 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법무업무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상표등록, 주소지 이전, 사무실 이전 시 신고, 법인등록등 법무관련 업무를 처리한다.(가능하다면 법무사를 통해 진행하기도 한다.) 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인력관리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팀에 부족한 인원 혹은 빠진 인원을 보충한다.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팀 내 일정을 관리한다.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팀 내부 의지를 높힌다.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팀원 업무 분장 - 기획자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기획자</a:t>
            </a:r>
            <a:endParaRPr sz="2000"/>
          </a:p>
          <a:p>
            <a:pPr indent="-293211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 디자인</a:t>
            </a:r>
            <a:endParaRPr sz="1100">
              <a:solidFill>
                <a:schemeClr val="dk1"/>
              </a:solidFill>
            </a:endParaRPr>
          </a:p>
          <a:p>
            <a:pPr indent="-29321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프로덕트의 UX/UI를 제작한다.</a:t>
            </a:r>
            <a:endParaRPr sz="1100">
              <a:solidFill>
                <a:schemeClr val="dk1"/>
              </a:solidFill>
            </a:endParaRPr>
          </a:p>
          <a:p>
            <a:pPr indent="-293211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해당 파트의 고객 성향을 분석해서 진행하면 좋다</a:t>
            </a:r>
            <a:endParaRPr sz="1100">
              <a:solidFill>
                <a:schemeClr val="dk1"/>
              </a:solidFill>
            </a:endParaRPr>
          </a:p>
          <a:p>
            <a:pPr indent="-293211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 설계</a:t>
            </a:r>
            <a:endParaRPr sz="1100">
              <a:solidFill>
                <a:schemeClr val="dk1"/>
              </a:solidFill>
            </a:endParaRPr>
          </a:p>
          <a:p>
            <a:pPr indent="-29321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프로덕트 전반을 설계한다.</a:t>
            </a:r>
            <a:endParaRPr sz="1100">
              <a:solidFill>
                <a:schemeClr val="dk1"/>
              </a:solidFill>
            </a:endParaRPr>
          </a:p>
          <a:p>
            <a:pPr indent="-293211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시장조사 파트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어디에 팔것인가?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누구에게 팔것인가?</a:t>
            </a:r>
            <a:endParaRPr sz="1100">
              <a:solidFill>
                <a:schemeClr val="dk1"/>
              </a:solidFill>
            </a:endParaRPr>
          </a:p>
          <a:p>
            <a:pPr indent="-293211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전략 파트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마케팅 전략을 어떤식으로 설정할 것인가?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업데이트는 어떻게 진행할 것인가?</a:t>
            </a:r>
            <a:endParaRPr sz="1100">
              <a:solidFill>
                <a:schemeClr val="dk1"/>
              </a:solidFill>
            </a:endParaRPr>
          </a:p>
          <a:p>
            <a:pPr indent="-293211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재무 파트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고정비용은 얼마인가, 고정 수입은 얼마인가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변동수입을 추산할 수 있는가?</a:t>
            </a:r>
            <a:endParaRPr sz="1100">
              <a:solidFill>
                <a:schemeClr val="dk1"/>
              </a:solidFill>
            </a:endParaRPr>
          </a:p>
          <a:p>
            <a:pPr indent="-293211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시스템 기획</a:t>
            </a:r>
            <a:endParaRPr sz="1100">
              <a:solidFill>
                <a:schemeClr val="dk1"/>
              </a:solidFill>
            </a:endParaRPr>
          </a:p>
          <a:p>
            <a:pPr indent="-293211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개발자가 알아들을 수 있도록 시스템 기획서를 작성한다.</a:t>
            </a:r>
            <a:endParaRPr sz="1100">
              <a:solidFill>
                <a:schemeClr val="dk1"/>
              </a:solidFill>
            </a:endParaRPr>
          </a:p>
          <a:p>
            <a:pPr indent="-293211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BM 설계 보조</a:t>
            </a:r>
            <a:endParaRPr sz="1100">
              <a:solidFill>
                <a:schemeClr val="dk1"/>
              </a:solidFill>
            </a:endParaRPr>
          </a:p>
          <a:p>
            <a:pPr indent="-29321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100">
                <a:solidFill>
                  <a:schemeClr val="dk1"/>
                </a:solidFill>
              </a:rPr>
              <a:t>경영자가 원하는 목표를 이룰 수있도록 BM을 다듬고 완성시킨다.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53250" y="4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팀원 업무 분장 - 개발자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개발자</a:t>
            </a:r>
            <a:endParaRPr sz="20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소통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기획자와 개발 회의</a:t>
            </a:r>
            <a:endParaRPr sz="1100">
              <a:solidFill>
                <a:schemeClr val="dk1"/>
              </a:solidFill>
            </a:endParaRPr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기획자에게서 받은 시스템 기획서를 바탕으로 이해한 내용과 일치하는지 알아본다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경영자&amp;기획자에게 정보소스 제공</a:t>
            </a:r>
            <a:endParaRPr sz="1100">
              <a:solidFill>
                <a:schemeClr val="dk1"/>
              </a:solidFill>
            </a:endParaRPr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경영자와 기획자에게 정보를 제공할 수 있는 분석 페이지를 제작한다.</a:t>
            </a:r>
            <a:endParaRPr sz="1100">
              <a:solidFill>
                <a:schemeClr val="dk1"/>
              </a:solidFill>
            </a:endParaRPr>
          </a:p>
          <a:p>
            <a:pPr indent="-298450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매일 들어오는 방문객 수</a:t>
            </a:r>
            <a:endParaRPr sz="1100">
              <a:solidFill>
                <a:schemeClr val="dk1"/>
              </a:solidFill>
            </a:endParaRPr>
          </a:p>
          <a:p>
            <a:pPr indent="-298450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재방문율</a:t>
            </a:r>
            <a:endParaRPr sz="1100">
              <a:solidFill>
                <a:schemeClr val="dk1"/>
              </a:solidFill>
            </a:endParaRPr>
          </a:p>
          <a:p>
            <a:pPr indent="-298450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등등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개발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프론트 엔드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백엔드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스타트업 보편적인 진행 - MVP 테스트 모델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MVP란 (</a:t>
            </a: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Minimum Viable Product) 를 뜻한다.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구현하고자하는 제품의 핵심기능만 구현한 제품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제품의 핵심 타겟 고객을 설정하고 그 고객이 제품을 사용하는 이유 가장 코어가 되는 기능만 담아서 제작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예시) 고등학생들에게 대학교 정보를 맞춤제공하는 사이트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8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필요기능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고등학생들이 질물할 수 있는 공간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해당 질문에 운영자가 답변할 수 있는 공간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ko">
                <a:solidFill>
                  <a:srgbClr val="424242"/>
                </a:solidFill>
                <a:highlight>
                  <a:srgbClr val="FFFFFF"/>
                </a:highlight>
              </a:rPr>
              <a:t>답변을 띄워줄 수 있는 기능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스타트업 개요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어떤 시장을 노리는가?</a:t>
            </a:r>
            <a:endParaRPr sz="15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정확히 어떤 시장을 타겟팅 하는가?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정밀하게 세분화해야한다.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명확하게 타겟팅하는 하나의 시장을 선정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대학생 -&gt; 서울에 있는 대학생 -&gt; 고려대학생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동일한 하나의 특징을 공유하고 있을수록 추후 마케팅 전략이나 진입 전략을 세우는데 유리하다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해당 시장내부에 고객들이 동일한 마케팅 방식이 가능한지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위에서 하나의 타겟팅을 정했으면 해당 타겟들에게 하나의 마케팅 전략을 활용하여 마케팅이 가능한지 확인한다.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유학생 한국문화 체험 플랫폼</a:t>
            </a:r>
            <a:endParaRPr sz="1100"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각 학교에 어학원이 존재하는데 어학원에 마케팅하는 전략 사용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바이럴이 가능한지 등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초기에 마케팅 비용에 많은 자금을 쏟을 수 없는 상황이 많다.바이럴 마케팅 가능성을 파악해야한다.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유학생 한국문화 체험 플랫폼</a:t>
            </a:r>
            <a:endParaRPr sz="1100"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어학원에 있었던 사람들은 대부분 같은 동아리에 소속되어 있다. 자연스럽게 플랫폼 홍보가 될 것이다.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어떤 시장을 노리는가?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시장의 크기가 유효한가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해당 시장을 100%먹었을 때 와 타겟팅하는 시장을 먹었을 때 진출가능한 시장을 먹었을 대로 나눠서 조사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시장의 크기가 적당한지 조사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시장의 크기가 너무 거대하다면 잘못조사했을 가능성이 높음</a:t>
            </a:r>
            <a:endParaRPr sz="1100"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대략 100-200억 정도 크기가 초기에는 적당</a:t>
            </a:r>
            <a:endParaRPr sz="1100">
              <a:solidFill>
                <a:schemeClr val="dk1"/>
              </a:solidFill>
            </a:endParaRPr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이유로는 새로운 거대한 경쟁자의 등장이 없을 가능성이 높음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시장에 들어간 경쟁자가 있으나 해당 경쟁자가 크리티컬한 문제점이 있는경우</a:t>
            </a:r>
            <a:endParaRPr sz="1100"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우리가 문제를 해결할 수 있다면 진행가능</a:t>
            </a:r>
            <a:endParaRPr sz="1100">
              <a:solidFill>
                <a:schemeClr val="dk1"/>
              </a:solidFill>
            </a:endParaRPr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장학금 추천 사이트</a:t>
            </a:r>
            <a:endParaRPr sz="1100">
              <a:solidFill>
                <a:schemeClr val="dk1"/>
              </a:solidFill>
            </a:endParaRPr>
          </a:p>
          <a:p>
            <a:pPr indent="-29845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거대하나 이미 변질되어 커뮤니티의 형식이 강함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시장의 크기가 우리가 다 먹었을때 현금의 흐름이 가능한 크기인지 파악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팀의 규모 고정 지출등을 봤을 때 해당 시장에서 생존할 수 있는가?</a:t>
            </a:r>
            <a:endParaRPr sz="1100">
              <a:solidFill>
                <a:schemeClr val="dk1"/>
              </a:solidFill>
            </a:endParaRPr>
          </a:p>
          <a:p>
            <a:pPr indent="-29845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시장크기에서 우리의 수익을 대강적으로 추산해봤을 때 생존가능한 시장인지</a:t>
            </a:r>
            <a:endParaRPr sz="1100">
              <a:solidFill>
                <a:schemeClr val="dk1"/>
              </a:solidFill>
            </a:endParaRPr>
          </a:p>
          <a:p>
            <a:pPr indent="-29845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애완용 돌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시장에 범접할 수 없는 대적자가 존재하는가?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해당 시장을 완벽하게 점유하고 있는 기업이 있는지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거대기업이 대부분을 점유하거나 진입하고자 하는시장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스타트업 개요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고객은 누구인가?</a:t>
            </a:r>
            <a:endParaRPr sz="15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고객의 패르소나는?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고객이 가지고 있는 특징들이다. 고객의 특징들을 바탕으로 모든 전략이 수립되므로 해당 파트에 대한 조사는 매우 날카롭게 진행될 필요가 있다. 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예시 조사 내용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성별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연령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수입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거주지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욕구,동기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걱정,두려움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롤모델,영웅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여가,외식스타일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선호하는 매체,사이트.TV 프로그램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구매 의사결정 기준(비용?,체면?, 모방?)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개성,독창성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살아온 이야기등등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그 고객은 과연 돈을 내는 고객인가?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돈을 내는 사용자가 중요하다.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사용자가 해당 제품에 돈을 지불할 의사가 있는지</a:t>
            </a:r>
            <a:endParaRPr sz="1100">
              <a:solidFill>
                <a:schemeClr val="dk1"/>
              </a:solidFill>
            </a:endParaRPr>
          </a:p>
          <a:p>
            <a:pPr indent="-282733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이부분 확인이 가장 조심스럽고 날카롭게 이루어져야한다.</a:t>
            </a:r>
            <a:endParaRPr sz="1100">
              <a:solidFill>
                <a:schemeClr val="dk1"/>
              </a:solidFill>
            </a:endParaRPr>
          </a:p>
          <a:p>
            <a:pPr indent="-282733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지불할 의사를 확인할 방법은 여러가지가 있다.</a:t>
            </a:r>
            <a:endParaRPr sz="1100">
              <a:solidFill>
                <a:schemeClr val="dk1"/>
              </a:solidFill>
            </a:endParaRPr>
          </a:p>
          <a:p>
            <a:pPr indent="-282733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설문조사, 실제판매 등등 직접적일수록 정확도가 높다.</a:t>
            </a:r>
            <a:endParaRPr sz="1100">
              <a:solidFill>
                <a:schemeClr val="dk1"/>
              </a:solidFill>
            </a:endParaRPr>
          </a:p>
          <a:p>
            <a:pPr indent="-282733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돈을 지불할 능력은 되는지등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