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Gadugi" panose="020B0502040204020203"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Shaunak\Downloads\Reaction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unak\Downloads\Reaction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[Reactions.csv]Sheet1!PivotTable10</c:name>
    <c:fmtId val="7"/>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pivotFmt>
      <c:pivotFmt>
        <c:idx val="4"/>
        <c:spPr>
          <a:solidFill>
            <a:schemeClr val="accent2">
              <a:lumMod val="75000"/>
            </a:schemeClr>
          </a:solidFill>
          <a:ln>
            <a:noFill/>
          </a:ln>
          <a:effectLst/>
        </c:spPr>
      </c:pivotFmt>
      <c:pivotFmt>
        <c:idx val="5"/>
        <c:spPr>
          <a:solidFill>
            <a:schemeClr val="accent6">
              <a:lumMod val="50000"/>
            </a:schemeClr>
          </a:solidFill>
          <a:ln>
            <a:noFill/>
          </a:ln>
          <a:effectLst/>
        </c:spPr>
      </c:pivotFmt>
      <c:pivotFmt>
        <c:idx val="6"/>
        <c:spPr>
          <a:solidFill>
            <a:schemeClr val="accent3">
              <a:lumMod val="75000"/>
            </a:schemeClr>
          </a:solidFill>
          <a:ln>
            <a:noFill/>
          </a:ln>
          <a:effectLst/>
        </c:spPr>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lumMod val="50000"/>
            </a:schemeClr>
          </a:solidFill>
          <a:ln>
            <a:noFill/>
          </a:ln>
          <a:effectLst/>
        </c:spPr>
      </c:pivotFmt>
      <c:pivotFmt>
        <c:idx val="9"/>
        <c:spPr>
          <a:solidFill>
            <a:schemeClr val="accent2">
              <a:lumMod val="75000"/>
            </a:schemeClr>
          </a:solidFill>
          <a:ln>
            <a:noFill/>
          </a:ln>
          <a:effectLst/>
        </c:spPr>
      </c:pivotFmt>
      <c:pivotFmt>
        <c:idx val="10"/>
        <c:spPr>
          <a:solidFill>
            <a:srgbClr val="7030A0"/>
          </a:solidFill>
          <a:ln>
            <a:noFill/>
          </a:ln>
          <a:effectLst/>
        </c:spPr>
      </c:pivotFmt>
      <c:pivotFmt>
        <c:idx val="11"/>
        <c:spPr>
          <a:solidFill>
            <a:schemeClr val="accent3">
              <a:lumMod val="75000"/>
            </a:schemeClr>
          </a:solidFill>
          <a:ln>
            <a:noFill/>
          </a:ln>
          <a:effectLst/>
        </c:spPr>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lumMod val="50000"/>
            </a:schemeClr>
          </a:solidFill>
          <a:ln>
            <a:noFill/>
          </a:ln>
          <a:effectLst/>
        </c:spPr>
      </c:pivotFmt>
      <c:pivotFmt>
        <c:idx val="14"/>
        <c:spPr>
          <a:solidFill>
            <a:schemeClr val="accent2">
              <a:lumMod val="75000"/>
            </a:schemeClr>
          </a:solidFill>
          <a:ln>
            <a:noFill/>
          </a:ln>
          <a:effectLst/>
        </c:spPr>
      </c:pivotFmt>
      <c:pivotFmt>
        <c:idx val="15"/>
        <c:spPr>
          <a:solidFill>
            <a:srgbClr val="7030A0"/>
          </a:solidFill>
          <a:ln>
            <a:noFill/>
          </a:ln>
          <a:effectLst/>
        </c:spPr>
      </c:pivotFmt>
      <c:pivotFmt>
        <c:idx val="16"/>
        <c:spPr>
          <a:solidFill>
            <a:schemeClr val="accent3">
              <a:lumMod val="75000"/>
            </a:schemeClr>
          </a:solidFill>
          <a:ln>
            <a:noFill/>
          </a:ln>
          <a:effectLst/>
        </c:spPr>
      </c:pivotFmt>
    </c:pivotFmts>
    <c:plotArea>
      <c:layout>
        <c:manualLayout>
          <c:layoutTarget val="inner"/>
          <c:xMode val="edge"/>
          <c:yMode val="edge"/>
          <c:x val="2.6573822427441258E-3"/>
          <c:y val="1.8957345971563982E-2"/>
          <c:w val="0.98051253021987639"/>
          <c:h val="0.94890721598188854"/>
        </c:manualLayout>
      </c:layout>
      <c:barChart>
        <c:barDir val="col"/>
        <c:grouping val="clustered"/>
        <c:varyColors val="0"/>
        <c:ser>
          <c:idx val="0"/>
          <c:order val="0"/>
          <c:tx>
            <c:strRef>
              <c:f>Sheet1!$C$9</c:f>
              <c:strCache>
                <c:ptCount val="1"/>
                <c:pt idx="0">
                  <c:v>Total</c:v>
                </c:pt>
              </c:strCache>
            </c:strRef>
          </c:tx>
          <c:spPr>
            <a:solidFill>
              <a:schemeClr val="accent1"/>
            </a:solidFill>
            <a:ln>
              <a:noFill/>
            </a:ln>
            <a:effectLst/>
          </c:spPr>
          <c:invertIfNegative val="0"/>
          <c:dPt>
            <c:idx val="0"/>
            <c:invertIfNegative val="0"/>
            <c:bubble3D val="0"/>
            <c:spPr>
              <a:solidFill>
                <a:schemeClr val="accent6">
                  <a:lumMod val="50000"/>
                </a:schemeClr>
              </a:solidFill>
              <a:ln>
                <a:noFill/>
              </a:ln>
              <a:effectLst/>
            </c:spPr>
            <c:extLst>
              <c:ext xmlns:c16="http://schemas.microsoft.com/office/drawing/2014/chart" uri="{C3380CC4-5D6E-409C-BE32-E72D297353CC}">
                <c16:uniqueId val="{00000001-D173-436B-B05A-BD30985E6D4C}"/>
              </c:ext>
            </c:extLst>
          </c:dPt>
          <c:dPt>
            <c:idx val="2"/>
            <c:invertIfNegative val="0"/>
            <c:bubble3D val="0"/>
            <c:spPr>
              <a:solidFill>
                <a:schemeClr val="accent2">
                  <a:lumMod val="75000"/>
                </a:schemeClr>
              </a:solidFill>
              <a:ln>
                <a:noFill/>
              </a:ln>
              <a:effectLst/>
            </c:spPr>
            <c:extLst>
              <c:ext xmlns:c16="http://schemas.microsoft.com/office/drawing/2014/chart" uri="{C3380CC4-5D6E-409C-BE32-E72D297353CC}">
                <c16:uniqueId val="{00000003-D173-436B-B05A-BD30985E6D4C}"/>
              </c:ext>
            </c:extLst>
          </c:dPt>
          <c:dPt>
            <c:idx val="3"/>
            <c:invertIfNegative val="0"/>
            <c:bubble3D val="0"/>
            <c:spPr>
              <a:solidFill>
                <a:srgbClr val="7030A0"/>
              </a:solidFill>
              <a:ln>
                <a:noFill/>
              </a:ln>
              <a:effectLst/>
            </c:spPr>
            <c:extLst>
              <c:ext xmlns:c16="http://schemas.microsoft.com/office/drawing/2014/chart" uri="{C3380CC4-5D6E-409C-BE32-E72D297353CC}">
                <c16:uniqueId val="{00000005-D173-436B-B05A-BD30985E6D4C}"/>
              </c:ext>
            </c:extLst>
          </c:dPt>
          <c:dPt>
            <c:idx val="4"/>
            <c:invertIfNegative val="0"/>
            <c:bubble3D val="0"/>
            <c:spPr>
              <a:solidFill>
                <a:schemeClr val="accent3">
                  <a:lumMod val="75000"/>
                </a:schemeClr>
              </a:solidFill>
              <a:ln>
                <a:noFill/>
              </a:ln>
              <a:effectLst/>
            </c:spPr>
            <c:extLst>
              <c:ext xmlns:c16="http://schemas.microsoft.com/office/drawing/2014/chart" uri="{C3380CC4-5D6E-409C-BE32-E72D297353CC}">
                <c16:uniqueId val="{00000007-D173-436B-B05A-BD30985E6D4C}"/>
              </c:ext>
            </c:extLst>
          </c:dPt>
          <c:dLbls>
            <c:spPr>
              <a:noFill/>
              <a:ln>
                <a:noFill/>
              </a:ln>
              <a:effectLst/>
            </c:spPr>
            <c:txPr>
              <a:bodyPr rot="-5400000" spcFirstLastPara="1" vertOverflow="clip" horzOverflow="clip"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Sheet1!$B$10:$B$14</c:f>
              <c:strCache>
                <c:ptCount val="5"/>
                <c:pt idx="0">
                  <c:v>Animals</c:v>
                </c:pt>
                <c:pt idx="1">
                  <c:v>food</c:v>
                </c:pt>
                <c:pt idx="2">
                  <c:v>healthy eating</c:v>
                </c:pt>
                <c:pt idx="3">
                  <c:v>science</c:v>
                </c:pt>
                <c:pt idx="4">
                  <c:v>technology</c:v>
                </c:pt>
              </c:strCache>
            </c:strRef>
          </c:cat>
          <c:val>
            <c:numRef>
              <c:f>Sheet1!$C$10:$C$14</c:f>
              <c:numCache>
                <c:formatCode>General</c:formatCode>
                <c:ptCount val="5"/>
                <c:pt idx="0">
                  <c:v>1738</c:v>
                </c:pt>
                <c:pt idx="1">
                  <c:v>1556</c:v>
                </c:pt>
                <c:pt idx="2">
                  <c:v>1572</c:v>
                </c:pt>
                <c:pt idx="3">
                  <c:v>1646</c:v>
                </c:pt>
                <c:pt idx="4">
                  <c:v>1557</c:v>
                </c:pt>
              </c:numCache>
            </c:numRef>
          </c:val>
          <c:extLst>
            <c:ext xmlns:c16="http://schemas.microsoft.com/office/drawing/2014/chart" uri="{C3380CC4-5D6E-409C-BE32-E72D297353CC}">
              <c16:uniqueId val="{00000008-D173-436B-B05A-BD30985E6D4C}"/>
            </c:ext>
          </c:extLst>
        </c:ser>
        <c:dLbls>
          <c:dLblPos val="outEnd"/>
          <c:showLegendKey val="0"/>
          <c:showVal val="1"/>
          <c:showCatName val="0"/>
          <c:showSerName val="0"/>
          <c:showPercent val="0"/>
          <c:showBubbleSize val="0"/>
        </c:dLbls>
        <c:gapWidth val="444"/>
        <c:overlap val="-90"/>
        <c:axId val="1223109135"/>
        <c:axId val="1223099535"/>
      </c:barChart>
      <c:catAx>
        <c:axId val="12231091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1">
                    <a:lumMod val="65000"/>
                    <a:lumOff val="35000"/>
                  </a:schemeClr>
                </a:solidFill>
                <a:latin typeface="+mn-lt"/>
                <a:ea typeface="+mn-ea"/>
                <a:cs typeface="+mn-cs"/>
              </a:defRPr>
            </a:pPr>
            <a:endParaRPr lang="en-US"/>
          </a:p>
        </c:txPr>
        <c:crossAx val="1223099535"/>
        <c:crosses val="autoZero"/>
        <c:auto val="1"/>
        <c:lblAlgn val="ctr"/>
        <c:lblOffset val="100"/>
        <c:noMultiLvlLbl val="0"/>
      </c:catAx>
      <c:valAx>
        <c:axId val="1223099535"/>
        <c:scaling>
          <c:orientation val="minMax"/>
        </c:scaling>
        <c:delete val="1"/>
        <c:axPos val="l"/>
        <c:numFmt formatCode="General" sourceLinked="1"/>
        <c:majorTickMark val="none"/>
        <c:minorTickMark val="none"/>
        <c:tickLblPos val="nextTo"/>
        <c:crossAx val="12231091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[Reactions.csv]Sheet1!PivotTable9</c:name>
    <c:fmtId val="9"/>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2"/>
          </a:solidFill>
          <a:ln>
            <a:noFill/>
          </a:ln>
          <a:effectLst>
            <a:outerShdw blurRad="254000" sx="102000" sy="102000" algn="ctr" rotWithShape="0">
              <a:prstClr val="black">
                <a:alpha val="20000"/>
              </a:prstClr>
            </a:outerShdw>
          </a:effectLst>
        </c:spPr>
      </c:pivotFmt>
      <c:pivotFmt>
        <c:idx val="9"/>
        <c:spPr>
          <a:solidFill>
            <a:schemeClr val="accent3"/>
          </a:solidFill>
          <a:ln>
            <a:noFill/>
          </a:ln>
          <a:effectLst>
            <a:outerShdw blurRad="254000" sx="102000" sy="102000" algn="ctr" rotWithShape="0">
              <a:prstClr val="black">
                <a:alpha val="20000"/>
              </a:prstClr>
            </a:outerShdw>
          </a:effectLst>
        </c:spPr>
      </c:pivotFmt>
      <c:pivotFmt>
        <c:idx val="10"/>
        <c:spPr>
          <a:solidFill>
            <a:schemeClr val="accent4"/>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s>
    <c:plotArea>
      <c:layout/>
      <c:doughnutChart>
        <c:varyColors val="1"/>
        <c:ser>
          <c:idx val="0"/>
          <c:order val="0"/>
          <c:tx>
            <c:strRef>
              <c:f>Sheet1!$C$2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E44-43FB-B591-0C56DEC670A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E44-43FB-B591-0C56DEC670A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E44-43FB-B591-0C56DEC670A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E44-43FB-B591-0C56DEC670A8}"/>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Sheet1!$B$3:$B$6</c:f>
              <c:strCache>
                <c:ptCount val="4"/>
                <c:pt idx="0">
                  <c:v>audio</c:v>
                </c:pt>
                <c:pt idx="1">
                  <c:v>GIF</c:v>
                </c:pt>
                <c:pt idx="2">
                  <c:v>photo</c:v>
                </c:pt>
                <c:pt idx="3">
                  <c:v>video</c:v>
                </c:pt>
              </c:strCache>
            </c:strRef>
          </c:cat>
          <c:val>
            <c:numRef>
              <c:f>Sheet1!$C$3:$C$6</c:f>
              <c:numCache>
                <c:formatCode>General</c:formatCode>
                <c:ptCount val="4"/>
                <c:pt idx="0">
                  <c:v>5185</c:v>
                </c:pt>
                <c:pt idx="1">
                  <c:v>5578</c:v>
                </c:pt>
                <c:pt idx="2">
                  <c:v>6043</c:v>
                </c:pt>
                <c:pt idx="3">
                  <c:v>5728</c:v>
                </c:pt>
              </c:numCache>
            </c:numRef>
          </c:val>
          <c:extLst>
            <c:ext xmlns:c16="http://schemas.microsoft.com/office/drawing/2014/chart" uri="{C3380CC4-5D6E-409C-BE32-E72D297353CC}">
              <c16:uniqueId val="{00000008-AE44-43FB-B591-0C56DEC670A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my name is Shaunak Sharma and today I will be presenting to you the results of the Data Analytics task as a Data Analyst of Accenture.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b="1"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r>
              <a:rPr lang="en-US" dirty="0"/>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Rompton, a senior principal has worked with the worlds biggest clients on solving their data problems and was heavily involved in the data engineering side of this project.</a:t>
            </a:r>
          </a:p>
          <a:p>
            <a:pPr lvl="0"/>
            <a:endParaRPr lang="en-US" dirty="0"/>
          </a:p>
          <a:p>
            <a:pPr lvl="0"/>
            <a:r>
              <a:rPr lang="en-US" dirty="0"/>
              <a:t>And finally myself, Shaunak Sharma,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May. </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count of around 1738 .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distribution of content type pie chart shows the Photo is the most popular content. It is around 27% of the total data of content types.</a:t>
            </a:r>
          </a:p>
          <a:p>
            <a:pPr lvl="0"/>
            <a:r>
              <a:rPr lang="en-US" dirty="0"/>
              <a:t>Although other content types are not too much behind.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64200" y="2700644"/>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 Report</a:t>
            </a:r>
          </a:p>
        </p:txBody>
      </p:sp>
      <p:pic>
        <p:nvPicPr>
          <p:cNvPr id="26" name="Picture 25">
            <a:extLst>
              <a:ext uri="{FF2B5EF4-FFF2-40B4-BE49-F238E27FC236}">
                <a16:creationId xmlns:a16="http://schemas.microsoft.com/office/drawing/2014/main" id="{98E51C0A-9575-C251-8016-49BECFA2BB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4011276" y="3470526"/>
            <a:ext cx="6343651" cy="29824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2D1E2135-410E-0A3E-A91C-E0D163C5BCAC}"/>
              </a:ext>
            </a:extLst>
          </p:cNvPr>
          <p:cNvSpPr txBox="1"/>
          <p:nvPr/>
        </p:nvSpPr>
        <p:spPr>
          <a:xfrm>
            <a:off x="11562783" y="1293347"/>
            <a:ext cx="5334000" cy="1846659"/>
          </a:xfrm>
          <a:prstGeom prst="rect">
            <a:avLst/>
          </a:prstGeom>
          <a:noFill/>
        </p:spPr>
        <p:txBody>
          <a:bodyPr wrap="square" rtlCol="0">
            <a:spAutoFit/>
          </a:bodyPr>
          <a:lstStyle/>
          <a:p>
            <a:r>
              <a:rPr lang="en-US" sz="24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a:p>
            <a:endParaRPr lang="en-IN" dirty="0"/>
          </a:p>
        </p:txBody>
      </p:sp>
      <p:sp>
        <p:nvSpPr>
          <p:cNvPr id="19" name="TextBox 18">
            <a:extLst>
              <a:ext uri="{FF2B5EF4-FFF2-40B4-BE49-F238E27FC236}">
                <a16:creationId xmlns:a16="http://schemas.microsoft.com/office/drawing/2014/main" id="{09731496-434F-E7C3-6F96-58E4CAEB9AA6}"/>
              </a:ext>
            </a:extLst>
          </p:cNvPr>
          <p:cNvSpPr txBox="1"/>
          <p:nvPr/>
        </p:nvSpPr>
        <p:spPr>
          <a:xfrm>
            <a:off x="11581833" y="549135"/>
            <a:ext cx="4648767" cy="646331"/>
          </a:xfrm>
          <a:prstGeom prst="rect">
            <a:avLst/>
          </a:prstGeom>
          <a:noFill/>
        </p:spPr>
        <p:txBody>
          <a:bodyPr wrap="square" rtlCol="0">
            <a:spAutoFit/>
          </a:bodyPr>
          <a:lstStyle/>
          <a:p>
            <a:r>
              <a:rPr lang="en-IN" sz="3600" dirty="0"/>
              <a:t>Analysis</a:t>
            </a:r>
          </a:p>
        </p:txBody>
      </p:sp>
      <p:sp>
        <p:nvSpPr>
          <p:cNvPr id="26" name="TextBox 25">
            <a:extLst>
              <a:ext uri="{FF2B5EF4-FFF2-40B4-BE49-F238E27FC236}">
                <a16:creationId xmlns:a16="http://schemas.microsoft.com/office/drawing/2014/main" id="{C72A4561-694D-A64A-EDA7-650C642D462B}"/>
              </a:ext>
            </a:extLst>
          </p:cNvPr>
          <p:cNvSpPr txBox="1"/>
          <p:nvPr/>
        </p:nvSpPr>
        <p:spPr>
          <a:xfrm>
            <a:off x="11581833" y="3753499"/>
            <a:ext cx="5334000" cy="2862322"/>
          </a:xfrm>
          <a:prstGeom prst="rect">
            <a:avLst/>
          </a:prstGeom>
          <a:noFill/>
        </p:spPr>
        <p:txBody>
          <a:bodyPr wrap="square" rtlCol="0">
            <a:spAutoFit/>
          </a:bodyPr>
          <a:lstStyle/>
          <a:p>
            <a:pPr>
              <a:lnSpc>
                <a:spcPts val="2660"/>
              </a:lnSpc>
            </a:pPr>
            <a:r>
              <a:rPr lang="en-US" sz="24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7" name="TextBox 26">
            <a:extLst>
              <a:ext uri="{FF2B5EF4-FFF2-40B4-BE49-F238E27FC236}">
                <a16:creationId xmlns:a16="http://schemas.microsoft.com/office/drawing/2014/main" id="{5A70B1E6-BB35-0FF5-453F-54BFFA8CD652}"/>
              </a:ext>
            </a:extLst>
          </p:cNvPr>
          <p:cNvSpPr txBox="1"/>
          <p:nvPr/>
        </p:nvSpPr>
        <p:spPr>
          <a:xfrm>
            <a:off x="11562783" y="2953913"/>
            <a:ext cx="4648767" cy="646331"/>
          </a:xfrm>
          <a:prstGeom prst="rect">
            <a:avLst/>
          </a:prstGeom>
          <a:noFill/>
        </p:spPr>
        <p:txBody>
          <a:bodyPr wrap="square" rtlCol="0">
            <a:spAutoFit/>
          </a:bodyPr>
          <a:lstStyle/>
          <a:p>
            <a:r>
              <a:rPr lang="en-IN" sz="3600" dirty="0"/>
              <a:t>INSIGHTS</a:t>
            </a:r>
          </a:p>
        </p:txBody>
      </p:sp>
      <p:sp>
        <p:nvSpPr>
          <p:cNvPr id="28" name="TextBox 27">
            <a:extLst>
              <a:ext uri="{FF2B5EF4-FFF2-40B4-BE49-F238E27FC236}">
                <a16:creationId xmlns:a16="http://schemas.microsoft.com/office/drawing/2014/main" id="{3B5C82CA-F64B-BF45-8E56-C6D9645BBF2C}"/>
              </a:ext>
            </a:extLst>
          </p:cNvPr>
          <p:cNvSpPr txBox="1"/>
          <p:nvPr/>
        </p:nvSpPr>
        <p:spPr>
          <a:xfrm>
            <a:off x="11581833" y="7558318"/>
            <a:ext cx="5334000" cy="1823576"/>
          </a:xfrm>
          <a:prstGeom prst="rect">
            <a:avLst/>
          </a:prstGeom>
          <a:noFill/>
        </p:spPr>
        <p:txBody>
          <a:bodyPr wrap="square" rtlCol="0">
            <a:spAutoFit/>
          </a:bodyPr>
          <a:lstStyle/>
          <a:p>
            <a:pPr>
              <a:lnSpc>
                <a:spcPts val="2660"/>
              </a:lnSpc>
            </a:pPr>
            <a:r>
              <a:rPr lang="en-US" sz="24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0" name="TextBox 29">
            <a:extLst>
              <a:ext uri="{FF2B5EF4-FFF2-40B4-BE49-F238E27FC236}">
                <a16:creationId xmlns:a16="http://schemas.microsoft.com/office/drawing/2014/main" id="{B5852119-B31D-4117-301D-F4B86AE2E484}"/>
              </a:ext>
            </a:extLst>
          </p:cNvPr>
          <p:cNvSpPr txBox="1"/>
          <p:nvPr/>
        </p:nvSpPr>
        <p:spPr>
          <a:xfrm>
            <a:off x="11581833" y="6763904"/>
            <a:ext cx="4648767" cy="646331"/>
          </a:xfrm>
          <a:prstGeom prst="rect">
            <a:avLst/>
          </a:prstGeom>
          <a:noFill/>
        </p:spPr>
        <p:txBody>
          <a:bodyPr wrap="square" rtlCol="0">
            <a:spAutoFit/>
          </a:bodyPr>
          <a:lstStyle/>
          <a:p>
            <a:r>
              <a:rPr lang="en-IN" sz="3600" dirty="0"/>
              <a:t>Next Step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534797"/>
            <a:chOff x="0" y="0"/>
            <a:chExt cx="11564591" cy="737972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5081562"/>
            </a:xfrm>
            <a:prstGeom prst="rect">
              <a:avLst/>
            </a:prstGeom>
          </p:spPr>
          <p:txBody>
            <a:bodyPr lIns="0" tIns="0" rIns="0" bIns="0" rtlCol="0" anchor="t">
              <a:spAutoFit/>
            </a:bodyPr>
            <a:lstStyle/>
            <a:p>
              <a:pPr>
                <a:lnSpc>
                  <a:spcPct val="150000"/>
                </a:lnSpc>
              </a:pPr>
              <a:r>
                <a:rPr lang="en-US" sz="2800" spc="-19" dirty="0">
                  <a:solidFill>
                    <a:srgbClr val="000000"/>
                  </a:solidFill>
                  <a:latin typeface="Graphik Regular" panose="020B0503030202060203" pitchFamily="34" charset="0"/>
                </a:rPr>
                <a:t>Project recap</a:t>
              </a:r>
            </a:p>
            <a:p>
              <a:pPr>
                <a:lnSpc>
                  <a:spcPct val="150000"/>
                </a:lnSpc>
              </a:pPr>
              <a:r>
                <a:rPr lang="en-US" sz="2800" spc="-19" dirty="0">
                  <a:solidFill>
                    <a:srgbClr val="000000"/>
                  </a:solidFill>
                  <a:latin typeface="Graphik Regular" panose="020B0503030202060203" pitchFamily="34" charset="0"/>
                </a:rPr>
                <a:t>Problem</a:t>
              </a:r>
            </a:p>
            <a:p>
              <a:pPr>
                <a:lnSpc>
                  <a:spcPct val="150000"/>
                </a:lnSpc>
              </a:pPr>
              <a:r>
                <a:rPr lang="en-US" sz="2800" spc="-19" dirty="0">
                  <a:solidFill>
                    <a:srgbClr val="000000"/>
                  </a:solidFill>
                  <a:latin typeface="Graphik Regular" panose="020B0503030202060203" pitchFamily="34" charset="0"/>
                </a:rPr>
                <a:t>The Analytics team</a:t>
              </a:r>
            </a:p>
            <a:p>
              <a:pPr>
                <a:lnSpc>
                  <a:spcPct val="150000"/>
                </a:lnSpc>
              </a:pPr>
              <a:r>
                <a:rPr lang="en-US" sz="2800" spc="-19" dirty="0">
                  <a:solidFill>
                    <a:srgbClr val="000000"/>
                  </a:solidFill>
                  <a:latin typeface="Graphik Regular" panose="020B0503030202060203" pitchFamily="34" charset="0"/>
                </a:rPr>
                <a:t>Process</a:t>
              </a:r>
            </a:p>
            <a:p>
              <a:pPr>
                <a:lnSpc>
                  <a:spcPct val="150000"/>
                </a:lnSpc>
              </a:pPr>
              <a:r>
                <a:rPr lang="en-US" sz="2800" spc="-19" dirty="0">
                  <a:solidFill>
                    <a:srgbClr val="000000"/>
                  </a:solidFill>
                  <a:latin typeface="Graphik Regular" panose="020B0503030202060203" pitchFamily="34" charset="0"/>
                </a:rPr>
                <a:t>Insights</a:t>
              </a:r>
            </a:p>
            <a:p>
              <a:pPr>
                <a:lnSpc>
                  <a:spcPct val="150000"/>
                </a:lnSpc>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9758ACE4-9CF1-3F31-46DA-0F3A1407B9B8}"/>
              </a:ext>
            </a:extLst>
          </p:cNvPr>
          <p:cNvSpPr txBox="1"/>
          <p:nvPr/>
        </p:nvSpPr>
        <p:spPr>
          <a:xfrm>
            <a:off x="8892229" y="2639779"/>
            <a:ext cx="6690706" cy="4870564"/>
          </a:xfrm>
          <a:prstGeom prst="rect">
            <a:avLst/>
          </a:prstGeom>
          <a:noFill/>
        </p:spPr>
        <p:txBody>
          <a:bodyPr wrap="square" rtlCol="0">
            <a:spAutoFit/>
          </a:bodyPr>
          <a:lstStyle/>
          <a:p>
            <a:pPr>
              <a:lnSpc>
                <a:spcPts val="2660"/>
              </a:lnSpc>
            </a:pPr>
            <a:r>
              <a:rPr lang="en-US" sz="3200" spc="-19" dirty="0">
                <a:latin typeface="+mj-lt"/>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3200" spc="-19" dirty="0">
              <a:latin typeface="+mj-lt"/>
              <a:ea typeface="Gadugi" panose="020B0502040204020203" pitchFamily="34" charset="0"/>
            </a:endParaRPr>
          </a:p>
          <a:p>
            <a:pPr marL="410211" lvl="1" indent="-205106">
              <a:lnSpc>
                <a:spcPts val="2660"/>
              </a:lnSpc>
              <a:buFont typeface="Arial"/>
              <a:buChar char="•"/>
            </a:pPr>
            <a:r>
              <a:rPr lang="en-US" sz="3200" spc="-19" dirty="0">
                <a:latin typeface="+mj-lt"/>
                <a:ea typeface="Gadugi" panose="020B0502040204020203" pitchFamily="34" charset="0"/>
              </a:rPr>
              <a:t>An audit of Social Buzz's big data practice</a:t>
            </a:r>
          </a:p>
          <a:p>
            <a:pPr marL="205105" lvl="1">
              <a:lnSpc>
                <a:spcPts val="2660"/>
              </a:lnSpc>
            </a:pPr>
            <a:endParaRPr lang="en-US" sz="3200" spc="-19" dirty="0">
              <a:latin typeface="+mj-lt"/>
              <a:ea typeface="Gadugi" panose="020B0502040204020203" pitchFamily="34" charset="0"/>
            </a:endParaRPr>
          </a:p>
          <a:p>
            <a:pPr marL="410211" lvl="1" indent="-205106">
              <a:lnSpc>
                <a:spcPts val="2660"/>
              </a:lnSpc>
              <a:buFont typeface="Arial"/>
              <a:buChar char="•"/>
            </a:pPr>
            <a:r>
              <a:rPr lang="en-US" sz="3200" spc="-19" dirty="0">
                <a:latin typeface="+mj-lt"/>
                <a:ea typeface="Gadugi" panose="020B0502040204020203" pitchFamily="34" charset="0"/>
              </a:rPr>
              <a:t>Recommendations for a successful IPO</a:t>
            </a:r>
          </a:p>
          <a:p>
            <a:pPr marL="205105" lvl="1">
              <a:lnSpc>
                <a:spcPts val="2660"/>
              </a:lnSpc>
            </a:pPr>
            <a:endParaRPr lang="en-US" sz="3200" spc="-19" dirty="0">
              <a:latin typeface="+mj-lt"/>
              <a:ea typeface="Gadugi" panose="020B0502040204020203" pitchFamily="34" charset="0"/>
            </a:endParaRPr>
          </a:p>
          <a:p>
            <a:pPr marL="410210" lvl="1" indent="-205105">
              <a:lnSpc>
                <a:spcPts val="2660"/>
              </a:lnSpc>
              <a:buFont typeface="Arial"/>
              <a:buChar char="•"/>
            </a:pPr>
            <a:r>
              <a:rPr lang="en-US" sz="3200" spc="-19" dirty="0">
                <a:latin typeface="+mj-lt"/>
                <a:ea typeface="Gadugi" panose="020B0502040204020203" pitchFamily="34" charset="0"/>
              </a:rPr>
              <a:t>Analysis to find Social Buzz's top 5 most popular categories of content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3456E68-5392-8425-E0D5-7DA6E11F3B20}"/>
              </a:ext>
            </a:extLst>
          </p:cNvPr>
          <p:cNvSpPr txBox="1"/>
          <p:nvPr/>
        </p:nvSpPr>
        <p:spPr>
          <a:xfrm>
            <a:off x="2534819" y="4993655"/>
            <a:ext cx="6964264" cy="5247590"/>
          </a:xfrm>
          <a:prstGeom prst="rect">
            <a:avLst/>
          </a:prstGeom>
          <a:noFill/>
        </p:spPr>
        <p:txBody>
          <a:bodyPr wrap="square" rtlCol="0">
            <a:spAutoFit/>
          </a:bodyPr>
          <a:lstStyle/>
          <a:p>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a:p>
            <a:endParaRPr lang="en-US" sz="3200" spc="-32" dirty="0">
              <a:solidFill>
                <a:srgbClr val="FFFFFF"/>
              </a:solidFill>
              <a:latin typeface="Gadugi" panose="020B0502040204020203" pitchFamily="34" charset="0"/>
              <a:ea typeface="Gadugi" panose="020B0502040204020203" pitchFamily="34" charset="0"/>
            </a:endParaRPr>
          </a:p>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 per year!</a:t>
            </a:r>
          </a:p>
          <a:p>
            <a:pPr>
              <a:lnSpc>
                <a:spcPts val="4480"/>
              </a:lnSpc>
              <a:spcBef>
                <a:spcPct val="0"/>
              </a:spcBef>
            </a:pPr>
            <a:endParaRPr lang="en-US" sz="3200" spc="-32" dirty="0">
              <a:solidFill>
                <a:srgbClr val="FFFFFF"/>
              </a:solidFill>
              <a:latin typeface="Gadugi" panose="020B0502040204020203" pitchFamily="34" charset="0"/>
              <a:ea typeface="Gadugi" panose="020B0502040204020203" pitchFamily="34" charset="0"/>
            </a:endParaRPr>
          </a:p>
          <a:p>
            <a:r>
              <a:rPr lang="en-US" sz="3200" spc="-19" dirty="0">
                <a:solidFill>
                  <a:srgbClr val="FFFFFF"/>
                </a:solidFill>
                <a:latin typeface="Gadugi" panose="020B0502040204020203" pitchFamily="34" charset="0"/>
                <a:ea typeface="Gadugi" panose="020B0502040204020203" pitchFamily="34" charset="0"/>
              </a:rPr>
              <a:t>But how to capitalize on it when there is so much?</a:t>
            </a:r>
          </a:p>
          <a:p>
            <a:endParaRPr lang="en-US" sz="3200" spc="-32" dirty="0">
              <a:solidFill>
                <a:srgbClr val="FFFFFF"/>
              </a:solidFill>
              <a:latin typeface="Gadugi" panose="020B0502040204020203" pitchFamily="34" charset="0"/>
              <a:ea typeface="Gadugi" panose="020B0502040204020203" pitchFamily="34" charset="0"/>
            </a:endParaRPr>
          </a:p>
          <a:p>
            <a:r>
              <a:rPr lang="en-US" sz="3200"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a:p>
            <a:endParaRPr lang="en-US" sz="1800" spc="-32" dirty="0">
              <a:solidFill>
                <a:srgbClr val="FFFFFF"/>
              </a:solidFill>
              <a:latin typeface="Gadugi" panose="020B0502040204020203" pitchFamily="34" charset="0"/>
              <a:ea typeface="Gadugi" panose="020B0502040204020203"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sp>
        <p:nvSpPr>
          <p:cNvPr id="19" name="Freeform 19"/>
          <p:cNvSpPr/>
          <p:nvPr/>
        </p:nvSpPr>
        <p:spPr>
          <a:xfrm>
            <a:off x="12115800" y="414459"/>
            <a:ext cx="2762250" cy="2451248"/>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4" name="Freeform 24"/>
          <p:cNvSpPr/>
          <p:nvPr/>
        </p:nvSpPr>
        <p:spPr>
          <a:xfrm>
            <a:off x="12096750" y="3312749"/>
            <a:ext cx="2743200" cy="2673424"/>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IN" dirty="0"/>
          </a:p>
        </p:txBody>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a:extLst>
              <a:ext uri="{FF2B5EF4-FFF2-40B4-BE49-F238E27FC236}">
                <a16:creationId xmlns:a16="http://schemas.microsoft.com/office/drawing/2014/main" id="{396CF9B0-2432-28B5-0B40-7921380A61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75919" y="6254644"/>
            <a:ext cx="2943343" cy="37624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16C33BF-8705-7DC7-0744-D8355CA5750D}"/>
              </a:ext>
            </a:extLst>
          </p:cNvPr>
          <p:cNvSpPr txBox="1"/>
          <p:nvPr/>
        </p:nvSpPr>
        <p:spPr>
          <a:xfrm>
            <a:off x="4085875" y="1440398"/>
            <a:ext cx="3699385" cy="523220"/>
          </a:xfrm>
          <a:prstGeom prst="rect">
            <a:avLst/>
          </a:prstGeom>
          <a:noFill/>
        </p:spPr>
        <p:txBody>
          <a:bodyPr wrap="square" rtlCol="0">
            <a:spAutoFit/>
          </a:bodyPr>
          <a:lstStyle/>
          <a:p>
            <a:r>
              <a:rPr lang="en-IN" sz="2800" dirty="0">
                <a:solidFill>
                  <a:schemeClr val="bg1"/>
                </a:solidFill>
              </a:rPr>
              <a:t>Data Understanding</a:t>
            </a:r>
          </a:p>
        </p:txBody>
      </p:sp>
      <p:sp>
        <p:nvSpPr>
          <p:cNvPr id="40" name="TextBox 39">
            <a:extLst>
              <a:ext uri="{FF2B5EF4-FFF2-40B4-BE49-F238E27FC236}">
                <a16:creationId xmlns:a16="http://schemas.microsoft.com/office/drawing/2014/main" id="{145E4621-ADD1-BE9D-D08E-790246952662}"/>
              </a:ext>
            </a:extLst>
          </p:cNvPr>
          <p:cNvSpPr txBox="1"/>
          <p:nvPr/>
        </p:nvSpPr>
        <p:spPr>
          <a:xfrm>
            <a:off x="6130811" y="2851772"/>
            <a:ext cx="3699385" cy="523220"/>
          </a:xfrm>
          <a:prstGeom prst="rect">
            <a:avLst/>
          </a:prstGeom>
          <a:noFill/>
        </p:spPr>
        <p:txBody>
          <a:bodyPr wrap="square" rtlCol="0">
            <a:spAutoFit/>
          </a:bodyPr>
          <a:lstStyle/>
          <a:p>
            <a:r>
              <a:rPr lang="en-IN" sz="2800" dirty="0">
                <a:solidFill>
                  <a:schemeClr val="bg1"/>
                </a:solidFill>
              </a:rPr>
              <a:t>Data Cleaning</a:t>
            </a:r>
          </a:p>
        </p:txBody>
      </p:sp>
      <p:sp>
        <p:nvSpPr>
          <p:cNvPr id="41" name="TextBox 40">
            <a:extLst>
              <a:ext uri="{FF2B5EF4-FFF2-40B4-BE49-F238E27FC236}">
                <a16:creationId xmlns:a16="http://schemas.microsoft.com/office/drawing/2014/main" id="{0DC5AE93-A33B-517F-B314-8DB6D2AF1023}"/>
              </a:ext>
            </a:extLst>
          </p:cNvPr>
          <p:cNvSpPr txBox="1"/>
          <p:nvPr/>
        </p:nvSpPr>
        <p:spPr>
          <a:xfrm>
            <a:off x="7714481" y="4620280"/>
            <a:ext cx="3699385" cy="523220"/>
          </a:xfrm>
          <a:prstGeom prst="rect">
            <a:avLst/>
          </a:prstGeom>
          <a:noFill/>
        </p:spPr>
        <p:txBody>
          <a:bodyPr wrap="square" rtlCol="0">
            <a:spAutoFit/>
          </a:bodyPr>
          <a:lstStyle/>
          <a:p>
            <a:r>
              <a:rPr lang="en-IN" sz="2800" dirty="0">
                <a:solidFill>
                  <a:schemeClr val="bg1"/>
                </a:solidFill>
              </a:rPr>
              <a:t>Data Transformation</a:t>
            </a:r>
          </a:p>
        </p:txBody>
      </p:sp>
      <p:sp>
        <p:nvSpPr>
          <p:cNvPr id="42" name="TextBox 41">
            <a:extLst>
              <a:ext uri="{FF2B5EF4-FFF2-40B4-BE49-F238E27FC236}">
                <a16:creationId xmlns:a16="http://schemas.microsoft.com/office/drawing/2014/main" id="{5209F450-BBA3-EBB3-0382-84B0409C0444}"/>
              </a:ext>
            </a:extLst>
          </p:cNvPr>
          <p:cNvSpPr txBox="1"/>
          <p:nvPr/>
        </p:nvSpPr>
        <p:spPr>
          <a:xfrm>
            <a:off x="10026704" y="6220480"/>
            <a:ext cx="3699385" cy="523220"/>
          </a:xfrm>
          <a:prstGeom prst="rect">
            <a:avLst/>
          </a:prstGeom>
          <a:noFill/>
        </p:spPr>
        <p:txBody>
          <a:bodyPr wrap="square" rtlCol="0">
            <a:spAutoFit/>
          </a:bodyPr>
          <a:lstStyle/>
          <a:p>
            <a:r>
              <a:rPr lang="en-IN" sz="2800" dirty="0">
                <a:solidFill>
                  <a:schemeClr val="bg1"/>
                </a:solidFill>
              </a:rPr>
              <a:t>Data Analysis</a:t>
            </a:r>
          </a:p>
        </p:txBody>
      </p:sp>
      <p:sp>
        <p:nvSpPr>
          <p:cNvPr id="43" name="TextBox 42">
            <a:extLst>
              <a:ext uri="{FF2B5EF4-FFF2-40B4-BE49-F238E27FC236}">
                <a16:creationId xmlns:a16="http://schemas.microsoft.com/office/drawing/2014/main" id="{DE6C16E9-11E7-CC12-C43B-6A7E1E4498F0}"/>
              </a:ext>
            </a:extLst>
          </p:cNvPr>
          <p:cNvSpPr txBox="1"/>
          <p:nvPr/>
        </p:nvSpPr>
        <p:spPr>
          <a:xfrm>
            <a:off x="11717438" y="7828620"/>
            <a:ext cx="3699385" cy="523220"/>
          </a:xfrm>
          <a:prstGeom prst="rect">
            <a:avLst/>
          </a:prstGeom>
          <a:noFill/>
        </p:spPr>
        <p:txBody>
          <a:bodyPr wrap="square" rtlCol="0">
            <a:spAutoFit/>
          </a:bodyPr>
          <a:lstStyle/>
          <a:p>
            <a:r>
              <a:rPr lang="en-IN" sz="2800" dirty="0">
                <a:solidFill>
                  <a:schemeClr val="bg1"/>
                </a:solidFill>
              </a:rPr>
              <a:t>Data Visualisation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E128454-8D4F-9BFA-06C3-310F02D6B38A}"/>
              </a:ext>
            </a:extLst>
          </p:cNvPr>
          <p:cNvSpPr txBox="1"/>
          <p:nvPr/>
        </p:nvSpPr>
        <p:spPr>
          <a:xfrm>
            <a:off x="1798192" y="3667510"/>
            <a:ext cx="3630151" cy="3919022"/>
          </a:xfrm>
          <a:prstGeom prst="rect">
            <a:avLst/>
          </a:prstGeom>
          <a:noFill/>
        </p:spPr>
        <p:txBody>
          <a:bodyPr wrap="square" rtlCol="0">
            <a:spAutoFit/>
          </a:bodyPr>
          <a:lstStyle/>
          <a:p>
            <a:pPr algn="ctr"/>
            <a:r>
              <a:rPr lang="en-IN" sz="9600" dirty="0"/>
              <a:t>16</a:t>
            </a:r>
            <a:endParaRPr lang="en-IN" sz="2400" dirty="0"/>
          </a:p>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a:p>
            <a:endParaRPr lang="en-IN" sz="9600" dirty="0"/>
          </a:p>
        </p:txBody>
      </p:sp>
      <p:sp>
        <p:nvSpPr>
          <p:cNvPr id="15" name="TextBox 14">
            <a:extLst>
              <a:ext uri="{FF2B5EF4-FFF2-40B4-BE49-F238E27FC236}">
                <a16:creationId xmlns:a16="http://schemas.microsoft.com/office/drawing/2014/main" id="{440FFC00-376C-42A7-465C-D3481CB8A8AC}"/>
              </a:ext>
            </a:extLst>
          </p:cNvPr>
          <p:cNvSpPr txBox="1"/>
          <p:nvPr/>
        </p:nvSpPr>
        <p:spPr>
          <a:xfrm>
            <a:off x="7185076" y="3705610"/>
            <a:ext cx="3118178" cy="3785652"/>
          </a:xfrm>
          <a:prstGeom prst="rect">
            <a:avLst/>
          </a:prstGeom>
          <a:noFill/>
        </p:spPr>
        <p:txBody>
          <a:bodyPr wrap="square" rtlCol="0">
            <a:spAutoFit/>
          </a:bodyPr>
          <a:lstStyle/>
          <a:p>
            <a:pPr algn="ctr"/>
            <a:r>
              <a:rPr lang="en-IN" sz="9600" dirty="0"/>
              <a:t>1897</a:t>
            </a:r>
          </a:p>
          <a:p>
            <a:pPr algn="ctr"/>
            <a:r>
              <a:rPr lang="en-US" sz="2400" spc="-24" dirty="0">
                <a:latin typeface="Gadugi" panose="020B0502040204020203" pitchFamily="34" charset="0"/>
                <a:ea typeface="Gadugi" panose="020B0502040204020203" pitchFamily="34" charset="0"/>
              </a:rPr>
              <a:t>REACTIONS TO "ANIMAL" POSTS</a:t>
            </a:r>
          </a:p>
          <a:p>
            <a:pPr algn="ctr"/>
            <a:endParaRPr lang="en-IN" sz="9600" dirty="0"/>
          </a:p>
        </p:txBody>
      </p:sp>
      <p:sp>
        <p:nvSpPr>
          <p:cNvPr id="16" name="TextBox 15">
            <a:extLst>
              <a:ext uri="{FF2B5EF4-FFF2-40B4-BE49-F238E27FC236}">
                <a16:creationId xmlns:a16="http://schemas.microsoft.com/office/drawing/2014/main" id="{AA7E1026-E89C-2496-ACA9-DEB776A7C7D8}"/>
              </a:ext>
            </a:extLst>
          </p:cNvPr>
          <p:cNvSpPr txBox="1"/>
          <p:nvPr/>
        </p:nvSpPr>
        <p:spPr>
          <a:xfrm>
            <a:off x="12611490" y="5143500"/>
            <a:ext cx="2972220" cy="2441694"/>
          </a:xfrm>
          <a:prstGeom prst="rect">
            <a:avLst/>
          </a:prstGeom>
          <a:noFill/>
        </p:spPr>
        <p:txBody>
          <a:bodyPr wrap="square" rtlCol="0">
            <a:spAutoFit/>
          </a:bodyPr>
          <a:lstStyle/>
          <a:p>
            <a:pPr algn="ctr">
              <a:lnSpc>
                <a:spcPts val="3359"/>
              </a:lnSpc>
            </a:pPr>
            <a:r>
              <a:rPr lang="en-US" sz="2400" spc="-24" dirty="0">
                <a:latin typeface="Gadugi" panose="020B0502040204020203" pitchFamily="34" charset="0"/>
                <a:ea typeface="Gadugi" panose="020B0502040204020203" pitchFamily="34" charset="0"/>
              </a:rPr>
              <a:t>MONTH WITH </a:t>
            </a:r>
          </a:p>
          <a:p>
            <a:pPr algn="ctr">
              <a:lnSpc>
                <a:spcPts val="3359"/>
              </a:lnSpc>
            </a:pPr>
            <a:r>
              <a:rPr lang="en-US" sz="2400" spc="-24" dirty="0">
                <a:latin typeface="Gadugi" panose="020B0502040204020203" pitchFamily="34" charset="0"/>
                <a:ea typeface="Gadugi" panose="020B0502040204020203" pitchFamily="34" charset="0"/>
              </a:rPr>
              <a:t>MOST POSTS</a:t>
            </a:r>
          </a:p>
          <a:p>
            <a:endParaRPr lang="en-IN" sz="9600" dirty="0"/>
          </a:p>
        </p:txBody>
      </p:sp>
      <p:sp>
        <p:nvSpPr>
          <p:cNvPr id="17" name="TextBox 16">
            <a:extLst>
              <a:ext uri="{FF2B5EF4-FFF2-40B4-BE49-F238E27FC236}">
                <a16:creationId xmlns:a16="http://schemas.microsoft.com/office/drawing/2014/main" id="{5173D410-3FFE-6878-203F-6EE1195ED550}"/>
              </a:ext>
            </a:extLst>
          </p:cNvPr>
          <p:cNvSpPr txBox="1"/>
          <p:nvPr/>
        </p:nvSpPr>
        <p:spPr>
          <a:xfrm>
            <a:off x="12819606" y="3705610"/>
            <a:ext cx="3118178" cy="1569660"/>
          </a:xfrm>
          <a:prstGeom prst="rect">
            <a:avLst/>
          </a:prstGeom>
          <a:noFill/>
        </p:spPr>
        <p:txBody>
          <a:bodyPr wrap="square" rtlCol="0">
            <a:spAutoFit/>
          </a:bodyPr>
          <a:lstStyle/>
          <a:p>
            <a:r>
              <a:rPr lang="en-IN" sz="9600" dirty="0"/>
              <a:t>MAY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8436CFB0-1DE6-4813-8760-11BE8B263F4A}"/>
              </a:ext>
            </a:extLst>
          </p:cNvPr>
          <p:cNvGraphicFramePr>
            <a:graphicFrameLocks/>
          </p:cNvGraphicFramePr>
          <p:nvPr>
            <p:extLst>
              <p:ext uri="{D42A27DB-BD31-4B8C-83A1-F6EECF244321}">
                <p14:modId xmlns:p14="http://schemas.microsoft.com/office/powerpoint/2010/main" val="1966687271"/>
              </p:ext>
            </p:extLst>
          </p:nvPr>
        </p:nvGraphicFramePr>
        <p:xfrm>
          <a:off x="4916844" y="2957211"/>
          <a:ext cx="10377999" cy="6076673"/>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a:extLst>
              <a:ext uri="{FF2B5EF4-FFF2-40B4-BE49-F238E27FC236}">
                <a16:creationId xmlns:a16="http://schemas.microsoft.com/office/drawing/2014/main" id="{92B9547E-26C6-4E34-3D3E-DC013A997AE0}"/>
              </a:ext>
            </a:extLst>
          </p:cNvPr>
          <p:cNvSpPr txBox="1"/>
          <p:nvPr/>
        </p:nvSpPr>
        <p:spPr>
          <a:xfrm>
            <a:off x="4879649" y="1685151"/>
            <a:ext cx="10377999" cy="923330"/>
          </a:xfrm>
          <a:prstGeom prst="rect">
            <a:avLst/>
          </a:prstGeom>
          <a:noFill/>
        </p:spPr>
        <p:txBody>
          <a:bodyPr wrap="square" rtlCol="0">
            <a:spAutoFit/>
          </a:bodyPr>
          <a:lstStyle/>
          <a:p>
            <a:pPr algn="ctr"/>
            <a:r>
              <a:rPr lang="en-IN" sz="5400" dirty="0"/>
              <a:t>Top 5 Categories by Popularity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018B43E8-ECBD-469F-8B5A-685849AC1053}"/>
              </a:ext>
            </a:extLst>
          </p:cNvPr>
          <p:cNvGraphicFramePr>
            <a:graphicFrameLocks/>
          </p:cNvGraphicFramePr>
          <p:nvPr>
            <p:extLst>
              <p:ext uri="{D42A27DB-BD31-4B8C-83A1-F6EECF244321}">
                <p14:modId xmlns:p14="http://schemas.microsoft.com/office/powerpoint/2010/main" val="1562571810"/>
              </p:ext>
            </p:extLst>
          </p:nvPr>
        </p:nvGraphicFramePr>
        <p:xfrm>
          <a:off x="5147538" y="2476500"/>
          <a:ext cx="10451754" cy="6354699"/>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a:extLst>
              <a:ext uri="{FF2B5EF4-FFF2-40B4-BE49-F238E27FC236}">
                <a16:creationId xmlns:a16="http://schemas.microsoft.com/office/drawing/2014/main" id="{F21C5663-A720-E914-825E-D150B1565422}"/>
              </a:ext>
            </a:extLst>
          </p:cNvPr>
          <p:cNvSpPr txBox="1"/>
          <p:nvPr/>
        </p:nvSpPr>
        <p:spPr>
          <a:xfrm>
            <a:off x="4879649" y="1257446"/>
            <a:ext cx="11002992" cy="830997"/>
          </a:xfrm>
          <a:prstGeom prst="rect">
            <a:avLst/>
          </a:prstGeom>
          <a:noFill/>
        </p:spPr>
        <p:txBody>
          <a:bodyPr wrap="square" rtlCol="0">
            <a:spAutoFit/>
          </a:bodyPr>
          <a:lstStyle/>
          <a:p>
            <a:pPr algn="ctr"/>
            <a:r>
              <a:rPr lang="en-IN" sz="4800" dirty="0"/>
              <a:t>Distribution of Content Type by Popularity</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1425</Words>
  <Application>Microsoft Office PowerPoint</Application>
  <PresentationFormat>Custom</PresentationFormat>
  <Paragraphs>141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Graphik Regular</vt:lpstr>
      <vt:lpstr>Clear Sans Regular Bold</vt:lpstr>
      <vt:lpstr>Gadugi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Shaunak Sharma</cp:lastModifiedBy>
  <cp:revision>9</cp:revision>
  <dcterms:created xsi:type="dcterms:W3CDTF">2006-08-16T00:00:00Z</dcterms:created>
  <dcterms:modified xsi:type="dcterms:W3CDTF">2024-08-13T11:08:47Z</dcterms:modified>
  <dc:identifier>DAEhDyfaYKE</dc:identifier>
</cp:coreProperties>
</file>