
<file path=[Content_Types].xml><?xml version="1.0" encoding="utf-8"?>
<Types xmlns="http://schemas.openxmlformats.org/package/2006/content-types">
  <Default Extension="1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wpixel.com/search/stock%20market" TargetMode="External"/><Relationship Id="rId5" Type="http://schemas.openxmlformats.org/officeDocument/2006/relationships/image" Target="../media/image3.1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tm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299695"/>
            <a:ext cx="8228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 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B807A2-DE35-2B2E-40AA-9C15B826F5AE}"/>
              </a:ext>
            </a:extLst>
          </p:cNvPr>
          <p:cNvSpPr txBox="1"/>
          <p:nvPr/>
        </p:nvSpPr>
        <p:spPr>
          <a:xfrm>
            <a:off x="1233948" y="1711643"/>
            <a:ext cx="667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Impactful Sales Insights: Driving Growth at JPMorgan Chase &amp; Co. 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31C8D-5067-8EF3-1BE2-487C9B3AA7A6}"/>
              </a:ext>
            </a:extLst>
          </p:cNvPr>
          <p:cNvSpPr txBox="1"/>
          <p:nvPr/>
        </p:nvSpPr>
        <p:spPr>
          <a:xfrm>
            <a:off x="1233948" y="4570140"/>
            <a:ext cx="651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Comprehensive Analysis of Account Sales Performance (2017-2021)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A010E-CCE5-29BB-93E8-59CD808F684A}"/>
              </a:ext>
            </a:extLst>
          </p:cNvPr>
          <p:cNvSpPr txBox="1"/>
          <p:nvPr/>
        </p:nvSpPr>
        <p:spPr>
          <a:xfrm>
            <a:off x="3018503" y="6313027"/>
            <a:ext cx="481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Presentation By : Shaunak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76846" y="1194619"/>
            <a:ext cx="3170922" cy="172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/>
              <a:t>Elevating Performance: A Five-Year Journey of Growth 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476846" y="3323301"/>
            <a:ext cx="2949178" cy="254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 dirty="0"/>
              <a:t>Briefly introduce the consistent growth in sales over the past five years, focusing on the 51.77% AVG 5yr CAGR.</a:t>
            </a:r>
            <a:endParaRPr sz="24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0BCC4-64DE-0DC6-2177-1956766AA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42969" y="1244148"/>
            <a:ext cx="4622311" cy="296405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594851" y="1197640"/>
            <a:ext cx="7329948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Problem Statement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✓ J.P. Morgan Chase &amp; Co. is a prominent global financial services firm providing a wide range of services and operating internationally.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✓ The company seeks to evaluate the account performance metrics over the past five years (2017-2021) and identify the factors contributing to the compound annual growth rate (CAGR) in unit sales. This involves pinpointing opportunities for further enhancement.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1800" b="1" dirty="0"/>
              <a:t>Business Questions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Reviewing the overall unit sales for each year. o Assessing the year-over-year growth in sales. o Determining which account types are outperforming others in terms of unit sales. o Calculating the average 5-year compound annual growth rate (CAGR) for various account types. o Identifying the top-performing and bottom-performing accounts.</a:t>
            </a:r>
            <a:endParaRPr sz="18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253BAC-6406-7EB4-6F96-A908B4A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Questions &amp;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93304B-BFC3-CC64-AB12-D6C3317A59EE}"/>
              </a:ext>
            </a:extLst>
          </p:cNvPr>
          <p:cNvSpPr/>
          <p:nvPr/>
        </p:nvSpPr>
        <p:spPr>
          <a:xfrm>
            <a:off x="363793" y="2150245"/>
            <a:ext cx="8490155" cy="3720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Google Shape;121;p4"/>
          <p:cNvSpPr txBox="1"/>
          <p:nvPr/>
        </p:nvSpPr>
        <p:spPr>
          <a:xfrm>
            <a:off x="457200" y="1062967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/>
              <a:t>✓ </a:t>
            </a:r>
            <a:r>
              <a:rPr lang="en-US" sz="1800" dirty="0"/>
              <a:t>Using the Power Query tool in Excel, we will extract relevant columns for account information, product sales volumes, and marketing programs and create a structured table with useful columns for efficient analysis.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F2B8E-65E0-E1CF-F615-23BEEA7FD089}"/>
              </a:ext>
            </a:extLst>
          </p:cNvPr>
          <p:cNvSpPr txBox="1"/>
          <p:nvPr/>
        </p:nvSpPr>
        <p:spPr>
          <a:xfrm>
            <a:off x="457200" y="403122"/>
            <a:ext cx="50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Data Transformation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3AD7B-6C33-EC9C-6F65-35EC9B959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0" t="28816" r="1182" b="6229"/>
          <a:stretch/>
        </p:blipFill>
        <p:spPr>
          <a:xfrm>
            <a:off x="457200" y="2253423"/>
            <a:ext cx="8323007" cy="3531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AA69-3C04-DD0B-51A5-5A0B8A5E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Sales Distribution by Account Type &amp; Year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CFFDE-7B2B-7B75-D27A-971EACEB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4459">
            <a:off x="5253328" y="1582684"/>
            <a:ext cx="3268998" cy="377555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128B2-FA2E-6E01-65AC-4E65BF15B411}"/>
              </a:ext>
            </a:extLst>
          </p:cNvPr>
          <p:cNvSpPr txBox="1"/>
          <p:nvPr/>
        </p:nvSpPr>
        <p:spPr>
          <a:xfrm>
            <a:off x="457200" y="1363561"/>
            <a:ext cx="3786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observe Our sales distribution across various account types illustrates a balanced market penetration, with each segment contributing significantly to our overall sales:</a:t>
            </a:r>
          </a:p>
          <a:p>
            <a:endParaRPr lang="en-US" sz="1600" dirty="0"/>
          </a:p>
          <a:p>
            <a:r>
              <a:rPr lang="en-US" sz="1600" dirty="0"/>
              <a:t>❑ Medium Business: Leading with 26%, highlighting strong relationships in this segment. </a:t>
            </a:r>
          </a:p>
          <a:p>
            <a:endParaRPr lang="en-US" sz="1600" dirty="0"/>
          </a:p>
          <a:p>
            <a:r>
              <a:rPr lang="en-US" sz="1600" dirty="0"/>
              <a:t>❑ Online Retailer: Close behind at 28%, reflecting our robust presence in the e-commerce space. </a:t>
            </a:r>
          </a:p>
          <a:p>
            <a:endParaRPr lang="en-US" sz="1600" dirty="0"/>
          </a:p>
          <a:p>
            <a:r>
              <a:rPr lang="en-US" sz="1600" dirty="0"/>
              <a:t>❑ Small Business and Wholesale Distributor: Each holds 23%, demonstrating our broad appeal across different business sizes and models.</a:t>
            </a:r>
            <a:endParaRPr lang="en-IN" sz="1600" dirty="0"/>
          </a:p>
        </p:txBody>
      </p:sp>
      <p:sp>
        <p:nvSpPr>
          <p:cNvPr id="6" name="Google Shape;122;p4">
            <a:extLst>
              <a:ext uri="{FF2B5EF4-FFF2-40B4-BE49-F238E27FC236}">
                <a16:creationId xmlns:a16="http://schemas.microsoft.com/office/drawing/2014/main" id="{D0FBF94C-EABF-E345-20D1-9DA0453490F1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3;p4">
            <a:extLst>
              <a:ext uri="{FF2B5EF4-FFF2-40B4-BE49-F238E27FC236}">
                <a16:creationId xmlns:a16="http://schemas.microsoft.com/office/drawing/2014/main" id="{A2F48E42-C80B-CF6D-BE8D-5DBE1213A0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93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62AB-27BA-05CD-523B-2617B3E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Year-over-Year Growth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769A4-289C-EA36-8FC0-28AB3D3BE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1835" r="66129" b="40436"/>
          <a:stretch/>
        </p:blipFill>
        <p:spPr>
          <a:xfrm>
            <a:off x="1961536" y="3723967"/>
            <a:ext cx="4862052" cy="248082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C017B-A0F7-1750-2DD2-EBF0C9A07106}"/>
              </a:ext>
            </a:extLst>
          </p:cNvPr>
          <p:cNvSpPr txBox="1"/>
          <p:nvPr/>
        </p:nvSpPr>
        <p:spPr>
          <a:xfrm>
            <a:off x="457200" y="1088754"/>
            <a:ext cx="81361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graph illustrates the Year-over-Year (YoY) sales growth from 2017 to 2021, highlighting our company’s ability to sustain growth over a five-year period. </a:t>
            </a:r>
          </a:p>
          <a:p>
            <a:endParaRPr lang="en-US" dirty="0"/>
          </a:p>
          <a:p>
            <a:pPr algn="just"/>
            <a:r>
              <a:rPr lang="en-US" dirty="0"/>
              <a:t>❑ 2017-2018: We see a steady increase in sales, setting a strong foundation for growth.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❑ 2019: A significant spike in growth, indicating successful market expansions or product launches.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❑ 2020: A slight dip possibly due to market challenges, yet our overall trajectory remains positive.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❑ 2021: A robust recovery with sales soaring to nearly 5 million units, showcasing our resilience and strategic adaptability.</a:t>
            </a:r>
            <a:endParaRPr lang="en-IN" dirty="0"/>
          </a:p>
        </p:txBody>
      </p:sp>
      <p:sp>
        <p:nvSpPr>
          <p:cNvPr id="6" name="Google Shape;122;p4">
            <a:extLst>
              <a:ext uri="{FF2B5EF4-FFF2-40B4-BE49-F238E27FC236}">
                <a16:creationId xmlns:a16="http://schemas.microsoft.com/office/drawing/2014/main" id="{277D0E6C-F0A7-EEF5-5D27-3E6FB5E49201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3;p4">
            <a:extLst>
              <a:ext uri="{FF2B5EF4-FFF2-40B4-BE49-F238E27FC236}">
                <a16:creationId xmlns:a16="http://schemas.microsoft.com/office/drawing/2014/main" id="{04B6C7FA-0399-E34C-BE46-1A21A06ACB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309299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0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30AF-AD24-A5A8-C10D-71120AF4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Summary &amp;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3E019-6848-CCA7-4CA3-1BAA5298480F}"/>
              </a:ext>
            </a:extLst>
          </p:cNvPr>
          <p:cNvSpPr txBox="1"/>
          <p:nvPr/>
        </p:nvSpPr>
        <p:spPr>
          <a:xfrm>
            <a:off x="457200" y="1052051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Summary: Over the past five years, our sales analysis reveals a robust growth trajectory, with significant contributions from diverse account types and top-performing accounts. Despite minor fluctuations, our Year-over-Year growth showcases a pattern of resilience and strategic adaptability, positioning us strongly in the market.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Recommendations: </a:t>
            </a:r>
          </a:p>
          <a:p>
            <a:pPr algn="just"/>
            <a:r>
              <a:rPr lang="en-US" sz="1600" dirty="0"/>
              <a:t>❑ Enhance Focus on High-Performing Accounts: </a:t>
            </a:r>
          </a:p>
          <a:p>
            <a:pPr algn="just"/>
            <a:r>
              <a:rPr lang="en-US" sz="1600" dirty="0"/>
              <a:t>Strengthen relationships and customize offerings for the top 5 accounts to maximize sales and loyalty.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❑ Expand Market Share in Underutilized Sectors: </a:t>
            </a:r>
          </a:p>
          <a:p>
            <a:pPr algn="just"/>
            <a:r>
              <a:rPr lang="en-US" sz="1600" dirty="0"/>
              <a:t>Increase penetration in the wholesale distributor and small business sectors, leveraging tailored marketing strategies to meet their unique needs.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❑ Invest in Data Analytics: </a:t>
            </a:r>
          </a:p>
          <a:p>
            <a:pPr algn="just"/>
            <a:r>
              <a:rPr lang="en-US" sz="1600" dirty="0"/>
              <a:t>Continue to refine our sales strategies through advanced analytics, ensuring we adapt dynamically to market trends and customer preferences.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❑ Resilience and Adaptability: </a:t>
            </a:r>
          </a:p>
          <a:p>
            <a:pPr algn="just"/>
            <a:r>
              <a:rPr lang="en-US" sz="1600" dirty="0"/>
              <a:t>Enhance operational flexibility to maintain growth momentum and manage market disruptions effectively, as evidenced by our recovery in 2021. </a:t>
            </a:r>
            <a:endParaRPr lang="en-IN" sz="1600" dirty="0"/>
          </a:p>
        </p:txBody>
      </p:sp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8A716565-6DB4-D940-162C-D442B0267E57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23;p4">
            <a:extLst>
              <a:ext uri="{FF2B5EF4-FFF2-40B4-BE49-F238E27FC236}">
                <a16:creationId xmlns:a16="http://schemas.microsoft.com/office/drawing/2014/main" id="{1D0D67CA-50F6-A56B-2C01-6EC401F3A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374" y="6322623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5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(4:3)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Elevating Performance: A Five-Year Journey of Growth </vt:lpstr>
      <vt:lpstr>Questions &amp; Problems</vt:lpstr>
      <vt:lpstr>PowerPoint Presentation</vt:lpstr>
      <vt:lpstr>Sales Distribution by Account Type &amp; Year</vt:lpstr>
      <vt:lpstr>Year-over-Year Growth Trends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Shaunak Sharma</cp:lastModifiedBy>
  <cp:revision>1</cp:revision>
  <dcterms:created xsi:type="dcterms:W3CDTF">2020-03-26T22:50:15Z</dcterms:created>
  <dcterms:modified xsi:type="dcterms:W3CDTF">2024-08-12T05:26:53Z</dcterms:modified>
</cp:coreProperties>
</file>