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06543-68E7-0341-3E5B-D0EBB972318E}" v="210" dt="2021-01-13T18:10:34.044"/>
    <p1510:client id="{9653D47B-D605-2F5B-9CA2-DB7CD61D74C3}" v="1141" dt="2021-01-13T14:08:58.008"/>
    <p1510:client id="{9DC5A773-FCB2-BF02-77DE-7A88D8A28656}" v="4" dt="2021-01-13T15:00:33.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37B72-1936-467D-B98C-14941BC12B3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0237880-D985-4F04-8E29-D36B1BB54AD8}">
      <dgm:prSet/>
      <dgm:spPr/>
      <dgm:t>
        <a:bodyPr/>
        <a:lstStyle/>
        <a:p>
          <a:r>
            <a:rPr lang="en-US"/>
            <a:t>One-hot encoding, groupby() and mean() was used to get the frequency of the different restaurant categories in the neighborhoods</a:t>
          </a:r>
        </a:p>
      </dgm:t>
    </dgm:pt>
    <dgm:pt modelId="{0EE6ECCD-B71B-43BA-A60C-8FD7B6F280D6}" type="parTrans" cxnId="{177587D3-95B2-4B20-B2A5-53D067F09284}">
      <dgm:prSet/>
      <dgm:spPr/>
      <dgm:t>
        <a:bodyPr/>
        <a:lstStyle/>
        <a:p>
          <a:endParaRPr lang="en-US"/>
        </a:p>
      </dgm:t>
    </dgm:pt>
    <dgm:pt modelId="{D3475AB6-8D24-428A-AAB4-EC8E9AF6B93B}" type="sibTrans" cxnId="{177587D3-95B2-4B20-B2A5-53D067F09284}">
      <dgm:prSet/>
      <dgm:spPr/>
      <dgm:t>
        <a:bodyPr/>
        <a:lstStyle/>
        <a:p>
          <a:endParaRPr lang="en-US"/>
        </a:p>
      </dgm:t>
    </dgm:pt>
    <dgm:pt modelId="{46AA0181-110E-4416-B8E4-2AAF9DE3DC09}">
      <dgm:prSet/>
      <dgm:spPr/>
      <dgm:t>
        <a:bodyPr/>
        <a:lstStyle/>
        <a:p>
          <a:r>
            <a:rPr lang="en-US"/>
            <a:t>The top 5 restaurant categories in the neighborhoods was determined</a:t>
          </a:r>
        </a:p>
      </dgm:t>
    </dgm:pt>
    <dgm:pt modelId="{9C79D3ED-F26D-47C3-ADAD-E59227E28D6B}" type="parTrans" cxnId="{D8291483-F2B8-4AB0-8A4E-89A155B0F5E4}">
      <dgm:prSet/>
      <dgm:spPr/>
      <dgm:t>
        <a:bodyPr/>
        <a:lstStyle/>
        <a:p>
          <a:endParaRPr lang="en-US"/>
        </a:p>
      </dgm:t>
    </dgm:pt>
    <dgm:pt modelId="{C5E4ED19-9135-417F-87A1-29934FB71B1A}" type="sibTrans" cxnId="{D8291483-F2B8-4AB0-8A4E-89A155B0F5E4}">
      <dgm:prSet/>
      <dgm:spPr/>
      <dgm:t>
        <a:bodyPr/>
        <a:lstStyle/>
        <a:p>
          <a:endParaRPr lang="en-US"/>
        </a:p>
      </dgm:t>
    </dgm:pt>
    <dgm:pt modelId="{69FCF011-D0CD-4267-894D-8927C82C0CBD}">
      <dgm:prSet/>
      <dgm:spPr/>
      <dgm:t>
        <a:bodyPr/>
        <a:lstStyle/>
        <a:p>
          <a:r>
            <a:rPr lang="en-US"/>
            <a:t>Cluster analysis using the k-means unsupervised machine learning cluster algorithm was performed using values of k=5 and k=7</a:t>
          </a:r>
        </a:p>
      </dgm:t>
    </dgm:pt>
    <dgm:pt modelId="{60978902-59D7-43C7-9E11-C3BB49616C0B}" type="parTrans" cxnId="{395ACE40-EEA0-47D1-9F34-BB4DD79D7AD1}">
      <dgm:prSet/>
      <dgm:spPr/>
      <dgm:t>
        <a:bodyPr/>
        <a:lstStyle/>
        <a:p>
          <a:endParaRPr lang="en-US"/>
        </a:p>
      </dgm:t>
    </dgm:pt>
    <dgm:pt modelId="{C5522BD5-F227-4130-91D2-C360ECD8232E}" type="sibTrans" cxnId="{395ACE40-EEA0-47D1-9F34-BB4DD79D7AD1}">
      <dgm:prSet/>
      <dgm:spPr/>
      <dgm:t>
        <a:bodyPr/>
        <a:lstStyle/>
        <a:p>
          <a:endParaRPr lang="en-US"/>
        </a:p>
      </dgm:t>
    </dgm:pt>
    <dgm:pt modelId="{0193A8A2-941C-4965-A2B7-EFE79FAE6725}" type="pres">
      <dgm:prSet presAssocID="{03137B72-1936-467D-B98C-14941BC12B3C}" presName="linear" presStyleCnt="0">
        <dgm:presLayoutVars>
          <dgm:animLvl val="lvl"/>
          <dgm:resizeHandles val="exact"/>
        </dgm:presLayoutVars>
      </dgm:prSet>
      <dgm:spPr/>
    </dgm:pt>
    <dgm:pt modelId="{FF6A8CEF-23E6-44EF-9FF3-5121D02FA408}" type="pres">
      <dgm:prSet presAssocID="{F0237880-D985-4F04-8E29-D36B1BB54AD8}" presName="parentText" presStyleLbl="node1" presStyleIdx="0" presStyleCnt="3">
        <dgm:presLayoutVars>
          <dgm:chMax val="0"/>
          <dgm:bulletEnabled val="1"/>
        </dgm:presLayoutVars>
      </dgm:prSet>
      <dgm:spPr/>
    </dgm:pt>
    <dgm:pt modelId="{87648916-647A-40DA-8C4D-7B51F625775D}" type="pres">
      <dgm:prSet presAssocID="{D3475AB6-8D24-428A-AAB4-EC8E9AF6B93B}" presName="spacer" presStyleCnt="0"/>
      <dgm:spPr/>
    </dgm:pt>
    <dgm:pt modelId="{7C6E94C9-A554-4928-B9C3-449DE5A0D74D}" type="pres">
      <dgm:prSet presAssocID="{46AA0181-110E-4416-B8E4-2AAF9DE3DC09}" presName="parentText" presStyleLbl="node1" presStyleIdx="1" presStyleCnt="3">
        <dgm:presLayoutVars>
          <dgm:chMax val="0"/>
          <dgm:bulletEnabled val="1"/>
        </dgm:presLayoutVars>
      </dgm:prSet>
      <dgm:spPr/>
    </dgm:pt>
    <dgm:pt modelId="{BC5B9A22-1701-44CD-877F-EDFFF9036776}" type="pres">
      <dgm:prSet presAssocID="{C5E4ED19-9135-417F-87A1-29934FB71B1A}" presName="spacer" presStyleCnt="0"/>
      <dgm:spPr/>
    </dgm:pt>
    <dgm:pt modelId="{DE02DA4C-C2BC-4A6D-8702-CE050C9F230C}" type="pres">
      <dgm:prSet presAssocID="{69FCF011-D0CD-4267-894D-8927C82C0CBD}" presName="parentText" presStyleLbl="node1" presStyleIdx="2" presStyleCnt="3">
        <dgm:presLayoutVars>
          <dgm:chMax val="0"/>
          <dgm:bulletEnabled val="1"/>
        </dgm:presLayoutVars>
      </dgm:prSet>
      <dgm:spPr/>
    </dgm:pt>
  </dgm:ptLst>
  <dgm:cxnLst>
    <dgm:cxn modelId="{38872C3D-7DB0-428D-93F7-8CC47D85D94B}" type="presOf" srcId="{03137B72-1936-467D-B98C-14941BC12B3C}" destId="{0193A8A2-941C-4965-A2B7-EFE79FAE6725}" srcOrd="0" destOrd="0" presId="urn:microsoft.com/office/officeart/2005/8/layout/vList2"/>
    <dgm:cxn modelId="{395ACE40-EEA0-47D1-9F34-BB4DD79D7AD1}" srcId="{03137B72-1936-467D-B98C-14941BC12B3C}" destId="{69FCF011-D0CD-4267-894D-8927C82C0CBD}" srcOrd="2" destOrd="0" parTransId="{60978902-59D7-43C7-9E11-C3BB49616C0B}" sibTransId="{C5522BD5-F227-4130-91D2-C360ECD8232E}"/>
    <dgm:cxn modelId="{7AC30771-3A11-43CE-BF8A-DC32D021056C}" type="presOf" srcId="{F0237880-D985-4F04-8E29-D36B1BB54AD8}" destId="{FF6A8CEF-23E6-44EF-9FF3-5121D02FA408}" srcOrd="0" destOrd="0" presId="urn:microsoft.com/office/officeart/2005/8/layout/vList2"/>
    <dgm:cxn modelId="{B51FA180-58B2-42C6-9A5A-AE7A06B6C766}" type="presOf" srcId="{69FCF011-D0CD-4267-894D-8927C82C0CBD}" destId="{DE02DA4C-C2BC-4A6D-8702-CE050C9F230C}" srcOrd="0" destOrd="0" presId="urn:microsoft.com/office/officeart/2005/8/layout/vList2"/>
    <dgm:cxn modelId="{D8291483-F2B8-4AB0-8A4E-89A155B0F5E4}" srcId="{03137B72-1936-467D-B98C-14941BC12B3C}" destId="{46AA0181-110E-4416-B8E4-2AAF9DE3DC09}" srcOrd="1" destOrd="0" parTransId="{9C79D3ED-F26D-47C3-ADAD-E59227E28D6B}" sibTransId="{C5E4ED19-9135-417F-87A1-29934FB71B1A}"/>
    <dgm:cxn modelId="{B8209898-9297-4E6F-9690-F1802133E89B}" type="presOf" srcId="{46AA0181-110E-4416-B8E4-2AAF9DE3DC09}" destId="{7C6E94C9-A554-4928-B9C3-449DE5A0D74D}" srcOrd="0" destOrd="0" presId="urn:microsoft.com/office/officeart/2005/8/layout/vList2"/>
    <dgm:cxn modelId="{177587D3-95B2-4B20-B2A5-53D067F09284}" srcId="{03137B72-1936-467D-B98C-14941BC12B3C}" destId="{F0237880-D985-4F04-8E29-D36B1BB54AD8}" srcOrd="0" destOrd="0" parTransId="{0EE6ECCD-B71B-43BA-A60C-8FD7B6F280D6}" sibTransId="{D3475AB6-8D24-428A-AAB4-EC8E9AF6B93B}"/>
    <dgm:cxn modelId="{1B4CBC54-5229-4F35-A966-CC945789CC22}" type="presParOf" srcId="{0193A8A2-941C-4965-A2B7-EFE79FAE6725}" destId="{FF6A8CEF-23E6-44EF-9FF3-5121D02FA408}" srcOrd="0" destOrd="0" presId="urn:microsoft.com/office/officeart/2005/8/layout/vList2"/>
    <dgm:cxn modelId="{29582320-15DA-4FEF-A8B0-8F6E5E2709D5}" type="presParOf" srcId="{0193A8A2-941C-4965-A2B7-EFE79FAE6725}" destId="{87648916-647A-40DA-8C4D-7B51F625775D}" srcOrd="1" destOrd="0" presId="urn:microsoft.com/office/officeart/2005/8/layout/vList2"/>
    <dgm:cxn modelId="{15712165-95FB-48C7-A121-C98A86444B5F}" type="presParOf" srcId="{0193A8A2-941C-4965-A2B7-EFE79FAE6725}" destId="{7C6E94C9-A554-4928-B9C3-449DE5A0D74D}" srcOrd="2" destOrd="0" presId="urn:microsoft.com/office/officeart/2005/8/layout/vList2"/>
    <dgm:cxn modelId="{FF6691A9-7B73-4D49-88DB-860097284F40}" type="presParOf" srcId="{0193A8A2-941C-4965-A2B7-EFE79FAE6725}" destId="{BC5B9A22-1701-44CD-877F-EDFFF9036776}" srcOrd="3" destOrd="0" presId="urn:microsoft.com/office/officeart/2005/8/layout/vList2"/>
    <dgm:cxn modelId="{F3D7BA69-C457-4559-B937-7FB09DC2DAD9}" type="presParOf" srcId="{0193A8A2-941C-4965-A2B7-EFE79FAE6725}" destId="{DE02DA4C-C2BC-4A6D-8702-CE050C9F23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A8CEF-23E6-44EF-9FF3-5121D02FA408}">
      <dsp:nvSpPr>
        <dsp:cNvPr id="0" name=""/>
        <dsp:cNvSpPr/>
      </dsp:nvSpPr>
      <dsp:spPr>
        <a:xfrm>
          <a:off x="0" y="662885"/>
          <a:ext cx="6489509" cy="12647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One-hot encoding, groupby() and mean() was used to get the frequency of the different restaurant categories in the neighborhoods</a:t>
          </a:r>
        </a:p>
      </dsp:txBody>
      <dsp:txXfrm>
        <a:off x="61741" y="724626"/>
        <a:ext cx="6366027" cy="1141288"/>
      </dsp:txXfrm>
    </dsp:sp>
    <dsp:sp modelId="{7C6E94C9-A554-4928-B9C3-449DE5A0D74D}">
      <dsp:nvSpPr>
        <dsp:cNvPr id="0" name=""/>
        <dsp:cNvSpPr/>
      </dsp:nvSpPr>
      <dsp:spPr>
        <a:xfrm>
          <a:off x="0" y="1993895"/>
          <a:ext cx="6489509" cy="12647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top 5 restaurant categories in the neighborhoods was determined</a:t>
          </a:r>
        </a:p>
      </dsp:txBody>
      <dsp:txXfrm>
        <a:off x="61741" y="2055636"/>
        <a:ext cx="6366027" cy="1141288"/>
      </dsp:txXfrm>
    </dsp:sp>
    <dsp:sp modelId="{DE02DA4C-C2BC-4A6D-8702-CE050C9F230C}">
      <dsp:nvSpPr>
        <dsp:cNvPr id="0" name=""/>
        <dsp:cNvSpPr/>
      </dsp:nvSpPr>
      <dsp:spPr>
        <a:xfrm>
          <a:off x="0" y="3324905"/>
          <a:ext cx="6489509" cy="12647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Cluster analysis using the k-means unsupervised machine learning cluster algorithm was performed using values of k=5 and k=7</a:t>
          </a:r>
        </a:p>
      </dsp:txBody>
      <dsp:txXfrm>
        <a:off x="61741" y="3386646"/>
        <a:ext cx="6366027" cy="11412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42" y="637953"/>
            <a:ext cx="8272458" cy="3189507"/>
          </a:xfrm>
        </p:spPr>
        <p:txBody>
          <a:bodyPr>
            <a:normAutofit/>
          </a:bodyPr>
          <a:lstStyle/>
          <a:p>
            <a:pPr algn="l"/>
            <a:r>
              <a:rPr lang="en-US" sz="6800">
                <a:solidFill>
                  <a:srgbClr val="FFFFFF"/>
                </a:solidFill>
                <a:ea typeface="+mj-lt"/>
                <a:cs typeface="+mj-lt"/>
              </a:rPr>
              <a:t>An Analysis of Boston, MA Neighborhood Restaurant Data</a:t>
            </a:r>
            <a:endParaRPr lang="en-US" sz="6800">
              <a:solidFill>
                <a:srgbClr val="FFFFFF"/>
              </a:solidFill>
            </a:endParaRPr>
          </a:p>
        </p:txBody>
      </p:sp>
      <p:sp>
        <p:nvSpPr>
          <p:cNvPr id="9"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795342" y="4377268"/>
            <a:ext cx="7970903" cy="1280582"/>
          </a:xfrm>
        </p:spPr>
        <p:txBody>
          <a:bodyPr vert="horz" lIns="91440" tIns="45720" rIns="91440" bIns="45720" rtlCol="0" anchor="t">
            <a:normAutofit/>
          </a:bodyPr>
          <a:lstStyle/>
          <a:p>
            <a:pPr algn="l"/>
            <a:r>
              <a:rPr lang="en-US" sz="1300">
                <a:solidFill>
                  <a:srgbClr val="FEFFFF"/>
                </a:solidFill>
                <a:ea typeface="+mn-lt"/>
                <a:cs typeface="+mn-lt"/>
              </a:rPr>
              <a:t>IBM DATA SCIENCE CAPSTONE PROJECT</a:t>
            </a:r>
          </a:p>
          <a:p>
            <a:pPr algn="l"/>
            <a:endParaRPr lang="en-US" sz="1300">
              <a:solidFill>
                <a:srgbClr val="FEFFFF"/>
              </a:solidFill>
              <a:ea typeface="+mn-lt"/>
              <a:cs typeface="+mn-lt"/>
            </a:endParaRPr>
          </a:p>
          <a:p>
            <a:pPr algn="l"/>
            <a:endParaRPr lang="en-US" sz="1300">
              <a:solidFill>
                <a:srgbClr val="FEFFFF"/>
              </a:solidFill>
              <a:ea typeface="+mn-lt"/>
              <a:cs typeface="+mn-lt"/>
            </a:endParaRPr>
          </a:p>
          <a:p>
            <a:pPr algn="l"/>
            <a:r>
              <a:rPr lang="en-US" sz="1300">
                <a:solidFill>
                  <a:srgbClr val="FEFFFF"/>
                </a:solidFill>
                <a:ea typeface="+mn-lt"/>
                <a:cs typeface="+mn-lt"/>
              </a:rPr>
              <a:t>Shaun Anderson</a:t>
            </a:r>
          </a:p>
        </p:txBody>
      </p:sp>
      <p:sp>
        <p:nvSpPr>
          <p:cNvPr id="19"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FD2FE2A-8AAC-41C3-973B-999EA3ED0A69}"/>
              </a:ext>
            </a:extLst>
          </p:cNvPr>
          <p:cNvSpPr>
            <a:spLocks noGrp="1"/>
          </p:cNvSpPr>
          <p:nvPr>
            <p:ph type="title"/>
          </p:nvPr>
        </p:nvSpPr>
        <p:spPr>
          <a:xfrm>
            <a:off x="1098468" y="885651"/>
            <a:ext cx="3229803" cy="4624603"/>
          </a:xfrm>
        </p:spPr>
        <p:txBody>
          <a:bodyPr>
            <a:normAutofit/>
          </a:bodyPr>
          <a:lstStyle/>
          <a:p>
            <a:r>
              <a:rPr lang="en-US" sz="4100" b="1">
                <a:solidFill>
                  <a:srgbClr val="FFFFFF"/>
                </a:solidFill>
                <a:ea typeface="+mj-lt"/>
                <a:cs typeface="+mj-lt"/>
              </a:rPr>
              <a:t>Intro/Business Problem</a:t>
            </a:r>
            <a:endParaRPr lang="en-US" sz="4100" b="1">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151D9C13-E03E-4CAD-8EC0-0BDCE4A11CCF}"/>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1700">
                <a:ea typeface="+mn-lt"/>
                <a:cs typeface="+mn-lt"/>
              </a:rPr>
              <a:t>The city of Boston, Massachusetts is a small city on the northeast coast of the United States. The city is well known for its many cultural and historical attractions that draw in approximately 20 million visitors per year from both the United States and abroad</a:t>
            </a:r>
          </a:p>
          <a:p>
            <a:r>
              <a:rPr lang="en-US" sz="1700">
                <a:ea typeface="+mn-lt"/>
                <a:cs typeface="+mn-lt"/>
              </a:rPr>
              <a:t>The city's tourist attractions tend to be contained in one small area of the city with more residential neighborhoods around that. The tourist areas do have some residential areas but these tend to be very upscale and expensive. The residential areas outside of that zone tend to be more affordable and are where middle-class and college students tend to reside.</a:t>
            </a:r>
          </a:p>
          <a:p>
            <a:r>
              <a:rPr lang="en-US" sz="1700">
                <a:ea typeface="+mn-lt"/>
                <a:cs typeface="+mn-lt"/>
              </a:rPr>
              <a:t>Analysis of these neighborhoods will be performed to see if there is a difference between the restaurant types that are most prevalent in the tourist areas versus the residential areas. This would assist someone who wishes to open a restaurant in these areas in determining which type of restaurant may be successful.</a:t>
            </a:r>
            <a:endParaRPr lang="en-US" sz="1700">
              <a:cs typeface="Calibri"/>
            </a:endParaRPr>
          </a:p>
        </p:txBody>
      </p:sp>
    </p:spTree>
    <p:extLst>
      <p:ext uri="{BB962C8B-B14F-4D97-AF65-F5344CB8AC3E}">
        <p14:creationId xmlns:p14="http://schemas.microsoft.com/office/powerpoint/2010/main" val="8669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04EF9AC-5B8A-4B09-BD28-EAE539DF677C}"/>
              </a:ext>
            </a:extLst>
          </p:cNvPr>
          <p:cNvSpPr>
            <a:spLocks noGrp="1"/>
          </p:cNvSpPr>
          <p:nvPr>
            <p:ph type="title"/>
          </p:nvPr>
        </p:nvSpPr>
        <p:spPr>
          <a:xfrm>
            <a:off x="1098468" y="885651"/>
            <a:ext cx="3229803" cy="4624603"/>
          </a:xfrm>
        </p:spPr>
        <p:txBody>
          <a:bodyPr>
            <a:normAutofit/>
          </a:bodyPr>
          <a:lstStyle/>
          <a:p>
            <a:r>
              <a:rPr lang="en-US">
                <a:solidFill>
                  <a:srgbClr val="FFFFFF"/>
                </a:solidFill>
                <a:cs typeface="Calibri Light"/>
              </a:rPr>
              <a:t>Data Acquisition</a:t>
            </a:r>
          </a:p>
        </p:txBody>
      </p:sp>
      <p:sp>
        <p:nvSpPr>
          <p:cNvPr id="3" name="Content Placeholder 2">
            <a:extLst>
              <a:ext uri="{FF2B5EF4-FFF2-40B4-BE49-F238E27FC236}">
                <a16:creationId xmlns:a16="http://schemas.microsoft.com/office/drawing/2014/main" id="{585F77FF-5E43-4D03-A37A-41C8DA005F8B}"/>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2400">
                <a:ea typeface="+mn-lt"/>
                <a:cs typeface="+mn-lt"/>
              </a:rPr>
              <a:t>Zip code (postal code) and neighborhood data for the city of Boston was scraped from the web page: https://en.wikipedia.org/wiki/Boston#Demographic_breakdown_by_ZIP_Code. </a:t>
            </a:r>
          </a:p>
          <a:p>
            <a:r>
              <a:rPr lang="en-US" sz="2400">
                <a:ea typeface="+mn-lt"/>
                <a:cs typeface="+mn-lt"/>
              </a:rPr>
              <a:t>The geopy Nominatim() function was used to add latitude and longitude coordinates based on the neighborhood's zip code.</a:t>
            </a:r>
          </a:p>
          <a:p>
            <a:r>
              <a:rPr lang="en-US" sz="2400">
                <a:cs typeface="Calibri"/>
              </a:rPr>
              <a:t>Foursquare API was called to gather restaurant data for the neighborhoods</a:t>
            </a:r>
          </a:p>
          <a:p>
            <a:endParaRPr lang="en-US" sz="2400">
              <a:cs typeface="Calibri"/>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372065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B04D66-0693-4166-AEDA-B88009847AEB}"/>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cs typeface="Calibri Light"/>
              </a:rPr>
              <a:t>Analysis</a:t>
            </a:r>
          </a:p>
        </p:txBody>
      </p:sp>
      <p:graphicFrame>
        <p:nvGraphicFramePr>
          <p:cNvPr id="5" name="Content Placeholder 2">
            <a:extLst>
              <a:ext uri="{FF2B5EF4-FFF2-40B4-BE49-F238E27FC236}">
                <a16:creationId xmlns:a16="http://schemas.microsoft.com/office/drawing/2014/main" id="{E330FD8F-998A-4820-936E-07C2C927961E}"/>
              </a:ext>
            </a:extLst>
          </p:cNvPr>
          <p:cNvGraphicFramePr>
            <a:graphicFrameLocks noGrp="1"/>
          </p:cNvGraphicFramePr>
          <p:nvPr>
            <p:ph idx="1"/>
            <p:extLst>
              <p:ext uri="{D42A27DB-BD31-4B8C-83A1-F6EECF244321}">
                <p14:modId xmlns:p14="http://schemas.microsoft.com/office/powerpoint/2010/main" val="777276439"/>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93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556AE53-976C-4E02-A836-912976DF6609}"/>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Analysis k=5</a:t>
            </a:r>
          </a:p>
        </p:txBody>
      </p:sp>
      <p:sp>
        <p:nvSpPr>
          <p:cNvPr id="6" name="Content Placeholder 5">
            <a:extLst>
              <a:ext uri="{FF2B5EF4-FFF2-40B4-BE49-F238E27FC236}">
                <a16:creationId xmlns:a16="http://schemas.microsoft.com/office/drawing/2014/main" id="{779C90EB-C656-498F-A52F-1C0A433E883E}"/>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a:cs typeface="Calibri"/>
              </a:rPr>
              <a:t>Using k=5 resulted in no real delineation of the neighborhood restaurant types</a:t>
            </a:r>
          </a:p>
          <a:p>
            <a:endParaRPr lang="en-US" sz="2400">
              <a:cs typeface="Calibri"/>
            </a:endParaRPr>
          </a:p>
        </p:txBody>
      </p:sp>
      <p:pic>
        <p:nvPicPr>
          <p:cNvPr id="7" name="Picture 7" descr="Chart, map, bubble chart&#10;&#10;Description automatically generated">
            <a:extLst>
              <a:ext uri="{FF2B5EF4-FFF2-40B4-BE49-F238E27FC236}">
                <a16:creationId xmlns:a16="http://schemas.microsoft.com/office/drawing/2014/main" id="{29DDD631-EBD1-483A-BDCA-ED8399663CEE}"/>
              </a:ext>
            </a:extLst>
          </p:cNvPr>
          <p:cNvPicPr>
            <a:picLocks noChangeAspect="1"/>
          </p:cNvPicPr>
          <p:nvPr/>
        </p:nvPicPr>
        <p:blipFill rotWithShape="1">
          <a:blip r:embed="rId2"/>
          <a:srcRect l="8515" r="18708" b="-1"/>
          <a:stretch/>
        </p:blipFill>
        <p:spPr>
          <a:xfrm>
            <a:off x="6098892" y="2492376"/>
            <a:ext cx="4802404" cy="3563372"/>
          </a:xfrm>
          <a:prstGeom prst="rect">
            <a:avLst/>
          </a:prstGeom>
        </p:spPr>
      </p:pic>
    </p:spTree>
    <p:extLst>
      <p:ext uri="{BB962C8B-B14F-4D97-AF65-F5344CB8AC3E}">
        <p14:creationId xmlns:p14="http://schemas.microsoft.com/office/powerpoint/2010/main" val="347797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3BE579-BA44-4E74-A566-24969B6C6830}"/>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Analysis k=7</a:t>
            </a:r>
          </a:p>
        </p:txBody>
      </p:sp>
      <p:sp>
        <p:nvSpPr>
          <p:cNvPr id="3" name="Content Placeholder 2">
            <a:extLst>
              <a:ext uri="{FF2B5EF4-FFF2-40B4-BE49-F238E27FC236}">
                <a16:creationId xmlns:a16="http://schemas.microsoft.com/office/drawing/2014/main" id="{59E0DA98-8A3B-45F4-8AB0-29659B5D2265}"/>
              </a:ext>
            </a:extLst>
          </p:cNvPr>
          <p:cNvSpPr>
            <a:spLocks noGrp="1"/>
          </p:cNvSpPr>
          <p:nvPr>
            <p:ph idx="1"/>
          </p:nvPr>
        </p:nvSpPr>
        <p:spPr>
          <a:xfrm>
            <a:off x="1424904" y="2494450"/>
            <a:ext cx="4053545" cy="3563159"/>
          </a:xfrm>
        </p:spPr>
        <p:txBody>
          <a:bodyPr vert="horz" lIns="91440" tIns="45720" rIns="91440" bIns="45720" rtlCol="0">
            <a:normAutofit/>
          </a:bodyPr>
          <a:lstStyle/>
          <a:p>
            <a:pPr marL="0" indent="0">
              <a:buNone/>
            </a:pPr>
            <a:r>
              <a:rPr lang="en-US" sz="2400">
                <a:ea typeface="+mn-lt"/>
                <a:cs typeface="+mn-lt"/>
              </a:rPr>
              <a:t>Using k=7 resulted in a clear delineation of the neighborhood restaurant types. The tourist area is gold, the residential is red</a:t>
            </a:r>
          </a:p>
          <a:p>
            <a:pPr marL="0" indent="0">
              <a:buNone/>
            </a:pPr>
            <a:endParaRPr lang="en-US" sz="2400">
              <a:cs typeface="Calibri"/>
            </a:endParaRPr>
          </a:p>
        </p:txBody>
      </p:sp>
      <p:pic>
        <p:nvPicPr>
          <p:cNvPr id="4" name="Picture 4" descr="Chart, bubble chart&#10;&#10;Description automatically generated">
            <a:extLst>
              <a:ext uri="{FF2B5EF4-FFF2-40B4-BE49-F238E27FC236}">
                <a16:creationId xmlns:a16="http://schemas.microsoft.com/office/drawing/2014/main" id="{8A8D4DE9-0EE3-48FF-AA07-2C830F99A4B8}"/>
              </a:ext>
            </a:extLst>
          </p:cNvPr>
          <p:cNvPicPr>
            <a:picLocks noChangeAspect="1"/>
          </p:cNvPicPr>
          <p:nvPr/>
        </p:nvPicPr>
        <p:blipFill rotWithShape="1">
          <a:blip r:embed="rId2"/>
          <a:srcRect l="1644" r="26942" b="-1"/>
          <a:stretch/>
        </p:blipFill>
        <p:spPr>
          <a:xfrm>
            <a:off x="5516186" y="2375835"/>
            <a:ext cx="4847227" cy="3563372"/>
          </a:xfrm>
          <a:prstGeom prst="rect">
            <a:avLst/>
          </a:prstGeom>
        </p:spPr>
      </p:pic>
    </p:spTree>
    <p:extLst>
      <p:ext uri="{BB962C8B-B14F-4D97-AF65-F5344CB8AC3E}">
        <p14:creationId xmlns:p14="http://schemas.microsoft.com/office/powerpoint/2010/main" val="45959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0F9BE-DB77-4B1F-A278-0BCA6ED77F08}"/>
              </a:ext>
            </a:extLst>
          </p:cNvPr>
          <p:cNvSpPr>
            <a:spLocks noGrp="1"/>
          </p:cNvSpPr>
          <p:nvPr>
            <p:ph type="title"/>
          </p:nvPr>
        </p:nvSpPr>
        <p:spPr>
          <a:xfrm>
            <a:off x="947446" y="1053711"/>
            <a:ext cx="4933490" cy="1424446"/>
          </a:xfrm>
        </p:spPr>
        <p:txBody>
          <a:bodyPr>
            <a:normAutofit/>
          </a:bodyPr>
          <a:lstStyle/>
          <a:p>
            <a:r>
              <a:rPr lang="en-US" sz="4000" b="1">
                <a:solidFill>
                  <a:srgbClr val="FFFFFF"/>
                </a:solidFill>
                <a:cs typeface="Calibri Light"/>
              </a:rPr>
              <a:t>Neighborhood Comparison</a:t>
            </a:r>
          </a:p>
        </p:txBody>
      </p:sp>
      <p:cxnSp>
        <p:nvCxnSpPr>
          <p:cNvPr id="12" name="Straight Connector 1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643E6A4-142B-4C55-948E-50A4A8FDFC91}"/>
              </a:ext>
            </a:extLst>
          </p:cNvPr>
          <p:cNvSpPr>
            <a:spLocks noGrp="1"/>
          </p:cNvSpPr>
          <p:nvPr>
            <p:ph idx="1"/>
          </p:nvPr>
        </p:nvSpPr>
        <p:spPr>
          <a:xfrm>
            <a:off x="947447" y="2799889"/>
            <a:ext cx="4933490" cy="2987543"/>
          </a:xfrm>
        </p:spPr>
        <p:txBody>
          <a:bodyPr vert="horz" lIns="91440" tIns="45720" rIns="91440" bIns="45720" rtlCol="0" anchor="t">
            <a:normAutofit/>
          </a:bodyPr>
          <a:lstStyle/>
          <a:p>
            <a:r>
              <a:rPr lang="en-US" sz="2200" dirty="0">
                <a:solidFill>
                  <a:srgbClr val="FFFFFF"/>
                </a:solidFill>
                <a:cs typeface="Calibri"/>
              </a:rPr>
              <a:t>The two neighborhoods have quite different restaurant types:</a:t>
            </a:r>
          </a:p>
          <a:p>
            <a:r>
              <a:rPr lang="en-US" sz="2200" dirty="0">
                <a:solidFill>
                  <a:srgbClr val="FFFFFF"/>
                </a:solidFill>
                <a:cs typeface="Calibri"/>
              </a:rPr>
              <a:t>The top graph, tourist areas and upscale residential, have more upscale, sit down style restaurants</a:t>
            </a:r>
          </a:p>
          <a:p>
            <a:r>
              <a:rPr lang="en-US" sz="2200" dirty="0">
                <a:solidFill>
                  <a:srgbClr val="FFFFFF"/>
                </a:solidFill>
                <a:cs typeface="Calibri"/>
              </a:rPr>
              <a:t>The lower graph, residential areas, have more low cost and take-out options</a:t>
            </a:r>
          </a:p>
          <a:p>
            <a:endParaRPr lang="en-US" sz="2200" dirty="0">
              <a:solidFill>
                <a:srgbClr val="FFFFFF"/>
              </a:solidFill>
              <a:cs typeface="Calibri"/>
            </a:endParaRPr>
          </a:p>
          <a:p>
            <a:endParaRPr lang="en-US" sz="2200">
              <a:solidFill>
                <a:srgbClr val="FFFFFF"/>
              </a:solidFill>
              <a:cs typeface="Calibri"/>
            </a:endParaRPr>
          </a:p>
        </p:txBody>
      </p:sp>
      <p:pic>
        <p:nvPicPr>
          <p:cNvPr id="9" name="Picture 9" descr="Chart, bar chart&#10;&#10;Description automatically generated">
            <a:extLst>
              <a:ext uri="{FF2B5EF4-FFF2-40B4-BE49-F238E27FC236}">
                <a16:creationId xmlns:a16="http://schemas.microsoft.com/office/drawing/2014/main" id="{B11459A2-5374-4A5A-8169-54D1B1287F6D}"/>
              </a:ext>
            </a:extLst>
          </p:cNvPr>
          <p:cNvPicPr>
            <a:picLocks noChangeAspect="1"/>
          </p:cNvPicPr>
          <p:nvPr/>
        </p:nvPicPr>
        <p:blipFill>
          <a:blip r:embed="rId2"/>
          <a:stretch>
            <a:fillRect/>
          </a:stretch>
        </p:blipFill>
        <p:spPr>
          <a:xfrm>
            <a:off x="7626285" y="3359613"/>
            <a:ext cx="3435606" cy="2971800"/>
          </a:xfrm>
          <a:prstGeom prst="rect">
            <a:avLst/>
          </a:prstGeom>
        </p:spPr>
      </p:pic>
      <p:pic>
        <p:nvPicPr>
          <p:cNvPr id="8" name="Picture 8" descr="Chart, bar chart&#10;&#10;Description automatically generated">
            <a:extLst>
              <a:ext uri="{FF2B5EF4-FFF2-40B4-BE49-F238E27FC236}">
                <a16:creationId xmlns:a16="http://schemas.microsoft.com/office/drawing/2014/main" id="{88378658-A8F9-44EB-ABE4-DF0AF1A55AB4}"/>
              </a:ext>
            </a:extLst>
          </p:cNvPr>
          <p:cNvPicPr>
            <a:picLocks noChangeAspect="1"/>
          </p:cNvPicPr>
          <p:nvPr/>
        </p:nvPicPr>
        <p:blipFill>
          <a:blip r:embed="rId3"/>
          <a:stretch>
            <a:fillRect/>
          </a:stretch>
        </p:blipFill>
        <p:spPr>
          <a:xfrm>
            <a:off x="7340299" y="311972"/>
            <a:ext cx="3613130" cy="2971800"/>
          </a:xfrm>
          <a:prstGeom prst="rect">
            <a:avLst/>
          </a:prstGeom>
        </p:spPr>
      </p:pic>
    </p:spTree>
    <p:extLst>
      <p:ext uri="{BB962C8B-B14F-4D97-AF65-F5344CB8AC3E}">
        <p14:creationId xmlns:p14="http://schemas.microsoft.com/office/powerpoint/2010/main" val="207975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4977EDB-303D-45B6-B8C4-48B10D8DB659}"/>
              </a:ext>
            </a:extLst>
          </p:cNvPr>
          <p:cNvSpPr>
            <a:spLocks noGrp="1"/>
          </p:cNvSpPr>
          <p:nvPr>
            <p:ph type="title"/>
          </p:nvPr>
        </p:nvSpPr>
        <p:spPr>
          <a:xfrm>
            <a:off x="1098468" y="885651"/>
            <a:ext cx="3229803" cy="4624603"/>
          </a:xfrm>
        </p:spPr>
        <p:txBody>
          <a:bodyPr>
            <a:normAutofit/>
          </a:bodyPr>
          <a:lstStyle/>
          <a:p>
            <a:r>
              <a:rPr lang="en-US" b="1">
                <a:solidFill>
                  <a:srgbClr val="FFFFFF"/>
                </a:solidFill>
                <a:cs typeface="Calibri Light"/>
              </a:rPr>
              <a:t>Conclusion</a:t>
            </a:r>
          </a:p>
        </p:txBody>
      </p:sp>
      <p:sp>
        <p:nvSpPr>
          <p:cNvPr id="3" name="Content Placeholder 2">
            <a:extLst>
              <a:ext uri="{FF2B5EF4-FFF2-40B4-BE49-F238E27FC236}">
                <a16:creationId xmlns:a16="http://schemas.microsoft.com/office/drawing/2014/main" id="{4C7643D7-AADB-49D1-8AD1-D45223952CAF}"/>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1700">
                <a:ea typeface="+mn-lt"/>
                <a:cs typeface="+mn-lt"/>
              </a:rPr>
              <a:t>Using my knowledge of the city as a reference these results appear to make sense. In the previously shown maps below, the gold colored dots are the tourist areas whereas the red dots are the residential neighborhoods. </a:t>
            </a:r>
          </a:p>
          <a:p>
            <a:r>
              <a:rPr lang="en-US" sz="1700">
                <a:ea typeface="+mn-lt"/>
                <a:cs typeface="+mn-lt"/>
              </a:rPr>
              <a:t>As shown in the bar charts above the restaurant types in the tourist (and upscale residential) area tend to be more upscale, expensive, sit-down type establishments such as American, Italian and seafood. </a:t>
            </a:r>
          </a:p>
          <a:p>
            <a:r>
              <a:rPr lang="en-US" sz="1700">
                <a:ea typeface="+mn-lt"/>
                <a:cs typeface="+mn-lt"/>
              </a:rPr>
              <a:t>The residential areas appear to be more lower priced categories and seemingly would have take-out options such as pizza and Chinese. Also notable are more bakeries and cafes where college students would study and commuters would stop on the way to work to grab a coffee. </a:t>
            </a:r>
          </a:p>
          <a:p>
            <a:r>
              <a:rPr lang="en-US" sz="1700">
                <a:ea typeface="+mn-lt"/>
                <a:cs typeface="+mn-lt"/>
              </a:rPr>
              <a:t>A person or company wishing to open a restaurant in these areas could use this information to determine the type they should open in order to be most successful. For example, an upscale seafood restaurant may not be successful near apartments occupied by college students.</a:t>
            </a:r>
            <a:endParaRPr lang="en-US" sz="1700">
              <a:cs typeface="Calibri"/>
            </a:endParaRPr>
          </a:p>
          <a:p>
            <a:endParaRPr lang="en-US" sz="1700">
              <a:cs typeface="Calibri"/>
            </a:endParaRPr>
          </a:p>
        </p:txBody>
      </p:sp>
    </p:spTree>
    <p:extLst>
      <p:ext uri="{BB962C8B-B14F-4D97-AF65-F5344CB8AC3E}">
        <p14:creationId xmlns:p14="http://schemas.microsoft.com/office/powerpoint/2010/main" val="364095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1E97855-D17E-4080-A82D-E52AC6F3CDF7}"/>
              </a:ext>
            </a:extLst>
          </p:cNvPr>
          <p:cNvSpPr>
            <a:spLocks noGrp="1"/>
          </p:cNvSpPr>
          <p:nvPr>
            <p:ph type="title"/>
          </p:nvPr>
        </p:nvSpPr>
        <p:spPr>
          <a:xfrm>
            <a:off x="1098468" y="885651"/>
            <a:ext cx="3229803" cy="4624603"/>
          </a:xfrm>
        </p:spPr>
        <p:txBody>
          <a:bodyPr>
            <a:normAutofit/>
          </a:bodyPr>
          <a:lstStyle/>
          <a:p>
            <a:r>
              <a:rPr lang="en-US" b="1">
                <a:solidFill>
                  <a:srgbClr val="FFFFFF"/>
                </a:solidFill>
                <a:cs typeface="Calibri Light"/>
              </a:rPr>
              <a:t>Discussion</a:t>
            </a:r>
          </a:p>
        </p:txBody>
      </p:sp>
      <p:sp>
        <p:nvSpPr>
          <p:cNvPr id="3" name="Content Placeholder 2">
            <a:extLst>
              <a:ext uri="{FF2B5EF4-FFF2-40B4-BE49-F238E27FC236}">
                <a16:creationId xmlns:a16="http://schemas.microsoft.com/office/drawing/2014/main" id="{5A8D9612-9EC6-4427-985B-B8844FE7195E}"/>
              </a:ext>
            </a:extLst>
          </p:cNvPr>
          <p:cNvSpPr>
            <a:spLocks noGrp="1"/>
          </p:cNvSpPr>
          <p:nvPr>
            <p:ph idx="1"/>
          </p:nvPr>
        </p:nvSpPr>
        <p:spPr>
          <a:xfrm>
            <a:off x="4978708" y="885651"/>
            <a:ext cx="6525220" cy="4616849"/>
          </a:xfrm>
        </p:spPr>
        <p:txBody>
          <a:bodyPr vert="horz" lIns="91440" tIns="45720" rIns="91440" bIns="45720" rtlCol="0" anchor="ctr">
            <a:normAutofit/>
          </a:bodyPr>
          <a:lstStyle/>
          <a:p>
            <a:endParaRPr lang="en-US" sz="1700">
              <a:cs typeface="Calibri"/>
            </a:endParaRPr>
          </a:p>
          <a:p>
            <a:r>
              <a:rPr lang="en-US" sz="1700" dirty="0">
                <a:ea typeface="+mn-lt"/>
                <a:cs typeface="+mn-lt"/>
              </a:rPr>
              <a:t>This basic analysis seems very accurate in its ability to cluster these 2 areas correctly. </a:t>
            </a:r>
          </a:p>
          <a:p>
            <a:r>
              <a:rPr lang="en-US" sz="1700" dirty="0">
                <a:ea typeface="+mn-lt"/>
                <a:cs typeface="+mn-lt"/>
              </a:rPr>
              <a:t>The city of Boston has irregular city limits which I believe may have hindered the analysis somewhat. My other clusters tended to be more isolated. </a:t>
            </a:r>
          </a:p>
          <a:p>
            <a:r>
              <a:rPr lang="en-US" sz="1700" dirty="0">
                <a:ea typeface="+mn-lt"/>
                <a:cs typeface="+mn-lt"/>
              </a:rPr>
              <a:t>I believe that including the cities of Cambridge and Brookline could help the model cluster areas more efficiently as they would provide a more regular-shaped area for analysis. </a:t>
            </a:r>
          </a:p>
          <a:p>
            <a:r>
              <a:rPr lang="en-US" sz="1700" dirty="0">
                <a:ea typeface="+mn-lt"/>
                <a:cs typeface="+mn-lt"/>
              </a:rPr>
              <a:t>At the same time, Brookline is a very expensive area wedged between 2 of Boston’s residential areas and might skew the model even worse.</a:t>
            </a:r>
          </a:p>
          <a:p>
            <a:r>
              <a:rPr lang="en-US" sz="1700" dirty="0">
                <a:ea typeface="+mn-lt"/>
                <a:cs typeface="+mn-lt"/>
              </a:rPr>
              <a:t> Additionally, population, demographic and income data could be used to expand the model input and possibly provide a more detailed conclusion.</a:t>
            </a:r>
            <a:endParaRPr lang="en-US" sz="1700" dirty="0">
              <a:cs typeface="Calibri"/>
            </a:endParaRPr>
          </a:p>
        </p:txBody>
      </p:sp>
    </p:spTree>
    <p:extLst>
      <p:ext uri="{BB962C8B-B14F-4D97-AF65-F5344CB8AC3E}">
        <p14:creationId xmlns:p14="http://schemas.microsoft.com/office/powerpoint/2010/main" val="26225656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 Analysis of Boston, MA Neighborhood Restaurant Data</vt:lpstr>
      <vt:lpstr>Intro/Business Problem</vt:lpstr>
      <vt:lpstr>Data Acquisition</vt:lpstr>
      <vt:lpstr>Analysis</vt:lpstr>
      <vt:lpstr>Analysis k=5</vt:lpstr>
      <vt:lpstr>Analysis k=7</vt:lpstr>
      <vt:lpstr>Neighborhood Comparison</vt:lpstr>
      <vt:lpstr>Conclusion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165</cp:revision>
  <dcterms:created xsi:type="dcterms:W3CDTF">2021-01-13T12:35:46Z</dcterms:created>
  <dcterms:modified xsi:type="dcterms:W3CDTF">2021-01-13T18:11:35Z</dcterms:modified>
</cp:coreProperties>
</file>