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3"/>
  </p:sldMasterIdLst>
  <p:sldIdLst>
    <p:sldId id="261" r:id="rId4"/>
    <p:sldId id="264" r:id="rId5"/>
    <p:sldId id="270" r:id="rId6"/>
    <p:sldId id="269" r:id="rId7"/>
    <p:sldId id="265" r:id="rId8"/>
    <p:sldId id="259" r:id="rId9"/>
    <p:sldId id="266" r:id="rId10"/>
    <p:sldId id="267"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C1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78" d="100"/>
          <a:sy n="78" d="100"/>
        </p:scale>
        <p:origin x="3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E9FB8-D475-47C9-8114-44CFB7C5E25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FD1350-AFB0-41D4-9225-D4050C7C97EA}">
      <dgm:prSet/>
      <dgm:spPr/>
      <dgm:t>
        <a:bodyPr/>
        <a:lstStyle/>
        <a:p>
          <a:pPr>
            <a:lnSpc>
              <a:spcPct val="100000"/>
            </a:lnSpc>
            <a:defRPr cap="all"/>
          </a:pPr>
          <a:r>
            <a:rPr lang="en-US" i="0"/>
            <a:t>Backend: Python , Django  </a:t>
          </a:r>
          <a:endParaRPr lang="en-US"/>
        </a:p>
      </dgm:t>
    </dgm:pt>
    <dgm:pt modelId="{CA429033-5014-4774-A71B-81137020F1E0}" type="parTrans" cxnId="{4CD065C2-5937-4509-99C7-24330D78CCD4}">
      <dgm:prSet/>
      <dgm:spPr/>
      <dgm:t>
        <a:bodyPr/>
        <a:lstStyle/>
        <a:p>
          <a:endParaRPr lang="en-US"/>
        </a:p>
      </dgm:t>
    </dgm:pt>
    <dgm:pt modelId="{7EC84345-0CD3-4B4B-B659-A25FDF2FEF2D}" type="sibTrans" cxnId="{4CD065C2-5937-4509-99C7-24330D78CCD4}">
      <dgm:prSet/>
      <dgm:spPr/>
      <dgm:t>
        <a:bodyPr/>
        <a:lstStyle/>
        <a:p>
          <a:endParaRPr lang="en-US"/>
        </a:p>
      </dgm:t>
    </dgm:pt>
    <dgm:pt modelId="{D5DB170C-90B2-48A6-8F1B-A3285C491AC0}">
      <dgm:prSet/>
      <dgm:spPr/>
      <dgm:t>
        <a:bodyPr/>
        <a:lstStyle/>
        <a:p>
          <a:pPr>
            <a:lnSpc>
              <a:spcPct val="100000"/>
            </a:lnSpc>
            <a:defRPr cap="all"/>
          </a:pPr>
          <a:r>
            <a:rPr lang="en-US" i="0"/>
            <a:t>Frontend: Html, CSS, Bootstrap</a:t>
          </a:r>
          <a:endParaRPr lang="en-US"/>
        </a:p>
      </dgm:t>
    </dgm:pt>
    <dgm:pt modelId="{4F8DE668-0EB6-42C0-9833-FE503077D89F}" type="parTrans" cxnId="{7BE0039E-667B-44F6-89CF-7F0C4820B743}">
      <dgm:prSet/>
      <dgm:spPr/>
      <dgm:t>
        <a:bodyPr/>
        <a:lstStyle/>
        <a:p>
          <a:endParaRPr lang="en-US"/>
        </a:p>
      </dgm:t>
    </dgm:pt>
    <dgm:pt modelId="{5640B436-1AC9-47E6-ACDA-73CFFE11E250}" type="sibTrans" cxnId="{7BE0039E-667B-44F6-89CF-7F0C4820B743}">
      <dgm:prSet/>
      <dgm:spPr/>
      <dgm:t>
        <a:bodyPr/>
        <a:lstStyle/>
        <a:p>
          <a:endParaRPr lang="en-US"/>
        </a:p>
      </dgm:t>
    </dgm:pt>
    <dgm:pt modelId="{71A392E3-187C-48DA-81E0-FFCAFC9CA5FB}">
      <dgm:prSet/>
      <dgm:spPr/>
      <dgm:t>
        <a:bodyPr/>
        <a:lstStyle/>
        <a:p>
          <a:pPr>
            <a:lnSpc>
              <a:spcPct val="100000"/>
            </a:lnSpc>
            <a:defRPr cap="all"/>
          </a:pPr>
          <a:r>
            <a:rPr lang="en-US" i="0" dirty="0"/>
            <a:t>Database: SQLite</a:t>
          </a:r>
          <a:endParaRPr lang="en-US" dirty="0"/>
        </a:p>
      </dgm:t>
    </dgm:pt>
    <dgm:pt modelId="{52C661C2-68F6-4308-95E5-CF74C029CA59}" type="parTrans" cxnId="{9796F6E1-D4E0-4AB3-84F4-6248E5EBAD22}">
      <dgm:prSet/>
      <dgm:spPr/>
      <dgm:t>
        <a:bodyPr/>
        <a:lstStyle/>
        <a:p>
          <a:endParaRPr lang="en-US"/>
        </a:p>
      </dgm:t>
    </dgm:pt>
    <dgm:pt modelId="{FB5E70F6-3953-4975-8453-D91DD1160D14}" type="sibTrans" cxnId="{9796F6E1-D4E0-4AB3-84F4-6248E5EBAD22}">
      <dgm:prSet/>
      <dgm:spPr/>
      <dgm:t>
        <a:bodyPr/>
        <a:lstStyle/>
        <a:p>
          <a:endParaRPr lang="en-US"/>
        </a:p>
      </dgm:t>
    </dgm:pt>
    <dgm:pt modelId="{CBBF4B3A-00D7-4840-9432-4A73E9AB9635}" type="pres">
      <dgm:prSet presAssocID="{356E9FB8-D475-47C9-8114-44CFB7C5E258}" presName="root" presStyleCnt="0">
        <dgm:presLayoutVars>
          <dgm:dir/>
          <dgm:resizeHandles val="exact"/>
        </dgm:presLayoutVars>
      </dgm:prSet>
      <dgm:spPr/>
    </dgm:pt>
    <dgm:pt modelId="{646547F8-CEF3-426C-A818-8D3E02781F54}" type="pres">
      <dgm:prSet presAssocID="{71FD1350-AFB0-41D4-9225-D4050C7C97EA}" presName="compNode" presStyleCnt="0"/>
      <dgm:spPr/>
    </dgm:pt>
    <dgm:pt modelId="{AC4D0509-D2C6-4234-9D91-205D77B06704}" type="pres">
      <dgm:prSet presAssocID="{71FD1350-AFB0-41D4-9225-D4050C7C97EA}" presName="iconBgRect" presStyleLbl="bgShp" presStyleIdx="0" presStyleCnt="3"/>
      <dgm:spPr/>
    </dgm:pt>
    <dgm:pt modelId="{1E920052-4CCE-4D13-AE72-C66B3882C792}" type="pres">
      <dgm:prSet presAssocID="{71FD1350-AFB0-41D4-9225-D4050C7C97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rinet"/>
        </a:ext>
      </dgm:extLst>
    </dgm:pt>
    <dgm:pt modelId="{70EBAEC4-9AEC-42A2-9902-D71C4413B856}" type="pres">
      <dgm:prSet presAssocID="{71FD1350-AFB0-41D4-9225-D4050C7C97EA}" presName="spaceRect" presStyleCnt="0"/>
      <dgm:spPr/>
    </dgm:pt>
    <dgm:pt modelId="{E3091893-1294-473E-B026-E76D0CE03608}" type="pres">
      <dgm:prSet presAssocID="{71FD1350-AFB0-41D4-9225-D4050C7C97EA}" presName="textRect" presStyleLbl="revTx" presStyleIdx="0" presStyleCnt="3">
        <dgm:presLayoutVars>
          <dgm:chMax val="1"/>
          <dgm:chPref val="1"/>
        </dgm:presLayoutVars>
      </dgm:prSet>
      <dgm:spPr/>
    </dgm:pt>
    <dgm:pt modelId="{76BF45AF-A56C-4FCD-86C1-57C8A7081DE7}" type="pres">
      <dgm:prSet presAssocID="{7EC84345-0CD3-4B4B-B659-A25FDF2FEF2D}" presName="sibTrans" presStyleCnt="0"/>
      <dgm:spPr/>
    </dgm:pt>
    <dgm:pt modelId="{245CA862-A1BF-4A04-9715-7622E9669065}" type="pres">
      <dgm:prSet presAssocID="{D5DB170C-90B2-48A6-8F1B-A3285C491AC0}" presName="compNode" presStyleCnt="0"/>
      <dgm:spPr/>
    </dgm:pt>
    <dgm:pt modelId="{797D440D-A614-4B5D-BD71-3FD58D5F6E3B}" type="pres">
      <dgm:prSet presAssocID="{D5DB170C-90B2-48A6-8F1B-A3285C491AC0}" presName="iconBgRect" presStyleLbl="bgShp" presStyleIdx="1" presStyleCnt="3"/>
      <dgm:spPr/>
    </dgm:pt>
    <dgm:pt modelId="{47FE0ED2-3B39-45E7-99F6-445CFDD5BA83}" type="pres">
      <dgm:prSet presAssocID="{D5DB170C-90B2-48A6-8F1B-A3285C491A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813E666-7567-4BBE-8405-D3BC76A71D46}" type="pres">
      <dgm:prSet presAssocID="{D5DB170C-90B2-48A6-8F1B-A3285C491AC0}" presName="spaceRect" presStyleCnt="0"/>
      <dgm:spPr/>
    </dgm:pt>
    <dgm:pt modelId="{C20251AA-6A2C-453C-9955-10E0A3AA2D8E}" type="pres">
      <dgm:prSet presAssocID="{D5DB170C-90B2-48A6-8F1B-A3285C491AC0}" presName="textRect" presStyleLbl="revTx" presStyleIdx="1" presStyleCnt="3">
        <dgm:presLayoutVars>
          <dgm:chMax val="1"/>
          <dgm:chPref val="1"/>
        </dgm:presLayoutVars>
      </dgm:prSet>
      <dgm:spPr/>
    </dgm:pt>
    <dgm:pt modelId="{500FC69D-23F3-404C-ACBA-777FCFC4FDCD}" type="pres">
      <dgm:prSet presAssocID="{5640B436-1AC9-47E6-ACDA-73CFFE11E250}" presName="sibTrans" presStyleCnt="0"/>
      <dgm:spPr/>
    </dgm:pt>
    <dgm:pt modelId="{1C70EAB3-F7F2-4E18-9C4B-ECE9397C2916}" type="pres">
      <dgm:prSet presAssocID="{71A392E3-187C-48DA-81E0-FFCAFC9CA5FB}" presName="compNode" presStyleCnt="0"/>
      <dgm:spPr/>
    </dgm:pt>
    <dgm:pt modelId="{6DAB74D9-9D5D-4769-B2DE-097E3CB486E1}" type="pres">
      <dgm:prSet presAssocID="{71A392E3-187C-48DA-81E0-FFCAFC9CA5FB}" presName="iconBgRect" presStyleLbl="bgShp" presStyleIdx="2" presStyleCnt="3"/>
      <dgm:spPr/>
    </dgm:pt>
    <dgm:pt modelId="{2EDD6EBA-B783-4514-BCE4-D910A1354898}" type="pres">
      <dgm:prSet presAssocID="{71A392E3-187C-48DA-81E0-FFCAFC9CA5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CE7E81C-7632-47C9-B59C-0695F791FAE5}" type="pres">
      <dgm:prSet presAssocID="{71A392E3-187C-48DA-81E0-FFCAFC9CA5FB}" presName="spaceRect" presStyleCnt="0"/>
      <dgm:spPr/>
    </dgm:pt>
    <dgm:pt modelId="{5801E0EE-9A04-4C1F-A06C-DC08030FF23E}" type="pres">
      <dgm:prSet presAssocID="{71A392E3-187C-48DA-81E0-FFCAFC9CA5FB}" presName="textRect" presStyleLbl="revTx" presStyleIdx="2" presStyleCnt="3">
        <dgm:presLayoutVars>
          <dgm:chMax val="1"/>
          <dgm:chPref val="1"/>
        </dgm:presLayoutVars>
      </dgm:prSet>
      <dgm:spPr/>
    </dgm:pt>
  </dgm:ptLst>
  <dgm:cxnLst>
    <dgm:cxn modelId="{1E10D208-C113-4F28-843D-10AFF7796ACF}" type="presOf" srcId="{71FD1350-AFB0-41D4-9225-D4050C7C97EA}" destId="{E3091893-1294-473E-B026-E76D0CE03608}" srcOrd="0" destOrd="0" presId="urn:microsoft.com/office/officeart/2018/5/layout/IconCircleLabelList"/>
    <dgm:cxn modelId="{03EC0713-5AD5-4ABC-AC54-5C89FAA6B06E}" type="presOf" srcId="{D5DB170C-90B2-48A6-8F1B-A3285C491AC0}" destId="{C20251AA-6A2C-453C-9955-10E0A3AA2D8E}" srcOrd="0" destOrd="0" presId="urn:microsoft.com/office/officeart/2018/5/layout/IconCircleLabelList"/>
    <dgm:cxn modelId="{5A200C16-E2D7-406C-B3DB-7A50782650F7}" type="presOf" srcId="{356E9FB8-D475-47C9-8114-44CFB7C5E258}" destId="{CBBF4B3A-00D7-4840-9432-4A73E9AB9635}" srcOrd="0" destOrd="0" presId="urn:microsoft.com/office/officeart/2018/5/layout/IconCircleLabelList"/>
    <dgm:cxn modelId="{71B46D1A-543A-4E33-BBAB-8A214ABCF456}" type="presOf" srcId="{71A392E3-187C-48DA-81E0-FFCAFC9CA5FB}" destId="{5801E0EE-9A04-4C1F-A06C-DC08030FF23E}" srcOrd="0" destOrd="0" presId="urn:microsoft.com/office/officeart/2018/5/layout/IconCircleLabelList"/>
    <dgm:cxn modelId="{7BE0039E-667B-44F6-89CF-7F0C4820B743}" srcId="{356E9FB8-D475-47C9-8114-44CFB7C5E258}" destId="{D5DB170C-90B2-48A6-8F1B-A3285C491AC0}" srcOrd="1" destOrd="0" parTransId="{4F8DE668-0EB6-42C0-9833-FE503077D89F}" sibTransId="{5640B436-1AC9-47E6-ACDA-73CFFE11E250}"/>
    <dgm:cxn modelId="{4CD065C2-5937-4509-99C7-24330D78CCD4}" srcId="{356E9FB8-D475-47C9-8114-44CFB7C5E258}" destId="{71FD1350-AFB0-41D4-9225-D4050C7C97EA}" srcOrd="0" destOrd="0" parTransId="{CA429033-5014-4774-A71B-81137020F1E0}" sibTransId="{7EC84345-0CD3-4B4B-B659-A25FDF2FEF2D}"/>
    <dgm:cxn modelId="{9796F6E1-D4E0-4AB3-84F4-6248E5EBAD22}" srcId="{356E9FB8-D475-47C9-8114-44CFB7C5E258}" destId="{71A392E3-187C-48DA-81E0-FFCAFC9CA5FB}" srcOrd="2" destOrd="0" parTransId="{52C661C2-68F6-4308-95E5-CF74C029CA59}" sibTransId="{FB5E70F6-3953-4975-8453-D91DD1160D14}"/>
    <dgm:cxn modelId="{0007FE34-6676-4BF5-B697-6F14D3FAC0BD}" type="presParOf" srcId="{CBBF4B3A-00D7-4840-9432-4A73E9AB9635}" destId="{646547F8-CEF3-426C-A818-8D3E02781F54}" srcOrd="0" destOrd="0" presId="urn:microsoft.com/office/officeart/2018/5/layout/IconCircleLabelList"/>
    <dgm:cxn modelId="{3E51BAE1-0160-481A-8EE5-F6773B1BDE3F}" type="presParOf" srcId="{646547F8-CEF3-426C-A818-8D3E02781F54}" destId="{AC4D0509-D2C6-4234-9D91-205D77B06704}" srcOrd="0" destOrd="0" presId="urn:microsoft.com/office/officeart/2018/5/layout/IconCircleLabelList"/>
    <dgm:cxn modelId="{489B34A6-131D-46E1-8763-AD52EFE7B091}" type="presParOf" srcId="{646547F8-CEF3-426C-A818-8D3E02781F54}" destId="{1E920052-4CCE-4D13-AE72-C66B3882C792}" srcOrd="1" destOrd="0" presId="urn:microsoft.com/office/officeart/2018/5/layout/IconCircleLabelList"/>
    <dgm:cxn modelId="{E8087728-26FD-40FA-AD43-60D90ECC2D7C}" type="presParOf" srcId="{646547F8-CEF3-426C-A818-8D3E02781F54}" destId="{70EBAEC4-9AEC-42A2-9902-D71C4413B856}" srcOrd="2" destOrd="0" presId="urn:microsoft.com/office/officeart/2018/5/layout/IconCircleLabelList"/>
    <dgm:cxn modelId="{669AC7BB-E30B-42CD-B572-1B48198C5B84}" type="presParOf" srcId="{646547F8-CEF3-426C-A818-8D3E02781F54}" destId="{E3091893-1294-473E-B026-E76D0CE03608}" srcOrd="3" destOrd="0" presId="urn:microsoft.com/office/officeart/2018/5/layout/IconCircleLabelList"/>
    <dgm:cxn modelId="{B48FFBFA-2120-4E03-912C-75DC5D9FA1A6}" type="presParOf" srcId="{CBBF4B3A-00D7-4840-9432-4A73E9AB9635}" destId="{76BF45AF-A56C-4FCD-86C1-57C8A7081DE7}" srcOrd="1" destOrd="0" presId="urn:microsoft.com/office/officeart/2018/5/layout/IconCircleLabelList"/>
    <dgm:cxn modelId="{6BF70479-762C-418B-A815-7161BF16B8E6}" type="presParOf" srcId="{CBBF4B3A-00D7-4840-9432-4A73E9AB9635}" destId="{245CA862-A1BF-4A04-9715-7622E9669065}" srcOrd="2" destOrd="0" presId="urn:microsoft.com/office/officeart/2018/5/layout/IconCircleLabelList"/>
    <dgm:cxn modelId="{2F4639C2-39DD-4E59-A537-3CA641DF1FBB}" type="presParOf" srcId="{245CA862-A1BF-4A04-9715-7622E9669065}" destId="{797D440D-A614-4B5D-BD71-3FD58D5F6E3B}" srcOrd="0" destOrd="0" presId="urn:microsoft.com/office/officeart/2018/5/layout/IconCircleLabelList"/>
    <dgm:cxn modelId="{77DFD841-4E41-4A4F-8246-797B99CD9D4F}" type="presParOf" srcId="{245CA862-A1BF-4A04-9715-7622E9669065}" destId="{47FE0ED2-3B39-45E7-99F6-445CFDD5BA83}" srcOrd="1" destOrd="0" presId="urn:microsoft.com/office/officeart/2018/5/layout/IconCircleLabelList"/>
    <dgm:cxn modelId="{1F738B48-377C-433A-9148-D850E38123E2}" type="presParOf" srcId="{245CA862-A1BF-4A04-9715-7622E9669065}" destId="{2813E666-7567-4BBE-8405-D3BC76A71D46}" srcOrd="2" destOrd="0" presId="urn:microsoft.com/office/officeart/2018/5/layout/IconCircleLabelList"/>
    <dgm:cxn modelId="{E2F05631-AC04-491E-8E81-DBBA7D922BE4}" type="presParOf" srcId="{245CA862-A1BF-4A04-9715-7622E9669065}" destId="{C20251AA-6A2C-453C-9955-10E0A3AA2D8E}" srcOrd="3" destOrd="0" presId="urn:microsoft.com/office/officeart/2018/5/layout/IconCircleLabelList"/>
    <dgm:cxn modelId="{C66A528A-1781-40BC-805A-80F04F416820}" type="presParOf" srcId="{CBBF4B3A-00D7-4840-9432-4A73E9AB9635}" destId="{500FC69D-23F3-404C-ACBA-777FCFC4FDCD}" srcOrd="3" destOrd="0" presId="urn:microsoft.com/office/officeart/2018/5/layout/IconCircleLabelList"/>
    <dgm:cxn modelId="{1F9CDDFD-CB42-483F-A7A4-409E6645059B}" type="presParOf" srcId="{CBBF4B3A-00D7-4840-9432-4A73E9AB9635}" destId="{1C70EAB3-F7F2-4E18-9C4B-ECE9397C2916}" srcOrd="4" destOrd="0" presId="urn:microsoft.com/office/officeart/2018/5/layout/IconCircleLabelList"/>
    <dgm:cxn modelId="{90BA62A9-7F77-4DC4-A41B-EB6B09601DC1}" type="presParOf" srcId="{1C70EAB3-F7F2-4E18-9C4B-ECE9397C2916}" destId="{6DAB74D9-9D5D-4769-B2DE-097E3CB486E1}" srcOrd="0" destOrd="0" presId="urn:microsoft.com/office/officeart/2018/5/layout/IconCircleLabelList"/>
    <dgm:cxn modelId="{E0CF32B2-F8DE-486F-9397-52B6C88561C1}" type="presParOf" srcId="{1C70EAB3-F7F2-4E18-9C4B-ECE9397C2916}" destId="{2EDD6EBA-B783-4514-BCE4-D910A1354898}" srcOrd="1" destOrd="0" presId="urn:microsoft.com/office/officeart/2018/5/layout/IconCircleLabelList"/>
    <dgm:cxn modelId="{1066B29B-5991-4502-A2E5-639AADFB5AA2}" type="presParOf" srcId="{1C70EAB3-F7F2-4E18-9C4B-ECE9397C2916}" destId="{FCE7E81C-7632-47C9-B59C-0695F791FAE5}" srcOrd="2" destOrd="0" presId="urn:microsoft.com/office/officeart/2018/5/layout/IconCircleLabelList"/>
    <dgm:cxn modelId="{FC357237-159B-40FE-9AAF-A8F4B8AC1205}" type="presParOf" srcId="{1C70EAB3-F7F2-4E18-9C4B-ECE9397C2916}" destId="{5801E0EE-9A04-4C1F-A06C-DC08030FF23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D0509-D2C6-4234-9D91-205D77B06704}">
      <dsp:nvSpPr>
        <dsp:cNvPr id="0" name=""/>
        <dsp:cNvSpPr/>
      </dsp:nvSpPr>
      <dsp:spPr>
        <a:xfrm>
          <a:off x="566941" y="2038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20052-4CCE-4D13-AE72-C66B3882C792}">
      <dsp:nvSpPr>
        <dsp:cNvPr id="0" name=""/>
        <dsp:cNvSpPr/>
      </dsp:nvSpPr>
      <dsp:spPr>
        <a:xfrm>
          <a:off x="939879" y="5767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091893-1294-473E-B026-E76D0CE03608}">
      <dsp:nvSpPr>
        <dsp:cNvPr id="0" name=""/>
        <dsp:cNvSpPr/>
      </dsp:nvSpPr>
      <dsp:spPr>
        <a:xfrm>
          <a:off x="7535"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i="0" kern="1200"/>
            <a:t>Backend: Python , Django  </a:t>
          </a:r>
          <a:endParaRPr lang="en-US" sz="2300" kern="1200"/>
        </a:p>
      </dsp:txBody>
      <dsp:txXfrm>
        <a:off x="7535" y="2498841"/>
        <a:ext cx="2868750" cy="720000"/>
      </dsp:txXfrm>
    </dsp:sp>
    <dsp:sp modelId="{797D440D-A614-4B5D-BD71-3FD58D5F6E3B}">
      <dsp:nvSpPr>
        <dsp:cNvPr id="0" name=""/>
        <dsp:cNvSpPr/>
      </dsp:nvSpPr>
      <dsp:spPr>
        <a:xfrm>
          <a:off x="3937722" y="2038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E0ED2-3B39-45E7-99F6-445CFDD5BA83}">
      <dsp:nvSpPr>
        <dsp:cNvPr id="0" name=""/>
        <dsp:cNvSpPr/>
      </dsp:nvSpPr>
      <dsp:spPr>
        <a:xfrm>
          <a:off x="4310660" y="5767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251AA-6A2C-453C-9955-10E0A3AA2D8E}">
      <dsp:nvSpPr>
        <dsp:cNvPr id="0" name=""/>
        <dsp:cNvSpPr/>
      </dsp:nvSpPr>
      <dsp:spPr>
        <a:xfrm>
          <a:off x="3378316"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i="0" kern="1200"/>
            <a:t>Frontend: Html, CSS, Bootstrap</a:t>
          </a:r>
          <a:endParaRPr lang="en-US" sz="2300" kern="1200"/>
        </a:p>
      </dsp:txBody>
      <dsp:txXfrm>
        <a:off x="3378316" y="2498841"/>
        <a:ext cx="2868750" cy="720000"/>
      </dsp:txXfrm>
    </dsp:sp>
    <dsp:sp modelId="{6DAB74D9-9D5D-4769-B2DE-097E3CB486E1}">
      <dsp:nvSpPr>
        <dsp:cNvPr id="0" name=""/>
        <dsp:cNvSpPr/>
      </dsp:nvSpPr>
      <dsp:spPr>
        <a:xfrm>
          <a:off x="7308504" y="2038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D6EBA-B783-4514-BCE4-D910A1354898}">
      <dsp:nvSpPr>
        <dsp:cNvPr id="0" name=""/>
        <dsp:cNvSpPr/>
      </dsp:nvSpPr>
      <dsp:spPr>
        <a:xfrm>
          <a:off x="7681441" y="5767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01E0EE-9A04-4C1F-A06C-DC08030FF23E}">
      <dsp:nvSpPr>
        <dsp:cNvPr id="0" name=""/>
        <dsp:cNvSpPr/>
      </dsp:nvSpPr>
      <dsp:spPr>
        <a:xfrm>
          <a:off x="6749097"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i="0" kern="1200" dirty="0"/>
            <a:t>Database: SQLite</a:t>
          </a:r>
          <a:endParaRPr lang="en-US" sz="2300" kern="1200" dirty="0"/>
        </a:p>
      </dsp:txBody>
      <dsp:txXfrm>
        <a:off x="6749097" y="2498841"/>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4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831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128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6531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1090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8407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588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221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618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823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620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44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3/28/2023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63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3/28/2023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094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3/28/2023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059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161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8617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14240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0D8A-9398-7EAF-B9DE-5531EE9CC91E}"/>
              </a:ext>
            </a:extLst>
          </p:cNvPr>
          <p:cNvSpPr>
            <a:spLocks noGrp="1"/>
          </p:cNvSpPr>
          <p:nvPr>
            <p:ph type="ctrTitle"/>
          </p:nvPr>
        </p:nvSpPr>
        <p:spPr>
          <a:xfrm>
            <a:off x="1350682" y="808523"/>
            <a:ext cx="10053763" cy="850898"/>
          </a:xfrm>
        </p:spPr>
        <p:txBody>
          <a:bodyPr anchor="b">
            <a:normAutofit fontScale="90000"/>
          </a:bodyPr>
          <a:lstStyle/>
          <a:p>
            <a:pPr algn="l"/>
            <a:r>
              <a:rPr lang="en-US" sz="7200" b="1">
                <a:solidFill>
                  <a:srgbClr val="FFFFFF"/>
                </a:solidFill>
              </a:rPr>
              <a:t>Technothon</a:t>
            </a:r>
            <a:endParaRPr lang="en-US" sz="7200" b="1" dirty="0">
              <a:solidFill>
                <a:srgbClr val="FFFFFF"/>
              </a:solidFill>
            </a:endParaRPr>
          </a:p>
        </p:txBody>
      </p:sp>
      <p:sp>
        <p:nvSpPr>
          <p:cNvPr id="3" name="Subtitle 2">
            <a:extLst>
              <a:ext uri="{FF2B5EF4-FFF2-40B4-BE49-F238E27FC236}">
                <a16:creationId xmlns:a16="http://schemas.microsoft.com/office/drawing/2014/main" id="{4967E3F8-5640-FBBE-5FC5-75EFCED34BDC}"/>
              </a:ext>
            </a:extLst>
          </p:cNvPr>
          <p:cNvSpPr>
            <a:spLocks noGrp="1"/>
          </p:cNvSpPr>
          <p:nvPr>
            <p:ph type="subTitle" idx="1"/>
          </p:nvPr>
        </p:nvSpPr>
        <p:spPr>
          <a:xfrm>
            <a:off x="914368" y="3003082"/>
            <a:ext cx="9959002" cy="1992251"/>
          </a:xfrm>
        </p:spPr>
        <p:txBody>
          <a:bodyPr anchor="ctr">
            <a:normAutofit fontScale="25000" lnSpcReduction="20000"/>
          </a:bodyPr>
          <a:lstStyle/>
          <a:p>
            <a:pPr algn="l"/>
            <a:endParaRPr lang="en-US" sz="6400">
              <a:solidFill>
                <a:srgbClr val="00B0F0"/>
              </a:solidFill>
            </a:endParaRPr>
          </a:p>
          <a:p>
            <a:pPr algn="l"/>
            <a:endParaRPr lang="en-US" sz="6400">
              <a:solidFill>
                <a:srgbClr val="00B0F0"/>
              </a:solidFill>
            </a:endParaRPr>
          </a:p>
          <a:p>
            <a:pPr algn="l"/>
            <a:endParaRPr lang="en-US" sz="6400">
              <a:solidFill>
                <a:srgbClr val="00B0F0"/>
              </a:solidFill>
            </a:endParaRPr>
          </a:p>
          <a:p>
            <a:pPr algn="l"/>
            <a:endParaRPr lang="en-US" sz="6400">
              <a:solidFill>
                <a:srgbClr val="00B0F0"/>
              </a:solidFill>
            </a:endParaRPr>
          </a:p>
          <a:p>
            <a:pPr algn="l"/>
            <a:r>
              <a:rPr lang="en-US" sz="7200" b="1">
                <a:solidFill>
                  <a:srgbClr val="00B0F0"/>
                </a:solidFill>
              </a:rPr>
              <a:t>Group : Textile Group 3</a:t>
            </a:r>
          </a:p>
          <a:p>
            <a:pPr algn="l"/>
            <a:r>
              <a:rPr lang="en-US" sz="6400" b="1">
                <a:solidFill>
                  <a:schemeClr val="bg1"/>
                </a:solidFill>
              </a:rPr>
              <a:t>vishwajeetA Gholap</a:t>
            </a:r>
          </a:p>
          <a:p>
            <a:pPr algn="l"/>
            <a:r>
              <a:rPr lang="en-US" sz="6400" b="1">
                <a:solidFill>
                  <a:schemeClr val="bg1"/>
                </a:solidFill>
              </a:rPr>
              <a:t>KUNAL RAJPUT</a:t>
            </a:r>
          </a:p>
          <a:p>
            <a:pPr algn="l"/>
            <a:r>
              <a:rPr lang="en-US" sz="6400" b="1">
                <a:solidFill>
                  <a:schemeClr val="bg1"/>
                </a:solidFill>
              </a:rPr>
              <a:t>TEJASWINI TEKALE</a:t>
            </a:r>
          </a:p>
          <a:p>
            <a:pPr algn="l"/>
            <a:r>
              <a:rPr lang="en-US" sz="6400" b="1">
                <a:solidFill>
                  <a:schemeClr val="bg1"/>
                </a:solidFill>
              </a:rPr>
              <a:t>VAISHNAVI JADHAV</a:t>
            </a:r>
          </a:p>
          <a:p>
            <a:pPr algn="l"/>
            <a:r>
              <a:rPr lang="en-US" sz="6400" b="1">
                <a:solidFill>
                  <a:schemeClr val="bg1"/>
                </a:solidFill>
              </a:rPr>
              <a:t>SUBODH JOSHI</a:t>
            </a:r>
          </a:p>
          <a:p>
            <a:pPr algn="l"/>
            <a:r>
              <a:rPr lang="en-US" sz="6400" b="1">
                <a:solidFill>
                  <a:schemeClr val="bg1"/>
                </a:solidFill>
              </a:rPr>
              <a:t>SHAUNAK MAHAJAN</a:t>
            </a:r>
          </a:p>
          <a:p>
            <a:pPr algn="l"/>
            <a:r>
              <a:rPr lang="en-US" sz="6400" b="1">
                <a:solidFill>
                  <a:schemeClr val="bg1"/>
                </a:solidFill>
              </a:rPr>
              <a:t>KOUSHKI GUPTA</a:t>
            </a:r>
          </a:p>
          <a:p>
            <a:pPr algn="l"/>
            <a:r>
              <a:rPr lang="en-US" sz="6400" b="1">
                <a:solidFill>
                  <a:schemeClr val="bg1"/>
                </a:solidFill>
              </a:rPr>
              <a:t>NAINSI PATEL</a:t>
            </a:r>
          </a:p>
          <a:p>
            <a:pPr algn="l"/>
            <a:endParaRPr lang="en-US">
              <a:solidFill>
                <a:schemeClr val="bg1"/>
              </a:solidFill>
            </a:endParaRPr>
          </a:p>
          <a:p>
            <a:endParaRPr lang="en-US" dirty="0"/>
          </a:p>
        </p:txBody>
      </p:sp>
      <p:sp>
        <p:nvSpPr>
          <p:cNvPr id="23" name="TextBox 22">
            <a:extLst>
              <a:ext uri="{FF2B5EF4-FFF2-40B4-BE49-F238E27FC236}">
                <a16:creationId xmlns:a16="http://schemas.microsoft.com/office/drawing/2014/main" id="{6B5049A8-69D5-49BA-480A-14BCBA54F5B5}"/>
              </a:ext>
            </a:extLst>
          </p:cNvPr>
          <p:cNvSpPr txBox="1"/>
          <p:nvPr/>
        </p:nvSpPr>
        <p:spPr>
          <a:xfrm>
            <a:off x="1280160" y="2007807"/>
            <a:ext cx="8287352" cy="461665"/>
          </a:xfrm>
          <a:prstGeom prst="rect">
            <a:avLst/>
          </a:prstGeom>
          <a:noFill/>
        </p:spPr>
        <p:txBody>
          <a:bodyPr wrap="square" lIns="91440" tIns="45720" rIns="91440" bIns="45720" rtlCol="0" anchor="t">
            <a:spAutoFit/>
          </a:bodyPr>
          <a:lstStyle/>
          <a:p>
            <a:r>
              <a:rPr lang="en-US" sz="2400">
                <a:solidFill>
                  <a:schemeClr val="bg1"/>
                </a:solidFill>
              </a:rPr>
              <a:t>Project : Textile Process Management System </a:t>
            </a:r>
            <a:endParaRPr lang="en-US" sz="2400" dirty="0">
              <a:solidFill>
                <a:schemeClr val="bg1"/>
              </a:solidFill>
            </a:endParaRPr>
          </a:p>
        </p:txBody>
      </p:sp>
      <p:pic>
        <p:nvPicPr>
          <p:cNvPr id="5" name="Picture 4" descr="A close-up of several colored pencils&#10;&#10;Description automatically generated with low confidence">
            <a:extLst>
              <a:ext uri="{FF2B5EF4-FFF2-40B4-BE49-F238E27FC236}">
                <a16:creationId xmlns:a16="http://schemas.microsoft.com/office/drawing/2014/main" id="{A4F7B263-416B-F135-3F57-E66759EAC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017" y="2767394"/>
            <a:ext cx="5613423" cy="3282083"/>
          </a:xfrm>
          <a:prstGeom prst="rect">
            <a:avLst/>
          </a:prstGeom>
        </p:spPr>
      </p:pic>
      <p:pic>
        <p:nvPicPr>
          <p:cNvPr id="6" name="Picture 5" descr="A picture containing decorated&#10;&#10;Description automatically generated">
            <a:extLst>
              <a:ext uri="{FF2B5EF4-FFF2-40B4-BE49-F238E27FC236}">
                <a16:creationId xmlns:a16="http://schemas.microsoft.com/office/drawing/2014/main" id="{5BD22705-315E-E2DD-4E67-5DBC52279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293" y="3813133"/>
            <a:ext cx="3440339" cy="2293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1686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14">
            <a:extLst>
              <a:ext uri="{FF2B5EF4-FFF2-40B4-BE49-F238E27FC236}">
                <a16:creationId xmlns:a16="http://schemas.microsoft.com/office/drawing/2014/main" id="{ACCC08F4-6649-4752-A49D-EC2C8E9656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DCCBFAE1-A7B8-4741-A1BD-1D22BE1B9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A8DFBA0E-2986-4121-92BD-9ADBE9F79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D6B514A6-1440-4614-B316-443C485A1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B7C4B390-CACA-4CE0-A179-19E2CAADF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9330A14-E127-4084-BA51-D86B9568B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F47AD4CB-E128-49E9-A8C2-AC0CEA98F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76D76C3-9DFE-4C5F-8F74-D65651A74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7FC72400-C794-438B-90D7-5F6E0302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AD24BDB9-26CF-4AAC-B31C-95E190D551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25">
            <a:extLst>
              <a:ext uri="{FF2B5EF4-FFF2-40B4-BE49-F238E27FC236}">
                <a16:creationId xmlns:a16="http://schemas.microsoft.com/office/drawing/2014/main" id="{E4947D45-3E3A-4249-A3DB-5B907C179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86267382-F61E-5B4B-6692-575A99E65B91}"/>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rgbClr val="FFFFFF"/>
                </a:solidFill>
              </a:rPr>
              <a:t>Problem Statement </a:t>
            </a:r>
          </a:p>
        </p:txBody>
      </p:sp>
      <p:pic>
        <p:nvPicPr>
          <p:cNvPr id="10" name="Picture 9" descr="A picture containing decorated&#10;&#10;Description automatically generated">
            <a:extLst>
              <a:ext uri="{FF2B5EF4-FFF2-40B4-BE49-F238E27FC236}">
                <a16:creationId xmlns:a16="http://schemas.microsoft.com/office/drawing/2014/main" id="{0DBC6CE6-EF56-65E0-6710-2E97EB088D17}"/>
              </a:ext>
            </a:extLst>
          </p:cNvPr>
          <p:cNvPicPr>
            <a:picLocks noChangeAspect="1"/>
          </p:cNvPicPr>
          <p:nvPr/>
        </p:nvPicPr>
        <p:blipFill rotWithShape="1">
          <a:blip r:embed="rId3">
            <a:extLst>
              <a:ext uri="{28A0092B-C50C-407E-A947-70E740481C1C}">
                <a14:useLocalDpi xmlns:a14="http://schemas.microsoft.com/office/drawing/2010/main" val="0"/>
              </a:ext>
            </a:extLst>
          </a:blip>
          <a:srcRect t="6829" r="-2" b="1612"/>
          <a:stretch/>
        </p:blipFill>
        <p:spPr>
          <a:xfrm>
            <a:off x="6879049" y="480060"/>
            <a:ext cx="4825273" cy="2948940"/>
          </a:xfrm>
          <a:custGeom>
            <a:avLst/>
            <a:gdLst/>
            <a:ahLst/>
            <a:cxnLst/>
            <a:rect l="l" t="t" r="r" b="b"/>
            <a:pathLst>
              <a:path w="4825273" h="2948940">
                <a:moveTo>
                  <a:pt x="0" y="0"/>
                </a:moveTo>
                <a:lnTo>
                  <a:pt x="2646616" y="0"/>
                </a:lnTo>
                <a:lnTo>
                  <a:pt x="4664497" y="0"/>
                </a:lnTo>
                <a:lnTo>
                  <a:pt x="4825273" y="0"/>
                </a:lnTo>
                <a:lnTo>
                  <a:pt x="4825273" y="2948940"/>
                </a:lnTo>
                <a:lnTo>
                  <a:pt x="221394" y="2948940"/>
                </a:lnTo>
                <a:lnTo>
                  <a:pt x="221394" y="2876858"/>
                </a:lnTo>
                <a:lnTo>
                  <a:pt x="222335" y="2750941"/>
                </a:lnTo>
                <a:lnTo>
                  <a:pt x="221394" y="2623814"/>
                </a:lnTo>
                <a:lnTo>
                  <a:pt x="219512" y="2494871"/>
                </a:lnTo>
                <a:lnTo>
                  <a:pt x="217787" y="2365928"/>
                </a:lnTo>
                <a:lnTo>
                  <a:pt x="214023" y="2235169"/>
                </a:lnTo>
                <a:lnTo>
                  <a:pt x="210103" y="2103199"/>
                </a:lnTo>
                <a:lnTo>
                  <a:pt x="205555" y="1971229"/>
                </a:lnTo>
                <a:lnTo>
                  <a:pt x="199125" y="1838048"/>
                </a:lnTo>
                <a:lnTo>
                  <a:pt x="191441" y="1703656"/>
                </a:lnTo>
                <a:lnTo>
                  <a:pt x="184071" y="1568660"/>
                </a:lnTo>
                <a:lnTo>
                  <a:pt x="174662" y="1433663"/>
                </a:lnTo>
                <a:lnTo>
                  <a:pt x="163371" y="1296850"/>
                </a:lnTo>
                <a:lnTo>
                  <a:pt x="152080" y="1161853"/>
                </a:lnTo>
                <a:lnTo>
                  <a:pt x="139063" y="1024435"/>
                </a:lnTo>
                <a:lnTo>
                  <a:pt x="124793" y="886411"/>
                </a:lnTo>
                <a:lnTo>
                  <a:pt x="109738" y="750203"/>
                </a:lnTo>
                <a:lnTo>
                  <a:pt x="92174" y="612180"/>
                </a:lnTo>
                <a:lnTo>
                  <a:pt x="73356" y="474761"/>
                </a:lnTo>
                <a:lnTo>
                  <a:pt x="54694" y="336738"/>
                </a:lnTo>
                <a:lnTo>
                  <a:pt x="32897" y="199320"/>
                </a:lnTo>
                <a:lnTo>
                  <a:pt x="10628" y="62507"/>
                </a:lnTo>
                <a:close/>
              </a:path>
            </a:pathLst>
          </a:custGeom>
        </p:spPr>
      </p:pic>
      <p:sp>
        <p:nvSpPr>
          <p:cNvPr id="53" name="Rectangle 3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Oval 3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3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A04A1D67-2657-16FB-D4EE-EA7AB2D1AED2}"/>
              </a:ext>
            </a:extLst>
          </p:cNvPr>
          <p:cNvSpPr txBox="1"/>
          <p:nvPr/>
        </p:nvSpPr>
        <p:spPr>
          <a:xfrm>
            <a:off x="639098" y="2418735"/>
            <a:ext cx="6072776" cy="3811740"/>
          </a:xfrm>
          <a:prstGeom prst="rect">
            <a:avLst/>
          </a:prstGeom>
        </p:spPr>
        <p:txBody>
          <a:bodyPr vert="horz" lIns="91440" tIns="45720" rIns="91440" bIns="45720" rtlCol="0" anchor="ctr">
            <a:normAutofit/>
          </a:bodyPr>
          <a:lstStyle/>
          <a:p>
            <a:pPr fontAlgn="base">
              <a:spcBef>
                <a:spcPts val="1000"/>
              </a:spcBef>
              <a:buClr>
                <a:schemeClr val="accent1"/>
              </a:buClr>
              <a:buSzPct val="80000"/>
              <a:buFont typeface="Wingdings 3" charset="2"/>
              <a:buChar char=""/>
            </a:pPr>
            <a:r>
              <a:rPr lang="en-US">
                <a:solidFill>
                  <a:srgbClr val="FFFFFF"/>
                </a:solidFill>
                <a:effectLst/>
              </a:rPr>
              <a:t>The production of clothing involves various stages, including storage, warping, looming, checking, repairing, and dispatch, all of which are currently managed manually using paper or Excel. This process is prone to inefficiencies and errors due to the lack of digitalization and process synchronization. To ensure accuracy and optimize profits, a monitoring mechanism and a tool for complex calculations and data analysis should be implemented.</a:t>
            </a:r>
          </a:p>
        </p:txBody>
      </p:sp>
      <p:pic>
        <p:nvPicPr>
          <p:cNvPr id="8" name="Picture 7" descr="A close-up of several colored pencils&#10;&#10;Description automatically generated with low confidence">
            <a:extLst>
              <a:ext uri="{FF2B5EF4-FFF2-40B4-BE49-F238E27FC236}">
                <a16:creationId xmlns:a16="http://schemas.microsoft.com/office/drawing/2014/main" id="{A027284E-D147-33A3-E872-C7F633F2C68A}"/>
              </a:ext>
            </a:extLst>
          </p:cNvPr>
          <p:cNvPicPr>
            <a:picLocks noChangeAspect="1"/>
          </p:cNvPicPr>
          <p:nvPr/>
        </p:nvPicPr>
        <p:blipFill rotWithShape="1">
          <a:blip r:embed="rId4">
            <a:extLst>
              <a:ext uri="{28A0092B-C50C-407E-A947-70E740481C1C}">
                <a14:useLocalDpi xmlns:a14="http://schemas.microsoft.com/office/drawing/2010/main" val="0"/>
              </a:ext>
            </a:extLst>
          </a:blip>
          <a:srcRect r="4" b="10388"/>
          <a:stretch/>
        </p:blipFill>
        <p:spPr>
          <a:xfrm>
            <a:off x="6774510" y="3429000"/>
            <a:ext cx="4929808" cy="2948940"/>
          </a:xfrm>
          <a:custGeom>
            <a:avLst/>
            <a:gdLst/>
            <a:ahLst/>
            <a:cxnLst/>
            <a:rect l="l" t="t" r="r" b="b"/>
            <a:pathLst>
              <a:path w="4929808" h="2948940">
                <a:moveTo>
                  <a:pt x="325929" y="0"/>
                </a:moveTo>
                <a:lnTo>
                  <a:pt x="4929808" y="0"/>
                </a:lnTo>
                <a:lnTo>
                  <a:pt x="4929808" y="2948940"/>
                </a:lnTo>
                <a:lnTo>
                  <a:pt x="4769032" y="2948940"/>
                </a:lnTo>
                <a:lnTo>
                  <a:pt x="2751151" y="2948940"/>
                </a:lnTo>
                <a:lnTo>
                  <a:pt x="0" y="2948940"/>
                </a:lnTo>
                <a:lnTo>
                  <a:pt x="0" y="2948045"/>
                </a:lnTo>
                <a:lnTo>
                  <a:pt x="103291" y="2948045"/>
                </a:lnTo>
                <a:lnTo>
                  <a:pt x="112340" y="2889373"/>
                </a:lnTo>
                <a:lnTo>
                  <a:pt x="123631" y="2813097"/>
                </a:lnTo>
                <a:lnTo>
                  <a:pt x="135550" y="2722292"/>
                </a:lnTo>
                <a:lnTo>
                  <a:pt x="149820" y="2614536"/>
                </a:lnTo>
                <a:lnTo>
                  <a:pt x="164875" y="2495279"/>
                </a:lnTo>
                <a:lnTo>
                  <a:pt x="180714" y="2360888"/>
                </a:lnTo>
                <a:lnTo>
                  <a:pt x="197494" y="2214389"/>
                </a:lnTo>
                <a:lnTo>
                  <a:pt x="214273" y="2055177"/>
                </a:lnTo>
                <a:lnTo>
                  <a:pt x="231367" y="1885675"/>
                </a:lnTo>
                <a:lnTo>
                  <a:pt x="247205" y="1702854"/>
                </a:lnTo>
                <a:lnTo>
                  <a:pt x="262417" y="1511558"/>
                </a:lnTo>
                <a:lnTo>
                  <a:pt x="276217" y="1309365"/>
                </a:lnTo>
                <a:lnTo>
                  <a:pt x="289390" y="1098697"/>
                </a:lnTo>
                <a:lnTo>
                  <a:pt x="301779" y="878949"/>
                </a:lnTo>
                <a:lnTo>
                  <a:pt x="306170" y="766351"/>
                </a:lnTo>
                <a:lnTo>
                  <a:pt x="311031" y="651331"/>
                </a:lnTo>
                <a:lnTo>
                  <a:pt x="315579" y="534495"/>
                </a:lnTo>
                <a:lnTo>
                  <a:pt x="318558" y="417054"/>
                </a:lnTo>
                <a:lnTo>
                  <a:pt x="321224" y="297191"/>
                </a:lnTo>
                <a:lnTo>
                  <a:pt x="324047" y="176118"/>
                </a:lnTo>
                <a:lnTo>
                  <a:pt x="325929" y="52623"/>
                </a:lnTo>
                <a:close/>
              </a:path>
            </a:pathLst>
          </a:custGeom>
        </p:spPr>
      </p:pic>
    </p:spTree>
    <p:extLst>
      <p:ext uri="{BB962C8B-B14F-4D97-AF65-F5344CB8AC3E}">
        <p14:creationId xmlns:p14="http://schemas.microsoft.com/office/powerpoint/2010/main" val="17094744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EA6F-8727-1B83-2A2B-4F12F728D19A}"/>
              </a:ext>
            </a:extLst>
          </p:cNvPr>
          <p:cNvSpPr>
            <a:spLocks noGrp="1"/>
          </p:cNvSpPr>
          <p:nvPr>
            <p:ph type="title"/>
          </p:nvPr>
        </p:nvSpPr>
        <p:spPr/>
        <p:txBody>
          <a:bodyPr/>
          <a:lstStyle/>
          <a:p>
            <a:r>
              <a:rPr lang="en-US" dirty="0"/>
              <a:t>Objective </a:t>
            </a:r>
          </a:p>
        </p:txBody>
      </p:sp>
      <p:sp>
        <p:nvSpPr>
          <p:cNvPr id="3" name="Text Placeholder 2">
            <a:extLst>
              <a:ext uri="{FF2B5EF4-FFF2-40B4-BE49-F238E27FC236}">
                <a16:creationId xmlns:a16="http://schemas.microsoft.com/office/drawing/2014/main" id="{0E7E314C-4F81-88EA-D459-D0ABC91D995D}"/>
              </a:ext>
            </a:extLst>
          </p:cNvPr>
          <p:cNvSpPr>
            <a:spLocks noGrp="1"/>
          </p:cNvSpPr>
          <p:nvPr>
            <p:ph type="body" sz="half" idx="2"/>
          </p:nvPr>
        </p:nvSpPr>
        <p:spPr>
          <a:xfrm>
            <a:off x="1154954" y="3543300"/>
            <a:ext cx="10299109" cy="2857500"/>
          </a:xfrm>
        </p:spPr>
        <p:txBody>
          <a:bodyPr>
            <a:noAutofit/>
          </a:bodyPr>
          <a:lstStyle/>
          <a:p>
            <a:r>
              <a:rPr lang="en-US" sz="2400" b="0" i="0" dirty="0">
                <a:solidFill>
                  <a:srgbClr val="000000"/>
                </a:solidFill>
                <a:effectLst/>
                <a:latin typeface="Calibri" panose="020F0502020204030204" pitchFamily="34" charset="0"/>
              </a:rPr>
              <a:t>Objective is to create a system that will trigger faster communication and response among the different process coordinators. We endeavor to ease their calculations stuff by dynamic calculation and replace paperwork whole and solely with a website. Also, we seek to provide easy retrieval of data, advanced visualizations for better understanding and continuous process tracking to improve their work pace.  </a:t>
            </a:r>
            <a:endParaRPr lang="en-US" sz="2400" dirty="0"/>
          </a:p>
        </p:txBody>
      </p:sp>
    </p:spTree>
    <p:extLst>
      <p:ext uri="{BB962C8B-B14F-4D97-AF65-F5344CB8AC3E}">
        <p14:creationId xmlns:p14="http://schemas.microsoft.com/office/powerpoint/2010/main" val="160589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4"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7" name="Rectangle 46">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9" name="Group 4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8772968-A557-207B-4DA0-66C6E96C15D1}"/>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a:solidFill>
                  <a:srgbClr val="FFFFFF"/>
                </a:solidFill>
              </a:rPr>
              <a:t>Technology Stack</a:t>
            </a:r>
          </a:p>
        </p:txBody>
      </p:sp>
      <p:sp>
        <p:nvSpPr>
          <p:cNvPr id="53" name="Rectangle 5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F96CDFA8-E74C-7EEA-933B-5D765C75F379}"/>
              </a:ext>
            </a:extLst>
          </p:cNvPr>
          <p:cNvGraphicFramePr/>
          <p:nvPr>
            <p:extLst>
              <p:ext uri="{D42A27DB-BD31-4B8C-83A1-F6EECF244321}">
                <p14:modId xmlns:p14="http://schemas.microsoft.com/office/powerpoint/2010/main" val="241240218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99805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6"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0"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1"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701FA71-DC74-6122-CD95-E1A9682A96D2}"/>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Architectural Diagram</a:t>
            </a:r>
          </a:p>
        </p:txBody>
      </p:sp>
      <p:cxnSp>
        <p:nvCxnSpPr>
          <p:cNvPr id="33"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5289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31">
            <a:extLst>
              <a:ext uri="{FF2B5EF4-FFF2-40B4-BE49-F238E27FC236}">
                <a16:creationId xmlns:a16="http://schemas.microsoft.com/office/drawing/2014/main" id="{B692E388-6533-B57C-A37F-4ED607F523B9}"/>
              </a:ext>
            </a:extLst>
          </p:cNvPr>
          <p:cNvSpPr txBox="1"/>
          <p:nvPr/>
        </p:nvSpPr>
        <p:spPr>
          <a:xfrm>
            <a:off x="399665" y="2873923"/>
            <a:ext cx="1747627" cy="369332"/>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Winding worker</a:t>
            </a:r>
            <a:endParaRPr lang="en-IN" dirty="0">
              <a:latin typeface="Times New Roman" panose="02020603050405020304" pitchFamily="18" charset="0"/>
              <a:cs typeface="Times New Roman" panose="02020603050405020304" pitchFamily="18" charset="0"/>
            </a:endParaRPr>
          </a:p>
        </p:txBody>
      </p:sp>
      <p:sp>
        <p:nvSpPr>
          <p:cNvPr id="30" name="TextBox 31">
            <a:extLst>
              <a:ext uri="{FF2B5EF4-FFF2-40B4-BE49-F238E27FC236}">
                <a16:creationId xmlns:a16="http://schemas.microsoft.com/office/drawing/2014/main" id="{DB21F56A-8DB3-4984-6F8F-258B15652770}"/>
              </a:ext>
            </a:extLst>
          </p:cNvPr>
          <p:cNvSpPr txBox="1"/>
          <p:nvPr/>
        </p:nvSpPr>
        <p:spPr>
          <a:xfrm>
            <a:off x="408339" y="3317530"/>
            <a:ext cx="1747627" cy="369332"/>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Warping worker</a:t>
            </a:r>
            <a:endParaRPr lang="en-IN" dirty="0">
              <a:latin typeface="Times New Roman" panose="02020603050405020304" pitchFamily="18" charset="0"/>
              <a:cs typeface="Times New Roman" panose="02020603050405020304" pitchFamily="18" charset="0"/>
            </a:endParaRPr>
          </a:p>
        </p:txBody>
      </p:sp>
      <p:sp>
        <p:nvSpPr>
          <p:cNvPr id="31" name="TextBox 31">
            <a:extLst>
              <a:ext uri="{FF2B5EF4-FFF2-40B4-BE49-F238E27FC236}">
                <a16:creationId xmlns:a16="http://schemas.microsoft.com/office/drawing/2014/main" id="{D0D86034-1D16-0DF8-364D-074726E07226}"/>
              </a:ext>
            </a:extLst>
          </p:cNvPr>
          <p:cNvSpPr txBox="1"/>
          <p:nvPr/>
        </p:nvSpPr>
        <p:spPr>
          <a:xfrm>
            <a:off x="421832" y="3761137"/>
            <a:ext cx="1747627" cy="369334"/>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Looming worker</a:t>
            </a:r>
            <a:endParaRPr lang="en-IN"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51A2810-3589-6AC3-0651-338CDE114EB9}"/>
              </a:ext>
            </a:extLst>
          </p:cNvPr>
          <p:cNvSpPr txBox="1"/>
          <p:nvPr/>
        </p:nvSpPr>
        <p:spPr>
          <a:xfrm>
            <a:off x="421832" y="4283628"/>
            <a:ext cx="1800673" cy="369332"/>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Checking worker</a:t>
            </a:r>
            <a:endParaRPr lang="en-IN" dirty="0">
              <a:latin typeface="Times New Roman" panose="02020603050405020304" pitchFamily="18" charset="0"/>
              <a:cs typeface="Times New Roman" panose="02020603050405020304" pitchFamily="18" charset="0"/>
            </a:endParaRPr>
          </a:p>
        </p:txBody>
      </p:sp>
      <p:sp>
        <p:nvSpPr>
          <p:cNvPr id="33" name="TextBox 31">
            <a:extLst>
              <a:ext uri="{FF2B5EF4-FFF2-40B4-BE49-F238E27FC236}">
                <a16:creationId xmlns:a16="http://schemas.microsoft.com/office/drawing/2014/main" id="{A4CEFBDC-2478-7C5E-9B15-D4190F7B78AE}"/>
              </a:ext>
            </a:extLst>
          </p:cNvPr>
          <p:cNvSpPr txBox="1"/>
          <p:nvPr/>
        </p:nvSpPr>
        <p:spPr>
          <a:xfrm>
            <a:off x="421832" y="4784695"/>
            <a:ext cx="1734134" cy="369333"/>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Repair worker</a:t>
            </a:r>
            <a:endParaRPr lang="en-IN" dirty="0">
              <a:latin typeface="Times New Roman" panose="02020603050405020304" pitchFamily="18" charset="0"/>
              <a:cs typeface="Times New Roman" panose="02020603050405020304" pitchFamily="18" charset="0"/>
            </a:endParaRPr>
          </a:p>
        </p:txBody>
      </p:sp>
      <p:sp>
        <p:nvSpPr>
          <p:cNvPr id="34" name="TextBox 31">
            <a:extLst>
              <a:ext uri="{FF2B5EF4-FFF2-40B4-BE49-F238E27FC236}">
                <a16:creationId xmlns:a16="http://schemas.microsoft.com/office/drawing/2014/main" id="{61897302-CC5B-04AA-911E-E14D996D9F46}"/>
              </a:ext>
            </a:extLst>
          </p:cNvPr>
          <p:cNvSpPr txBox="1"/>
          <p:nvPr/>
        </p:nvSpPr>
        <p:spPr>
          <a:xfrm>
            <a:off x="421832" y="5250326"/>
            <a:ext cx="1911185" cy="369332"/>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Dispatch worker</a:t>
            </a:r>
            <a:endParaRPr lang="en-IN" dirty="0">
              <a:latin typeface="Times New Roman" panose="02020603050405020304" pitchFamily="18" charset="0"/>
              <a:cs typeface="Times New Roman" panose="02020603050405020304" pitchFamily="18" charset="0"/>
            </a:endParaRPr>
          </a:p>
        </p:txBody>
      </p:sp>
      <p:sp>
        <p:nvSpPr>
          <p:cNvPr id="35" name="Arrow: Right 34">
            <a:extLst>
              <a:ext uri="{FF2B5EF4-FFF2-40B4-BE49-F238E27FC236}">
                <a16:creationId xmlns:a16="http://schemas.microsoft.com/office/drawing/2014/main" id="{B951CD5D-541D-4E9E-EE08-543D84DBF634}"/>
              </a:ext>
            </a:extLst>
          </p:cNvPr>
          <p:cNvSpPr/>
          <p:nvPr/>
        </p:nvSpPr>
        <p:spPr>
          <a:xfrm>
            <a:off x="2147292" y="3333913"/>
            <a:ext cx="1611316" cy="265371"/>
          </a:xfrm>
          <a:prstGeom prst="rightArrow">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sp>
        <p:nvSpPr>
          <p:cNvPr id="36" name="Arrow: Right 35">
            <a:extLst>
              <a:ext uri="{FF2B5EF4-FFF2-40B4-BE49-F238E27FC236}">
                <a16:creationId xmlns:a16="http://schemas.microsoft.com/office/drawing/2014/main" id="{5C42CD12-5CC7-8C49-9B92-A755DC634B22}"/>
              </a:ext>
            </a:extLst>
          </p:cNvPr>
          <p:cNvSpPr/>
          <p:nvPr/>
        </p:nvSpPr>
        <p:spPr>
          <a:xfrm>
            <a:off x="2187742" y="3818240"/>
            <a:ext cx="1636554" cy="270391"/>
          </a:xfrm>
          <a:prstGeom prst="rightArrow">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sp>
        <p:nvSpPr>
          <p:cNvPr id="37" name="Arrow: Right 36">
            <a:extLst>
              <a:ext uri="{FF2B5EF4-FFF2-40B4-BE49-F238E27FC236}">
                <a16:creationId xmlns:a16="http://schemas.microsoft.com/office/drawing/2014/main" id="{F8170B98-0131-1243-17B9-9BB000548CBC}"/>
              </a:ext>
            </a:extLst>
          </p:cNvPr>
          <p:cNvSpPr/>
          <p:nvPr/>
        </p:nvSpPr>
        <p:spPr>
          <a:xfrm>
            <a:off x="2252450" y="4302567"/>
            <a:ext cx="1523476" cy="302112"/>
          </a:xfrm>
          <a:prstGeom prst="rightArrow">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latin typeface="Times New Roman" panose="02020603050405020304" pitchFamily="18" charset="0"/>
              <a:cs typeface="Times New Roman" panose="02020603050405020304" pitchFamily="18" charset="0"/>
            </a:endParaRPr>
          </a:p>
        </p:txBody>
      </p:sp>
      <p:sp>
        <p:nvSpPr>
          <p:cNvPr id="38" name="Arrow: Right 37">
            <a:extLst>
              <a:ext uri="{FF2B5EF4-FFF2-40B4-BE49-F238E27FC236}">
                <a16:creationId xmlns:a16="http://schemas.microsoft.com/office/drawing/2014/main" id="{EF75041D-392B-9FED-F84E-38CF757EEABB}"/>
              </a:ext>
            </a:extLst>
          </p:cNvPr>
          <p:cNvSpPr/>
          <p:nvPr/>
        </p:nvSpPr>
        <p:spPr>
          <a:xfrm>
            <a:off x="2169459" y="4872724"/>
            <a:ext cx="1668223" cy="255127"/>
          </a:xfrm>
          <a:prstGeom prst="rightArrow">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AC173724-655A-6CA2-A626-636CE79B1F38}"/>
              </a:ext>
            </a:extLst>
          </p:cNvPr>
          <p:cNvSpPr/>
          <p:nvPr/>
        </p:nvSpPr>
        <p:spPr>
          <a:xfrm>
            <a:off x="2340654" y="5334042"/>
            <a:ext cx="1417954" cy="255127"/>
          </a:xfrm>
          <a:prstGeom prst="rightArrow">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46F6B2FF-9164-5ED5-7606-E2880EBA7E86}"/>
              </a:ext>
            </a:extLst>
          </p:cNvPr>
          <p:cNvSpPr/>
          <p:nvPr/>
        </p:nvSpPr>
        <p:spPr>
          <a:xfrm>
            <a:off x="2177237" y="2905051"/>
            <a:ext cx="1586942" cy="346003"/>
          </a:xfrm>
          <a:prstGeom prst="rightArrow">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F47C6D40-6A4D-FDA9-3AFF-65585852A525}"/>
              </a:ext>
            </a:extLst>
          </p:cNvPr>
          <p:cNvGrpSpPr/>
          <p:nvPr/>
        </p:nvGrpSpPr>
        <p:grpSpPr>
          <a:xfrm>
            <a:off x="399665" y="329823"/>
            <a:ext cx="11679336" cy="5842462"/>
            <a:chOff x="395087" y="455608"/>
            <a:chExt cx="11276367" cy="5842462"/>
          </a:xfrm>
        </p:grpSpPr>
        <p:grpSp>
          <p:nvGrpSpPr>
            <p:cNvPr id="3" name="Group 2">
              <a:extLst>
                <a:ext uri="{FF2B5EF4-FFF2-40B4-BE49-F238E27FC236}">
                  <a16:creationId xmlns:a16="http://schemas.microsoft.com/office/drawing/2014/main" id="{DA7A24E1-E937-444C-9530-7216007A25EF}"/>
                </a:ext>
              </a:extLst>
            </p:cNvPr>
            <p:cNvGrpSpPr/>
            <p:nvPr/>
          </p:nvGrpSpPr>
          <p:grpSpPr>
            <a:xfrm>
              <a:off x="395087" y="455608"/>
              <a:ext cx="5036319" cy="5287792"/>
              <a:chOff x="735918" y="3894750"/>
              <a:chExt cx="3531191" cy="1881101"/>
            </a:xfrm>
          </p:grpSpPr>
          <p:sp>
            <p:nvSpPr>
              <p:cNvPr id="7" name="Rectangle: Rounded Corners 6">
                <a:extLst>
                  <a:ext uri="{FF2B5EF4-FFF2-40B4-BE49-F238E27FC236}">
                    <a16:creationId xmlns:a16="http://schemas.microsoft.com/office/drawing/2014/main" id="{1BC7C589-9069-46F6-9502-EF4888BA9852}"/>
                  </a:ext>
                </a:extLst>
              </p:cNvPr>
              <p:cNvSpPr/>
              <p:nvPr/>
            </p:nvSpPr>
            <p:spPr>
              <a:xfrm>
                <a:off x="3059746" y="4358793"/>
                <a:ext cx="1207363" cy="14170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C71B95A7-7C28-48B2-B4DE-99BADC6A8FC3}"/>
                  </a:ext>
                </a:extLst>
              </p:cNvPr>
              <p:cNvSpPr/>
              <p:nvPr/>
            </p:nvSpPr>
            <p:spPr>
              <a:xfrm>
                <a:off x="1943251" y="4621510"/>
                <a:ext cx="1096224" cy="96190"/>
              </a:xfrm>
              <a:prstGeom prst="rightArrow">
                <a:avLst>
                  <a:gd name="adj1" fmla="val 50000"/>
                  <a:gd name="adj2" fmla="val 50000"/>
                </a:avLst>
              </a:prstGeom>
              <a:solidFill>
                <a:schemeClr val="accent4">
                  <a:lumMod val="20000"/>
                  <a:lumOff val="80000"/>
                </a:schemeClr>
              </a:solidFill>
              <a:ln>
                <a:solidFill>
                  <a:schemeClr val="accent4">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latin typeface="Times New Roman" panose="02020603050405020304" pitchFamily="18" charset="0"/>
                  <a:cs typeface="Times New Roman" panose="02020603050405020304" pitchFamily="18" charset="0"/>
                </a:endParaRPr>
              </a:p>
            </p:txBody>
          </p:sp>
          <p:sp>
            <p:nvSpPr>
              <p:cNvPr id="17" name="TextBox 2">
                <a:extLst>
                  <a:ext uri="{FF2B5EF4-FFF2-40B4-BE49-F238E27FC236}">
                    <a16:creationId xmlns:a16="http://schemas.microsoft.com/office/drawing/2014/main" id="{8F954D81-8AAF-4C74-AE3F-8BF919860A41}"/>
                  </a:ext>
                </a:extLst>
              </p:cNvPr>
              <p:cNvSpPr txBox="1"/>
              <p:nvPr/>
            </p:nvSpPr>
            <p:spPr>
              <a:xfrm>
                <a:off x="754670" y="3894750"/>
                <a:ext cx="1684629" cy="152211"/>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Admin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8" name="TextBox 31">
                <a:extLst>
                  <a:ext uri="{FF2B5EF4-FFF2-40B4-BE49-F238E27FC236}">
                    <a16:creationId xmlns:a16="http://schemas.microsoft.com/office/drawing/2014/main" id="{97FCCEAF-B8B5-4536-977F-8984F0A15405}"/>
                  </a:ext>
                </a:extLst>
              </p:cNvPr>
              <p:cNvSpPr txBox="1"/>
              <p:nvPr/>
            </p:nvSpPr>
            <p:spPr>
              <a:xfrm>
                <a:off x="735918" y="4590075"/>
                <a:ext cx="1183062" cy="131388"/>
              </a:xfrm>
              <a:prstGeom prst="rect">
                <a:avLst/>
              </a:prstGeom>
              <a:noFill/>
              <a:ln w="28575">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Yarn worker</a:t>
                </a:r>
                <a:endParaRPr lang="en-IN" dirty="0">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1B9723BB-E642-492F-AD4B-B3A795E2C1F6}"/>
                  </a:ext>
                </a:extLst>
              </p:cNvPr>
              <p:cNvSpPr/>
              <p:nvPr/>
            </p:nvSpPr>
            <p:spPr>
              <a:xfrm rot="2108627">
                <a:off x="2086286" y="4150030"/>
                <a:ext cx="1128565" cy="168921"/>
              </a:xfrm>
              <a:prstGeom prst="rightArrow">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grpSp>
        <p:sp>
          <p:nvSpPr>
            <p:cNvPr id="23" name="Arrow: Right 22">
              <a:extLst>
                <a:ext uri="{FF2B5EF4-FFF2-40B4-BE49-F238E27FC236}">
                  <a16:creationId xmlns:a16="http://schemas.microsoft.com/office/drawing/2014/main" id="{76ED6031-3D17-CA7C-5C97-AF217129E81A}"/>
                </a:ext>
              </a:extLst>
            </p:cNvPr>
            <p:cNvSpPr/>
            <p:nvPr/>
          </p:nvSpPr>
          <p:spPr>
            <a:xfrm>
              <a:off x="5394285" y="1780093"/>
              <a:ext cx="3244779" cy="521217"/>
            </a:xfrm>
            <a:prstGeom prst="rightArrow">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sp>
          <p:nvSpPr>
            <p:cNvPr id="24" name="Flowchart: Magnetic Disk 23">
              <a:extLst>
                <a:ext uri="{FF2B5EF4-FFF2-40B4-BE49-F238E27FC236}">
                  <a16:creationId xmlns:a16="http://schemas.microsoft.com/office/drawing/2014/main" id="{AC8A9CF9-D82A-60E7-ABE0-ACCF9188B06B}"/>
                </a:ext>
              </a:extLst>
            </p:cNvPr>
            <p:cNvSpPr/>
            <p:nvPr/>
          </p:nvSpPr>
          <p:spPr>
            <a:xfrm>
              <a:off x="8614489" y="1205366"/>
              <a:ext cx="3056965" cy="5092704"/>
            </a:xfrm>
            <a:prstGeom prst="flowChartMagneticDisk">
              <a:avLst/>
            </a:prstGeom>
            <a:solidFill>
              <a:srgbClr val="03C19D"/>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32FF5325-EB99-21F0-9B66-8A431A67C5C9}"/>
                </a:ext>
              </a:extLst>
            </p:cNvPr>
            <p:cNvSpPr/>
            <p:nvPr/>
          </p:nvSpPr>
          <p:spPr>
            <a:xfrm>
              <a:off x="8727287" y="2398756"/>
              <a:ext cx="2720642" cy="370172"/>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Yarn </a:t>
              </a:r>
              <a:r>
                <a:rPr lang="en-US" dirty="0"/>
                <a:t>storage </a:t>
              </a:r>
            </a:p>
          </p:txBody>
        </p:sp>
        <p:sp>
          <p:nvSpPr>
            <p:cNvPr id="42" name="Oval 41">
              <a:extLst>
                <a:ext uri="{FF2B5EF4-FFF2-40B4-BE49-F238E27FC236}">
                  <a16:creationId xmlns:a16="http://schemas.microsoft.com/office/drawing/2014/main" id="{B25A6EC1-7575-1055-CBBA-739F0C8E1B08}"/>
                </a:ext>
              </a:extLst>
            </p:cNvPr>
            <p:cNvSpPr/>
            <p:nvPr/>
          </p:nvSpPr>
          <p:spPr>
            <a:xfrm>
              <a:off x="8683621" y="2886247"/>
              <a:ext cx="2720641" cy="423651"/>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Winding  </a:t>
              </a:r>
              <a:r>
                <a:rPr lang="en-US" dirty="0"/>
                <a:t>storage </a:t>
              </a:r>
            </a:p>
          </p:txBody>
        </p:sp>
        <p:sp>
          <p:nvSpPr>
            <p:cNvPr id="48" name="Oval 47">
              <a:extLst>
                <a:ext uri="{FF2B5EF4-FFF2-40B4-BE49-F238E27FC236}">
                  <a16:creationId xmlns:a16="http://schemas.microsoft.com/office/drawing/2014/main" id="{715817F7-B3D9-E049-63C3-8942EBA6DC16}"/>
                </a:ext>
              </a:extLst>
            </p:cNvPr>
            <p:cNvSpPr/>
            <p:nvPr/>
          </p:nvSpPr>
          <p:spPr>
            <a:xfrm>
              <a:off x="8782650" y="3982934"/>
              <a:ext cx="2720641" cy="423651"/>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Looming  </a:t>
              </a:r>
              <a:r>
                <a:rPr lang="en-US" dirty="0"/>
                <a:t>storage </a:t>
              </a:r>
            </a:p>
          </p:txBody>
        </p:sp>
        <p:sp>
          <p:nvSpPr>
            <p:cNvPr id="49" name="Oval 48">
              <a:extLst>
                <a:ext uri="{FF2B5EF4-FFF2-40B4-BE49-F238E27FC236}">
                  <a16:creationId xmlns:a16="http://schemas.microsoft.com/office/drawing/2014/main" id="{3783C46C-43BD-0016-9017-0DC36E00BC36}"/>
                </a:ext>
              </a:extLst>
            </p:cNvPr>
            <p:cNvSpPr/>
            <p:nvPr/>
          </p:nvSpPr>
          <p:spPr>
            <a:xfrm>
              <a:off x="8727288" y="4468296"/>
              <a:ext cx="2776004" cy="423651"/>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Checking  </a:t>
              </a:r>
              <a:r>
                <a:rPr lang="en-US" dirty="0"/>
                <a:t>storage </a:t>
              </a:r>
            </a:p>
          </p:txBody>
        </p:sp>
        <p:sp>
          <p:nvSpPr>
            <p:cNvPr id="50" name="Oval 49">
              <a:extLst>
                <a:ext uri="{FF2B5EF4-FFF2-40B4-BE49-F238E27FC236}">
                  <a16:creationId xmlns:a16="http://schemas.microsoft.com/office/drawing/2014/main" id="{7E668206-B08E-BCBF-3D2B-45BC0934860A}"/>
                </a:ext>
              </a:extLst>
            </p:cNvPr>
            <p:cNvSpPr/>
            <p:nvPr/>
          </p:nvSpPr>
          <p:spPr>
            <a:xfrm>
              <a:off x="8771014" y="4976897"/>
              <a:ext cx="2720641" cy="423651"/>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Repair  </a:t>
              </a:r>
              <a:r>
                <a:rPr lang="en-US" dirty="0"/>
                <a:t>storage </a:t>
              </a:r>
            </a:p>
          </p:txBody>
        </p:sp>
        <p:sp>
          <p:nvSpPr>
            <p:cNvPr id="51" name="Oval 50">
              <a:extLst>
                <a:ext uri="{FF2B5EF4-FFF2-40B4-BE49-F238E27FC236}">
                  <a16:creationId xmlns:a16="http://schemas.microsoft.com/office/drawing/2014/main" id="{51E64E73-488E-75F5-C2BF-CE541150E30C}"/>
                </a:ext>
              </a:extLst>
            </p:cNvPr>
            <p:cNvSpPr/>
            <p:nvPr/>
          </p:nvSpPr>
          <p:spPr>
            <a:xfrm>
              <a:off x="8753344" y="5454611"/>
              <a:ext cx="2720641" cy="423651"/>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Dispatch  </a:t>
              </a:r>
              <a:r>
                <a:rPr lang="en-US" dirty="0"/>
                <a:t>storage </a:t>
              </a:r>
            </a:p>
          </p:txBody>
        </p:sp>
        <p:sp>
          <p:nvSpPr>
            <p:cNvPr id="52" name="Oval 51">
              <a:extLst>
                <a:ext uri="{FF2B5EF4-FFF2-40B4-BE49-F238E27FC236}">
                  <a16:creationId xmlns:a16="http://schemas.microsoft.com/office/drawing/2014/main" id="{E6662FCD-445A-804E-927E-859754E53F98}"/>
                </a:ext>
              </a:extLst>
            </p:cNvPr>
            <p:cNvSpPr/>
            <p:nvPr/>
          </p:nvSpPr>
          <p:spPr>
            <a:xfrm>
              <a:off x="8727287" y="3429000"/>
              <a:ext cx="2720641" cy="423651"/>
            </a:xfrm>
            <a:prstGeom prst="ellipse">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Warping  </a:t>
              </a:r>
              <a:r>
                <a:rPr lang="en-US" dirty="0"/>
                <a:t>storage </a:t>
              </a:r>
            </a:p>
          </p:txBody>
        </p:sp>
        <p:sp>
          <p:nvSpPr>
            <p:cNvPr id="56" name="Arrow: Left-Right 55">
              <a:extLst>
                <a:ext uri="{FF2B5EF4-FFF2-40B4-BE49-F238E27FC236}">
                  <a16:creationId xmlns:a16="http://schemas.microsoft.com/office/drawing/2014/main" id="{A1850625-43A0-45D9-9AA3-EA9A708452E6}"/>
                </a:ext>
              </a:extLst>
            </p:cNvPr>
            <p:cNvSpPr/>
            <p:nvPr/>
          </p:nvSpPr>
          <p:spPr>
            <a:xfrm>
              <a:off x="5437951" y="2428553"/>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Left-Right 56">
              <a:extLst>
                <a:ext uri="{FF2B5EF4-FFF2-40B4-BE49-F238E27FC236}">
                  <a16:creationId xmlns:a16="http://schemas.microsoft.com/office/drawing/2014/main" id="{8F672CD2-238E-4A51-7385-B8AAF564EAB4}"/>
                </a:ext>
              </a:extLst>
            </p:cNvPr>
            <p:cNvSpPr/>
            <p:nvPr/>
          </p:nvSpPr>
          <p:spPr>
            <a:xfrm>
              <a:off x="5372222" y="3470637"/>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Left-Right 57">
              <a:extLst>
                <a:ext uri="{FF2B5EF4-FFF2-40B4-BE49-F238E27FC236}">
                  <a16:creationId xmlns:a16="http://schemas.microsoft.com/office/drawing/2014/main" id="{2E05ADCD-01A7-0984-1A68-11F8310DF34D}"/>
                </a:ext>
              </a:extLst>
            </p:cNvPr>
            <p:cNvSpPr/>
            <p:nvPr/>
          </p:nvSpPr>
          <p:spPr>
            <a:xfrm>
              <a:off x="5384337" y="4024571"/>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Left-Right 58">
              <a:extLst>
                <a:ext uri="{FF2B5EF4-FFF2-40B4-BE49-F238E27FC236}">
                  <a16:creationId xmlns:a16="http://schemas.microsoft.com/office/drawing/2014/main" id="{8B178E31-1EAD-8EFA-00E8-33FB0AB0FB54}"/>
                </a:ext>
              </a:extLst>
            </p:cNvPr>
            <p:cNvSpPr/>
            <p:nvPr/>
          </p:nvSpPr>
          <p:spPr>
            <a:xfrm>
              <a:off x="5394285" y="4520351"/>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Left-Right 59">
              <a:extLst>
                <a:ext uri="{FF2B5EF4-FFF2-40B4-BE49-F238E27FC236}">
                  <a16:creationId xmlns:a16="http://schemas.microsoft.com/office/drawing/2014/main" id="{73E5345F-CCCD-C20E-669D-25A61A0F1FA4}"/>
                </a:ext>
              </a:extLst>
            </p:cNvPr>
            <p:cNvSpPr/>
            <p:nvPr/>
          </p:nvSpPr>
          <p:spPr>
            <a:xfrm>
              <a:off x="5431406" y="4932530"/>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Left-Right 60">
              <a:extLst>
                <a:ext uri="{FF2B5EF4-FFF2-40B4-BE49-F238E27FC236}">
                  <a16:creationId xmlns:a16="http://schemas.microsoft.com/office/drawing/2014/main" id="{6A6711C2-47FE-EA7D-FD88-05A0F71554F1}"/>
                </a:ext>
              </a:extLst>
            </p:cNvPr>
            <p:cNvSpPr/>
            <p:nvPr/>
          </p:nvSpPr>
          <p:spPr>
            <a:xfrm>
              <a:off x="5372222" y="5432822"/>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Left-Right 61">
              <a:extLst>
                <a:ext uri="{FF2B5EF4-FFF2-40B4-BE49-F238E27FC236}">
                  <a16:creationId xmlns:a16="http://schemas.microsoft.com/office/drawing/2014/main" id="{7365EB89-7271-91C2-FD13-21395E8EDB79}"/>
                </a:ext>
              </a:extLst>
            </p:cNvPr>
            <p:cNvSpPr/>
            <p:nvPr/>
          </p:nvSpPr>
          <p:spPr>
            <a:xfrm>
              <a:off x="5394285" y="2888401"/>
              <a:ext cx="3289336" cy="340375"/>
            </a:xfrm>
            <a:prstGeom prst="lef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720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2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0" name="Group 2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1" name="Rectangle 3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B63A24-2799-C46A-B510-711C42EBB52B}"/>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DEMO </a:t>
            </a:r>
          </a:p>
        </p:txBody>
      </p:sp>
      <p:cxnSp>
        <p:nvCxnSpPr>
          <p:cNvPr id="34" name="Straight Connector 3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1079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B1B7-480F-B59F-666D-B9D984A27D1B}"/>
              </a:ext>
            </a:extLst>
          </p:cNvPr>
          <p:cNvSpPr>
            <a:spLocks noGrp="1"/>
          </p:cNvSpPr>
          <p:nvPr>
            <p:ph type="title"/>
          </p:nvPr>
        </p:nvSpPr>
        <p:spPr/>
        <p:txBody>
          <a:bodyPr/>
          <a:lstStyle/>
          <a:p>
            <a:r>
              <a:rPr lang="en-US" dirty="0"/>
              <a:t>Future Scope</a:t>
            </a:r>
          </a:p>
        </p:txBody>
      </p:sp>
      <p:sp>
        <p:nvSpPr>
          <p:cNvPr id="3" name="Text Placeholder 2">
            <a:extLst>
              <a:ext uri="{FF2B5EF4-FFF2-40B4-BE49-F238E27FC236}">
                <a16:creationId xmlns:a16="http://schemas.microsoft.com/office/drawing/2014/main" id="{1400BCB3-9641-05DA-FE0C-808BF5BF001C}"/>
              </a:ext>
            </a:extLst>
          </p:cNvPr>
          <p:cNvSpPr>
            <a:spLocks noGrp="1"/>
          </p:cNvSpPr>
          <p:nvPr>
            <p:ph type="body" sz="half" idx="2"/>
          </p:nvPr>
        </p:nvSpPr>
        <p:spPr/>
        <p:txBody>
          <a:bodyPr>
            <a:normAutofit lnSpcReduction="10000"/>
          </a:bodyPr>
          <a:lstStyle/>
          <a:p>
            <a:pPr algn="l" rtl="0" fontAlgn="base"/>
            <a:r>
              <a:rPr lang="en-US" sz="1800" b="0" i="0" dirty="0">
                <a:solidFill>
                  <a:srgbClr val="242424"/>
                </a:solidFill>
                <a:effectLst/>
                <a:latin typeface="Segoe UI" panose="020B0502040204020203" pitchFamily="34" charset="0"/>
              </a:rPr>
              <a:t> </a:t>
            </a:r>
            <a:endParaRPr lang="en-US" b="0" i="0" dirty="0">
              <a:solidFill>
                <a:srgbClr val="000000"/>
              </a:solidFill>
              <a:effectLst/>
              <a:latin typeface="Segoe UI" panose="020B0502040204020203" pitchFamily="34" charset="0"/>
            </a:endParaRPr>
          </a:p>
          <a:p>
            <a:pPr algn="l" rtl="0" fontAlgn="base"/>
            <a:r>
              <a:rPr lang="en-US" sz="2800" i="0" dirty="0">
                <a:solidFill>
                  <a:srgbClr val="000000"/>
                </a:solidFill>
                <a:effectLst/>
                <a:latin typeface="Calibri" panose="020F0502020204030204" pitchFamily="34" charset="0"/>
              </a:rPr>
              <a:t>The project can be used in any other textile industry, where a similar type of implementation is followed. More advanced technologies like Machine Learning can be added for predicting profit and loss, analyzing the historical data to reduce future dissipation</a:t>
            </a:r>
            <a:r>
              <a:rPr lang="en-US" sz="2800" i="0" dirty="0">
                <a:solidFill>
                  <a:srgbClr val="242424"/>
                </a:solidFill>
                <a:effectLst/>
                <a:latin typeface="Segoe UI" panose="020B0502040204020203" pitchFamily="34" charset="0"/>
              </a:rPr>
              <a:t>. </a:t>
            </a:r>
            <a:endParaRPr lang="en-US" sz="280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16973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27">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19" name="Picture 18" descr="A picture containing decorated&#10;&#10;Description automatically generated">
            <a:extLst>
              <a:ext uri="{FF2B5EF4-FFF2-40B4-BE49-F238E27FC236}">
                <a16:creationId xmlns:a16="http://schemas.microsoft.com/office/drawing/2014/main" id="{F1B84C62-CA3F-0912-E5C6-F1B2FB8651AD}"/>
              </a:ext>
            </a:extLst>
          </p:cNvPr>
          <p:cNvPicPr>
            <a:picLocks noChangeAspect="1"/>
          </p:cNvPicPr>
          <p:nvPr/>
        </p:nvPicPr>
        <p:blipFill rotWithShape="1">
          <a:blip r:embed="rId3">
            <a:extLst>
              <a:ext uri="{28A0092B-C50C-407E-A947-70E740481C1C}">
                <a14:useLocalDpi xmlns:a14="http://schemas.microsoft.com/office/drawing/2010/main" val="0"/>
              </a:ext>
            </a:extLst>
          </a:blip>
          <a:srcRect t="6635" r="3" b="1423"/>
          <a:stretch/>
        </p:blipFill>
        <p:spPr>
          <a:xfrm>
            <a:off x="424435" y="402166"/>
            <a:ext cx="4931853" cy="3026834"/>
          </a:xfrm>
          <a:custGeom>
            <a:avLst/>
            <a:gdLst/>
            <a:ahLst/>
            <a:cxnLst/>
            <a:rect l="l" t="t" r="r" b="b"/>
            <a:pathLst>
              <a:path w="4931853" h="3026834">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26834"/>
                </a:lnTo>
                <a:lnTo>
                  <a:pt x="0" y="3026834"/>
                </a:lnTo>
                <a:close/>
              </a:path>
            </a:pathLst>
          </a:custGeom>
        </p:spPr>
      </p:pic>
      <p:pic>
        <p:nvPicPr>
          <p:cNvPr id="13" name="Picture 12" descr="A close-up of several colored pencils&#10;&#10;Description automatically generated with low confidence">
            <a:extLst>
              <a:ext uri="{FF2B5EF4-FFF2-40B4-BE49-F238E27FC236}">
                <a16:creationId xmlns:a16="http://schemas.microsoft.com/office/drawing/2014/main" id="{EEF564EF-7D9B-8FAD-7312-D8AE596F87E4}"/>
              </a:ext>
            </a:extLst>
          </p:cNvPr>
          <p:cNvPicPr>
            <a:picLocks noChangeAspect="1"/>
          </p:cNvPicPr>
          <p:nvPr/>
        </p:nvPicPr>
        <p:blipFill rotWithShape="1">
          <a:blip r:embed="rId4">
            <a:extLst>
              <a:ext uri="{28A0092B-C50C-407E-A947-70E740481C1C}">
                <a14:useLocalDpi xmlns:a14="http://schemas.microsoft.com/office/drawing/2010/main" val="0"/>
              </a:ext>
            </a:extLst>
          </a:blip>
          <a:srcRect r="-3" b="8073"/>
          <a:stretch/>
        </p:blipFill>
        <p:spPr>
          <a:xfrm>
            <a:off x="423337" y="3429000"/>
            <a:ext cx="4932951" cy="3026836"/>
          </a:xfrm>
          <a:custGeom>
            <a:avLst/>
            <a:gdLst/>
            <a:ahLst/>
            <a:cxnLst/>
            <a:rect l="l" t="t" r="r" b="b"/>
            <a:pathLst>
              <a:path w="4932951" h="3026836">
                <a:moveTo>
                  <a:pt x="0" y="0"/>
                </a:moveTo>
                <a:lnTo>
                  <a:pt x="4697721" y="0"/>
                </a:lnTo>
                <a:lnTo>
                  <a:pt x="4697721" y="49641"/>
                </a:lnTo>
                <a:lnTo>
                  <a:pt x="4699603" y="173136"/>
                </a:lnTo>
                <a:lnTo>
                  <a:pt x="4702426" y="294209"/>
                </a:lnTo>
                <a:lnTo>
                  <a:pt x="4705092" y="414072"/>
                </a:lnTo>
                <a:lnTo>
                  <a:pt x="4708071" y="531513"/>
                </a:lnTo>
                <a:lnTo>
                  <a:pt x="4712619" y="648349"/>
                </a:lnTo>
                <a:lnTo>
                  <a:pt x="4717480" y="763369"/>
                </a:lnTo>
                <a:lnTo>
                  <a:pt x="4721871" y="875967"/>
                </a:lnTo>
                <a:lnTo>
                  <a:pt x="4734260" y="1095715"/>
                </a:lnTo>
                <a:lnTo>
                  <a:pt x="4747433" y="1306383"/>
                </a:lnTo>
                <a:lnTo>
                  <a:pt x="4761233" y="1508575"/>
                </a:lnTo>
                <a:lnTo>
                  <a:pt x="4776445" y="1699871"/>
                </a:lnTo>
                <a:lnTo>
                  <a:pt x="4792283" y="1882692"/>
                </a:lnTo>
                <a:lnTo>
                  <a:pt x="4809377" y="2052195"/>
                </a:lnTo>
                <a:lnTo>
                  <a:pt x="4826157" y="2211406"/>
                </a:lnTo>
                <a:lnTo>
                  <a:pt x="4842936" y="2357905"/>
                </a:lnTo>
                <a:lnTo>
                  <a:pt x="4858775" y="2492297"/>
                </a:lnTo>
                <a:lnTo>
                  <a:pt x="4873830" y="2611554"/>
                </a:lnTo>
                <a:lnTo>
                  <a:pt x="4888100" y="2719309"/>
                </a:lnTo>
                <a:lnTo>
                  <a:pt x="4900019" y="2810114"/>
                </a:lnTo>
                <a:lnTo>
                  <a:pt x="4911310" y="2886391"/>
                </a:lnTo>
                <a:lnTo>
                  <a:pt x="4927462" y="2991119"/>
                </a:lnTo>
                <a:lnTo>
                  <a:pt x="4932951" y="3026836"/>
                </a:lnTo>
                <a:lnTo>
                  <a:pt x="4478865" y="3026836"/>
                </a:lnTo>
                <a:lnTo>
                  <a:pt x="3683097" y="3026836"/>
                </a:lnTo>
                <a:lnTo>
                  <a:pt x="0" y="3026836"/>
                </a:lnTo>
                <a:close/>
              </a:path>
            </a:pathLst>
          </a:custGeom>
        </p:spPr>
      </p:pic>
      <p:sp>
        <p:nvSpPr>
          <p:cNvPr id="32"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 name="Title 2">
            <a:extLst>
              <a:ext uri="{FF2B5EF4-FFF2-40B4-BE49-F238E27FC236}">
                <a16:creationId xmlns:a16="http://schemas.microsoft.com/office/drawing/2014/main" id="{0652E8BA-3E84-AFC2-008F-4FDDB1B36FA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dirty="0"/>
              <a:t>THANK YOU</a:t>
            </a:r>
          </a:p>
        </p:txBody>
      </p:sp>
      <p:sp>
        <p:nvSpPr>
          <p:cNvPr id="34" name="Rectangle 33">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6298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0F677FB293EE4B897A6E7B1163581F" ma:contentTypeVersion="0" ma:contentTypeDescription="Create a new document." ma:contentTypeScope="" ma:versionID="f305817ad4ca679498c61264786ee0b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2F2D1-78F1-46AF-9060-165AAB35B15F}">
  <ds:schemaRefs>
    <ds:schemaRef ds:uri="http://schemas.microsoft.com/sharepoint/v3/contenttype/forms"/>
  </ds:schemaRefs>
</ds:datastoreItem>
</file>

<file path=customXml/itemProps2.xml><?xml version="1.0" encoding="utf-8"?>
<ds:datastoreItem xmlns:ds="http://schemas.openxmlformats.org/officeDocument/2006/customXml" ds:itemID="{C538E246-0097-4EF4-BBD2-5DCFBA7F4A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1619</TotalTime>
  <Words>270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Segoe UI</vt:lpstr>
      <vt:lpstr>Times New Roman</vt:lpstr>
      <vt:lpstr>Wingdings 3</vt:lpstr>
      <vt:lpstr>Ion Boardroom</vt:lpstr>
      <vt:lpstr>Technothon</vt:lpstr>
      <vt:lpstr>Problem Statement </vt:lpstr>
      <vt:lpstr>Objective </vt:lpstr>
      <vt:lpstr>Technology Stack</vt:lpstr>
      <vt:lpstr>Architectural Diagram</vt:lpstr>
      <vt:lpstr>PowerPoint Presentation</vt:lpstr>
      <vt:lpstr>DEMO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ayaskar</dc:creator>
  <cp:lastModifiedBy>Vishwajeeta Gholap</cp:lastModifiedBy>
  <cp:revision>32</cp:revision>
  <dcterms:created xsi:type="dcterms:W3CDTF">2021-02-04T06:51:47Z</dcterms:created>
  <dcterms:modified xsi:type="dcterms:W3CDTF">2023-03-28T08:33:28Z</dcterms:modified>
</cp:coreProperties>
</file>