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sldIdLst>
    <p:sldId id="284" r:id="rId2"/>
    <p:sldId id="285" r:id="rId3"/>
    <p:sldId id="287" r:id="rId4"/>
    <p:sldId id="354" r:id="rId5"/>
    <p:sldId id="302" r:id="rId6"/>
    <p:sldId id="264" r:id="rId7"/>
    <p:sldId id="275" r:id="rId8"/>
    <p:sldId id="324" r:id="rId9"/>
    <p:sldId id="327" r:id="rId10"/>
    <p:sldId id="259" r:id="rId11"/>
    <p:sldId id="260" r:id="rId12"/>
    <p:sldId id="328" r:id="rId13"/>
    <p:sldId id="329" r:id="rId14"/>
    <p:sldId id="330" r:id="rId15"/>
    <p:sldId id="277" r:id="rId16"/>
    <p:sldId id="267" r:id="rId17"/>
    <p:sldId id="268" r:id="rId18"/>
    <p:sldId id="269" r:id="rId19"/>
    <p:sldId id="333" r:id="rId20"/>
    <p:sldId id="331" r:id="rId21"/>
    <p:sldId id="332" r:id="rId22"/>
    <p:sldId id="334" r:id="rId23"/>
    <p:sldId id="335" r:id="rId24"/>
    <p:sldId id="336" r:id="rId25"/>
    <p:sldId id="337" r:id="rId26"/>
    <p:sldId id="347" r:id="rId27"/>
    <p:sldId id="338" r:id="rId28"/>
    <p:sldId id="34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9" r:id="rId37"/>
    <p:sldId id="346" r:id="rId38"/>
    <p:sldId id="350" r:id="rId39"/>
    <p:sldId id="355" r:id="rId40"/>
    <p:sldId id="352" r:id="rId41"/>
    <p:sldId id="356" r:id="rId42"/>
    <p:sldId id="358" r:id="rId43"/>
    <p:sldId id="278" r:id="rId44"/>
    <p:sldId id="353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55199-3426-4833-B62A-BD4059EF43AC}" v="984" dt="2022-10-04T06:12:13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8" autoAdjust="0"/>
  </p:normalViewPr>
  <p:slideViewPr>
    <p:cSldViewPr>
      <p:cViewPr>
        <p:scale>
          <a:sx n="108" d="100"/>
          <a:sy n="108" d="100"/>
        </p:scale>
        <p:origin x="2568" y="15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 Siddhartha" userId="d83df921-9d41-4a0b-95a4-a52fc1507e41" providerId="ADAL" clId="{69D55199-3426-4833-B62A-BD4059EF43AC}"/>
    <pc:docChg chg="custSel addSld delSld modSld">
      <pc:chgData name="Nath, Siddhartha" userId="d83df921-9d41-4a0b-95a4-a52fc1507e41" providerId="ADAL" clId="{69D55199-3426-4833-B62A-BD4059EF43AC}" dt="2022-10-04T06:12:13.687" v="1534" actId="404"/>
      <pc:docMkLst>
        <pc:docMk/>
      </pc:docMkLst>
      <pc:sldChg chg="modSp add mod">
        <pc:chgData name="Nath, Siddhartha" userId="d83df921-9d41-4a0b-95a4-a52fc1507e41" providerId="ADAL" clId="{69D55199-3426-4833-B62A-BD4059EF43AC}" dt="2022-10-03T19:14:51.207" v="44" actId="20577"/>
        <pc:sldMkLst>
          <pc:docMk/>
          <pc:sldMk cId="0" sldId="264"/>
        </pc:sldMkLst>
        <pc:spChg chg="mod">
          <ac:chgData name="Nath, Siddhartha" userId="d83df921-9d41-4a0b-95a4-a52fc1507e41" providerId="ADAL" clId="{69D55199-3426-4833-B62A-BD4059EF43AC}" dt="2022-10-03T19:14:51.207" v="44" actId="20577"/>
          <ac:spMkLst>
            <pc:docMk/>
            <pc:sldMk cId="0" sldId="264"/>
            <ac:spMk id="10242" creationId="{F337DA2B-2B6B-4534-86FF-925BFC76BF27}"/>
          </ac:spMkLst>
        </pc:spChg>
      </pc:sldChg>
      <pc:sldChg chg="modSp mod">
        <pc:chgData name="Nath, Siddhartha" userId="d83df921-9d41-4a0b-95a4-a52fc1507e41" providerId="ADAL" clId="{69D55199-3426-4833-B62A-BD4059EF43AC}" dt="2022-10-03T19:13:41.042" v="25" actId="20577"/>
        <pc:sldMkLst>
          <pc:docMk/>
          <pc:sldMk cId="0" sldId="285"/>
        </pc:sldMkLst>
        <pc:spChg chg="mod">
          <ac:chgData name="Nath, Siddhartha" userId="d83df921-9d41-4a0b-95a4-a52fc1507e41" providerId="ADAL" clId="{69D55199-3426-4833-B62A-BD4059EF43AC}" dt="2022-10-03T19:13:41.042" v="25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add mod">
        <pc:chgData name="Nath, Siddhartha" userId="d83df921-9d41-4a0b-95a4-a52fc1507e41" providerId="ADAL" clId="{69D55199-3426-4833-B62A-BD4059EF43AC}" dt="2022-10-03T19:15:29.192" v="57" actId="13926"/>
        <pc:sldMkLst>
          <pc:docMk/>
          <pc:sldMk cId="0" sldId="302"/>
        </pc:sldMkLst>
        <pc:spChg chg="mod">
          <ac:chgData name="Nath, Siddhartha" userId="d83df921-9d41-4a0b-95a4-a52fc1507e41" providerId="ADAL" clId="{69D55199-3426-4833-B62A-BD4059EF43AC}" dt="2022-10-03T19:15:29.192" v="57" actId="13926"/>
          <ac:spMkLst>
            <pc:docMk/>
            <pc:sldMk cId="0" sldId="302"/>
            <ac:spMk id="3" creationId="{EED2B136-A555-47F8-9A40-498A0F0D3F68}"/>
          </ac:spMkLst>
        </pc:spChg>
        <pc:spChg chg="mod">
          <ac:chgData name="Nath, Siddhartha" userId="d83df921-9d41-4a0b-95a4-a52fc1507e41" providerId="ADAL" clId="{69D55199-3426-4833-B62A-BD4059EF43AC}" dt="2022-10-03T19:15:22.737" v="56" actId="207"/>
          <ac:spMkLst>
            <pc:docMk/>
            <pc:sldMk cId="0" sldId="302"/>
            <ac:spMk id="46082" creationId="{2F62BCC2-2A25-454B-86CB-EABDEE4AFEB3}"/>
          </ac:spMkLst>
        </pc:spChg>
      </pc:sldChg>
      <pc:sldChg chg="modSp">
        <pc:chgData name="Nath, Siddhartha" userId="d83df921-9d41-4a0b-95a4-a52fc1507e41" providerId="ADAL" clId="{69D55199-3426-4833-B62A-BD4059EF43AC}" dt="2022-10-04T03:15:03.263" v="209" actId="403"/>
        <pc:sldMkLst>
          <pc:docMk/>
          <pc:sldMk cId="0" sldId="335"/>
        </pc:sldMkLst>
        <pc:spChg chg="mod">
          <ac:chgData name="Nath, Siddhartha" userId="d83df921-9d41-4a0b-95a4-a52fc1507e41" providerId="ADAL" clId="{69D55199-3426-4833-B62A-BD4059EF43AC}" dt="2022-10-04T03:15:03.263" v="209" actId="403"/>
          <ac:spMkLst>
            <pc:docMk/>
            <pc:sldMk cId="0" sldId="335"/>
            <ac:spMk id="23555" creationId="{D7D44391-20D6-4848-B7DB-12BF47CAF547}"/>
          </ac:spMkLst>
        </pc:spChg>
      </pc:sldChg>
      <pc:sldChg chg="del">
        <pc:chgData name="Nath, Siddhartha" userId="d83df921-9d41-4a0b-95a4-a52fc1507e41" providerId="ADAL" clId="{69D55199-3426-4833-B62A-BD4059EF43AC}" dt="2022-10-04T06:07:17.041" v="1198" actId="47"/>
        <pc:sldMkLst>
          <pc:docMk/>
          <pc:sldMk cId="0" sldId="351"/>
        </pc:sldMkLst>
      </pc:sldChg>
      <pc:sldChg chg="delSp modSp add mod modAnim">
        <pc:chgData name="Nath, Siddhartha" userId="d83df921-9d41-4a0b-95a4-a52fc1507e41" providerId="ADAL" clId="{69D55199-3426-4833-B62A-BD4059EF43AC}" dt="2022-10-03T19:19:01.743" v="204" actId="20577"/>
        <pc:sldMkLst>
          <pc:docMk/>
          <pc:sldMk cId="0" sldId="354"/>
        </pc:sldMkLst>
        <pc:spChg chg="del">
          <ac:chgData name="Nath, Siddhartha" userId="d83df921-9d41-4a0b-95a4-a52fc1507e41" providerId="ADAL" clId="{69D55199-3426-4833-B62A-BD4059EF43AC}" dt="2022-10-03T19:16:29.423" v="68" actId="478"/>
          <ac:spMkLst>
            <pc:docMk/>
            <pc:sldMk cId="0" sldId="354"/>
            <ac:spMk id="2" creationId="{24D7DFAB-79FE-49F5-AF02-AD75A4C8FDEE}"/>
          </ac:spMkLst>
        </pc:spChg>
        <pc:spChg chg="mod">
          <ac:chgData name="Nath, Siddhartha" userId="d83df921-9d41-4a0b-95a4-a52fc1507e41" providerId="ADAL" clId="{69D55199-3426-4833-B62A-BD4059EF43AC}" dt="2022-10-03T19:16:26.063" v="67" actId="20577"/>
          <ac:spMkLst>
            <pc:docMk/>
            <pc:sldMk cId="0" sldId="354"/>
            <ac:spMk id="33795" creationId="{DCF9FCDC-ACB6-4F3C-A1A5-B7B81ADD68DB}"/>
          </ac:spMkLst>
        </pc:spChg>
        <pc:spChg chg="mod">
          <ac:chgData name="Nath, Siddhartha" userId="d83df921-9d41-4a0b-95a4-a52fc1507e41" providerId="ADAL" clId="{69D55199-3426-4833-B62A-BD4059EF43AC}" dt="2022-10-03T19:19:01.743" v="204" actId="20577"/>
          <ac:spMkLst>
            <pc:docMk/>
            <pc:sldMk cId="0" sldId="354"/>
            <ac:spMk id="33796" creationId="{18BDEDAD-8B37-4F52-80D9-336481195518}"/>
          </ac:spMkLst>
        </pc:spChg>
      </pc:sldChg>
      <pc:sldChg chg="modSp new del mod">
        <pc:chgData name="Nath, Siddhartha" userId="d83df921-9d41-4a0b-95a4-a52fc1507e41" providerId="ADAL" clId="{69D55199-3426-4833-B62A-BD4059EF43AC}" dt="2022-10-03T19:13:53.972" v="30" actId="47"/>
        <pc:sldMkLst>
          <pc:docMk/>
          <pc:sldMk cId="4194204303" sldId="354"/>
        </pc:sldMkLst>
        <pc:spChg chg="mod">
          <ac:chgData name="Nath, Siddhartha" userId="d83df921-9d41-4a0b-95a4-a52fc1507e41" providerId="ADAL" clId="{69D55199-3426-4833-B62A-BD4059EF43AC}" dt="2022-10-03T19:13:50.489" v="29" actId="20577"/>
          <ac:spMkLst>
            <pc:docMk/>
            <pc:sldMk cId="4194204303" sldId="354"/>
            <ac:spMk id="2" creationId="{232FC40B-56DC-47B5-95BF-D2DCE6E7CE6E}"/>
          </ac:spMkLst>
        </pc:spChg>
      </pc:sldChg>
      <pc:sldChg chg="addSp modSp new mod">
        <pc:chgData name="Nath, Siddhartha" userId="d83df921-9d41-4a0b-95a4-a52fc1507e41" providerId="ADAL" clId="{69D55199-3426-4833-B62A-BD4059EF43AC}" dt="2022-10-04T06:06:45.861" v="1196" actId="20577"/>
        <pc:sldMkLst>
          <pc:docMk/>
          <pc:sldMk cId="4091795362" sldId="355"/>
        </pc:sldMkLst>
        <pc:spChg chg="mod">
          <ac:chgData name="Nath, Siddhartha" userId="d83df921-9d41-4a0b-95a4-a52fc1507e41" providerId="ADAL" clId="{69D55199-3426-4833-B62A-BD4059EF43AC}" dt="2022-10-04T05:46:10.823" v="240" actId="20577"/>
          <ac:spMkLst>
            <pc:docMk/>
            <pc:sldMk cId="4091795362" sldId="355"/>
            <ac:spMk id="2" creationId="{0F4C613E-0660-4441-ACDC-9BAD3F01DC1E}"/>
          </ac:spMkLst>
        </pc:spChg>
        <pc:spChg chg="mod">
          <ac:chgData name="Nath, Siddhartha" userId="d83df921-9d41-4a0b-95a4-a52fc1507e41" providerId="ADAL" clId="{69D55199-3426-4833-B62A-BD4059EF43AC}" dt="2022-10-04T05:48:03.836" v="411" actId="14100"/>
          <ac:spMkLst>
            <pc:docMk/>
            <pc:sldMk cId="4091795362" sldId="355"/>
            <ac:spMk id="3" creationId="{C660618D-2E78-46A1-B008-8B7A2DDAEC96}"/>
          </ac:spMkLst>
        </pc:spChg>
        <pc:spChg chg="add mod">
          <ac:chgData name="Nath, Siddhartha" userId="d83df921-9d41-4a0b-95a4-a52fc1507e41" providerId="ADAL" clId="{69D55199-3426-4833-B62A-BD4059EF43AC}" dt="2022-10-04T06:06:45.861" v="1196" actId="20577"/>
          <ac:spMkLst>
            <pc:docMk/>
            <pc:sldMk cId="4091795362" sldId="355"/>
            <ac:spMk id="5" creationId="{A7A67BC2-39E1-40F4-B15D-6674C29B08D7}"/>
          </ac:spMkLst>
        </pc:spChg>
        <pc:picChg chg="add mod">
          <ac:chgData name="Nath, Siddhartha" userId="d83df921-9d41-4a0b-95a4-a52fc1507e41" providerId="ADAL" clId="{69D55199-3426-4833-B62A-BD4059EF43AC}" dt="2022-10-04T05:53:08.096" v="717" actId="1076"/>
          <ac:picMkLst>
            <pc:docMk/>
            <pc:sldMk cId="4091795362" sldId="355"/>
            <ac:picMk id="6" creationId="{ECB25F38-341F-42D7-A1DE-0BDA9A18136D}"/>
          </ac:picMkLst>
        </pc:picChg>
      </pc:sldChg>
      <pc:sldChg chg="addSp modSp new mod">
        <pc:chgData name="Nath, Siddhartha" userId="d83df921-9d41-4a0b-95a4-a52fc1507e41" providerId="ADAL" clId="{69D55199-3426-4833-B62A-BD4059EF43AC}" dt="2022-10-04T06:12:00.970" v="1532" actId="403"/>
        <pc:sldMkLst>
          <pc:docMk/>
          <pc:sldMk cId="799183437" sldId="356"/>
        </pc:sldMkLst>
        <pc:spChg chg="mod">
          <ac:chgData name="Nath, Siddhartha" userId="d83df921-9d41-4a0b-95a4-a52fc1507e41" providerId="ADAL" clId="{69D55199-3426-4833-B62A-BD4059EF43AC}" dt="2022-10-04T05:53:49.818" v="738" actId="20577"/>
          <ac:spMkLst>
            <pc:docMk/>
            <pc:sldMk cId="799183437" sldId="356"/>
            <ac:spMk id="2" creationId="{487CA8D8-6412-42C3-819F-03DDE25B4A52}"/>
          </ac:spMkLst>
        </pc:spChg>
        <pc:spChg chg="mod">
          <ac:chgData name="Nath, Siddhartha" userId="d83df921-9d41-4a0b-95a4-a52fc1507e41" providerId="ADAL" clId="{69D55199-3426-4833-B62A-BD4059EF43AC}" dt="2022-10-04T06:12:00.970" v="1532" actId="403"/>
          <ac:spMkLst>
            <pc:docMk/>
            <pc:sldMk cId="799183437" sldId="356"/>
            <ac:spMk id="3" creationId="{2DB828BE-207E-4C66-B3E8-93D087052C75}"/>
          </ac:spMkLst>
        </pc:spChg>
        <pc:picChg chg="add mod">
          <ac:chgData name="Nath, Siddhartha" userId="d83df921-9d41-4a0b-95a4-a52fc1507e41" providerId="ADAL" clId="{69D55199-3426-4833-B62A-BD4059EF43AC}" dt="2022-10-04T06:07:14.330" v="1197"/>
          <ac:picMkLst>
            <pc:docMk/>
            <pc:sldMk cId="799183437" sldId="356"/>
            <ac:picMk id="5" creationId="{4FF13999-4C08-4AAC-BB69-035DF0A0A107}"/>
          </ac:picMkLst>
        </pc:picChg>
      </pc:sldChg>
      <pc:sldChg chg="modSp add del mod">
        <pc:chgData name="Nath, Siddhartha" userId="d83df921-9d41-4a0b-95a4-a52fc1507e41" providerId="ADAL" clId="{69D55199-3426-4833-B62A-BD4059EF43AC}" dt="2022-10-04T06:09:40.904" v="1352" actId="47"/>
        <pc:sldMkLst>
          <pc:docMk/>
          <pc:sldMk cId="600700803" sldId="357"/>
        </pc:sldMkLst>
        <pc:spChg chg="mod">
          <ac:chgData name="Nath, Siddhartha" userId="d83df921-9d41-4a0b-95a4-a52fc1507e41" providerId="ADAL" clId="{69D55199-3426-4833-B62A-BD4059EF43AC}" dt="2022-10-04T06:09:29.069" v="1350" actId="6549"/>
          <ac:spMkLst>
            <pc:docMk/>
            <pc:sldMk cId="600700803" sldId="357"/>
            <ac:spMk id="3" creationId="{2DB828BE-207E-4C66-B3E8-93D087052C75}"/>
          </ac:spMkLst>
        </pc:spChg>
      </pc:sldChg>
      <pc:sldChg chg="modSp add mod">
        <pc:chgData name="Nath, Siddhartha" userId="d83df921-9d41-4a0b-95a4-a52fc1507e41" providerId="ADAL" clId="{69D55199-3426-4833-B62A-BD4059EF43AC}" dt="2022-10-04T06:12:13.687" v="1534" actId="404"/>
        <pc:sldMkLst>
          <pc:docMk/>
          <pc:sldMk cId="533893044" sldId="358"/>
        </pc:sldMkLst>
        <pc:spChg chg="mod">
          <ac:chgData name="Nath, Siddhartha" userId="d83df921-9d41-4a0b-95a4-a52fc1507e41" providerId="ADAL" clId="{69D55199-3426-4833-B62A-BD4059EF43AC}" dt="2022-10-04T06:12:13.687" v="1534" actId="404"/>
          <ac:spMkLst>
            <pc:docMk/>
            <pc:sldMk cId="533893044" sldId="358"/>
            <ac:spMk id="3" creationId="{2DB828BE-207E-4C66-B3E8-93D087052C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D0519-3B13-4BF2-B619-489EB6D78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1E2351-60CF-4FD0-86D4-46F6FF925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609096-E513-406A-BF6C-1D05E8BFB3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96DDA8-8485-48C9-80C7-D422024A0A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541E9C-9977-49C6-BB51-E2555C39D5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9CA32-2D8F-4A4E-9B19-3A636D422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F1CA46CD-490C-4BFF-AD99-900196E1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C2A5D-9DFE-43CE-B0CA-EE9763F3F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6A35E-C897-4DBA-B3E8-0C2DFB7EF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393D9-6C62-41D6-ADF3-CD9484352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106-EF96-48A2-9FFF-3408A71D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53A1-AEE3-482E-A92D-604E520A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79F479-12D3-4EBE-B3B5-7C838B3D3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A5E0D-09CE-4DEB-AA7C-F8BE31184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7043-E42B-45E8-B61E-5CBA85C0B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58395-B330-46CB-90D3-E85418D0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D33EC3-2A47-43B8-B830-18F1389E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AC290-F1AC-4119-BDA4-53EF441E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0ED7-DF24-4296-90A3-BCF95AFA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96362"/>
            <a:ext cx="77724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39725" indent="-339725">
              <a:buFont typeface="Arial"/>
              <a:buChar char="•"/>
              <a:defRPr>
                <a:solidFill>
                  <a:srgbClr val="0D3896"/>
                </a:solidFill>
              </a:defRPr>
            </a:lvl1pPr>
            <a:lvl2pPr>
              <a:buFont typeface="Arial"/>
              <a:buChar char="•"/>
              <a:defRPr>
                <a:solidFill>
                  <a:schemeClr val="accent3"/>
                </a:solidFill>
              </a:defRPr>
            </a:lvl2pPr>
            <a:lvl3pP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5pPr>
              <a:buFont typeface="Arial"/>
              <a:buChar char="•"/>
              <a:defRPr/>
            </a:lvl5pPr>
            <a:lvl6pPr marL="800100" indent="-342900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262063" indent="-347663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DC07326-6682-49E4-B8CC-C125DB072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7F7F9EBC-DA17-4600-ADD6-B16E01847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1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4F18B-490F-4E15-88EC-F8BEB65C3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7D854-904D-4590-8441-D655D27E6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B1020-07C5-4A7A-9604-E2A06483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C4B8-CF89-43C9-A7CE-82C332A57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06133-D007-47E4-A580-FCA8AB91A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8FC84-4E54-4116-8FF3-93C53C58A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1D73-8149-4474-BB96-EB59BE35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DA5C-DD2C-47B0-BBCC-87F086DA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86103-CE63-4E34-BA75-F6B0C63D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B179-D65F-47D3-8DF1-A3A6E83A6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6CB0D-547F-4A2C-899A-B232AB0A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1FA1-352F-4EF3-B016-3099DBCA0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844FF-A3FB-478C-9DB3-E99DE1CEF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89611-24A3-442C-88DE-1A47725B7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0A266-2B74-4BD0-99B7-9E73CCFC7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6FB1-7948-4B9B-93B8-24602FCDB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7E9FE-E1F7-4665-A812-4854FB08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7D927-A0CB-45FD-A5CF-EA3CE6438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01AC8-212E-4096-994A-3DEDF3C46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4603-876D-437F-8216-D5D6A905A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20D1F-FE73-4B1E-8FDD-E5B2FD2D6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272066-5D2B-4B83-88F7-51F854142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E560DD-1686-4506-8C52-E310026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10A8-096F-42B3-9599-C419A5A60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CF0D-30F2-4B09-9629-B4664F981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0E133-4EF3-4391-993B-37C01CCC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0353-824D-474A-9A69-E07F59760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961C-E358-4416-93A0-EC452B9DC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8F008-3FB5-47DF-80BA-69FFD884F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34E01-AAF4-48F2-9FA8-2500EA341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4361-E8C9-4466-AB9E-C34C9CCA4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9E857-D166-4A7B-80AD-C9015FAFB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915D4B-CDA6-4445-88E9-3C0634890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81756D-666D-4039-824D-78AB8665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18933B-D2F1-44F8-BA83-21909D905A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153044-73E5-47C4-B1F4-DB943DBBB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6C07A5-09E5-475E-A62F-C6F2D31B09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937CD8-DDB9-4498-8F65-D55C494E6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snath@scu.edu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id="{7E1167D0-C001-412F-8C88-222CAE024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Design and Analysis of Algorithms</a:t>
            </a:r>
          </a:p>
        </p:txBody>
      </p:sp>
      <p:sp>
        <p:nvSpPr>
          <p:cNvPr id="4099" name="Subtitle 5">
            <a:extLst>
              <a:ext uri="{FF2B5EF4-FFF2-40B4-BE49-F238E27FC236}">
                <a16:creationId xmlns:a16="http://schemas.microsoft.com/office/drawing/2014/main" id="{88DBAF29-A395-41CB-A68E-0BEB58BF8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Sid Nath (snath@scu.edu)</a:t>
            </a:r>
          </a:p>
          <a:p>
            <a:r>
              <a:rPr lang="en-US" altLang="en-US"/>
              <a:t>Lecture 5</a:t>
            </a:r>
          </a:p>
          <a:p>
            <a:r>
              <a:rPr lang="en-US" altLang="en-US"/>
              <a:t>Oct 3, 2022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A0084D6-3B1C-46EF-82AE-32AA50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4E677-0413-46B2-B4C0-C534AB195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B5981F5-32BD-481D-894B-22C836783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Edge Lengths: Towards Dijkstra’s Algorithm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2CC21DD-DED1-482E-BEE9-828F08134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number of edges in a path </a:t>
            </a:r>
            <a:r>
              <a:rPr lang="en-US" altLang="en-US" i="1"/>
              <a:t>is not always the right measure of distance</a:t>
            </a:r>
            <a:r>
              <a:rPr lang="en-US" altLang="en-US"/>
              <a:t>. Sometimes, taking several shorter steps is preferable to taking a few longer ones</a:t>
            </a:r>
          </a:p>
          <a:p>
            <a:endParaRPr lang="en-US" altLang="en-US"/>
          </a:p>
          <a:p>
            <a:r>
              <a:rPr lang="en-US" altLang="en-US"/>
              <a:t>BFS treats all edges as having the same length</a:t>
            </a:r>
          </a:p>
          <a:p>
            <a:endParaRPr lang="en-US" altLang="en-US"/>
          </a:p>
          <a:p>
            <a:r>
              <a:rPr lang="en-US" altLang="en-US"/>
              <a:t>We assign each edge (u,v) a </a:t>
            </a:r>
            <a:r>
              <a:rPr lang="en-US" altLang="en-US">
                <a:solidFill>
                  <a:srgbClr val="C00000"/>
                </a:solidFill>
              </a:rPr>
              <a:t>non-negative</a:t>
            </a:r>
            <a:r>
              <a:rPr lang="en-US" altLang="en-US"/>
              <a:t> </a:t>
            </a:r>
            <a:r>
              <a:rPr lang="en-US" altLang="en-US" u="sng"/>
              <a:t>length</a:t>
            </a:r>
            <a:r>
              <a:rPr lang="en-US" altLang="en-US"/>
              <a:t> ℓ(u,v). The length of a path is the sum of the lengths of its edges</a:t>
            </a:r>
          </a:p>
          <a:p>
            <a:pPr lvl="1"/>
            <a:r>
              <a:rPr lang="en-US" altLang="en-US"/>
              <a:t>Sometimes, edge lengths / weights ℓ(u,v) can be negative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4F51C48-F134-4ED9-BD65-EF375E181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Shortest Paths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52140F4-EF35-49BB-9363-7C6F4EC8A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u="sng"/>
              <a:t>Problem:</a:t>
            </a:r>
            <a:r>
              <a:rPr lang="en-US" altLang="en-US"/>
              <a:t> Given a Graph G with vertices s and t and a length function ℓ, find the shortest path from s to t.</a:t>
            </a:r>
            <a:endParaRPr lang="en-US" altLang="en-US" b="1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3D77831-5C19-480A-9DDB-78C7A2270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Extending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269B-80A8-4BD8-8789-53E86935B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latin typeface="ArialMT"/>
              </a:rPr>
              <a:t>Suppose graph G has positive, integral edge lengths</a:t>
            </a:r>
          </a:p>
          <a:p>
            <a:r>
              <a:rPr lang="en-US" altLang="en-US" sz="2000">
                <a:latin typeface="ArialMT"/>
              </a:rPr>
              <a:t>Simple trick: add dummy nodes to make G’ with unit-length edges</a:t>
            </a:r>
          </a:p>
          <a:p>
            <a:endParaRPr lang="en-US" altLang="en-US" sz="1800">
              <a:latin typeface="ArialMT"/>
            </a:endParaRPr>
          </a:p>
          <a:p>
            <a:endParaRPr lang="en-US" altLang="en-US" sz="1800">
              <a:latin typeface="ArialMT"/>
            </a:endParaRPr>
          </a:p>
          <a:p>
            <a:endParaRPr lang="en-US" altLang="en-US" sz="1800">
              <a:latin typeface="ArialMT"/>
            </a:endParaRPr>
          </a:p>
          <a:p>
            <a:endParaRPr lang="en-US" altLang="en-US" sz="1800">
              <a:latin typeface="ArialMT"/>
            </a:endParaRPr>
          </a:p>
          <a:p>
            <a:pPr lvl="1"/>
            <a:r>
              <a:rPr lang="en-US" altLang="en-US" sz="1800">
                <a:latin typeface="ArialMT"/>
              </a:rPr>
              <a:t>For ‘real nodes’, distance in G = distances in G’</a:t>
            </a:r>
          </a:p>
          <a:p>
            <a:pPr lvl="1"/>
            <a:r>
              <a:rPr lang="en-US" altLang="en-US" sz="1800">
                <a:latin typeface="ArialMT"/>
              </a:rPr>
              <a:t>We know how to run BFS on G’</a:t>
            </a:r>
          </a:p>
          <a:p>
            <a:r>
              <a:rPr lang="en-US" altLang="en-US" sz="2000">
                <a:latin typeface="ArialMT"/>
              </a:rPr>
              <a:t>But BFS on G’ could waste a lot of time</a:t>
            </a:r>
            <a:endParaRPr lang="en-US" altLang="en-US" sz="200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81DACE98-51B7-4227-8B0F-B12F7CABD9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44AA0-1A5E-4E30-B7E5-DBDAE83970F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DF1BB-DE81-4917-9AA7-E7D4592F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39938"/>
            <a:ext cx="56276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3F7A7-5A91-4CEE-9D0D-08A741DE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3438"/>
            <a:ext cx="77851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F194AB-3419-41AC-B0B6-6CC33FE52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91250"/>
            <a:ext cx="7848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Can we adapt BFS to ‘work’ only when there is something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interesting to do?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0DD3188-64EA-46B1-B2E6-6200E56E8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“Alarm Clocks”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8ECA1BBF-3914-46C2-9947-0086E0149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  <a:latin typeface="ArialMT"/>
              </a:rPr>
              <a:t>Idea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  <a:latin typeface="ArialMT"/>
              </a:rPr>
              <a:t>Snooze through visits to dummy nodes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  <a:latin typeface="ArialMT"/>
              </a:rPr>
              <a:t>‘Alarm’ should wake us up whenever something interesting is happening, i.e., when BFS encounters a real node</a:t>
            </a:r>
          </a:p>
          <a:p>
            <a:endParaRPr lang="en-US" altLang="en-US" sz="1800">
              <a:solidFill>
                <a:srgbClr val="000000"/>
              </a:solidFill>
              <a:latin typeface="ArialMT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MT"/>
              </a:rPr>
              <a:t>Alarm for each </a:t>
            </a:r>
            <a:r>
              <a:rPr lang="en-US" altLang="en-US" sz="2000" u="sng">
                <a:solidFill>
                  <a:srgbClr val="000000"/>
                </a:solidFill>
                <a:latin typeface="ArialMT"/>
              </a:rPr>
              <a:t>real</a:t>
            </a:r>
            <a:r>
              <a:rPr lang="en-US" altLang="en-US" sz="2000">
                <a:solidFill>
                  <a:srgbClr val="000000"/>
                </a:solidFill>
                <a:latin typeface="ArialMT"/>
              </a:rPr>
              <a:t> node = estimated time of arrival based on edges currently being traversed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  <a:latin typeface="ArialMT"/>
              </a:rPr>
              <a:t>T = 0: set alarms for A (100), B (200); snooze</a:t>
            </a:r>
          </a:p>
          <a:p>
            <a:pPr lvl="1"/>
            <a:r>
              <a:rPr lang="en-US" altLang="en-US" sz="1800">
                <a:solidFill>
                  <a:srgbClr val="FF0000"/>
                </a:solidFill>
                <a:latin typeface="ArialMT"/>
              </a:rPr>
              <a:t>T = 100: wake up, BFS is at A; set alarm for B (150); snooze</a:t>
            </a:r>
          </a:p>
          <a:p>
            <a:pPr lvl="1"/>
            <a:r>
              <a:rPr lang="en-US" altLang="en-US" sz="1800">
                <a:solidFill>
                  <a:srgbClr val="00B1F1"/>
                </a:solidFill>
                <a:latin typeface="ArialMT"/>
              </a:rPr>
              <a:t>T = 150: wake up; done.</a:t>
            </a:r>
            <a:endParaRPr lang="en-US" altLang="en-US" sz="180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5116663-7621-4E3E-981E-BA1BD7775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7F6235-7A14-4F6C-911D-4E981C49831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E0D5AB9A-6BDC-48FA-8E26-37EB19BF1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597400"/>
            <a:ext cx="8001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Flowchart: Connector 6">
            <a:extLst>
              <a:ext uri="{FF2B5EF4-FFF2-40B4-BE49-F238E27FC236}">
                <a16:creationId xmlns:a16="http://schemas.microsoft.com/office/drawing/2014/main" id="{1EA47B88-3C59-4AA8-ACFD-10D508348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4664075"/>
            <a:ext cx="457200" cy="457200"/>
          </a:xfrm>
          <a:prstGeom prst="flowChartConnector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sp>
        <p:nvSpPr>
          <p:cNvPr id="13319" name="Flowchart: Connector 7">
            <a:extLst>
              <a:ext uri="{FF2B5EF4-FFF2-40B4-BE49-F238E27FC236}">
                <a16:creationId xmlns:a16="http://schemas.microsoft.com/office/drawing/2014/main" id="{09BAB22D-22BE-433E-8E8A-B7E4C77D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664075"/>
            <a:ext cx="457200" cy="457200"/>
          </a:xfrm>
          <a:prstGeom prst="flowChartConnector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sp>
        <p:nvSpPr>
          <p:cNvPr id="13320" name="Flowchart: Connector 8">
            <a:extLst>
              <a:ext uri="{FF2B5EF4-FFF2-40B4-BE49-F238E27FC236}">
                <a16:creationId xmlns:a16="http://schemas.microsoft.com/office/drawing/2014/main" id="{3AEFB9B4-E55D-4BA5-9C3A-5BCB6F33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5716588"/>
            <a:ext cx="457200" cy="455612"/>
          </a:xfrm>
          <a:prstGeom prst="flowChartConnector">
            <a:avLst/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sp>
        <p:nvSpPr>
          <p:cNvPr id="13321" name="Flowchart: Connector 9">
            <a:extLst>
              <a:ext uri="{FF2B5EF4-FFF2-40B4-BE49-F238E27FC236}">
                <a16:creationId xmlns:a16="http://schemas.microsoft.com/office/drawing/2014/main" id="{D28FA20C-7702-46F7-8D31-7896269D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5708650"/>
            <a:ext cx="457200" cy="455613"/>
          </a:xfrm>
          <a:prstGeom prst="flowChartConnector">
            <a:avLst/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8867680-6D80-40B6-956D-A5D07C4DF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“Alarm Clock”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FCBC-3679-4B2B-9E1A-2B194CC65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706" t="-739" r="-164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0E1AB88-21A1-4291-8D72-BC1F5AD18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11157-57FC-45F9-8089-90528971FF5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FE2C556-6B47-49FD-ACAB-848AC5A43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Dijkstra’s Algorithm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2354690-7871-4981-A5EA-272CC19E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Dijkstra(G,s,ℓ)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Initialize Priority Queue Q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For v ∈ V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(v) ← ∞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 ← 0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While(Q not empty)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 ←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Q.DeleteMin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v,w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∈ 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(v)+ℓ(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v,w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(w)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(w) ←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(v)+ℓ(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v,w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Q.DecreaseKey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(w)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A060848-795A-4EE0-8647-DD620D1F89BD}"/>
              </a:ext>
            </a:extLst>
          </p:cNvPr>
          <p:cNvSpPr/>
          <p:nvPr/>
        </p:nvSpPr>
        <p:spPr>
          <a:xfrm>
            <a:off x="3200400" y="2133600"/>
            <a:ext cx="533400" cy="1295400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B9E98-47BE-42D0-B38C-CB68B666C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14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O(|V|) times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C7A768-3C5F-46A5-A6CA-268C3E124F08}"/>
              </a:ext>
            </a:extLst>
          </p:cNvPr>
          <p:cNvSpPr/>
          <p:nvPr/>
        </p:nvSpPr>
        <p:spPr>
          <a:xfrm>
            <a:off x="4267200" y="3733800"/>
            <a:ext cx="457200" cy="1066800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0527-06C4-4AFA-9303-964FF22BD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6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O(|V|) times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80283F-A1BA-4DBD-920D-D9B9783F8BB9}"/>
              </a:ext>
            </a:extLst>
          </p:cNvPr>
          <p:cNvSpPr/>
          <p:nvPr/>
        </p:nvSpPr>
        <p:spPr>
          <a:xfrm>
            <a:off x="6400800" y="4800600"/>
            <a:ext cx="533400" cy="1676400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B25AD-C71C-4D7B-AD86-B7C51B958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4102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O(|E|)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3E352-FAF3-4AD9-8A9B-AA8FC348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447800"/>
            <a:ext cx="2971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Runtime: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O(|V|) Inserts +</a:t>
            </a:r>
            <a:b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O(|V|) DeleteMins +</a:t>
            </a:r>
            <a:b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O(|E|) DecreaseKeys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224F5E1-5FD1-46F4-87FD-C2A495E9D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C9D68A-623D-4130-871F-511FC50BC623}"/>
              </a:ext>
            </a:extLst>
          </p:cNvPr>
          <p:cNvSpPr/>
          <p:nvPr/>
        </p:nvSpPr>
        <p:spPr>
          <a:xfrm>
            <a:off x="2514600" y="25146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A064B1-AD8E-4BFF-AAB2-38606DB6F309}"/>
              </a:ext>
            </a:extLst>
          </p:cNvPr>
          <p:cNvCxnSpPr>
            <a:endCxn id="4" idx="3"/>
          </p:cNvCxnSpPr>
          <p:nvPr/>
        </p:nvCxnSpPr>
        <p:spPr>
          <a:xfrm flipV="1">
            <a:off x="1600200" y="2840038"/>
            <a:ext cx="969963" cy="6651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89" name="Group 5">
            <a:extLst>
              <a:ext uri="{FF2B5EF4-FFF2-40B4-BE49-F238E27FC236}">
                <a16:creationId xmlns:a16="http://schemas.microsoft.com/office/drawing/2014/main" id="{D4865084-CDEC-432C-9175-63AAC25C386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429000"/>
            <a:ext cx="685800" cy="609600"/>
            <a:chOff x="5791200" y="5334000"/>
            <a:chExt cx="685800" cy="609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18FC02-BD15-4F14-AC62-B9CEEB158EE9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430" name="TextBox 4">
              <a:extLst>
                <a:ext uri="{FF2B5EF4-FFF2-40B4-BE49-F238E27FC236}">
                  <a16:creationId xmlns:a16="http://schemas.microsoft.com/office/drawing/2014/main" id="{BAB5FBBF-724F-4F15-9B68-AB9B655E5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>
                  <a:latin typeface="Calibri" panose="020F0502020204030204" pitchFamily="34" charset="0"/>
                </a:rPr>
                <a:t>s</a:t>
              </a:r>
            </a:p>
          </p:txBody>
        </p:sp>
      </p:grpSp>
      <p:grpSp>
        <p:nvGrpSpPr>
          <p:cNvPr id="16390" name="Group 8">
            <a:extLst>
              <a:ext uri="{FF2B5EF4-FFF2-40B4-BE49-F238E27FC236}">
                <a16:creationId xmlns:a16="http://schemas.microsoft.com/office/drawing/2014/main" id="{C208DCC9-D8D7-427C-B94E-DB73F9FBFDE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429000"/>
            <a:ext cx="685800" cy="609600"/>
            <a:chOff x="5791200" y="5334000"/>
            <a:chExt cx="685800" cy="609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A1ED46-79B0-4F19-8EE3-B94AB1B14B38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428" name="TextBox 4">
              <a:extLst>
                <a:ext uri="{FF2B5EF4-FFF2-40B4-BE49-F238E27FC236}">
                  <a16:creationId xmlns:a16="http://schemas.microsoft.com/office/drawing/2014/main" id="{6F132409-9764-499C-A77F-E90A0E598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>
                  <a:latin typeface="Calibri" panose="020F0502020204030204" pitchFamily="34" charset="0"/>
                </a:rPr>
                <a:t>t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B4AB1F7-F01A-4351-BD15-893F5C403337}"/>
              </a:ext>
            </a:extLst>
          </p:cNvPr>
          <p:cNvSpPr/>
          <p:nvPr/>
        </p:nvSpPr>
        <p:spPr>
          <a:xfrm>
            <a:off x="3276600" y="35814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480A90-4550-44DD-A3C9-2D46F884C2A1}"/>
              </a:ext>
            </a:extLst>
          </p:cNvPr>
          <p:cNvSpPr/>
          <p:nvPr/>
        </p:nvSpPr>
        <p:spPr>
          <a:xfrm>
            <a:off x="2590800" y="48006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DBE9B0-B049-4689-9AF3-4FE291B6D6CE}"/>
              </a:ext>
            </a:extLst>
          </p:cNvPr>
          <p:cNvSpPr/>
          <p:nvPr/>
        </p:nvSpPr>
        <p:spPr>
          <a:xfrm>
            <a:off x="5791200" y="25146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6971AC-1DF1-478B-B536-099364894F5A}"/>
              </a:ext>
            </a:extLst>
          </p:cNvPr>
          <p:cNvSpPr/>
          <p:nvPr/>
        </p:nvSpPr>
        <p:spPr>
          <a:xfrm>
            <a:off x="5791200" y="48006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47E395-C407-4C63-81E1-0E40EF6D6B06}"/>
              </a:ext>
            </a:extLst>
          </p:cNvPr>
          <p:cNvCxnSpPr>
            <a:endCxn id="12" idx="2"/>
          </p:cNvCxnSpPr>
          <p:nvPr/>
        </p:nvCxnSpPr>
        <p:spPr>
          <a:xfrm>
            <a:off x="1676400" y="3733800"/>
            <a:ext cx="1600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EF5156-BA3B-4BDB-889C-75D361255D32}"/>
              </a:ext>
            </a:extLst>
          </p:cNvPr>
          <p:cNvCxnSpPr>
            <a:stCxn id="16430" idx="2"/>
            <a:endCxn id="13" idx="1"/>
          </p:cNvCxnSpPr>
          <p:nvPr/>
        </p:nvCxnSpPr>
        <p:spPr>
          <a:xfrm>
            <a:off x="1562100" y="4013200"/>
            <a:ext cx="1084263" cy="8429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D447CE-1244-4216-AE46-24E610B44FA4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2895600" y="2705100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8CAE10-97C8-46FC-B876-43A112D34205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2916238" y="3906838"/>
            <a:ext cx="415925" cy="949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207E9A-FE6A-42E5-9CB4-E1273546D841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 flipV="1">
            <a:off x="3657600" y="3733800"/>
            <a:ext cx="28194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863765-C191-4584-AA45-5B94B5650B5E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2971800" y="4991100"/>
            <a:ext cx="2819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152669-E9FD-435F-A804-9D731B58102F}"/>
              </a:ext>
            </a:extLst>
          </p:cNvPr>
          <p:cNvCxnSpPr>
            <a:endCxn id="15" idx="7"/>
          </p:cNvCxnSpPr>
          <p:nvPr/>
        </p:nvCxnSpPr>
        <p:spPr>
          <a:xfrm flipH="1">
            <a:off x="6116638" y="3962400"/>
            <a:ext cx="588962" cy="893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156DEB-A085-4A2A-849C-7E4E21BE90E9}"/>
              </a:ext>
            </a:extLst>
          </p:cNvPr>
          <p:cNvCxnSpPr>
            <a:endCxn id="14" idx="5"/>
          </p:cNvCxnSpPr>
          <p:nvPr/>
        </p:nvCxnSpPr>
        <p:spPr>
          <a:xfrm flipH="1" flipV="1">
            <a:off x="6116638" y="2840038"/>
            <a:ext cx="588962" cy="6651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3" name="TextBox 23">
            <a:extLst>
              <a:ext uri="{FF2B5EF4-FFF2-40B4-BE49-F238E27FC236}">
                <a16:creationId xmlns:a16="http://schemas.microsoft.com/office/drawing/2014/main" id="{11AACD77-46F9-44D5-BFB8-121EAF46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3434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6404" name="TextBox 24">
            <a:extLst>
              <a:ext uri="{FF2B5EF4-FFF2-40B4-BE49-F238E27FC236}">
                <a16:creationId xmlns:a16="http://schemas.microsoft.com/office/drawing/2014/main" id="{E2FCAB85-0FBB-4897-8FA8-B09BC441A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194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D290C1-86CA-4FDF-BB93-0CD1E019E21C}"/>
              </a:ext>
            </a:extLst>
          </p:cNvPr>
          <p:cNvCxnSpPr>
            <a:stCxn id="14" idx="3"/>
            <a:endCxn id="12" idx="7"/>
          </p:cNvCxnSpPr>
          <p:nvPr/>
        </p:nvCxnSpPr>
        <p:spPr>
          <a:xfrm flipH="1">
            <a:off x="3602038" y="2840038"/>
            <a:ext cx="2244725" cy="7969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6" name="TextBox 26">
            <a:extLst>
              <a:ext uri="{FF2B5EF4-FFF2-40B4-BE49-F238E27FC236}">
                <a16:creationId xmlns:a16="http://schemas.microsoft.com/office/drawing/2014/main" id="{CF3080D3-DE9E-4EBA-B513-30D45BBF7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6407" name="TextBox 27">
            <a:extLst>
              <a:ext uri="{FF2B5EF4-FFF2-40B4-BE49-F238E27FC236}">
                <a16:creationId xmlns:a16="http://schemas.microsoft.com/office/drawing/2014/main" id="{BE748ECE-DE4F-46E7-9083-06C06F1DB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148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6408" name="TextBox 28">
            <a:extLst>
              <a:ext uri="{FF2B5EF4-FFF2-40B4-BE49-F238E27FC236}">
                <a16:creationId xmlns:a16="http://schemas.microsoft.com/office/drawing/2014/main" id="{0F2D3614-2802-44F9-BCEC-E695218A3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7432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6409" name="TextBox 29">
            <a:extLst>
              <a:ext uri="{FF2B5EF4-FFF2-40B4-BE49-F238E27FC236}">
                <a16:creationId xmlns:a16="http://schemas.microsoft.com/office/drawing/2014/main" id="{503F17D8-B88A-4667-B535-0D7A3F47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196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6410" name="TextBox 30">
            <a:extLst>
              <a:ext uri="{FF2B5EF4-FFF2-40B4-BE49-F238E27FC236}">
                <a16:creationId xmlns:a16="http://schemas.microsoft.com/office/drawing/2014/main" id="{735CA1B3-45F6-4914-B58F-51650471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242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6411" name="TextBox 31">
            <a:extLst>
              <a:ext uri="{FF2B5EF4-FFF2-40B4-BE49-F238E27FC236}">
                <a16:creationId xmlns:a16="http://schemas.microsoft.com/office/drawing/2014/main" id="{2E653ED2-FF7E-4FF8-B519-FFB723257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576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6412" name="TextBox 32">
            <a:extLst>
              <a:ext uri="{FF2B5EF4-FFF2-40B4-BE49-F238E27FC236}">
                <a16:creationId xmlns:a16="http://schemas.microsoft.com/office/drawing/2014/main" id="{9D168345-38F9-4042-8959-62C831FEF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670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4784FD-F69D-48E8-A544-C223F24D9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6414" name="TextBox 54">
            <a:extLst>
              <a:ext uri="{FF2B5EF4-FFF2-40B4-BE49-F238E27FC236}">
                <a16:creationId xmlns:a16="http://schemas.microsoft.com/office/drawing/2014/main" id="{A0B5F3A6-3589-4CEA-AF84-274220BFA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9530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F29BDB-EFBF-4FB3-82B0-BE0A414C7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B0F0"/>
                </a:solidFill>
                <a:latin typeface="Calibri" panose="020F0502020204030204" pitchFamily="34" charset="0"/>
              </a:rPr>
              <a:t>0+1=1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730C62-EF0A-49B7-83F9-642C9A83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816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B03872-CF0B-4DB6-84DC-5AC223EB3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B0F0"/>
                </a:solidFill>
                <a:latin typeface="Calibri" panose="020F0502020204030204" pitchFamily="34" charset="0"/>
              </a:rPr>
              <a:t>1+2=3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CE5A9B-5768-4385-B5F3-B31A8D2DC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100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2E611F-1359-420F-9BD8-6B7777413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B0F0"/>
                </a:solidFill>
                <a:latin typeface="Calibri" panose="020F0502020204030204" pitchFamily="34" charset="0"/>
              </a:rPr>
              <a:t>1+3=4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6AEDFC-E2D6-40B0-8F1D-2A0B2F859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9530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E3E601-1479-4E2D-91B7-401F67E56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B0F0"/>
                </a:solidFill>
                <a:latin typeface="Calibri" panose="020F0502020204030204" pitchFamily="34" charset="0"/>
              </a:rPr>
              <a:t>2+3=5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0956AF-DC0B-4A1B-9268-6E6884B7F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198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B0F0"/>
                </a:solidFill>
                <a:latin typeface="Calibri" panose="020F0502020204030204" pitchFamily="34" charset="0"/>
              </a:rPr>
              <a:t>0+5=5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1A0679-9EF1-4941-A8EA-F04F2181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574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FA1A7F-1955-4784-A123-74F1FC26A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C354F9-2ACA-49FB-862A-5F068F37A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B0F0"/>
                </a:solidFill>
                <a:latin typeface="Calibri" panose="020F0502020204030204" pitchFamily="34" charset="0"/>
              </a:rPr>
              <a:t>5+2=7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99EE3B-2673-4CA6-B8BD-87CB2CE89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290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Calibri" panose="020F0502020204030204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6" grpId="1"/>
      <p:bldP spid="57" grpId="0"/>
      <p:bldP spid="58" grpId="0"/>
      <p:bldP spid="58" grpId="1"/>
      <p:bldP spid="59" grpId="0"/>
      <p:bldP spid="60" grpId="0"/>
      <p:bldP spid="60" grpId="1"/>
      <p:bldP spid="61" grpId="0"/>
      <p:bldP spid="62" grpId="0"/>
      <p:bldP spid="62" grpId="1"/>
      <p:bldP spid="63" grpId="0"/>
      <p:bldP spid="63" grpId="1"/>
      <p:bldP spid="64" grpId="0"/>
      <p:bldP spid="65" grpId="0"/>
      <p:bldP spid="66" grpId="0"/>
      <p:bldP spid="66" grpId="1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BE9C692-D5E0-47A8-913A-B707C6394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05FB8-6AC7-4E54-9EEC-92E217B81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u="sng"/>
              <a:t>Claim:</a:t>
            </a:r>
            <a:r>
              <a:rPr lang="en-US" altLang="en-US"/>
              <a:t> Whenever the algorithm assigns a distance to a vertex v that is the length of the shortest path from s to v.</a:t>
            </a:r>
          </a:p>
          <a:p>
            <a:pPr>
              <a:buFontTx/>
              <a:buNone/>
            </a:pPr>
            <a:r>
              <a:rPr lang="en-US" altLang="en-US" b="1" u="sng"/>
              <a:t>Proof by Induction:</a:t>
            </a:r>
            <a:endParaRPr lang="en-US" altLang="en-US"/>
          </a:p>
          <a:p>
            <a:r>
              <a:rPr lang="en-US" altLang="en-US"/>
              <a:t>dist(s) = 0 [the empty path has length 0]</a:t>
            </a:r>
          </a:p>
          <a:p>
            <a:r>
              <a:rPr lang="en-US" altLang="en-US"/>
              <a:t>When assigning distance to w, assume that all previously assigned distances are correct.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FA7F852-7DEE-4B7E-8001-EA414B086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Step</a:t>
            </a:r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B5CAAD60-F918-4697-8840-7024F29AD0B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276600"/>
            <a:ext cx="685800" cy="609600"/>
            <a:chOff x="5791200" y="5334000"/>
            <a:chExt cx="685800" cy="609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94AA50-C42D-4E9A-9DC7-B2F061918C76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450" name="TextBox 4">
              <a:extLst>
                <a:ext uri="{FF2B5EF4-FFF2-40B4-BE49-F238E27FC236}">
                  <a16:creationId xmlns:a16="http://schemas.microsoft.com/office/drawing/2014/main" id="{FBF27E51-5E7F-4827-A439-E54706837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>
                  <a:latin typeface="Calibri" panose="020F0502020204030204" pitchFamily="34" charset="0"/>
                </a:rPr>
                <a:t>s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80AC2E7-A12F-4EC2-B105-3DB07DE9AE27}"/>
              </a:ext>
            </a:extLst>
          </p:cNvPr>
          <p:cNvSpPr/>
          <p:nvPr/>
        </p:nvSpPr>
        <p:spPr>
          <a:xfrm>
            <a:off x="1066800" y="1752600"/>
            <a:ext cx="4495800" cy="35814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37" name="TextBox 7">
            <a:extLst>
              <a:ext uri="{FF2B5EF4-FFF2-40B4-BE49-F238E27FC236}">
                <a16:creationId xmlns:a16="http://schemas.microsoft.com/office/drawing/2014/main" id="{1958CBA0-746D-4282-A471-4B14B5609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10200"/>
            <a:ext cx="495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Correctly Assigned Distances</a:t>
            </a:r>
          </a:p>
        </p:txBody>
      </p:sp>
      <p:grpSp>
        <p:nvGrpSpPr>
          <p:cNvPr id="18438" name="Group 8">
            <a:extLst>
              <a:ext uri="{FF2B5EF4-FFF2-40B4-BE49-F238E27FC236}">
                <a16:creationId xmlns:a16="http://schemas.microsoft.com/office/drawing/2014/main" id="{5F8184E0-3FEF-4620-B506-310549D169D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09800"/>
            <a:ext cx="685800" cy="609600"/>
            <a:chOff x="5791200" y="5334000"/>
            <a:chExt cx="685800" cy="609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49A06E-7584-4B83-9CBA-7B7FEF55C32B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448" name="TextBox 4">
              <a:extLst>
                <a:ext uri="{FF2B5EF4-FFF2-40B4-BE49-F238E27FC236}">
                  <a16:creationId xmlns:a16="http://schemas.microsoft.com/office/drawing/2014/main" id="{EBECA88D-DB4E-42B6-B397-066B85679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>
                  <a:latin typeface="Calibri" panose="020F0502020204030204" pitchFamily="34" charset="0"/>
                </a:rPr>
                <a:t>v</a:t>
              </a:r>
            </a:p>
          </p:txBody>
        </p:sp>
      </p:grpSp>
      <p:grpSp>
        <p:nvGrpSpPr>
          <p:cNvPr id="18439" name="Group 11">
            <a:extLst>
              <a:ext uri="{FF2B5EF4-FFF2-40B4-BE49-F238E27FC236}">
                <a16:creationId xmlns:a16="http://schemas.microsoft.com/office/drawing/2014/main" id="{9FE40911-3ECF-4122-81ED-F4D7381BB0C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828800"/>
            <a:ext cx="609600" cy="609600"/>
            <a:chOff x="5791200" y="5334000"/>
            <a:chExt cx="609600" cy="6096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FD2360-9EC6-4D41-8A58-876F3E438775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446" name="TextBox 4">
              <a:extLst>
                <a:ext uri="{FF2B5EF4-FFF2-40B4-BE49-F238E27FC236}">
                  <a16:creationId xmlns:a16="http://schemas.microsoft.com/office/drawing/2014/main" id="{DFBD2246-4F41-44F4-81B2-3FC7A3DD2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>
                  <a:latin typeface="Calibri" panose="020F0502020204030204" pitchFamily="34" charset="0"/>
                </a:rPr>
                <a:t>w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EA131-42B1-416E-B0E6-C0D6B1C17B8E}"/>
              </a:ext>
            </a:extLst>
          </p:cNvPr>
          <p:cNvCxnSpPr>
            <a:endCxn id="13" idx="2"/>
          </p:cNvCxnSpPr>
          <p:nvPr/>
        </p:nvCxnSpPr>
        <p:spPr>
          <a:xfrm flipV="1">
            <a:off x="4495800" y="2133600"/>
            <a:ext cx="16002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1" name="TextBox 20">
            <a:extLst>
              <a:ext uri="{FF2B5EF4-FFF2-40B4-BE49-F238E27FC236}">
                <a16:creationId xmlns:a16="http://schemas.microsoft.com/office/drawing/2014/main" id="{3A06AFB8-BE9F-472D-A881-CED092C4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6764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ℓ(v,w)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D47DCA8-9FBE-45C7-A536-FBC4DA3F0E2F}"/>
              </a:ext>
            </a:extLst>
          </p:cNvPr>
          <p:cNvSpPr/>
          <p:nvPr/>
        </p:nvSpPr>
        <p:spPr>
          <a:xfrm>
            <a:off x="1631950" y="1939925"/>
            <a:ext cx="2614613" cy="1366838"/>
          </a:xfrm>
          <a:custGeom>
            <a:avLst/>
            <a:gdLst>
              <a:gd name="connsiteX0" fmla="*/ 0 w 2615013"/>
              <a:gd name="connsiteY0" fmla="*/ 1367327 h 1367327"/>
              <a:gd name="connsiteX1" fmla="*/ 8546 w 2615013"/>
              <a:gd name="connsiteY1" fmla="*/ 1059679 h 1367327"/>
              <a:gd name="connsiteX2" fmla="*/ 59820 w 2615013"/>
              <a:gd name="connsiteY2" fmla="*/ 957129 h 1367327"/>
              <a:gd name="connsiteX3" fmla="*/ 85458 w 2615013"/>
              <a:gd name="connsiteY3" fmla="*/ 940038 h 1367327"/>
              <a:gd name="connsiteX4" fmla="*/ 102549 w 2615013"/>
              <a:gd name="connsiteY4" fmla="*/ 914400 h 1367327"/>
              <a:gd name="connsiteX5" fmla="*/ 128187 w 2615013"/>
              <a:gd name="connsiteY5" fmla="*/ 905855 h 1367327"/>
              <a:gd name="connsiteX6" fmla="*/ 179461 w 2615013"/>
              <a:gd name="connsiteY6" fmla="*/ 871671 h 1367327"/>
              <a:gd name="connsiteX7" fmla="*/ 179461 w 2615013"/>
              <a:gd name="connsiteY7" fmla="*/ 871671 h 1367327"/>
              <a:gd name="connsiteX8" fmla="*/ 256374 w 2615013"/>
              <a:gd name="connsiteY8" fmla="*/ 811851 h 1367327"/>
              <a:gd name="connsiteX9" fmla="*/ 333286 w 2615013"/>
              <a:gd name="connsiteY9" fmla="*/ 786213 h 1367327"/>
              <a:gd name="connsiteX10" fmla="*/ 358923 w 2615013"/>
              <a:gd name="connsiteY10" fmla="*/ 777668 h 1367327"/>
              <a:gd name="connsiteX11" fmla="*/ 401652 w 2615013"/>
              <a:gd name="connsiteY11" fmla="*/ 769122 h 1367327"/>
              <a:gd name="connsiteX12" fmla="*/ 598205 w 2615013"/>
              <a:gd name="connsiteY12" fmla="*/ 777668 h 1367327"/>
              <a:gd name="connsiteX13" fmla="*/ 632389 w 2615013"/>
              <a:gd name="connsiteY13" fmla="*/ 786213 h 1367327"/>
              <a:gd name="connsiteX14" fmla="*/ 683663 w 2615013"/>
              <a:gd name="connsiteY14" fmla="*/ 803305 h 1367327"/>
              <a:gd name="connsiteX15" fmla="*/ 709301 w 2615013"/>
              <a:gd name="connsiteY15" fmla="*/ 811851 h 1367327"/>
              <a:gd name="connsiteX16" fmla="*/ 734938 w 2615013"/>
              <a:gd name="connsiteY16" fmla="*/ 828942 h 1367327"/>
              <a:gd name="connsiteX17" fmla="*/ 769121 w 2615013"/>
              <a:gd name="connsiteY17" fmla="*/ 880217 h 1367327"/>
              <a:gd name="connsiteX18" fmla="*/ 777667 w 2615013"/>
              <a:gd name="connsiteY18" fmla="*/ 905855 h 1367327"/>
              <a:gd name="connsiteX19" fmla="*/ 820396 w 2615013"/>
              <a:gd name="connsiteY19" fmla="*/ 948584 h 1367327"/>
              <a:gd name="connsiteX20" fmla="*/ 863125 w 2615013"/>
              <a:gd name="connsiteY20" fmla="*/ 991312 h 1367327"/>
              <a:gd name="connsiteX21" fmla="*/ 905854 w 2615013"/>
              <a:gd name="connsiteY21" fmla="*/ 1034041 h 1367327"/>
              <a:gd name="connsiteX22" fmla="*/ 922946 w 2615013"/>
              <a:gd name="connsiteY22" fmla="*/ 1085316 h 1367327"/>
              <a:gd name="connsiteX23" fmla="*/ 931491 w 2615013"/>
              <a:gd name="connsiteY23" fmla="*/ 1110954 h 1367327"/>
              <a:gd name="connsiteX24" fmla="*/ 940037 w 2615013"/>
              <a:gd name="connsiteY24" fmla="*/ 1179320 h 1367327"/>
              <a:gd name="connsiteX25" fmla="*/ 1016949 w 2615013"/>
              <a:gd name="connsiteY25" fmla="*/ 1239141 h 1367327"/>
              <a:gd name="connsiteX26" fmla="*/ 1042587 w 2615013"/>
              <a:gd name="connsiteY26" fmla="*/ 1256232 h 1367327"/>
              <a:gd name="connsiteX27" fmla="*/ 1093861 w 2615013"/>
              <a:gd name="connsiteY27" fmla="*/ 1273324 h 1367327"/>
              <a:gd name="connsiteX28" fmla="*/ 1222048 w 2615013"/>
              <a:gd name="connsiteY28" fmla="*/ 1264778 h 1367327"/>
              <a:gd name="connsiteX29" fmla="*/ 1273323 w 2615013"/>
              <a:gd name="connsiteY29" fmla="*/ 1239141 h 1367327"/>
              <a:gd name="connsiteX30" fmla="*/ 1298960 w 2615013"/>
              <a:gd name="connsiteY30" fmla="*/ 1230595 h 1367327"/>
              <a:gd name="connsiteX31" fmla="*/ 1341689 w 2615013"/>
              <a:gd name="connsiteY31" fmla="*/ 1196412 h 1367327"/>
              <a:gd name="connsiteX32" fmla="*/ 1384418 w 2615013"/>
              <a:gd name="connsiteY32" fmla="*/ 1162228 h 1367327"/>
              <a:gd name="connsiteX33" fmla="*/ 1427147 w 2615013"/>
              <a:gd name="connsiteY33" fmla="*/ 1110954 h 1367327"/>
              <a:gd name="connsiteX34" fmla="*/ 1478422 w 2615013"/>
              <a:gd name="connsiteY34" fmla="*/ 1034041 h 1367327"/>
              <a:gd name="connsiteX35" fmla="*/ 1495514 w 2615013"/>
              <a:gd name="connsiteY35" fmla="*/ 1008404 h 1367327"/>
              <a:gd name="connsiteX36" fmla="*/ 1504060 w 2615013"/>
              <a:gd name="connsiteY36" fmla="*/ 982767 h 1367327"/>
              <a:gd name="connsiteX37" fmla="*/ 1521151 w 2615013"/>
              <a:gd name="connsiteY37" fmla="*/ 957129 h 1367327"/>
              <a:gd name="connsiteX38" fmla="*/ 1538243 w 2615013"/>
              <a:gd name="connsiteY38" fmla="*/ 905855 h 1367327"/>
              <a:gd name="connsiteX39" fmla="*/ 1555334 w 2615013"/>
              <a:gd name="connsiteY39" fmla="*/ 854580 h 1367327"/>
              <a:gd name="connsiteX40" fmla="*/ 1572426 w 2615013"/>
              <a:gd name="connsiteY40" fmla="*/ 786213 h 1367327"/>
              <a:gd name="connsiteX41" fmla="*/ 1589517 w 2615013"/>
              <a:gd name="connsiteY41" fmla="*/ 726393 h 1367327"/>
              <a:gd name="connsiteX42" fmla="*/ 1606609 w 2615013"/>
              <a:gd name="connsiteY42" fmla="*/ 640935 h 1367327"/>
              <a:gd name="connsiteX43" fmla="*/ 1632246 w 2615013"/>
              <a:gd name="connsiteY43" fmla="*/ 529840 h 1367327"/>
              <a:gd name="connsiteX44" fmla="*/ 1640792 w 2615013"/>
              <a:gd name="connsiteY44" fmla="*/ 495656 h 1367327"/>
              <a:gd name="connsiteX45" fmla="*/ 1649338 w 2615013"/>
              <a:gd name="connsiteY45" fmla="*/ 470019 h 1367327"/>
              <a:gd name="connsiteX46" fmla="*/ 1666430 w 2615013"/>
              <a:gd name="connsiteY46" fmla="*/ 401653 h 1367327"/>
              <a:gd name="connsiteX47" fmla="*/ 1683521 w 2615013"/>
              <a:gd name="connsiteY47" fmla="*/ 350378 h 1367327"/>
              <a:gd name="connsiteX48" fmla="*/ 1692067 w 2615013"/>
              <a:gd name="connsiteY48" fmla="*/ 324741 h 1367327"/>
              <a:gd name="connsiteX49" fmla="*/ 1717704 w 2615013"/>
              <a:gd name="connsiteY49" fmla="*/ 239283 h 1367327"/>
              <a:gd name="connsiteX50" fmla="*/ 1726250 w 2615013"/>
              <a:gd name="connsiteY50" fmla="*/ 213645 h 1367327"/>
              <a:gd name="connsiteX51" fmla="*/ 1760433 w 2615013"/>
              <a:gd name="connsiteY51" fmla="*/ 162370 h 1367327"/>
              <a:gd name="connsiteX52" fmla="*/ 1777525 w 2615013"/>
              <a:gd name="connsiteY52" fmla="*/ 136733 h 1367327"/>
              <a:gd name="connsiteX53" fmla="*/ 1794617 w 2615013"/>
              <a:gd name="connsiteY53" fmla="*/ 111096 h 1367327"/>
              <a:gd name="connsiteX54" fmla="*/ 1820254 w 2615013"/>
              <a:gd name="connsiteY54" fmla="*/ 94004 h 1367327"/>
              <a:gd name="connsiteX55" fmla="*/ 1862983 w 2615013"/>
              <a:gd name="connsiteY55" fmla="*/ 59821 h 1367327"/>
              <a:gd name="connsiteX56" fmla="*/ 1905712 w 2615013"/>
              <a:gd name="connsiteY56" fmla="*/ 25638 h 1367327"/>
              <a:gd name="connsiteX57" fmla="*/ 1931349 w 2615013"/>
              <a:gd name="connsiteY57" fmla="*/ 8546 h 1367327"/>
              <a:gd name="connsiteX58" fmla="*/ 1965532 w 2615013"/>
              <a:gd name="connsiteY58" fmla="*/ 0 h 1367327"/>
              <a:gd name="connsiteX59" fmla="*/ 2213360 w 2615013"/>
              <a:gd name="connsiteY59" fmla="*/ 8546 h 1367327"/>
              <a:gd name="connsiteX60" fmla="*/ 2238998 w 2615013"/>
              <a:gd name="connsiteY60" fmla="*/ 17092 h 1367327"/>
              <a:gd name="connsiteX61" fmla="*/ 2324456 w 2615013"/>
              <a:gd name="connsiteY61" fmla="*/ 34184 h 1367327"/>
              <a:gd name="connsiteX62" fmla="*/ 2375731 w 2615013"/>
              <a:gd name="connsiteY62" fmla="*/ 51275 h 1367327"/>
              <a:gd name="connsiteX63" fmla="*/ 2401368 w 2615013"/>
              <a:gd name="connsiteY63" fmla="*/ 59821 h 1367327"/>
              <a:gd name="connsiteX64" fmla="*/ 2478280 w 2615013"/>
              <a:gd name="connsiteY64" fmla="*/ 102550 h 1367327"/>
              <a:gd name="connsiteX65" fmla="*/ 2521009 w 2615013"/>
              <a:gd name="connsiteY65" fmla="*/ 145279 h 1367327"/>
              <a:gd name="connsiteX66" fmla="*/ 2538101 w 2615013"/>
              <a:gd name="connsiteY66" fmla="*/ 170916 h 1367327"/>
              <a:gd name="connsiteX67" fmla="*/ 2546646 w 2615013"/>
              <a:gd name="connsiteY67" fmla="*/ 196554 h 1367327"/>
              <a:gd name="connsiteX68" fmla="*/ 2572284 w 2615013"/>
              <a:gd name="connsiteY68" fmla="*/ 213645 h 1367327"/>
              <a:gd name="connsiteX69" fmla="*/ 2589375 w 2615013"/>
              <a:gd name="connsiteY69" fmla="*/ 264920 h 1367327"/>
              <a:gd name="connsiteX70" fmla="*/ 2615013 w 2615013"/>
              <a:gd name="connsiteY70" fmla="*/ 299103 h 136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615013" h="1367327">
                <a:moveTo>
                  <a:pt x="0" y="1367327"/>
                </a:moveTo>
                <a:cubicBezTo>
                  <a:pt x="2849" y="1264778"/>
                  <a:pt x="1237" y="1162007"/>
                  <a:pt x="8546" y="1059679"/>
                </a:cubicBezTo>
                <a:cubicBezTo>
                  <a:pt x="10252" y="1035792"/>
                  <a:pt x="40591" y="969948"/>
                  <a:pt x="59820" y="957129"/>
                </a:cubicBezTo>
                <a:lnTo>
                  <a:pt x="85458" y="940038"/>
                </a:lnTo>
                <a:cubicBezTo>
                  <a:pt x="91155" y="931492"/>
                  <a:pt x="94529" y="920816"/>
                  <a:pt x="102549" y="914400"/>
                </a:cubicBezTo>
                <a:cubicBezTo>
                  <a:pt x="109583" y="908773"/>
                  <a:pt x="120312" y="910230"/>
                  <a:pt x="128187" y="905855"/>
                </a:cubicBezTo>
                <a:cubicBezTo>
                  <a:pt x="146143" y="895879"/>
                  <a:pt x="162370" y="883066"/>
                  <a:pt x="179461" y="871671"/>
                </a:cubicBezTo>
                <a:lnTo>
                  <a:pt x="179461" y="871671"/>
                </a:lnTo>
                <a:cubicBezTo>
                  <a:pt x="201582" y="849551"/>
                  <a:pt x="225709" y="822073"/>
                  <a:pt x="256374" y="811851"/>
                </a:cubicBezTo>
                <a:lnTo>
                  <a:pt x="333286" y="786213"/>
                </a:lnTo>
                <a:cubicBezTo>
                  <a:pt x="341832" y="783365"/>
                  <a:pt x="350090" y="779435"/>
                  <a:pt x="358923" y="777668"/>
                </a:cubicBezTo>
                <a:lnTo>
                  <a:pt x="401652" y="769122"/>
                </a:lnTo>
                <a:cubicBezTo>
                  <a:pt x="467170" y="771971"/>
                  <a:pt x="532805" y="772824"/>
                  <a:pt x="598205" y="777668"/>
                </a:cubicBezTo>
                <a:cubicBezTo>
                  <a:pt x="609918" y="778536"/>
                  <a:pt x="621139" y="782838"/>
                  <a:pt x="632389" y="786213"/>
                </a:cubicBezTo>
                <a:cubicBezTo>
                  <a:pt x="649645" y="791390"/>
                  <a:pt x="666572" y="797608"/>
                  <a:pt x="683663" y="803305"/>
                </a:cubicBezTo>
                <a:cubicBezTo>
                  <a:pt x="692209" y="806154"/>
                  <a:pt x="701806" y="806854"/>
                  <a:pt x="709301" y="811851"/>
                </a:cubicBezTo>
                <a:lnTo>
                  <a:pt x="734938" y="828942"/>
                </a:lnTo>
                <a:cubicBezTo>
                  <a:pt x="755259" y="889904"/>
                  <a:pt x="726445" y="816202"/>
                  <a:pt x="769121" y="880217"/>
                </a:cubicBezTo>
                <a:cubicBezTo>
                  <a:pt x="774118" y="887712"/>
                  <a:pt x="773638" y="897798"/>
                  <a:pt x="777667" y="905855"/>
                </a:cubicBezTo>
                <a:cubicBezTo>
                  <a:pt x="791910" y="934340"/>
                  <a:pt x="794760" y="931493"/>
                  <a:pt x="820396" y="948584"/>
                </a:cubicBezTo>
                <a:cubicBezTo>
                  <a:pt x="865978" y="1016954"/>
                  <a:pt x="806150" y="934337"/>
                  <a:pt x="863125" y="991312"/>
                </a:cubicBezTo>
                <a:cubicBezTo>
                  <a:pt x="920096" y="1048283"/>
                  <a:pt x="837490" y="988466"/>
                  <a:pt x="905854" y="1034041"/>
                </a:cubicBezTo>
                <a:lnTo>
                  <a:pt x="922946" y="1085316"/>
                </a:lnTo>
                <a:lnTo>
                  <a:pt x="931491" y="1110954"/>
                </a:lnTo>
                <a:cubicBezTo>
                  <a:pt x="934340" y="1133743"/>
                  <a:pt x="932189" y="1157737"/>
                  <a:pt x="940037" y="1179320"/>
                </a:cubicBezTo>
                <a:cubicBezTo>
                  <a:pt x="946463" y="1196991"/>
                  <a:pt x="1012961" y="1236482"/>
                  <a:pt x="1016949" y="1239141"/>
                </a:cubicBezTo>
                <a:cubicBezTo>
                  <a:pt x="1025495" y="1244838"/>
                  <a:pt x="1032843" y="1252984"/>
                  <a:pt x="1042587" y="1256232"/>
                </a:cubicBezTo>
                <a:lnTo>
                  <a:pt x="1093861" y="1273324"/>
                </a:lnTo>
                <a:cubicBezTo>
                  <a:pt x="1136590" y="1270475"/>
                  <a:pt x="1179486" y="1269507"/>
                  <a:pt x="1222048" y="1264778"/>
                </a:cubicBezTo>
                <a:cubicBezTo>
                  <a:pt x="1249665" y="1261709"/>
                  <a:pt x="1249043" y="1251281"/>
                  <a:pt x="1273323" y="1239141"/>
                </a:cubicBezTo>
                <a:cubicBezTo>
                  <a:pt x="1281380" y="1235113"/>
                  <a:pt x="1290414" y="1233444"/>
                  <a:pt x="1298960" y="1230595"/>
                </a:cubicBezTo>
                <a:cubicBezTo>
                  <a:pt x="1347945" y="1157118"/>
                  <a:pt x="1282720" y="1243587"/>
                  <a:pt x="1341689" y="1196412"/>
                </a:cubicBezTo>
                <a:cubicBezTo>
                  <a:pt x="1396912" y="1152234"/>
                  <a:pt x="1319977" y="1183709"/>
                  <a:pt x="1384418" y="1162228"/>
                </a:cubicBezTo>
                <a:cubicBezTo>
                  <a:pt x="1445500" y="1070609"/>
                  <a:pt x="1350374" y="1209662"/>
                  <a:pt x="1427147" y="1110954"/>
                </a:cubicBezTo>
                <a:cubicBezTo>
                  <a:pt x="1427175" y="1110919"/>
                  <a:pt x="1469864" y="1046879"/>
                  <a:pt x="1478422" y="1034041"/>
                </a:cubicBezTo>
                <a:cubicBezTo>
                  <a:pt x="1484119" y="1025495"/>
                  <a:pt x="1492266" y="1018148"/>
                  <a:pt x="1495514" y="1008404"/>
                </a:cubicBezTo>
                <a:cubicBezTo>
                  <a:pt x="1498363" y="999858"/>
                  <a:pt x="1500032" y="990824"/>
                  <a:pt x="1504060" y="982767"/>
                </a:cubicBezTo>
                <a:cubicBezTo>
                  <a:pt x="1508653" y="973580"/>
                  <a:pt x="1516980" y="966515"/>
                  <a:pt x="1521151" y="957129"/>
                </a:cubicBezTo>
                <a:cubicBezTo>
                  <a:pt x="1528468" y="940666"/>
                  <a:pt x="1532546" y="922946"/>
                  <a:pt x="1538243" y="905855"/>
                </a:cubicBezTo>
                <a:cubicBezTo>
                  <a:pt x="1538246" y="905845"/>
                  <a:pt x="1555331" y="854591"/>
                  <a:pt x="1555334" y="854580"/>
                </a:cubicBezTo>
                <a:cubicBezTo>
                  <a:pt x="1561031" y="831791"/>
                  <a:pt x="1564997" y="808498"/>
                  <a:pt x="1572426" y="786213"/>
                </a:cubicBezTo>
                <a:cubicBezTo>
                  <a:pt x="1581396" y="759303"/>
                  <a:pt x="1583077" y="756447"/>
                  <a:pt x="1589517" y="726393"/>
                </a:cubicBezTo>
                <a:cubicBezTo>
                  <a:pt x="1595604" y="697988"/>
                  <a:pt x="1597422" y="668494"/>
                  <a:pt x="1606609" y="640935"/>
                </a:cubicBezTo>
                <a:cubicBezTo>
                  <a:pt x="1630190" y="570196"/>
                  <a:pt x="1594530" y="680705"/>
                  <a:pt x="1632246" y="529840"/>
                </a:cubicBezTo>
                <a:cubicBezTo>
                  <a:pt x="1635095" y="518445"/>
                  <a:pt x="1637565" y="506949"/>
                  <a:pt x="1640792" y="495656"/>
                </a:cubicBezTo>
                <a:cubicBezTo>
                  <a:pt x="1643267" y="486995"/>
                  <a:pt x="1646968" y="478710"/>
                  <a:pt x="1649338" y="470019"/>
                </a:cubicBezTo>
                <a:cubicBezTo>
                  <a:pt x="1655519" y="447357"/>
                  <a:pt x="1659002" y="423938"/>
                  <a:pt x="1666430" y="401653"/>
                </a:cubicBezTo>
                <a:lnTo>
                  <a:pt x="1683521" y="350378"/>
                </a:lnTo>
                <a:cubicBezTo>
                  <a:pt x="1686370" y="341832"/>
                  <a:pt x="1689882" y="333480"/>
                  <a:pt x="1692067" y="324741"/>
                </a:cubicBezTo>
                <a:cubicBezTo>
                  <a:pt x="1704982" y="273080"/>
                  <a:pt x="1696899" y="301698"/>
                  <a:pt x="1717704" y="239283"/>
                </a:cubicBezTo>
                <a:cubicBezTo>
                  <a:pt x="1720553" y="230737"/>
                  <a:pt x="1721253" y="221140"/>
                  <a:pt x="1726250" y="213645"/>
                </a:cubicBezTo>
                <a:lnTo>
                  <a:pt x="1760433" y="162370"/>
                </a:lnTo>
                <a:lnTo>
                  <a:pt x="1777525" y="136733"/>
                </a:lnTo>
                <a:cubicBezTo>
                  <a:pt x="1783222" y="128187"/>
                  <a:pt x="1786071" y="116793"/>
                  <a:pt x="1794617" y="111096"/>
                </a:cubicBezTo>
                <a:lnTo>
                  <a:pt x="1820254" y="94004"/>
                </a:lnTo>
                <a:cubicBezTo>
                  <a:pt x="1869239" y="20529"/>
                  <a:pt x="1804013" y="106998"/>
                  <a:pt x="1862983" y="59821"/>
                </a:cubicBezTo>
                <a:cubicBezTo>
                  <a:pt x="1918202" y="15645"/>
                  <a:pt x="1841271" y="47118"/>
                  <a:pt x="1905712" y="25638"/>
                </a:cubicBezTo>
                <a:cubicBezTo>
                  <a:pt x="1914258" y="19941"/>
                  <a:pt x="1921909" y="12592"/>
                  <a:pt x="1931349" y="8546"/>
                </a:cubicBezTo>
                <a:cubicBezTo>
                  <a:pt x="1942144" y="3919"/>
                  <a:pt x="1953787" y="0"/>
                  <a:pt x="1965532" y="0"/>
                </a:cubicBezTo>
                <a:cubicBezTo>
                  <a:pt x="2048190" y="0"/>
                  <a:pt x="2130751" y="5697"/>
                  <a:pt x="2213360" y="8546"/>
                </a:cubicBezTo>
                <a:cubicBezTo>
                  <a:pt x="2221906" y="11395"/>
                  <a:pt x="2230220" y="15066"/>
                  <a:pt x="2238998" y="17092"/>
                </a:cubicBezTo>
                <a:cubicBezTo>
                  <a:pt x="2267304" y="23624"/>
                  <a:pt x="2296896" y="24998"/>
                  <a:pt x="2324456" y="34184"/>
                </a:cubicBezTo>
                <a:lnTo>
                  <a:pt x="2375731" y="51275"/>
                </a:lnTo>
                <a:cubicBezTo>
                  <a:pt x="2384277" y="54124"/>
                  <a:pt x="2393873" y="54824"/>
                  <a:pt x="2401368" y="59821"/>
                </a:cubicBezTo>
                <a:cubicBezTo>
                  <a:pt x="2460138" y="99001"/>
                  <a:pt x="2433156" y="87508"/>
                  <a:pt x="2478280" y="102550"/>
                </a:cubicBezTo>
                <a:cubicBezTo>
                  <a:pt x="2523859" y="170915"/>
                  <a:pt x="2464037" y="88307"/>
                  <a:pt x="2521009" y="145279"/>
                </a:cubicBezTo>
                <a:cubicBezTo>
                  <a:pt x="2528272" y="152542"/>
                  <a:pt x="2532404" y="162370"/>
                  <a:pt x="2538101" y="170916"/>
                </a:cubicBezTo>
                <a:cubicBezTo>
                  <a:pt x="2540949" y="179462"/>
                  <a:pt x="2541019" y="189520"/>
                  <a:pt x="2546646" y="196554"/>
                </a:cubicBezTo>
                <a:cubicBezTo>
                  <a:pt x="2553062" y="204574"/>
                  <a:pt x="2566840" y="204935"/>
                  <a:pt x="2572284" y="213645"/>
                </a:cubicBezTo>
                <a:cubicBezTo>
                  <a:pt x="2581833" y="228923"/>
                  <a:pt x="2579381" y="249930"/>
                  <a:pt x="2589375" y="264920"/>
                </a:cubicBezTo>
                <a:cubicBezTo>
                  <a:pt x="2608702" y="293909"/>
                  <a:pt x="2599204" y="283294"/>
                  <a:pt x="2615013" y="29910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43" name="TextBox 22">
            <a:extLst>
              <a:ext uri="{FF2B5EF4-FFF2-40B4-BE49-F238E27FC236}">
                <a16:creationId xmlns:a16="http://schemas.microsoft.com/office/drawing/2014/main" id="{2058F8FC-D797-475D-9870-F074D64ED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dist(v)</a:t>
            </a:r>
          </a:p>
        </p:txBody>
      </p:sp>
      <p:sp>
        <p:nvSpPr>
          <p:cNvPr id="18444" name="TextBox 23">
            <a:extLst>
              <a:ext uri="{FF2B5EF4-FFF2-40B4-BE49-F238E27FC236}">
                <a16:creationId xmlns:a16="http://schemas.microsoft.com/office/drawing/2014/main" id="{A812EC0B-BB7C-43E9-92AA-E2BC51BA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14600"/>
            <a:ext cx="3124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" panose="020F0502020204030204" pitchFamily="34" charset="0"/>
              </a:rPr>
              <a:t>This is the shortest path from s to </a:t>
            </a:r>
            <a:r>
              <a:rPr lang="en-US" altLang="en-US" sz="3200" i="1">
                <a:latin typeface="Calibri" panose="020F0502020204030204" pitchFamily="34" charset="0"/>
              </a:rPr>
              <a:t>any</a:t>
            </a:r>
            <a:r>
              <a:rPr lang="en-US" altLang="en-US" sz="3200">
                <a:latin typeface="Calibri" panose="020F0502020204030204" pitchFamily="34" charset="0"/>
              </a:rPr>
              <a:t> vertex outside the bubble.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3E11D64-E643-4F30-8A1D-AA0E89EA4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of Dijsktra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5D5C428-3380-401D-99B1-7BB8DC97F6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417B31-45BA-4F98-9D1D-F48489FD2CA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pic>
        <p:nvPicPr>
          <p:cNvPr id="19460" name="Picture 2" descr="enter image description here">
            <a:extLst>
              <a:ext uri="{FF2B5EF4-FFF2-40B4-BE49-F238E27FC236}">
                <a16:creationId xmlns:a16="http://schemas.microsoft.com/office/drawing/2014/main" id="{93C090F7-E274-4EB0-9FDC-58406B5E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1047750"/>
            <a:ext cx="7659687" cy="545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526FF2B-513E-41FB-8955-4845012E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FE8292E-48A1-44DE-8A4F-EB6AF7A3F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 </a:t>
            </a:r>
          </a:p>
          <a:p>
            <a:endParaRPr lang="en-US" altLang="en-US" dirty="0"/>
          </a:p>
          <a:p>
            <a:r>
              <a:rPr lang="en-US" altLang="en-US" dirty="0"/>
              <a:t>Extra credit Qs review</a:t>
            </a:r>
          </a:p>
          <a:p>
            <a:endParaRPr lang="en-US" altLang="en-US" dirty="0"/>
          </a:p>
          <a:p>
            <a:r>
              <a:rPr lang="en-US" altLang="en-US" dirty="0"/>
              <a:t>Paths in a graph</a:t>
            </a:r>
          </a:p>
          <a:p>
            <a:endParaRPr lang="en-US" altLang="en-US" dirty="0"/>
          </a:p>
          <a:p>
            <a:r>
              <a:rPr lang="en-US" altLang="en-US" dirty="0"/>
              <a:t>Greedy 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0E5A5D1-D78F-49A2-9E17-F7D1A10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9853F-EFBC-4972-9600-7F7AB38CDC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87C2342-110E-4EBC-B781-C133CAF80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Design Key Ideas (Shortest Paths)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3DD2422-4C09-4D4C-A878-CF5E00B25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MT"/>
              </a:rPr>
              <a:t>For SOME problems, the following property enables an efficient solution:</a:t>
            </a:r>
          </a:p>
          <a:p>
            <a:pPr lvl="1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“Principle of Optimality”: </a:t>
            </a:r>
            <a:r>
              <a:rPr lang="en-US" altLang="en-US" b="1">
                <a:solidFill>
                  <a:srgbClr val="3333CD"/>
                </a:solidFill>
                <a:latin typeface="Arial" panose="020B0604020202020204" pitchFamily="34" charset="0"/>
              </a:rPr>
              <a:t>Any subsolution of an optimal solution is itself an optimal solution</a:t>
            </a:r>
          </a:p>
          <a:p>
            <a:r>
              <a:rPr lang="en-US" altLang="en-US">
                <a:solidFill>
                  <a:srgbClr val="000000"/>
                </a:solidFill>
                <a:latin typeface="ArialMT"/>
              </a:rPr>
              <a:t>For such problems, solution strategies can include:</a:t>
            </a:r>
          </a:p>
          <a:p>
            <a:pPr lvl="1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“Tabulate (cache) Subproblem Solutions”:</a:t>
            </a:r>
          </a:p>
          <a:p>
            <a:pPr lvl="2"/>
            <a:r>
              <a:rPr lang="en-US" altLang="en-US" sz="1800" b="1">
                <a:solidFill>
                  <a:srgbClr val="3333CD"/>
                </a:solidFill>
                <a:latin typeface="Arial" panose="020B0604020202020204" pitchFamily="34" charset="0"/>
              </a:rPr>
              <a:t>Avoid recomputation by creating a table of subproblem solutions</a:t>
            </a:r>
          </a:p>
          <a:p>
            <a:pPr lvl="1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“Relaxation / Successive Approximation”:</a:t>
            </a:r>
          </a:p>
          <a:p>
            <a:pPr lvl="2"/>
            <a:r>
              <a:rPr lang="en-US" altLang="en-US" sz="1800" b="1">
                <a:solidFill>
                  <a:srgbClr val="3333CD"/>
                </a:solidFill>
                <a:latin typeface="Arial" panose="020B0604020202020204" pitchFamily="34" charset="0"/>
              </a:rPr>
              <a:t>Make multiple passes, each time solving a less restricted version of the original problem</a:t>
            </a:r>
          </a:p>
          <a:p>
            <a:pPr lvl="3"/>
            <a:r>
              <a:rPr lang="en-US" altLang="en-US" sz="1600">
                <a:solidFill>
                  <a:srgbClr val="000000"/>
                </a:solidFill>
                <a:latin typeface="ArialMT"/>
              </a:rPr>
              <a:t> </a:t>
            </a:r>
            <a:r>
              <a:rPr lang="en-US" altLang="en-US" sz="1600" b="1">
                <a:solidFill>
                  <a:srgbClr val="3333CD"/>
                </a:solidFill>
                <a:latin typeface="Arial" panose="020B0604020202020204" pitchFamily="34" charset="0"/>
              </a:rPr>
              <a:t>Eventually, solve completely unrestricted = original problem instance</a:t>
            </a:r>
            <a:endParaRPr lang="en-US" altLang="en-US" sz="240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02C3DDDE-82C5-44D2-8067-11AE064F6C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D4BA40-6784-42C1-B760-248A4D3D42A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224B7AA-BC27-4025-ABD6-F011FF577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 Problem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EEB5-5E49-4B17-B6E0-3FE3169D2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706" t="-862" r="-1255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CDC0B2E-3E3C-48A2-9066-A4A69ADE0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4ED29B-DF69-45F5-BFF7-F6A5D2BDA0B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2D8C1AE-E5F2-41AE-BEE3-B036464F0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Algorithms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6B63143-0F87-40D7-AE63-15466CC70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MT"/>
              </a:rPr>
              <a:t>A </a:t>
            </a:r>
            <a:r>
              <a:rPr lang="en-US" altLang="en-US">
                <a:solidFill>
                  <a:srgbClr val="FF0000"/>
                </a:solidFill>
                <a:latin typeface="ArialMT"/>
              </a:rPr>
              <a:t>greedy algorithm </a:t>
            </a:r>
            <a:r>
              <a:rPr lang="en-US" altLang="en-US">
                <a:solidFill>
                  <a:srgbClr val="000000"/>
                </a:solidFill>
                <a:latin typeface="ArialMT"/>
              </a:rPr>
              <a:t>always makes the choice that looks best </a:t>
            </a:r>
            <a:r>
              <a:rPr lang="en-US" altLang="en-US" b="1" i="1">
                <a:solidFill>
                  <a:srgbClr val="000000"/>
                </a:solidFill>
                <a:latin typeface="Arial" panose="020B0604020202020204" pitchFamily="34" charset="0"/>
              </a:rPr>
              <a:t>at the moment</a:t>
            </a:r>
          </a:p>
          <a:p>
            <a:endParaRPr lang="en-US" altLang="en-US" b="1" i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ArialMT"/>
              </a:rPr>
              <a:t>Put another way: Greed makes a </a:t>
            </a:r>
            <a:r>
              <a:rPr lang="en-US" altLang="en-US" b="1" i="1">
                <a:solidFill>
                  <a:srgbClr val="000000"/>
                </a:solidFill>
                <a:latin typeface="Arial" panose="020B0604020202020204" pitchFamily="34" charset="0"/>
              </a:rPr>
              <a:t>locally </a:t>
            </a:r>
            <a:r>
              <a:rPr lang="en-US" altLang="en-US">
                <a:solidFill>
                  <a:srgbClr val="000000"/>
                </a:solidFill>
                <a:latin typeface="ArialMT"/>
              </a:rPr>
              <a:t>optimal choice in the hope that this choice will lead to a </a:t>
            </a:r>
            <a:r>
              <a:rPr lang="en-US" altLang="en-US" b="1" i="1">
                <a:solidFill>
                  <a:srgbClr val="000000"/>
                </a:solidFill>
                <a:latin typeface="Arial" panose="020B0604020202020204" pitchFamily="34" charset="0"/>
              </a:rPr>
              <a:t>globally </a:t>
            </a:r>
            <a:r>
              <a:rPr lang="en-US" altLang="en-US">
                <a:solidFill>
                  <a:srgbClr val="000000"/>
                </a:solidFill>
                <a:latin typeface="ArialMT"/>
              </a:rPr>
              <a:t>optimal solution</a:t>
            </a:r>
          </a:p>
          <a:p>
            <a:endParaRPr lang="en-US" altLang="en-US">
              <a:solidFill>
                <a:srgbClr val="000000"/>
              </a:solidFill>
              <a:latin typeface="ArialMT"/>
            </a:endParaRPr>
          </a:p>
          <a:p>
            <a:r>
              <a:rPr lang="en-US" altLang="en-US">
                <a:solidFill>
                  <a:srgbClr val="000000"/>
                </a:solidFill>
                <a:latin typeface="ArialMT"/>
              </a:rPr>
              <a:t>Greedy algorithms do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not </a:t>
            </a:r>
            <a:r>
              <a:rPr lang="en-US" altLang="en-US">
                <a:solidFill>
                  <a:srgbClr val="000000"/>
                </a:solidFill>
                <a:latin typeface="ArialMT"/>
              </a:rPr>
              <a:t>always yield optimal solutions, but for some problems they do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ArialMT"/>
              </a:rPr>
              <a:t>We’ll study some problems where they do</a:t>
            </a: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79F71D4-8663-479F-8DB4-95AB3B25A4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59F70-959F-4FB5-8606-6D1380274E5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D40694B-05DE-4509-9ECC-ED9CD5718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Algorithms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D7D44391-20D6-4848-B7DB-12BF47CAF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rialMT"/>
              </a:rPr>
              <a:t>When </a:t>
            </a:r>
            <a:r>
              <a:rPr lang="en-US" altLang="en-US" dirty="0">
                <a:solidFill>
                  <a:srgbClr val="000000"/>
                </a:solidFill>
                <a:latin typeface="ArialMT"/>
              </a:rPr>
              <a:t>do we use greedy algorithms?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MT"/>
              </a:rPr>
              <a:t>When we need a heuristic for a hard problem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MT"/>
              </a:rPr>
              <a:t>When the problem itself is “greedy”</a:t>
            </a:r>
          </a:p>
          <a:p>
            <a:pPr lvl="1"/>
            <a:endParaRPr lang="en-US" altLang="en-US" sz="2400" dirty="0">
              <a:solidFill>
                <a:srgbClr val="000000"/>
              </a:solidFill>
              <a:latin typeface="ArialMT"/>
            </a:endParaRPr>
          </a:p>
          <a:p>
            <a:r>
              <a:rPr lang="en-US" altLang="en-US" sz="2800" dirty="0">
                <a:solidFill>
                  <a:srgbClr val="FF0000"/>
                </a:solidFill>
                <a:latin typeface="ArialMT"/>
              </a:rPr>
              <a:t>Examples of “Greedy” problems: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MT"/>
              </a:rPr>
              <a:t>Minimum Spanning Tree</a:t>
            </a:r>
          </a:p>
          <a:p>
            <a:pPr lvl="2"/>
            <a:r>
              <a:rPr lang="en-US" altLang="en-US" sz="1800" dirty="0">
                <a:solidFill>
                  <a:srgbClr val="000000"/>
                </a:solidFill>
                <a:latin typeface="ArialMT"/>
              </a:rPr>
              <a:t>Prim’s and Kruskal’s algorithms follow from “cut property” and “cycle property”, which we’ll see next time</a:t>
            </a:r>
          </a:p>
          <a:p>
            <a:pPr lvl="1"/>
            <a:r>
              <a:rPr lang="en-US" altLang="en-US" sz="1800" dirty="0">
                <a:solidFill>
                  <a:srgbClr val="000000"/>
                </a:solidFill>
                <a:latin typeface="ArialMT"/>
              </a:rPr>
              <a:t>Minimum Weight Prefix Codes (Huffman coding)</a:t>
            </a:r>
          </a:p>
          <a:p>
            <a:pPr lvl="1"/>
            <a:r>
              <a:rPr lang="en-US" altLang="en-US" sz="1800" dirty="0">
                <a:solidFill>
                  <a:srgbClr val="000000"/>
                </a:solidFill>
                <a:latin typeface="ArialMT"/>
              </a:rPr>
              <a:t>Activity selection</a:t>
            </a:r>
          </a:p>
          <a:p>
            <a:pPr lvl="1"/>
            <a:r>
              <a:rPr lang="en-US" altLang="en-US" sz="1800" dirty="0">
                <a:solidFill>
                  <a:srgbClr val="000000"/>
                </a:solidFill>
                <a:latin typeface="ArialMT"/>
              </a:rPr>
              <a:t>Interval scheduling</a:t>
            </a:r>
            <a:endParaRPr lang="en-US" altLang="en-US" sz="1800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72B0F8A-C671-41BB-AF24-B8384EF43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1CA229-B1B8-4224-8E09-E8B29C7FE6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FDAC063-7670-4426-952F-DDB4DCF33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Greedy Problems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42D890A-63A3-488C-9860-72AFE219E0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ArialMT"/>
              </a:rPr>
              <a:t>Greedy-choice property: </a:t>
            </a:r>
            <a:r>
              <a:rPr lang="en-US" altLang="en-US">
                <a:solidFill>
                  <a:srgbClr val="000000"/>
                </a:solidFill>
                <a:latin typeface="ArialMT"/>
              </a:rPr>
              <a:t>A globally optimal solution can be arrived at by making a locally optimal (greedy) choice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ArialMT"/>
              </a:rPr>
              <a:t>Difficulty is in proving this…</a:t>
            </a:r>
          </a:p>
          <a:p>
            <a:endParaRPr lang="en-US" altLang="en-US" sz="2200">
              <a:solidFill>
                <a:srgbClr val="000000"/>
              </a:solidFill>
              <a:latin typeface="ArialMT"/>
            </a:endParaRPr>
          </a:p>
          <a:p>
            <a:r>
              <a:rPr lang="en-US" altLang="en-US">
                <a:solidFill>
                  <a:srgbClr val="FF0000"/>
                </a:solidFill>
                <a:latin typeface="ArialMT"/>
              </a:rPr>
              <a:t>Optimal substructure property: </a:t>
            </a:r>
            <a:r>
              <a:rPr lang="en-US" altLang="en-US">
                <a:solidFill>
                  <a:srgbClr val="000000"/>
                </a:solidFill>
                <a:latin typeface="ArialMT"/>
              </a:rPr>
              <a:t>An optimal solution to the problem contains </a:t>
            </a:r>
            <a:r>
              <a:rPr lang="en-US" altLang="en-US" b="1" i="1">
                <a:solidFill>
                  <a:srgbClr val="000000"/>
                </a:solidFill>
                <a:latin typeface="Arial" panose="020B0604020202020204" pitchFamily="34" charset="0"/>
              </a:rPr>
              <a:t>within it </a:t>
            </a:r>
            <a:r>
              <a:rPr lang="en-US" altLang="en-US">
                <a:solidFill>
                  <a:srgbClr val="000000"/>
                </a:solidFill>
                <a:latin typeface="ArialMT"/>
              </a:rPr>
              <a:t>optimal solutions to subproblems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ArialMT"/>
              </a:rPr>
              <a:t>Key ingredient of both DP and Greed</a:t>
            </a:r>
            <a:endParaRPr lang="en-US" altLang="en-US" sz="320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02E8D70-61F9-417A-947C-157DF4819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287830-AAC2-4A2C-8F2C-2E48D7AD843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0156A67-7D49-4563-B0B8-CF1421227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Greedy Approaches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4415221-33C9-481E-B46D-A391F698E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latin typeface="ArialMT"/>
              </a:rPr>
              <a:t>Traveling Salesperson Problem</a:t>
            </a:r>
          </a:p>
          <a:p>
            <a:pPr lvl="1"/>
            <a:r>
              <a:rPr lang="en-US" altLang="en-US" sz="1600">
                <a:latin typeface="ArialMT"/>
              </a:rPr>
              <a:t>What is a greedy approach? </a:t>
            </a:r>
            <a:r>
              <a:rPr lang="en-US" altLang="en-US" sz="1600">
                <a:solidFill>
                  <a:srgbClr val="FF0000"/>
                </a:solidFill>
                <a:latin typeface="ArialMT"/>
              </a:rPr>
              <a:t>Start somewhere, always go to the nearest unvisited city</a:t>
            </a:r>
          </a:p>
          <a:p>
            <a:r>
              <a:rPr lang="en-US" altLang="en-US" sz="2000">
                <a:latin typeface="ArialMT"/>
              </a:rPr>
              <a:t>Knapsack Problem</a:t>
            </a:r>
          </a:p>
          <a:p>
            <a:pPr lvl="1"/>
            <a:r>
              <a:rPr lang="en-US" altLang="en-US" sz="1600">
                <a:latin typeface="ArialMT"/>
              </a:rPr>
              <a:t>What is a greedy approach? </a:t>
            </a:r>
            <a:r>
              <a:rPr lang="en-US" altLang="en-US" sz="1600">
                <a:solidFill>
                  <a:srgbClr val="FF0000"/>
                </a:solidFill>
                <a:latin typeface="ArialMT"/>
              </a:rPr>
              <a:t>Use as much as possible of the highest value/weight ratio item </a:t>
            </a:r>
            <a:r>
              <a:rPr lang="en-US" altLang="en-US" sz="1600">
                <a:solidFill>
                  <a:srgbClr val="0070C0"/>
                </a:solidFill>
                <a:latin typeface="ArialMT"/>
              </a:rPr>
              <a:t>(optimal for fractional knapsack problem)</a:t>
            </a:r>
          </a:p>
          <a:p>
            <a:r>
              <a:rPr lang="en-US" altLang="en-US" sz="2000">
                <a:latin typeface="ArialMT"/>
              </a:rPr>
              <a:t>Coin Changing Problem</a:t>
            </a:r>
          </a:p>
          <a:p>
            <a:pPr lvl="1"/>
            <a:r>
              <a:rPr lang="en-US" altLang="en-US" sz="1600">
                <a:latin typeface="ArialMT"/>
              </a:rPr>
              <a:t>What is a greedy approach? </a:t>
            </a:r>
            <a:r>
              <a:rPr lang="en-US" altLang="en-US" sz="1600">
                <a:solidFill>
                  <a:srgbClr val="FF0000"/>
                </a:solidFill>
                <a:latin typeface="ArialMT"/>
              </a:rPr>
              <a:t>Use as much as possible of the largest denominations first </a:t>
            </a:r>
            <a:r>
              <a:rPr lang="en-US" altLang="en-US" sz="1600">
                <a:solidFill>
                  <a:srgbClr val="0070C0"/>
                </a:solidFill>
                <a:latin typeface="ArialMT"/>
              </a:rPr>
              <a:t>(optimal for US currency)</a:t>
            </a:r>
            <a:endParaRPr lang="en-US" altLang="en-US">
              <a:solidFill>
                <a:srgbClr val="0070C0"/>
              </a:solidFill>
              <a:latin typeface="ArialMT"/>
            </a:endParaRPr>
          </a:p>
          <a:p>
            <a:r>
              <a:rPr lang="en-US" altLang="en-US" sz="2000">
                <a:latin typeface="ArialMT"/>
              </a:rPr>
              <a:t>Graph Coloring, Vertex Cover, K-Center</a:t>
            </a:r>
          </a:p>
          <a:p>
            <a:pPr lvl="1"/>
            <a:r>
              <a:rPr lang="en-US" altLang="en-US" sz="1600">
                <a:latin typeface="ArialMT"/>
              </a:rPr>
              <a:t>Min #colors needed so that no edge has same-color endpoints. </a:t>
            </a:r>
            <a:r>
              <a:rPr lang="en-US" altLang="en-US" sz="1600">
                <a:solidFill>
                  <a:srgbClr val="FF0000"/>
                </a:solidFill>
                <a:latin typeface="ArialMT"/>
              </a:rPr>
              <a:t>Use lowest unused color</a:t>
            </a:r>
          </a:p>
          <a:p>
            <a:pPr lvl="1"/>
            <a:r>
              <a:rPr lang="en-US" altLang="en-US" sz="1600">
                <a:latin typeface="ArialMT"/>
              </a:rPr>
              <a:t>Min #vertices to have at least one endpoint of each edge. </a:t>
            </a:r>
            <a:r>
              <a:rPr lang="en-US" altLang="en-US" sz="1600">
                <a:solidFill>
                  <a:srgbClr val="FF0000"/>
                </a:solidFill>
                <a:latin typeface="ArialMT"/>
              </a:rPr>
              <a:t>Add highest-degree vertex</a:t>
            </a:r>
          </a:p>
          <a:p>
            <a:pPr lvl="1"/>
            <a:r>
              <a:rPr lang="en-US" altLang="en-US" sz="1600">
                <a:latin typeface="ArialMT"/>
              </a:rPr>
              <a:t>Pick k “centers” out of n points to minimize max point-to-center distance. </a:t>
            </a:r>
            <a:r>
              <a:rPr lang="en-US" altLang="en-US" sz="1600">
                <a:solidFill>
                  <a:srgbClr val="FF0000"/>
                </a:solidFill>
                <a:latin typeface="ArialMT"/>
              </a:rPr>
              <a:t>Add new center that is farthest from all existing centers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CD73D8E-7856-4EB9-907A-C3108704C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0B1295-806B-42B5-8862-CE5C1C34266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563CBFF-4559-46DC-BCC2-9DECF44BE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1CFE-32ED-40F9-AF00-227B180B9D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098" t="-98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79A3E15-EBB3-445E-A890-2DACDA69FB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2B8DD8-811E-4FE1-B42A-3736A84E397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FF5AE0F-3C4B-4232-8694-EC3D8646A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444865E0-C06C-4D59-AA3A-81772DFC2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>
                <a:solidFill>
                  <a:srgbClr val="3333CD"/>
                </a:solidFill>
                <a:latin typeface="Arial" panose="020B0604020202020204" pitchFamily="34" charset="0"/>
              </a:rPr>
              <a:t>How to transmit English text using binary code?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MT"/>
              </a:rPr>
              <a:t>26 letters + space = alphabet has 27 characters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  <a:latin typeface="ArialMT"/>
              </a:rPr>
              <a:t>5 bits per character suffices</a:t>
            </a:r>
          </a:p>
          <a:p>
            <a:pPr lvl="1"/>
            <a:endParaRPr lang="en-US" altLang="en-US" sz="1600">
              <a:solidFill>
                <a:srgbClr val="000000"/>
              </a:solidFill>
              <a:latin typeface="ArialMT"/>
            </a:endParaRPr>
          </a:p>
          <a:p>
            <a:r>
              <a:rPr lang="en-US" altLang="en-US" sz="2000" b="1">
                <a:solidFill>
                  <a:srgbClr val="3333CD"/>
                </a:solidFill>
                <a:latin typeface="Arial" panose="020B0604020202020204" pitchFamily="34" charset="0"/>
              </a:rPr>
              <a:t>Observation #1: </a:t>
            </a:r>
            <a:r>
              <a:rPr lang="en-US" altLang="en-US" sz="2000">
                <a:solidFill>
                  <a:srgbClr val="000000"/>
                </a:solidFill>
                <a:latin typeface="ArialMT"/>
              </a:rPr>
              <a:t>Not all characters occur with same frequency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  <a:latin typeface="ArialMT"/>
              </a:rPr>
              <a:t>Sherlock Holmes, “The Adventure of the Dancing Men” : ETAOIN SHRDLU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  <a:latin typeface="ArialMT"/>
              </a:rPr>
              <a:t>Suggests </a:t>
            </a:r>
            <a:r>
              <a:rPr lang="en-US" altLang="en-US" sz="1800" b="1">
                <a:solidFill>
                  <a:srgbClr val="3333CD"/>
                </a:solidFill>
                <a:latin typeface="Arial" panose="020B0604020202020204" pitchFamily="34" charset="0"/>
              </a:rPr>
              <a:t>variable-length encoding</a:t>
            </a:r>
          </a:p>
          <a:p>
            <a:endParaRPr lang="en-US" altLang="en-US" b="1">
              <a:solidFill>
                <a:srgbClr val="3333CD"/>
              </a:solidFill>
              <a:latin typeface="Arial" panose="020B0604020202020204" pitchFamily="34" charset="0"/>
            </a:endParaRPr>
          </a:p>
          <a:p>
            <a:r>
              <a:rPr lang="en-US" altLang="en-US" sz="2000" b="1">
                <a:solidFill>
                  <a:srgbClr val="3333CD"/>
                </a:solidFill>
                <a:latin typeface="Arial" panose="020B0604020202020204" pitchFamily="34" charset="0"/>
              </a:rPr>
              <a:t>Observation #2: </a:t>
            </a:r>
            <a:r>
              <a:rPr lang="en-US" altLang="en-US" sz="2000">
                <a:solidFill>
                  <a:srgbClr val="000000"/>
                </a:solidFill>
                <a:latin typeface="ArialMT"/>
              </a:rPr>
              <a:t>Variable-length code should have prefix property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  <a:latin typeface="ArialMT"/>
              </a:rPr>
              <a:t>One code word per input symbol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  <a:latin typeface="ArialMT"/>
              </a:rPr>
              <a:t>No code word is a prefix of any other code word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  <a:latin typeface="ArialMT"/>
              </a:rPr>
              <a:t>Simplifies decoding process</a:t>
            </a:r>
            <a:endParaRPr lang="en-US" altLang="en-US" sz="180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7ABD985-B175-4E84-955F-67B60060BA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D106AB-1E50-4F33-8293-5EDD8440A6E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CADAC66-A15C-464D-A787-9F4067828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99DBBA0-B26E-4B62-B96F-6CA217AB66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Prefix codes</a:t>
            </a:r>
          </a:p>
          <a:p>
            <a:pPr lvl="1"/>
            <a:r>
              <a:rPr lang="en-US" altLang="en-US"/>
              <a:t>An optimal code using full tree:</a:t>
            </a:r>
          </a:p>
          <a:p>
            <a:pPr lvl="2"/>
            <a:r>
              <a:rPr lang="en-US" altLang="en-US">
                <a:solidFill>
                  <a:srgbClr val="0070C0"/>
                </a:solidFill>
              </a:rPr>
              <a:t>Assign bit 0 to left branch</a:t>
            </a:r>
          </a:p>
          <a:p>
            <a:pPr lvl="2"/>
            <a:r>
              <a:rPr lang="en-US" altLang="en-US">
                <a:solidFill>
                  <a:srgbClr val="0070C0"/>
                </a:solidFill>
              </a:rPr>
              <a:t>Assign bit 1 to right branch</a:t>
            </a:r>
          </a:p>
          <a:p>
            <a:pPr lvl="1"/>
            <a:r>
              <a:rPr lang="en-US" altLang="en-US"/>
              <a:t>No ambiguity</a:t>
            </a:r>
          </a:p>
          <a:p>
            <a:pPr lvl="1"/>
            <a:r>
              <a:rPr lang="en-US" altLang="en-US"/>
              <a:t>Simplify encoding / decoding</a:t>
            </a:r>
          </a:p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EDF45A64-0F0D-48D5-9080-EE1547A6E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E4D920-DAD0-443B-9202-1317FD86E99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A2ECF92-94E3-41EC-8898-5B72F90B5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Coding: Greedy Algorithm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744DBBC-A7C8-4229-AB48-F5A7A0F366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  <a:latin typeface="ArialMT"/>
              </a:rPr>
              <a:t>Huffman coding </a:t>
            </a:r>
            <a:r>
              <a:rPr lang="en-US" altLang="en-US" sz="2000" dirty="0">
                <a:solidFill>
                  <a:srgbClr val="000000"/>
                </a:solidFill>
                <a:latin typeface="ArialMT"/>
              </a:rPr>
              <a:t>is based on probability with which symbols appear in a message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MT"/>
              </a:rPr>
              <a:t>Goal is to minimize the expected code message length</a:t>
            </a:r>
          </a:p>
          <a:p>
            <a:endParaRPr lang="en-US" altLang="en-US" sz="2000" dirty="0">
              <a:solidFill>
                <a:srgbClr val="000000"/>
              </a:solidFill>
              <a:latin typeface="ArialMT"/>
            </a:endParaRPr>
          </a:p>
          <a:p>
            <a:r>
              <a:rPr lang="en-US" altLang="en-US" sz="2000" dirty="0">
                <a:solidFill>
                  <a:srgbClr val="FF0000"/>
                </a:solidFill>
                <a:latin typeface="ArialMT"/>
              </a:rPr>
              <a:t>How it works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MT"/>
              </a:rPr>
              <a:t>Create a tree root node for each nonzero symbol frequency, with the frequency as the value of the node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MT"/>
              </a:rPr>
              <a:t>REPEAT</a:t>
            </a:r>
          </a:p>
          <a:p>
            <a:pPr lvl="2"/>
            <a:r>
              <a:rPr lang="en-US" altLang="en-US" sz="2000" dirty="0">
                <a:solidFill>
                  <a:srgbClr val="000000"/>
                </a:solidFill>
                <a:latin typeface="ArialMT"/>
              </a:rPr>
              <a:t>Find two root nodes with </a:t>
            </a:r>
            <a:r>
              <a:rPr lang="en-US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smallest </a:t>
            </a:r>
            <a:r>
              <a:rPr lang="en-US" altLang="en-US" sz="2000" dirty="0">
                <a:solidFill>
                  <a:srgbClr val="000000"/>
                </a:solidFill>
                <a:latin typeface="ArialMT"/>
              </a:rPr>
              <a:t>value</a:t>
            </a:r>
          </a:p>
          <a:p>
            <a:pPr lvl="2"/>
            <a:r>
              <a:rPr lang="en-US" altLang="en-US" sz="2000" dirty="0">
                <a:solidFill>
                  <a:srgbClr val="000000"/>
                </a:solidFill>
                <a:latin typeface="ArialMT"/>
              </a:rPr>
              <a:t>Create a new root node with these two nodes as children, and value equal to the sum of the values of the two children</a:t>
            </a:r>
          </a:p>
          <a:p>
            <a:pPr lvl="2"/>
            <a:r>
              <a:rPr lang="en-US" altLang="en-US" sz="2000" dirty="0">
                <a:solidFill>
                  <a:srgbClr val="000000"/>
                </a:solidFill>
                <a:latin typeface="ArialMT"/>
              </a:rPr>
              <a:t>(Until there is only one root node remaining)</a:t>
            </a:r>
            <a:endParaRPr lang="en-US" altLang="en-US" sz="2000" dirty="0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E5330CF0-7373-470F-9AD4-481391B0DA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5910D-A7F3-4ED9-B991-5293CDACE4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9F7DFF-DA97-46F2-B54F-727FD059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Administrative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F818DB-3984-47D9-9F92-47F2BB30F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HW1, EC3 due now!</a:t>
            </a:r>
          </a:p>
          <a:p>
            <a:endParaRPr lang="en-US" altLang="en-US" dirty="0"/>
          </a:p>
          <a:p>
            <a:r>
              <a:rPr lang="en-US" altLang="en-US" dirty="0"/>
              <a:t>HW2, PA1 announced and available</a:t>
            </a:r>
          </a:p>
          <a:p>
            <a:endParaRPr lang="en-US" altLang="en-US" dirty="0"/>
          </a:p>
          <a:p>
            <a:r>
              <a:rPr lang="en-US" altLang="en-US" dirty="0"/>
              <a:t>Midterm on Oct 17 (M) vs. Oct 19 (W) </a:t>
            </a:r>
          </a:p>
          <a:p>
            <a:pPr lvl="1"/>
            <a:r>
              <a:rPr lang="en-US" altLang="en-US" dirty="0"/>
              <a:t>7:10p in Kenna 104</a:t>
            </a:r>
          </a:p>
          <a:p>
            <a:pPr lvl="1"/>
            <a:r>
              <a:rPr lang="en-US" altLang="en-US" dirty="0"/>
              <a:t>Closed book; </a:t>
            </a:r>
            <a:r>
              <a:rPr lang="en-US" altLang="en-US" dirty="0">
                <a:solidFill>
                  <a:srgbClr val="00B0F0"/>
                </a:solidFill>
              </a:rPr>
              <a:t>cheat sheet OK </a:t>
            </a:r>
          </a:p>
          <a:p>
            <a:pPr lvl="1"/>
            <a:r>
              <a:rPr lang="en-US" altLang="en-US" dirty="0"/>
              <a:t>Calculators OK, but no other device (phones, smart watches, laptops, etc.)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1614CDF-7963-413B-980E-A9A01B5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64999-774A-4981-AA0A-A3D0749A73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0D29696-C18A-46CD-B1A0-AC872ACA5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C93E-6D3F-463F-ACDB-17099F17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ArialMT"/>
              </a:rPr>
              <a:t>Example:</a:t>
            </a:r>
          </a:p>
          <a:p>
            <a:pPr marL="0" indent="0">
              <a:buFontTx/>
              <a:buNone/>
              <a:defRPr/>
            </a:pP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Symbol:    A E G I M N O R S T U V Y Blank</a:t>
            </a:r>
          </a:p>
          <a:p>
            <a:pPr marL="0" indent="0">
              <a:buFontTx/>
              <a:buNone/>
              <a:defRPr/>
            </a:pP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Frequency: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1 3 2 2 1 2 2 2 2 1 1 1 1 3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ArialMT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MT"/>
              </a:rPr>
              <a:t>(Generic Implementation)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MT"/>
              </a:rPr>
              <a:t>• Place the elements into a min heap (by frequency)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MT"/>
              </a:rPr>
              <a:t>• Remove the first two elements from the heap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MT"/>
              </a:rPr>
              <a:t>• Combine these two elements into one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MT"/>
              </a:rPr>
              <a:t>• Insert the new element back into the heap</a:t>
            </a: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AC9C06A-5B90-4893-B24E-283C9E5B82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8FAF09-DE1E-4A4A-9A5D-2EDD81E841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8EB1681-D2A2-4902-9200-D6E732F16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Huffman Coding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08C26504-51B0-4FDE-AEAF-0E50EE842B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E96B9-4B4A-465E-9CE4-60E83D07AE4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id="{78D93281-7A93-404B-8CDB-D4CDB00B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581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9">
            <a:extLst>
              <a:ext uri="{FF2B5EF4-FFF2-40B4-BE49-F238E27FC236}">
                <a16:creationId xmlns:a16="http://schemas.microsoft.com/office/drawing/2014/main" id="{15B6D1E5-50CD-4C28-AC22-DEA33661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33575"/>
            <a:ext cx="8786813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BFA0D67-CF02-4C2A-AF40-E1E547E71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Huffman Coding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896C2ECF-5CB7-4CB7-BDD6-9D6213497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E147AB-B131-4720-8F84-A9CEE0F6C04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80F824CD-A8D1-4C07-8F84-D0D6EEB5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581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>
            <a:extLst>
              <a:ext uri="{FF2B5EF4-FFF2-40B4-BE49-F238E27FC236}">
                <a16:creationId xmlns:a16="http://schemas.microsoft.com/office/drawing/2014/main" id="{8A843665-F185-4E12-9C0A-D7AB9AFF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43100"/>
            <a:ext cx="6934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1F3CAAA-117B-4B7B-8317-C2B6ED5C4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Huffman Coding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2B8834B0-D59B-4048-8112-2F8C8A689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8D741E-512B-48B3-ADEF-71BA7D9F5BE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6265A741-D291-417F-B91C-7D461F43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581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6">
            <a:extLst>
              <a:ext uri="{FF2B5EF4-FFF2-40B4-BE49-F238E27FC236}">
                <a16:creationId xmlns:a16="http://schemas.microsoft.com/office/drawing/2014/main" id="{29F93C6E-7D7B-4324-87E6-1B9F0CA1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30400"/>
            <a:ext cx="7505700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5A267BF-FB69-4BF8-AFE7-42422C132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Huffman Coding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7E4F7267-6D1A-4597-A5E4-9563175EC3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EE1328-4589-4325-80B2-D42B539B4EB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1EC37D17-DA1D-469C-9ED8-33C9AE7D3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863"/>
            <a:ext cx="9144000" cy="531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1CB396E-9D5A-4C29-8143-335EC37D8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Huffman Coding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F11B609F-709C-4022-85E9-80FC64A14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A25155-ACD3-4CBD-B59E-1D729EF2D05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63549756-F162-4DF9-82E7-CA5D5AE6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066800"/>
            <a:ext cx="84582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0AA6675-49EF-44F6-8B29-041EE99EC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20EB01-07AE-4680-8EAB-DB766AA02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4281055"/>
            <a:ext cx="7772400" cy="1676400"/>
          </a:xfrm>
          <a:blipFill>
            <a:blip r:embed="rId2"/>
            <a:stretch>
              <a:fillRect l="-1020" t="-290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A88F624-69F4-4BD7-BC0C-9C9128C35C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BF10B-E02E-444D-B16A-47166C702D6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pic>
        <p:nvPicPr>
          <p:cNvPr id="36869" name="Picture 6">
            <a:extLst>
              <a:ext uri="{FF2B5EF4-FFF2-40B4-BE49-F238E27FC236}">
                <a16:creationId xmlns:a16="http://schemas.microsoft.com/office/drawing/2014/main" id="{77E3BAA2-CE44-4A83-8CB3-7342716F9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9233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622B34A-F97A-4B85-9CD7-D11022F6A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Huffman is Optimal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B851C95D-E584-4225-A361-476D25513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  <a:latin typeface="ArialMT"/>
              </a:rPr>
              <a:t>Greedy choice: Merging of 2 trees with minimum frequencies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MT"/>
              </a:rPr>
              <a:t>Suppose we have an optimal tree T, where a, b are siblings at the deepest level, while x, y are the two nodes merged by Huffman’s algorithm</a:t>
            </a:r>
          </a:p>
          <a:p>
            <a:pPr lvl="1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Swap </a:t>
            </a:r>
            <a:r>
              <a:rPr lang="en-US" altLang="en-US">
                <a:solidFill>
                  <a:srgbClr val="000000"/>
                </a:solidFill>
                <a:latin typeface="ArialMT"/>
              </a:rPr>
              <a:t>x with a, y with b</a:t>
            </a:r>
          </a:p>
          <a:p>
            <a:r>
              <a:rPr lang="en-US" altLang="en-US">
                <a:solidFill>
                  <a:srgbClr val="000000"/>
                </a:solidFill>
                <a:latin typeface="ArialMT"/>
              </a:rPr>
              <a:t>Neither swap can increase cost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ArialMT"/>
              </a:rPr>
              <a:t>x and y have minimum weight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ArialMT"/>
              </a:rPr>
              <a:t>locations of a and b are at the deepest level</a:t>
            </a:r>
            <a:endParaRPr lang="en-US" altLang="en-US" sz="240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EA76AA83-8C4D-4AAC-B470-A2C8185596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4E17AB-A4E5-4D2C-A775-C9E4A7A35F2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BEB6A1A6-8781-4AD7-8861-4553A199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14775"/>
            <a:ext cx="47148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297C2C9-ADD2-420A-BC9B-3B4F08369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of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16BC-8E2E-492E-A867-E663B7898B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098" t="-985" r="-133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20E6BA7F-012E-4EDB-8309-71AADF0AC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9E9D3-49FC-4BB3-B337-D53BAE4C925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613E-0660-4441-ACDC-9BAD3F0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618D-2E78-46A1-B008-8B7A2DDA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Claim 1: Consider 2 characters b and c with the smallest </a:t>
            </a:r>
            <a:r>
              <a:rPr lang="en-US" dirty="0" err="1"/>
              <a:t>freq</a:t>
            </a:r>
            <a:r>
              <a:rPr lang="en-US" dirty="0"/>
              <a:t>, then it is an optimal prefix tree in which these 2 characters are siblings at the max depth in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D13CA-95BD-49EC-AD2F-3800640E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A67BC2-39E1-40F4-B15D-6674C29B08D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4038600"/>
                <a:ext cx="7772400" cy="2057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/>
                  <a:t>So, in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If x and y are intermediate / meta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A67BC2-39E1-40F4-B15D-6674C29B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038600"/>
                <a:ext cx="7772400" cy="2057400"/>
              </a:xfrm>
              <a:prstGeom prst="rect">
                <a:avLst/>
              </a:prstGeom>
              <a:blipFill>
                <a:blip r:embed="rId2"/>
                <a:stretch>
                  <a:fillRect l="-1255" t="-2374" b="-32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CB25F38-341F-42D7-A1DE-0BDA9A181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5626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79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73CB7645-9507-4C2B-A38C-6DD09AE5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8B7618-E351-4EE4-9466-C65B31522DD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CF9FCDC-ACB6-4F3C-A1A5-B7B81ADD6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EC1: 9/21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6" name="Rectangle 3">
                <a:extLst>
                  <a:ext uri="{FF2B5EF4-FFF2-40B4-BE49-F238E27FC236}">
                    <a16:creationId xmlns:a16="http://schemas.microsoft.com/office/drawing/2014/main" id="{18BDEDAD-8B37-4F52-80D9-33648119551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143000"/>
                <a:ext cx="7772400" cy="3810000"/>
              </a:xfrm>
            </p:spPr>
            <p:txBody>
              <a:bodyPr/>
              <a:lstStyle/>
              <a:p>
                <a:r>
                  <a:rPr lang="en-US" altLang="en-US" sz="1800" dirty="0"/>
                  <a:t>Coppersmith-</a:t>
                </a:r>
                <a:r>
                  <a:rPr lang="en-US" altLang="en-US" sz="1800" dirty="0" err="1"/>
                  <a:t>Wingrad</a:t>
                </a:r>
                <a:r>
                  <a:rPr lang="en-US" altLang="en-US" sz="1800" dirty="0"/>
                  <a:t>: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2.376</m:t>
                            </m:r>
                          </m:sup>
                        </m:sSup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altLang="en-US" sz="1800" dirty="0">
                    <a:ea typeface="Cambria Math" panose="02040503050406030204" pitchFamily="18" charset="0"/>
                  </a:rPr>
                  <a:t>Andrew-</a:t>
                </a:r>
                <a:r>
                  <a:rPr lang="en-US" altLang="en-US" sz="1800" dirty="0" err="1">
                    <a:ea typeface="Cambria Math" panose="02040503050406030204" pitchFamily="18" charset="0"/>
                  </a:rPr>
                  <a:t>Stothers</a:t>
                </a:r>
                <a:r>
                  <a:rPr lang="en-US" altLang="en-US" sz="18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2.37</m:t>
                            </m:r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altLang="en-US" sz="1800" dirty="0"/>
                  <a:t>Virginia-</a:t>
                </a:r>
                <a:r>
                  <a:rPr lang="en-US" altLang="en-US" sz="1800" dirty="0" err="1"/>
                  <a:t>Vassilevska</a:t>
                </a:r>
                <a:r>
                  <a:rPr lang="en-US" altLang="en-US" sz="1800" dirty="0"/>
                  <a:t>-Williams: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2.37</m:t>
                            </m:r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27</m:t>
                            </m:r>
                          </m:sup>
                        </m:sSup>
                      </m:e>
                    </m:d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1800" dirty="0"/>
              </a:p>
            </p:txBody>
          </p:sp>
        </mc:Choice>
        <mc:Fallback>
          <p:sp>
            <p:nvSpPr>
              <p:cNvPr id="33796" name="Rectangle 3">
                <a:extLst>
                  <a:ext uri="{FF2B5EF4-FFF2-40B4-BE49-F238E27FC236}">
                    <a16:creationId xmlns:a16="http://schemas.microsoft.com/office/drawing/2014/main" id="{18BDEDAD-8B37-4F52-80D9-336481195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143000"/>
                <a:ext cx="7772400" cy="3810000"/>
              </a:xfrm>
              <a:blipFill>
                <a:blip r:embed="rId2"/>
                <a:stretch>
                  <a:fillRect l="-549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A6ACC5D-245D-4977-A631-74E15C697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of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A839-3D02-4F77-B651-B73F03EBE5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78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E31CC31-BBB7-4258-9EDE-5C027F25E8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5608B5-652F-4548-A384-01A0F82A574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85482CB9-C861-467B-93ED-3083D59DA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01713"/>
            <a:ext cx="55626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A8D8-6412-42C3-819F-03DDE25B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828BE-207E-4C66-B3E8-93D087052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895600"/>
                <a:ext cx="7772400" cy="3200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Swap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positions in T to make a new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𝑜𝑙𝑑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𝑛𝑜𝑑𝑒𝑠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𝑛𝑜𝑑𝑒𝑠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828BE-207E-4C66-B3E8-93D087052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895600"/>
                <a:ext cx="7772400" cy="3200400"/>
              </a:xfrm>
              <a:blipFill>
                <a:blip r:embed="rId2"/>
                <a:stretch>
                  <a:fillRect l="-1255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A7FF-DF74-44A8-862E-3EDFAE52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FF13999-4C08-4AAC-BB69-035DF0A0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01713"/>
            <a:ext cx="55626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183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A8D8-6412-42C3-819F-03DDE25B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828BE-207E-4C66-B3E8-93D087052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895600"/>
                <a:ext cx="7772400" cy="3200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endParaRPr lang="en-US" sz="2000" b="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≤0</m:t>
                    </m:r>
                  </m:oMath>
                </a14:m>
                <a:endParaRPr lang="en-US" sz="1600" b="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1600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1600" dirty="0">
                    <a:sym typeface="Wingdings" panose="05000000000000000000" pitchFamily="2" charset="2"/>
                  </a:rPr>
                  <a:t>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>
                    <a:sym typeface="Wingdings" panose="05000000000000000000" pitchFamily="2" charset="2"/>
                  </a:rPr>
                  <a:t>Therefore, cost does not decrease further!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Given our assumption of T being optimal, no other tree can further decrease B(T) further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828BE-207E-4C66-B3E8-93D087052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895600"/>
                <a:ext cx="7772400" cy="3200400"/>
              </a:xfrm>
              <a:blipFill>
                <a:blip r:embed="rId2"/>
                <a:stretch>
                  <a:fillRect l="-784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A7FF-DF74-44A8-862E-3EDFAE52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FF13999-4C08-4AAC-BB69-035DF0A0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01713"/>
            <a:ext cx="55626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893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B69D56D0-AAA3-4C6A-8249-0E14578C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4C953A-2F4A-4542-8836-BF1B69B8268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AED2151-38E3-4A37-B022-F6479B523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5 summ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en-US"/>
              <a:t>ry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BB140B0-7947-4D48-ACD5-B7435C78A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3810000"/>
          </a:xfrm>
        </p:spPr>
        <p:txBody>
          <a:bodyPr/>
          <a:lstStyle/>
          <a:p>
            <a:r>
              <a:rPr lang="en-US" altLang="en-US" dirty="0"/>
              <a:t>Graph algorithms</a:t>
            </a:r>
          </a:p>
          <a:p>
            <a:pPr lvl="1"/>
            <a:r>
              <a:rPr lang="en-US" altLang="en-US" dirty="0"/>
              <a:t>PQ and BFS</a:t>
            </a:r>
          </a:p>
          <a:p>
            <a:pPr lvl="1"/>
            <a:r>
              <a:rPr lang="en-US" altLang="en-US" dirty="0"/>
              <a:t>Shortest path and Dijkstra</a:t>
            </a:r>
          </a:p>
          <a:p>
            <a:endParaRPr lang="en-US" altLang="en-US" dirty="0"/>
          </a:p>
          <a:p>
            <a:r>
              <a:rPr lang="en-US" altLang="en-US" dirty="0"/>
              <a:t>Greedy algorithms</a:t>
            </a:r>
          </a:p>
          <a:p>
            <a:pPr lvl="1"/>
            <a:r>
              <a:rPr lang="en-US" altLang="en-US" dirty="0"/>
              <a:t>Huffman coding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0FF9D04-DAF7-46B4-B612-028B435A7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Extra Credit Qs (3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D256-AA67-4FA3-A3AA-99719B5C6D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098" r="-549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/>
              <a:t>Email solutions to </a:t>
            </a:r>
            <a:r>
              <a:rPr lang="en-US" dirty="0">
                <a:hlinkClick r:id="rId3"/>
              </a:rPr>
              <a:t>snath@scu.edu</a:t>
            </a:r>
            <a:r>
              <a:rPr lang="en-US" dirty="0"/>
              <a:t> by Oct 5, 2022 7:09pm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>
              <a:noFill/>
            </a:endParaRPr>
          </a:p>
          <a:p>
            <a:pPr>
              <a:defRPr/>
            </a:pPr>
            <a:endParaRPr lang="en-US" dirty="0">
              <a:noFill/>
            </a:endParaRPr>
          </a:p>
          <a:p>
            <a:pPr>
              <a:defRPr/>
            </a:pPr>
            <a:endParaRPr lang="en-US" dirty="0">
              <a:noFill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4A95852A-FEAD-4F8A-A7BA-FA3F68A7FA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65E32B-3993-4F3D-BDD1-68C566D5BB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F62BCC2-2A25-454B-86CB-EABDEE4AF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EC2: 9/26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B136-A555-47F8-9A40-498A0F0D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Question: </a:t>
            </a:r>
            <a:r>
              <a:rPr lang="en-US" dirty="0"/>
              <a:t>Suppose that you have two graph algorithms for the same problem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Alg1 has runtime O(|V|</a:t>
            </a:r>
            <a:r>
              <a:rPr lang="en-US" baseline="30000" dirty="0"/>
              <a:t>3/2</a:t>
            </a:r>
            <a:r>
              <a:rPr lang="en-US" dirty="0"/>
              <a:t>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Alg2 has runtime O(|E|)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Which of the following is likely true?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( a ) Alg1 is faster on most graphs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( b ) Alg2 is faster on most graphs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( c ) Alg1 is faster on sparse graphs, slower on dense graphs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highlight>
                  <a:srgbClr val="FFFF00"/>
                </a:highlight>
              </a:rPr>
              <a:t>( d ) </a:t>
            </a:r>
            <a:r>
              <a:rPr lang="en-US" dirty="0"/>
              <a:t>Alg2 is faster on sparse graphs, slower on dense graphs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7414E5A6-6991-4642-9E15-4BFCEDE003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3FA647-2382-46A8-9366-C5ADD4A1805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337DA2B-2B6B-4534-86FF-925BFC76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EC3: 9/28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A86C-C73C-4029-8BF4-6740C2B5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How many strongly connected components does the graph below have?</a:t>
            </a:r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lphaUcParenR"/>
              <a:defRPr/>
            </a:pPr>
            <a:r>
              <a:rPr lang="en-US" dirty="0"/>
              <a:t>1</a:t>
            </a:r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lphaUcParenR"/>
              <a:defRPr/>
            </a:pPr>
            <a:r>
              <a:rPr lang="en-US" dirty="0"/>
              <a:t>2</a:t>
            </a:r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lphaUcParenR"/>
              <a:defRPr/>
            </a:pPr>
            <a:r>
              <a:rPr lang="en-US" dirty="0"/>
              <a:t>3</a:t>
            </a:r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lphaUcParenR"/>
              <a:defRPr/>
            </a:pPr>
            <a:r>
              <a:rPr lang="en-US" dirty="0"/>
              <a:t>4</a:t>
            </a:r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lphaUcParenR"/>
              <a:defRPr/>
            </a:pPr>
            <a:r>
              <a:rPr lang="en-US" dirty="0"/>
              <a:t>5</a:t>
            </a:r>
          </a:p>
        </p:txBody>
      </p:sp>
      <p:grpSp>
        <p:nvGrpSpPr>
          <p:cNvPr id="10244" name="Group 5">
            <a:extLst>
              <a:ext uri="{FF2B5EF4-FFF2-40B4-BE49-F238E27FC236}">
                <a16:creationId xmlns:a16="http://schemas.microsoft.com/office/drawing/2014/main" id="{9D4CD700-CD9E-4322-B752-1F3F55BD987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971800"/>
            <a:ext cx="609600" cy="609600"/>
            <a:chOff x="5791200" y="5334000"/>
            <a:chExt cx="609600" cy="609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DB9E5B-7D4A-46E6-B98A-747ED26A565A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82" name="TextBox 4">
              <a:extLst>
                <a:ext uri="{FF2B5EF4-FFF2-40B4-BE49-F238E27FC236}">
                  <a16:creationId xmlns:a16="http://schemas.microsoft.com/office/drawing/2014/main" id="{137C7CEC-FDF3-4354-A4E3-62AD49EB5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/>
                <a:t>A</a:t>
              </a:r>
            </a:p>
          </p:txBody>
        </p:sp>
      </p:grpSp>
      <p:grpSp>
        <p:nvGrpSpPr>
          <p:cNvPr id="10245" name="Group 6">
            <a:extLst>
              <a:ext uri="{FF2B5EF4-FFF2-40B4-BE49-F238E27FC236}">
                <a16:creationId xmlns:a16="http://schemas.microsoft.com/office/drawing/2014/main" id="{3DF318B6-B833-4A45-AAD5-84CEAF3B78B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048000"/>
            <a:ext cx="609600" cy="609600"/>
            <a:chOff x="5791200" y="5334000"/>
            <a:chExt cx="609600" cy="609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8CA397-36A6-4C55-AEB6-5F96B3D51F07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80" name="TextBox 8">
              <a:extLst>
                <a:ext uri="{FF2B5EF4-FFF2-40B4-BE49-F238E27FC236}">
                  <a16:creationId xmlns:a16="http://schemas.microsoft.com/office/drawing/2014/main" id="{EE12F749-E843-498F-9EA7-7FDB5756D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/>
                <a:t>B</a:t>
              </a:r>
            </a:p>
          </p:txBody>
        </p:sp>
      </p:grpSp>
      <p:grpSp>
        <p:nvGrpSpPr>
          <p:cNvPr id="10246" name="Group 9">
            <a:extLst>
              <a:ext uri="{FF2B5EF4-FFF2-40B4-BE49-F238E27FC236}">
                <a16:creationId xmlns:a16="http://schemas.microsoft.com/office/drawing/2014/main" id="{B4E45203-CEEB-4C96-804B-D14FC1A49B64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048000"/>
            <a:ext cx="609600" cy="609600"/>
            <a:chOff x="5791200" y="5334000"/>
            <a:chExt cx="609600" cy="609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A36BF3-8EED-41D4-B19E-D4580C47566C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78" name="TextBox 11">
              <a:extLst>
                <a:ext uri="{FF2B5EF4-FFF2-40B4-BE49-F238E27FC236}">
                  <a16:creationId xmlns:a16="http://schemas.microsoft.com/office/drawing/2014/main" id="{57154278-FFEA-4225-BD76-8C79F49F5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/>
                <a:t>C</a:t>
              </a:r>
            </a:p>
          </p:txBody>
        </p:sp>
      </p:grpSp>
      <p:grpSp>
        <p:nvGrpSpPr>
          <p:cNvPr id="10247" name="Group 12">
            <a:extLst>
              <a:ext uri="{FF2B5EF4-FFF2-40B4-BE49-F238E27FC236}">
                <a16:creationId xmlns:a16="http://schemas.microsoft.com/office/drawing/2014/main" id="{5FA155CC-7B79-4BFD-8D2B-76457332B73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191000"/>
            <a:ext cx="609600" cy="609600"/>
            <a:chOff x="5791200" y="5334000"/>
            <a:chExt cx="609600" cy="6096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B2C238-B1C6-4B44-A3ED-98A76252F39D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76" name="TextBox 14">
              <a:extLst>
                <a:ext uri="{FF2B5EF4-FFF2-40B4-BE49-F238E27FC236}">
                  <a16:creationId xmlns:a16="http://schemas.microsoft.com/office/drawing/2014/main" id="{81AE8780-AA89-46E0-9E43-0E6B20AAC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/>
                <a:t>D</a:t>
              </a:r>
            </a:p>
          </p:txBody>
        </p:sp>
      </p:grpSp>
      <p:grpSp>
        <p:nvGrpSpPr>
          <p:cNvPr id="10248" name="Group 15">
            <a:extLst>
              <a:ext uri="{FF2B5EF4-FFF2-40B4-BE49-F238E27FC236}">
                <a16:creationId xmlns:a16="http://schemas.microsoft.com/office/drawing/2014/main" id="{D181D491-99FE-4F78-B40D-A26FF2040E5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191000"/>
            <a:ext cx="609600" cy="609600"/>
            <a:chOff x="5791200" y="5334000"/>
            <a:chExt cx="609600" cy="609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BD0558C-053B-4151-9F57-DEC07BF4CD69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74" name="TextBox 17">
              <a:extLst>
                <a:ext uri="{FF2B5EF4-FFF2-40B4-BE49-F238E27FC236}">
                  <a16:creationId xmlns:a16="http://schemas.microsoft.com/office/drawing/2014/main" id="{91D280C4-E3EB-4AEB-88E3-C76D123BA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/>
                <a:t>E</a:t>
              </a:r>
            </a:p>
          </p:txBody>
        </p:sp>
      </p:grpSp>
      <p:grpSp>
        <p:nvGrpSpPr>
          <p:cNvPr id="10249" name="Group 18">
            <a:extLst>
              <a:ext uri="{FF2B5EF4-FFF2-40B4-BE49-F238E27FC236}">
                <a16:creationId xmlns:a16="http://schemas.microsoft.com/office/drawing/2014/main" id="{DD4DC9B2-8667-49A2-A33C-A8EA2808BFF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562600"/>
            <a:ext cx="609600" cy="609600"/>
            <a:chOff x="5791200" y="5334000"/>
            <a:chExt cx="609600" cy="6096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11F5A6-55E2-48D3-A9A7-D87D73E6CED1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72" name="TextBox 20">
              <a:extLst>
                <a:ext uri="{FF2B5EF4-FFF2-40B4-BE49-F238E27FC236}">
                  <a16:creationId xmlns:a16="http://schemas.microsoft.com/office/drawing/2014/main" id="{47520FBD-9E7A-4E9F-B944-EBBAE6CC0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/>
                <a:t>F</a:t>
              </a:r>
            </a:p>
          </p:txBody>
        </p:sp>
      </p:grpSp>
      <p:grpSp>
        <p:nvGrpSpPr>
          <p:cNvPr id="10250" name="Group 21">
            <a:extLst>
              <a:ext uri="{FF2B5EF4-FFF2-40B4-BE49-F238E27FC236}">
                <a16:creationId xmlns:a16="http://schemas.microsoft.com/office/drawing/2014/main" id="{42615654-8A2D-4BCD-93B6-6E8C675DECD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562600"/>
            <a:ext cx="609600" cy="609600"/>
            <a:chOff x="5791200" y="5334000"/>
            <a:chExt cx="609600" cy="609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ECEC12-2930-4F63-912E-BCC41A73328D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70" name="TextBox 23">
              <a:extLst>
                <a:ext uri="{FF2B5EF4-FFF2-40B4-BE49-F238E27FC236}">
                  <a16:creationId xmlns:a16="http://schemas.microsoft.com/office/drawing/2014/main" id="{32428CEE-85EF-4838-928E-919C4520C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/>
                <a:t>G</a:t>
              </a:r>
            </a:p>
          </p:txBody>
        </p:sp>
      </p:grpSp>
      <p:grpSp>
        <p:nvGrpSpPr>
          <p:cNvPr id="10251" name="Group 24">
            <a:extLst>
              <a:ext uri="{FF2B5EF4-FFF2-40B4-BE49-F238E27FC236}">
                <a16:creationId xmlns:a16="http://schemas.microsoft.com/office/drawing/2014/main" id="{4AD2660A-F8A1-4314-A75B-515767C3D14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038600"/>
            <a:ext cx="609600" cy="609600"/>
            <a:chOff x="5791200" y="5334000"/>
            <a:chExt cx="609600" cy="6096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793E2C-25D5-4C1C-9370-9722BC31BF05}"/>
                </a:ext>
              </a:extLst>
            </p:cNvPr>
            <p:cNvSpPr/>
            <p:nvPr/>
          </p:nvSpPr>
          <p:spPr>
            <a:xfrm>
              <a:off x="5791200" y="5334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68" name="TextBox 26">
              <a:extLst>
                <a:ext uri="{FF2B5EF4-FFF2-40B4-BE49-F238E27FC236}">
                  <a16:creationId xmlns:a16="http://schemas.microsoft.com/office/drawing/2014/main" id="{24EC3414-1771-4707-9F76-4B875A834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334000"/>
              <a:ext cx="53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3200"/>
                <a:t>H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CDEFCC-D790-4C22-82C4-8672D3FC38FD}"/>
              </a:ext>
            </a:extLst>
          </p:cNvPr>
          <p:cNvCxnSpPr>
            <a:stCxn id="10282" idx="3"/>
            <a:endCxn id="8" idx="2"/>
          </p:cNvCxnSpPr>
          <p:nvPr/>
        </p:nvCxnSpPr>
        <p:spPr>
          <a:xfrm>
            <a:off x="4343400" y="3263900"/>
            <a:ext cx="1524000" cy="88900"/>
          </a:xfrm>
          <a:prstGeom prst="line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60A247-A3AB-474E-97E5-432D2AE28331}"/>
              </a:ext>
            </a:extLst>
          </p:cNvPr>
          <p:cNvCxnSpPr>
            <a:stCxn id="10280" idx="3"/>
            <a:endCxn id="11" idx="2"/>
          </p:cNvCxnSpPr>
          <p:nvPr/>
        </p:nvCxnSpPr>
        <p:spPr>
          <a:xfrm>
            <a:off x="6477000" y="3340100"/>
            <a:ext cx="762000" cy="12700"/>
          </a:xfrm>
          <a:prstGeom prst="line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5938B7-F9DF-4FCD-8DDA-FD3B774829C5}"/>
              </a:ext>
            </a:extLst>
          </p:cNvPr>
          <p:cNvCxnSpPr>
            <a:stCxn id="10278" idx="2"/>
            <a:endCxn id="10276" idx="0"/>
          </p:cNvCxnSpPr>
          <p:nvPr/>
        </p:nvCxnSpPr>
        <p:spPr>
          <a:xfrm>
            <a:off x="7581900" y="3632200"/>
            <a:ext cx="0" cy="558800"/>
          </a:xfrm>
          <a:prstGeom prst="line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94F96D-7B0B-4133-AC18-5582232BBDC5}"/>
              </a:ext>
            </a:extLst>
          </p:cNvPr>
          <p:cNvCxnSpPr>
            <a:stCxn id="14" idx="2"/>
            <a:endCxn id="10274" idx="3"/>
          </p:cNvCxnSpPr>
          <p:nvPr/>
        </p:nvCxnSpPr>
        <p:spPr>
          <a:xfrm flipH="1" flipV="1">
            <a:off x="6477000" y="4483100"/>
            <a:ext cx="762000" cy="12700"/>
          </a:xfrm>
          <a:prstGeom prst="line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8F2D5-36F7-470F-A112-B9CAFD82A622}"/>
              </a:ext>
            </a:extLst>
          </p:cNvPr>
          <p:cNvCxnSpPr>
            <a:endCxn id="11" idx="3"/>
          </p:cNvCxnSpPr>
          <p:nvPr/>
        </p:nvCxnSpPr>
        <p:spPr>
          <a:xfrm flipV="1">
            <a:off x="6400800" y="3568700"/>
            <a:ext cx="927100" cy="698500"/>
          </a:xfrm>
          <a:prstGeom prst="line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4D75CF1D-4BE4-4EAB-B565-51478049727B}"/>
              </a:ext>
            </a:extLst>
          </p:cNvPr>
          <p:cNvSpPr/>
          <p:nvPr/>
        </p:nvSpPr>
        <p:spPr>
          <a:xfrm>
            <a:off x="5562600" y="3429000"/>
            <a:ext cx="1981200" cy="1828800"/>
          </a:xfrm>
          <a:prstGeom prst="arc">
            <a:avLst>
              <a:gd name="adj1" fmla="val 1459850"/>
              <a:gd name="adj2" fmla="val 14020630"/>
            </a:avLst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378F8B-68A0-4CE1-86D4-7A0007AC1466}"/>
              </a:ext>
            </a:extLst>
          </p:cNvPr>
          <p:cNvCxnSpPr>
            <a:stCxn id="10282" idx="2"/>
            <a:endCxn id="10270" idx="0"/>
          </p:cNvCxnSpPr>
          <p:nvPr/>
        </p:nvCxnSpPr>
        <p:spPr>
          <a:xfrm>
            <a:off x="4076700" y="3556000"/>
            <a:ext cx="152400" cy="2006600"/>
          </a:xfrm>
          <a:prstGeom prst="line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CF5DD6-53BD-4554-AF3E-37E81B6D9506}"/>
              </a:ext>
            </a:extLst>
          </p:cNvPr>
          <p:cNvCxnSpPr>
            <a:stCxn id="20" idx="2"/>
            <a:endCxn id="10270" idx="3"/>
          </p:cNvCxnSpPr>
          <p:nvPr/>
        </p:nvCxnSpPr>
        <p:spPr>
          <a:xfrm flipH="1" flipV="1">
            <a:off x="4495800" y="5854700"/>
            <a:ext cx="1371600" cy="12700"/>
          </a:xfrm>
          <a:prstGeom prst="line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FF4428-92E0-4122-BA5B-08FA152887DE}"/>
              </a:ext>
            </a:extLst>
          </p:cNvPr>
          <p:cNvCxnSpPr>
            <a:stCxn id="10276" idx="2"/>
            <a:endCxn id="10272" idx="3"/>
          </p:cNvCxnSpPr>
          <p:nvPr/>
        </p:nvCxnSpPr>
        <p:spPr>
          <a:xfrm flipH="1">
            <a:off x="6477000" y="4775200"/>
            <a:ext cx="1104900" cy="1079500"/>
          </a:xfrm>
          <a:prstGeom prst="line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8B9FB8-3BBD-4585-A781-5CBC71EF3ACD}"/>
              </a:ext>
            </a:extLst>
          </p:cNvPr>
          <p:cNvCxnSpPr>
            <a:stCxn id="4" idx="3"/>
          </p:cNvCxnSpPr>
          <p:nvPr/>
        </p:nvCxnSpPr>
        <p:spPr>
          <a:xfrm flipH="1">
            <a:off x="3048000" y="3492500"/>
            <a:ext cx="774700" cy="622300"/>
          </a:xfrm>
          <a:prstGeom prst="line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0BE3441-E320-47D6-91E5-62FB327E28D2}"/>
              </a:ext>
            </a:extLst>
          </p:cNvPr>
          <p:cNvSpPr/>
          <p:nvPr/>
        </p:nvSpPr>
        <p:spPr>
          <a:xfrm>
            <a:off x="3581400" y="2743200"/>
            <a:ext cx="9906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C48403-47A8-435B-9F5E-E08CF021B5D4}"/>
              </a:ext>
            </a:extLst>
          </p:cNvPr>
          <p:cNvSpPr/>
          <p:nvPr/>
        </p:nvSpPr>
        <p:spPr>
          <a:xfrm>
            <a:off x="2286000" y="3810000"/>
            <a:ext cx="9906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A5A68D-D9B7-4A87-AEC9-3CABE903C9EB}"/>
              </a:ext>
            </a:extLst>
          </p:cNvPr>
          <p:cNvSpPr/>
          <p:nvPr/>
        </p:nvSpPr>
        <p:spPr>
          <a:xfrm>
            <a:off x="3657600" y="5334000"/>
            <a:ext cx="9906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49D293-D2CF-409A-9B8F-4363C349B210}"/>
              </a:ext>
            </a:extLst>
          </p:cNvPr>
          <p:cNvSpPr/>
          <p:nvPr/>
        </p:nvSpPr>
        <p:spPr>
          <a:xfrm>
            <a:off x="5715000" y="5410200"/>
            <a:ext cx="9144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5A3C010-49DB-4E89-A526-AC91EA13363A}"/>
              </a:ext>
            </a:extLst>
          </p:cNvPr>
          <p:cNvSpPr/>
          <p:nvPr/>
        </p:nvSpPr>
        <p:spPr>
          <a:xfrm>
            <a:off x="5257800" y="2514600"/>
            <a:ext cx="3048000" cy="289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4E575B4-9F59-4603-9939-C3196C2FD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FB5B-9D0A-43BE-907E-3204ADF7D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A </a:t>
            </a:r>
            <a:r>
              <a:rPr lang="en-US" altLang="en-US" u="sng"/>
              <a:t>Priority Queue</a:t>
            </a:r>
            <a:r>
              <a:rPr lang="en-US" altLang="en-US"/>
              <a:t> is a datastructure that stores elements sorted by a </a:t>
            </a:r>
            <a:r>
              <a:rPr lang="en-US" altLang="en-US" u="sng"/>
              <a:t>key</a:t>
            </a:r>
            <a:r>
              <a:rPr lang="en-US" altLang="en-US"/>
              <a:t> value.</a:t>
            </a:r>
          </a:p>
          <a:p>
            <a:pPr>
              <a:buFontTx/>
              <a:buNone/>
            </a:pPr>
            <a:r>
              <a:rPr lang="en-US" altLang="en-US" b="1" u="sng"/>
              <a:t>Operations:</a:t>
            </a:r>
            <a:endParaRPr lang="en-US" altLang="en-US"/>
          </a:p>
          <a:p>
            <a:r>
              <a:rPr lang="en-US" altLang="en-US"/>
              <a:t>Insert – adds a new element to the PQ.</a:t>
            </a:r>
          </a:p>
          <a:p>
            <a:r>
              <a:rPr lang="en-US" altLang="en-US"/>
              <a:t>DecreaseKey – Changes the key of an element of the PQ to a specified </a:t>
            </a:r>
            <a:r>
              <a:rPr lang="en-US" altLang="en-US" i="1"/>
              <a:t>smaller</a:t>
            </a:r>
            <a:r>
              <a:rPr lang="en-US" altLang="en-US"/>
              <a:t> value.</a:t>
            </a:r>
          </a:p>
          <a:p>
            <a:r>
              <a:rPr lang="en-US" altLang="en-US"/>
              <a:t>DeleteMin – Finds the element with the smallest key and removes it from the PQ.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D8F1EE2-F7C7-44AF-8D69-D99785E0D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/>
              <a:t>Runtime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7CF77C1-3494-4990-A021-A564D9D8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8305800" cy="6096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BFS(G,s)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For v ∈ V,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(v) ← ∞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Initialize Queue Q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(s) ← 0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While(Q nonempty)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u ←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 ∈ 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(v) = ∞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(v) ←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(u)+1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(v)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v.prev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← u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F8F30-3536-44E2-9D13-0614F5F892B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38600" y="6248400"/>
            <a:ext cx="5188527" cy="461665"/>
          </a:xfrm>
          <a:prstGeom prst="rect">
            <a:avLst/>
          </a:prstGeom>
          <a:blipFill>
            <a:blip r:embed="rId2"/>
            <a:stretch>
              <a:fillRect l="-1880" t="-128947" b="-19605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62A8904-652F-455D-A02F-7901ACB93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BFS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FBBC-34A9-4742-94E2-822DCA5248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549" t="-73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951E0578-8536-4A50-9158-B92A096C77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8DEBE-593E-49D7-AD0A-98EE925F5D6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14558</TotalTime>
  <Words>2106</Words>
  <Application>Microsoft Office PowerPoint</Application>
  <PresentationFormat>On-screen Show (4:3)</PresentationFormat>
  <Paragraphs>331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ArialMT</vt:lpstr>
      <vt:lpstr>Calibri</vt:lpstr>
      <vt:lpstr>Cambria Math</vt:lpstr>
      <vt:lpstr>Courier New</vt:lpstr>
      <vt:lpstr>Times New Roman</vt:lpstr>
      <vt:lpstr>Wingdings</vt:lpstr>
      <vt:lpstr>Default Design</vt:lpstr>
      <vt:lpstr>Design and Analysis of Algorithms</vt:lpstr>
      <vt:lpstr>Agenda</vt:lpstr>
      <vt:lpstr>Administrative</vt:lpstr>
      <vt:lpstr>EC1: 9/21</vt:lpstr>
      <vt:lpstr>EC2: 9/26</vt:lpstr>
      <vt:lpstr>EC3: 9/28</vt:lpstr>
      <vt:lpstr>Priority Queue</vt:lpstr>
      <vt:lpstr>Runtime</vt:lpstr>
      <vt:lpstr>BFS Correctness</vt:lpstr>
      <vt:lpstr>Edge Lengths: Towards Dijkstra’s Algorithm</vt:lpstr>
      <vt:lpstr>Problem: Shortest Paths</vt:lpstr>
      <vt:lpstr>Extending BFS</vt:lpstr>
      <vt:lpstr>“Alarm Clocks”</vt:lpstr>
      <vt:lpstr>“Alarm Clock” Algorithm</vt:lpstr>
      <vt:lpstr>Dijkstra’s Algorithm</vt:lpstr>
      <vt:lpstr>Example</vt:lpstr>
      <vt:lpstr>Why does this work?</vt:lpstr>
      <vt:lpstr>Inductive Step</vt:lpstr>
      <vt:lpstr>Proof of Dijsktra</vt:lpstr>
      <vt:lpstr>Algorithm Design Key Ideas (Shortest Paths)</vt:lpstr>
      <vt:lpstr>Shortest Path Problem Types</vt:lpstr>
      <vt:lpstr>Greedy Algorithms</vt:lpstr>
      <vt:lpstr>Greedy Algorithms</vt:lpstr>
      <vt:lpstr>Properties of Greedy Problems</vt:lpstr>
      <vt:lpstr>Examples of Greedy Approaches</vt:lpstr>
      <vt:lpstr>Huffman Codes</vt:lpstr>
      <vt:lpstr>Huffman Codes</vt:lpstr>
      <vt:lpstr>Huffman Codes</vt:lpstr>
      <vt:lpstr>Huffman Coding: Greedy Algorithm</vt:lpstr>
      <vt:lpstr>Example of Huffman Coding</vt:lpstr>
      <vt:lpstr>Example of Huffman Coding</vt:lpstr>
      <vt:lpstr>Example of Huffman Coding</vt:lpstr>
      <vt:lpstr>Example of Huffman Coding</vt:lpstr>
      <vt:lpstr>Example of Huffman Coding</vt:lpstr>
      <vt:lpstr>Example of Huffman Coding</vt:lpstr>
      <vt:lpstr>PseudoCode</vt:lpstr>
      <vt:lpstr>Why Huffman is Optimal</vt:lpstr>
      <vt:lpstr>Proof of Correctness</vt:lpstr>
      <vt:lpstr>Proof of Correctness</vt:lpstr>
      <vt:lpstr>Proof of Correctness</vt:lpstr>
      <vt:lpstr>Proof of Correctness</vt:lpstr>
      <vt:lpstr>Proof of Correctness</vt:lpstr>
      <vt:lpstr>Lecture 5 summary</vt:lpstr>
      <vt:lpstr>Extra Credit Qs (3 points)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Nath, Siddhartha</dc:creator>
  <cp:lastModifiedBy>Nath, Siddhartha</cp:lastModifiedBy>
  <cp:revision>224</cp:revision>
  <cp:lastPrinted>2006-09-21T19:13:42Z</cp:lastPrinted>
  <dcterms:created xsi:type="dcterms:W3CDTF">1996-09-30T18:28:10Z</dcterms:created>
  <dcterms:modified xsi:type="dcterms:W3CDTF">2022-10-04T06:12:21Z</dcterms:modified>
</cp:coreProperties>
</file>