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87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6" r:id="rId14"/>
    <p:sldId id="385" r:id="rId15"/>
    <p:sldId id="387" r:id="rId16"/>
    <p:sldId id="388" r:id="rId17"/>
    <p:sldId id="389" r:id="rId18"/>
    <p:sldId id="390" r:id="rId19"/>
    <p:sldId id="391" r:id="rId20"/>
    <p:sldId id="392" r:id="rId21"/>
    <p:sldId id="338" r:id="rId22"/>
    <p:sldId id="393" r:id="rId23"/>
    <p:sldId id="394" r:id="rId24"/>
    <p:sldId id="278" r:id="rId25"/>
    <p:sldId id="353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A9E12-43E1-4DEC-8B08-C0420C48EAF6}" v="4236" dt="2022-10-06T04:50:03.867"/>
    <p1510:client id="{B25CE662-6D20-46DD-8A43-DF7C4AECE090}" v="1666" dt="2022-10-07T02:48:1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174" d="100"/>
          <a:sy n="174" d="100"/>
        </p:scale>
        <p:origin x="7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07T02:48:19.553" v="4123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0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07T01:44:44.176" v="2784" actId="115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07T01:44:44.176" v="2784" actId="115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snath@sc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7</a:t>
            </a:r>
          </a:p>
          <a:p>
            <a:r>
              <a:rPr lang="en-US" altLang="en-US" dirty="0"/>
              <a:t>Oct 10,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2679-D251-41CD-BCF4-D46102E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Farthest-in-Future (FIF)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568E-18F9-4BF3-826D-D249A638A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Case 3: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d</a:t>
                </a:r>
                <a:r>
                  <a:rPr lang="en-US" sz="2000" dirty="0"/>
                  <a:t> is not in cache;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sz="2000" dirty="0"/>
                  <a:t>evicts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evicts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e</a:t>
                </a:r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000" dirty="0"/>
                  <a:t>Begin construction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2000" dirty="0"/>
                  <a:t>from</a:t>
                </a:r>
                <a:r>
                  <a:rPr lang="en-US" sz="2000" dirty="0">
                    <a:solidFill>
                      <a:srgbClr val="0070C0"/>
                    </a:solidFill>
                  </a:rPr>
                  <a:t> S </a:t>
                </a:r>
                <a:r>
                  <a:rPr lang="en-US" sz="2000" dirty="0"/>
                  <a:t>by evicting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 </a:t>
                </a:r>
                <a:r>
                  <a:rPr lang="en-US" sz="2000" dirty="0"/>
                  <a:t>instead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568E-18F9-4BF3-826D-D249A638A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  <a:blipFill>
                <a:blip r:embed="rId2"/>
                <a:stretch>
                  <a:fillRect l="-863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1B7-2D8A-4FAE-A985-52D88CF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76254-2BA7-4D31-BDFD-40555826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029450" cy="1971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8200" y="4034937"/>
                <a:ext cx="7772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Now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2000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sz="2000" dirty="0"/>
                  <a:t> on first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j+1</a:t>
                </a:r>
                <a:r>
                  <a:rPr lang="en-US" sz="2000" dirty="0"/>
                  <a:t> requests; we show that having element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  <a:r>
                  <a:rPr lang="en-US" sz="2000" dirty="0"/>
                  <a:t> in cache is no worse than having element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034937"/>
                <a:ext cx="7772400" cy="914400"/>
              </a:xfrm>
              <a:prstGeom prst="rect">
                <a:avLst/>
              </a:prstGeom>
              <a:blipFill>
                <a:blip r:embed="rId4"/>
                <a:stretch>
                  <a:fillRect l="-706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84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2679-D251-41CD-BCF4-D46102E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Farthest-in-Future (FIF)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1B7-2D8A-4FAE-A985-52D88CF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1143000"/>
                <a:ext cx="7772400" cy="518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show that having element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  <a:r>
                  <a:rPr lang="en-US" sz="2000" dirty="0"/>
                  <a:t> in cache is no worse than having element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</a:t>
                </a:r>
                <a:endParaRPr lang="en-US" sz="2000" dirty="0"/>
              </a:p>
              <a:p>
                <a:r>
                  <a:rPr lang="en-US" sz="2000" dirty="0"/>
                  <a:t>Let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j’ </a:t>
                </a:r>
                <a:r>
                  <a:rPr lang="en-US" sz="2000" dirty="0"/>
                  <a:t>be the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time after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j+1</a:t>
                </a:r>
                <a:r>
                  <a:rPr lang="en-US" sz="2000" dirty="0"/>
                  <a:t> that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2000" dirty="0"/>
                  <a:t>take different actions, and let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 be item requested at time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j’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Case 3a: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 = e </a:t>
                </a:r>
                <a:r>
                  <a:rPr lang="en-US" sz="2000" dirty="0">
                    <a:sym typeface="Wingdings" panose="05000000000000000000" pitchFamily="2" charset="2"/>
                  </a:rPr>
                  <a:t> Can’t happen with FIF since there must be a request for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2000" dirty="0">
                    <a:sym typeface="Wingdings" panose="05000000000000000000" pitchFamily="2" charset="2"/>
                  </a:rPr>
                  <a:t> before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Case 3b: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g= f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2000" dirty="0">
                    <a:sym typeface="Wingdings" panose="05000000000000000000" pitchFamily="2" charset="2"/>
                  </a:rPr>
                  <a:t> cannot be in cache of S, so let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</a:t>
                </a:r>
                <a:r>
                  <a:rPr lang="en-US" sz="2000" dirty="0">
                    <a:sym typeface="Wingdings" panose="05000000000000000000" pitchFamily="2" charset="2"/>
                  </a:rPr>
                  <a:t> be the element that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sz="2000" dirty="0">
                    <a:sym typeface="Wingdings" panose="05000000000000000000" pitchFamily="2" charset="2"/>
                  </a:rPr>
                  <a:t> evicts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 = e</a:t>
                </a:r>
                <a:r>
                  <a:rPr lang="en-US" sz="1800" dirty="0">
                    <a:sym typeface="Wingdings" panose="05000000000000000000" pitchFamily="2" charset="2"/>
                  </a:rPr>
                  <a:t>,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S’</a:t>
                </a:r>
                <a:r>
                  <a:rPr lang="en-US" sz="1800" dirty="0">
                    <a:sym typeface="Wingdings" panose="05000000000000000000" pitchFamily="2" charset="2"/>
                  </a:rPr>
                  <a:t> accesses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1800" dirty="0">
                    <a:sym typeface="Wingdings" panose="05000000000000000000" pitchFamily="2" charset="2"/>
                  </a:rPr>
                  <a:t> from cache; now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sz="1800" dirty="0">
                    <a:sym typeface="Wingdings" panose="05000000000000000000" pitchFamily="2" charset="2"/>
                  </a:rPr>
                  <a:t> and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S’ </a:t>
                </a:r>
                <a:r>
                  <a:rPr lang="en-US" sz="1800" dirty="0">
                    <a:sym typeface="Wingdings" panose="05000000000000000000" pitchFamily="2" charset="2"/>
                  </a:rPr>
                  <a:t>have the same contents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e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1800" dirty="0"/>
                  <a:t>evicts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dirty="0"/>
                  <a:t>and brings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 into the cache; now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S’</a:t>
                </a:r>
                <a:r>
                  <a:rPr lang="en-US" sz="1800" dirty="0"/>
                  <a:t> have the same contents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43000"/>
                <a:ext cx="7772400" cy="5181600"/>
              </a:xfrm>
              <a:prstGeom prst="rect">
                <a:avLst/>
              </a:prstGeom>
              <a:blipFill>
                <a:blip r:embed="rId2"/>
                <a:stretch>
                  <a:fillRect l="-706" t="-706" r="-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FAC142F-BD15-4A1A-93C1-C415B166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99069"/>
            <a:ext cx="5695950" cy="8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2679-D251-41CD-BCF4-D46102E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Farthest-in-Future </a:t>
            </a:r>
            <a:r>
              <a:rPr lang="en-US" dirty="0"/>
              <a:t>(FIF)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1B7-2D8A-4FAE-A985-52D88CF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1143000"/>
                <a:ext cx="7772400" cy="5105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Let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j’ </a:t>
                </a:r>
                <a:r>
                  <a:rPr lang="en-US" sz="2000" dirty="0"/>
                  <a:t>be the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time after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j+1</a:t>
                </a:r>
                <a:r>
                  <a:rPr lang="en-US" sz="2000" dirty="0"/>
                  <a:t> that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2000" dirty="0"/>
                  <a:t>take different actions, and let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 be item requested at time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j’</a:t>
                </a: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Case 3a: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 = e </a:t>
                </a:r>
                <a:r>
                  <a:rPr lang="en-US" sz="2000" dirty="0">
                    <a:sym typeface="Wingdings" panose="05000000000000000000" pitchFamily="2" charset="2"/>
                  </a:rPr>
                  <a:t> Can’t happen with FIF since there must be a request for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2000" dirty="0">
                    <a:sym typeface="Wingdings" panose="05000000000000000000" pitchFamily="2" charset="2"/>
                  </a:rPr>
                  <a:t> before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Case 3b: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g= f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2000" dirty="0">
                    <a:sym typeface="Wingdings" panose="05000000000000000000" pitchFamily="2" charset="2"/>
                  </a:rPr>
                  <a:t> cannot be in cache of S, so let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</a:t>
                </a:r>
                <a:r>
                  <a:rPr lang="en-US" sz="2000" dirty="0">
                    <a:sym typeface="Wingdings" panose="05000000000000000000" pitchFamily="2" charset="2"/>
                  </a:rPr>
                  <a:t> be the element that 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sz="2000" dirty="0">
                    <a:sym typeface="Wingdings" panose="05000000000000000000" pitchFamily="2" charset="2"/>
                  </a:rPr>
                  <a:t> evicts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 = e</a:t>
                </a:r>
                <a:r>
                  <a:rPr lang="en-US" sz="1800" dirty="0">
                    <a:sym typeface="Wingdings" panose="05000000000000000000" pitchFamily="2" charset="2"/>
                  </a:rPr>
                  <a:t>,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S’</a:t>
                </a:r>
                <a:r>
                  <a:rPr lang="en-US" sz="1800" dirty="0">
                    <a:sym typeface="Wingdings" panose="05000000000000000000" pitchFamily="2" charset="2"/>
                  </a:rPr>
                  <a:t> accesses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sz="1800" dirty="0">
                    <a:sym typeface="Wingdings" panose="05000000000000000000" pitchFamily="2" charset="2"/>
                  </a:rPr>
                  <a:t> from cache; now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sz="1800" dirty="0">
                    <a:sym typeface="Wingdings" panose="05000000000000000000" pitchFamily="2" charset="2"/>
                  </a:rPr>
                  <a:t> and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S’ </a:t>
                </a:r>
                <a:r>
                  <a:rPr lang="en-US" sz="1800" dirty="0">
                    <a:sym typeface="Wingdings" panose="05000000000000000000" pitchFamily="2" charset="2"/>
                  </a:rPr>
                  <a:t>have the same contents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If </a:t>
                </a:r>
                <a:r>
                  <a:rPr lang="en-US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e’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e</a:t>
                </a:r>
                <a:r>
                  <a:rPr lang="en-US" sz="1800" dirty="0"/>
                  <a:t>,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S’ </a:t>
                </a:r>
                <a:r>
                  <a:rPr lang="en-US" sz="1800" dirty="0"/>
                  <a:t>evicts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dirty="0"/>
                  <a:t>and brings </a:t>
                </a:r>
                <a:r>
                  <a:rPr lang="en-US" sz="1800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 into the cache; now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S’</a:t>
                </a:r>
                <a:r>
                  <a:rPr lang="en-US" sz="1800" dirty="0"/>
                  <a:t> have the same contents</a:t>
                </a:r>
              </a:p>
              <a:p>
                <a:r>
                  <a:rPr lang="en-US" sz="2000" dirty="0"/>
                  <a:t>Case 3c: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e, 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 </a:t>
                </a:r>
                <a:r>
                  <a:rPr lang="en-US" sz="2000" dirty="0"/>
                  <a:t>must evict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. Make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</a:t>
                </a:r>
                <a:r>
                  <a:rPr lang="en-US" sz="2000" dirty="0"/>
                  <a:t> evict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</a:t>
                </a:r>
                <a:r>
                  <a:rPr lang="en-US" sz="2000" dirty="0"/>
                  <a:t>; now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</a:t>
                </a:r>
                <a:r>
                  <a:rPr lang="en-US" sz="2000" dirty="0"/>
                  <a:t> have the same contents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59DBF01-5B51-4AE6-8852-DCBFE3E2A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43000"/>
                <a:ext cx="7772400" cy="5105400"/>
              </a:xfrm>
              <a:prstGeom prst="rect">
                <a:avLst/>
              </a:prstGeom>
              <a:blipFill>
                <a:blip r:embed="rId2"/>
                <a:stretch>
                  <a:fillRect l="-706" t="-717" r="-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FAC142F-BD15-4A1A-93C1-C415B166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905001"/>
            <a:ext cx="569595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D9456-C0A9-46EE-93D7-8609FF0A6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6" y="5644029"/>
            <a:ext cx="5191124" cy="8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C663-749D-40A5-A833-63EBC9C8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1A9-7802-48AC-9657-2FD9C289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connected and acyclic</a:t>
            </a:r>
          </a:p>
          <a:p>
            <a:r>
              <a:rPr lang="en-US" dirty="0"/>
              <a:t>A tree has n nodes and (n-1) edges</a:t>
            </a:r>
          </a:p>
          <a:p>
            <a:r>
              <a:rPr lang="en-US" dirty="0"/>
              <a:t>Any connected, undirected graph with |V|-1 edges is a tree</a:t>
            </a:r>
          </a:p>
          <a:p>
            <a:r>
              <a:rPr lang="en-US" dirty="0"/>
              <a:t>An undirected graph is a tree if and only if (</a:t>
            </a:r>
            <a:r>
              <a:rPr lang="en-US" dirty="0" err="1"/>
              <a:t>iff</a:t>
            </a:r>
            <a:r>
              <a:rPr lang="en-US" dirty="0"/>
              <a:t>) there is a unique path between any pair of nodes</a:t>
            </a:r>
          </a:p>
          <a:p>
            <a:r>
              <a:rPr lang="en-US" dirty="0"/>
              <a:t>Fact about trees: any two of the following properties imply the third:</a:t>
            </a:r>
          </a:p>
          <a:p>
            <a:pPr lvl="1"/>
            <a:r>
              <a:rPr lang="en-US" dirty="0"/>
              <a:t>Connected</a:t>
            </a:r>
          </a:p>
          <a:p>
            <a:pPr lvl="1"/>
            <a:r>
              <a:rPr lang="en-US" dirty="0"/>
              <a:t>Acyclic</a:t>
            </a:r>
          </a:p>
          <a:p>
            <a:pPr lvl="1"/>
            <a:r>
              <a:rPr lang="en-US" dirty="0"/>
              <a:t>|V|-1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DB20-F8A9-4244-934F-69D21DAE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15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4C91-8321-4C28-A797-3A665B02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Minimum Spanning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F60C-B9CE-4128-9C99-69C5D3062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Given a connected graph G = (V, E) with real-valued edge weights, an MST is a subset of the edges 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E such that T is a spanning tree whose sum of edge weights is minimized</a:t>
                </a:r>
              </a:p>
              <a:p>
                <a:pPr lvl="1"/>
                <a:r>
                  <a:rPr lang="en-US" dirty="0"/>
                  <a:t>A spanning tree whose cost is minimum over all spanning trees is a MST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Example problem: A town has a set of houses and a set of roads. A road connects 2 and only 2 houses. A road connecting houses A and B has a repair cost w(A, B)</a:t>
                </a:r>
              </a:p>
              <a:p>
                <a:pPr marL="0" indent="0">
                  <a:buNone/>
                </a:pPr>
                <a:r>
                  <a:rPr lang="en-US" sz="2000" dirty="0"/>
                  <a:t>Goal: Repair enough (and no more) roads such that</a:t>
                </a:r>
              </a:p>
              <a:p>
                <a:r>
                  <a:rPr lang="en-US" sz="2000" dirty="0"/>
                  <a:t>everyone stays connected (i.e., can reach every house from all other houses), and  </a:t>
                </a:r>
              </a:p>
              <a:p>
                <a:r>
                  <a:rPr lang="en-US" sz="2000" dirty="0"/>
                  <a:t>total repair cost is minimum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4F60C-B9CE-4128-9C99-69C5D3062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ABFE-0ABA-424F-8680-95370CCF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03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F183-2DF6-4613-A911-F0480DA6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4CD9-01B3-4E9B-9902-64E3215F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F69FFF2-8CF5-4406-BE69-2C3A46353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3"/>
          <a:stretch/>
        </p:blipFill>
        <p:spPr>
          <a:xfrm>
            <a:off x="304799" y="1219200"/>
            <a:ext cx="871239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7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186C-81EC-4F54-B73D-9DAF843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1A842-2DE8-4CCD-8FC7-011DB7186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3124200"/>
              </a:xfrm>
            </p:spPr>
            <p:txBody>
              <a:bodyPr/>
              <a:lstStyle/>
              <a:p>
                <a:r>
                  <a:rPr lang="en-US" dirty="0"/>
                  <a:t>Build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edges</a:t>
                </a:r>
              </a:p>
              <a:p>
                <a:pPr lvl="1"/>
                <a:r>
                  <a:rPr lang="en-US" dirty="0"/>
                  <a:t>Initially |A| = 0 (i.e., no edges)</a:t>
                </a:r>
              </a:p>
              <a:p>
                <a:r>
                  <a:rPr lang="en-US" dirty="0"/>
                  <a:t>As edges are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maintain a loop invariant</a:t>
                </a:r>
              </a:p>
              <a:p>
                <a:pPr lvl="1"/>
                <a:r>
                  <a:rPr lang="en-US" b="1" dirty="0"/>
                  <a:t>Loop invariant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some MST </a:t>
                </a:r>
              </a:p>
              <a:p>
                <a:r>
                  <a:rPr lang="en-US" dirty="0"/>
                  <a:t>Only add edges that maintain the invariant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some MST,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safe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also a subset of some MST</a:t>
                </a:r>
              </a:p>
              <a:p>
                <a:pPr lvl="1"/>
                <a:r>
                  <a:rPr lang="en-US" dirty="0"/>
                  <a:t>So, only add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safe edges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1A842-2DE8-4CCD-8FC7-011DB7186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3124200"/>
              </a:xfrm>
              <a:blipFill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E2110-78DA-4A88-A2E7-FC54F38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65E2250-4672-4838-A918-526709298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473374"/>
            <a:ext cx="4648200" cy="18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4B9-A3B1-4B6C-85FA-B0BB3E5E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Safe Edge?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35DE5-0F05-4E98-A197-C2468563B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3412492"/>
                <a:ext cx="7772400" cy="2683507"/>
              </a:xfrm>
            </p:spPr>
            <p:txBody>
              <a:bodyPr/>
              <a:lstStyle/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is the smallest weight edge in the graph</a:t>
                </a:r>
              </a:p>
              <a:p>
                <a:pPr lvl="1"/>
                <a:r>
                  <a:rPr lang="en-US" dirty="0"/>
                  <a:t>Is it safe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Intuitively: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any proper subset of vertices that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In any MST, there </a:t>
                </a:r>
                <a:r>
                  <a:rPr lang="en-US" i="1" dirty="0">
                    <a:solidFill>
                      <a:srgbClr val="0070C0"/>
                    </a:solidFill>
                  </a:rPr>
                  <a:t>must be at least one edge </a:t>
                </a:r>
                <a:r>
                  <a:rPr lang="en-US" dirty="0"/>
                  <a:t>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pick the edge with minimum weight !!!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35DE5-0F05-4E98-A197-C2468563B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412492"/>
                <a:ext cx="7772400" cy="2683507"/>
              </a:xfrm>
              <a:blipFill>
                <a:blip r:embed="rId2"/>
                <a:stretch>
                  <a:fillRect l="-1098" t="-1818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4CD0-F114-440C-A3A2-7F5BA06E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FF108-F214-41BC-BD27-DD41F0F6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64973"/>
            <a:ext cx="5098776" cy="21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8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39EA-9DDE-4615-9314-71A9813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5FDC-5A77-4197-9487-D39500EB4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is a partition of vertices into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crosses</a:t>
                </a:r>
                <a:r>
                  <a:rPr lang="en-US" dirty="0"/>
                  <a:t>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if one endpoint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other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cut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respects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if and only if no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crosses the cut</a:t>
                </a:r>
              </a:p>
              <a:p>
                <a:r>
                  <a:rPr lang="en-US" dirty="0"/>
                  <a:t>An edge is a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light edge </a:t>
                </a:r>
                <a:r>
                  <a:rPr lang="en-US" dirty="0"/>
                  <a:t>crossing a cut if and only if its weight is minimum over all edges crossing the cut.</a:t>
                </a:r>
              </a:p>
              <a:p>
                <a:pPr lvl="1"/>
                <a:r>
                  <a:rPr lang="en-US" dirty="0"/>
                  <a:t>For a given cut, there can be &gt; 1 light edge crossing 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Theorem: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subset of some MST,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be a cut that respects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be a light edge crossing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safe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5FDC-5A77-4197-9487-D39500EB4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BF92A-96CD-4A89-8EBE-DA70B902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5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5038-981B-4E8C-82BA-7DC1DD37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FF0B-030F-46F5-BAFD-C0A10BE4C6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43434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be a partition respecting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 subset of some MST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drawn edges here are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except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light edge of the cut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replacing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new spanning tree with lower cost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a contradiction!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FF0B-030F-46F5-BAFD-C0A10BE4C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4343400" cy="5029200"/>
              </a:xfrm>
              <a:blipFill>
                <a:blip r:embed="rId2"/>
                <a:stretch>
                  <a:fillRect l="-2247" t="-970" r="-2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FCFB7-A7F7-43A1-87D0-177833F3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7179374-FA75-4244-A9F3-266F888F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66800"/>
            <a:ext cx="3473637" cy="37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 </a:t>
            </a:r>
          </a:p>
          <a:p>
            <a:endParaRPr lang="en-US" altLang="en-US" dirty="0"/>
          </a:p>
          <a:p>
            <a:r>
              <a:rPr lang="en-US" altLang="en-US" dirty="0"/>
              <a:t>Greedy</a:t>
            </a:r>
          </a:p>
          <a:p>
            <a:pPr lvl="1"/>
            <a:r>
              <a:rPr lang="en-US" altLang="en-US" dirty="0"/>
              <a:t>Cache eviction</a:t>
            </a:r>
          </a:p>
          <a:p>
            <a:pPr lvl="1"/>
            <a:r>
              <a:rPr lang="en-US" altLang="en-US" dirty="0"/>
              <a:t>Minimum Spanning Trees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2502-1E6E-4F4B-96B5-6958DC9D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0C7D-3B35-44DC-BC99-8E9293B0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75783CD-D34D-4802-BDE2-EF8405DE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81258"/>
            <a:ext cx="7695242" cy="2500142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5E1008C-2A00-465F-8106-C1F0F717D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34853"/>
            <a:ext cx="6036994" cy="2637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C07E0-7867-415A-8A31-A60853AE3E86}"/>
              </a:ext>
            </a:extLst>
          </p:cNvPr>
          <p:cNvSpPr txBox="1"/>
          <p:nvPr/>
        </p:nvSpPr>
        <p:spPr>
          <a:xfrm>
            <a:off x="7148226" y="4753663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O(|E| log |E|)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36F3-A853-4B3C-9584-66EE5EF3336E}"/>
              </a:ext>
            </a:extLst>
          </p:cNvPr>
          <p:cNvSpPr txBox="1"/>
          <p:nvPr/>
        </p:nvSpPr>
        <p:spPr>
          <a:xfrm>
            <a:off x="7184273" y="537663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O(|E|)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CEE50-1F03-4A0F-9544-5B5AA93BB650}"/>
              </a:ext>
            </a:extLst>
          </p:cNvPr>
          <p:cNvSpPr txBox="1"/>
          <p:nvPr/>
        </p:nvSpPr>
        <p:spPr>
          <a:xfrm>
            <a:off x="1104324" y="6326036"/>
            <a:ext cx="577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Running time: O(|E| log |E|)  </a:t>
            </a:r>
            <a:r>
              <a:rPr lang="en-US" sz="1200" dirty="0">
                <a:solidFill>
                  <a:srgbClr val="FF0000"/>
                </a:solidFill>
              </a:rPr>
              <a:t>by using union-find and path compression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8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Kruskal</a:t>
            </a:r>
            <a:endParaRPr lang="en-US" sz="16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90F603F-6167-4D81-9EDB-8A3F10E31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2" b="18232"/>
          <a:stretch/>
        </p:blipFill>
        <p:spPr>
          <a:xfrm>
            <a:off x="655229" y="1623403"/>
            <a:ext cx="7715306" cy="1756540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1061FC3-3857-4142-BB39-5D0DAAF5A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0" y="1734134"/>
            <a:ext cx="1532345" cy="350046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B197BA-45B5-42A5-BDFA-BAD6B4577E83}"/>
              </a:ext>
            </a:extLst>
          </p:cNvPr>
          <p:cNvCxnSpPr>
            <a:cxnSpLocks/>
          </p:cNvCxnSpPr>
          <p:nvPr/>
        </p:nvCxnSpPr>
        <p:spPr>
          <a:xfrm>
            <a:off x="1426781" y="2115607"/>
            <a:ext cx="0" cy="86398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70889-7AF0-4886-8C08-DD4DBB58D4B2}"/>
              </a:ext>
            </a:extLst>
          </p:cNvPr>
          <p:cNvCxnSpPr>
            <a:cxnSpLocks/>
          </p:cNvCxnSpPr>
          <p:nvPr/>
        </p:nvCxnSpPr>
        <p:spPr>
          <a:xfrm flipV="1">
            <a:off x="1435127" y="2101525"/>
            <a:ext cx="0" cy="851532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232B2-C616-40CA-AA17-EA060274E68C}"/>
              </a:ext>
            </a:extLst>
          </p:cNvPr>
          <p:cNvCxnSpPr>
            <a:cxnSpLocks/>
          </p:cNvCxnSpPr>
          <p:nvPr/>
        </p:nvCxnSpPr>
        <p:spPr>
          <a:xfrm>
            <a:off x="3680640" y="2097628"/>
            <a:ext cx="0" cy="863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E8F456-94D4-47C8-B46C-D14B59BCC8C7}"/>
              </a:ext>
            </a:extLst>
          </p:cNvPr>
          <p:cNvCxnSpPr>
            <a:cxnSpLocks/>
          </p:cNvCxnSpPr>
          <p:nvPr/>
        </p:nvCxnSpPr>
        <p:spPr>
          <a:xfrm flipV="1">
            <a:off x="3675636" y="2047942"/>
            <a:ext cx="0" cy="913677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502A70-B3DD-4C3C-A476-636EB79140E5}"/>
              </a:ext>
            </a:extLst>
          </p:cNvPr>
          <p:cNvCxnSpPr>
            <a:cxnSpLocks/>
          </p:cNvCxnSpPr>
          <p:nvPr/>
        </p:nvCxnSpPr>
        <p:spPr>
          <a:xfrm flipV="1">
            <a:off x="1535090" y="2624476"/>
            <a:ext cx="348453" cy="355116"/>
          </a:xfrm>
          <a:prstGeom prst="line">
            <a:avLst/>
          </a:prstGeom>
          <a:ln w="88900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E068FC-888A-4BF1-97C3-26A69F032512}"/>
              </a:ext>
            </a:extLst>
          </p:cNvPr>
          <p:cNvCxnSpPr>
            <a:cxnSpLocks/>
          </p:cNvCxnSpPr>
          <p:nvPr/>
        </p:nvCxnSpPr>
        <p:spPr>
          <a:xfrm flipV="1">
            <a:off x="2094441" y="2060486"/>
            <a:ext cx="348453" cy="355116"/>
          </a:xfrm>
          <a:prstGeom prst="line">
            <a:avLst/>
          </a:prstGeom>
          <a:ln w="88900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57288-1C70-44A5-A75A-F2F4504BFED5}"/>
              </a:ext>
            </a:extLst>
          </p:cNvPr>
          <p:cNvCxnSpPr>
            <a:cxnSpLocks/>
          </p:cNvCxnSpPr>
          <p:nvPr/>
        </p:nvCxnSpPr>
        <p:spPr>
          <a:xfrm flipV="1">
            <a:off x="1555324" y="2617219"/>
            <a:ext cx="338447" cy="344394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EDA823-4D4F-46B3-AEA1-131DD7DBD9F5}"/>
              </a:ext>
            </a:extLst>
          </p:cNvPr>
          <p:cNvCxnSpPr>
            <a:cxnSpLocks/>
          </p:cNvCxnSpPr>
          <p:nvPr/>
        </p:nvCxnSpPr>
        <p:spPr>
          <a:xfrm flipV="1">
            <a:off x="2105577" y="2049769"/>
            <a:ext cx="353480" cy="344328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89235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406C-2103-4457-877F-74A3DBA3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4C0B3-8D09-4307-93D3-7A27F0B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012DBFD-0916-4941-92E4-B868AD93BD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-2648"/>
          <a:stretch/>
        </p:blipFill>
        <p:spPr>
          <a:xfrm>
            <a:off x="152400" y="1143000"/>
            <a:ext cx="7696200" cy="134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21A8A-0B2E-470C-86D5-1A64F582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1" y="2489069"/>
            <a:ext cx="6629400" cy="3508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8FB6A-FF30-4FCA-B988-3B7D0DBD7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519" y="5006212"/>
            <a:ext cx="2090481" cy="476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9384A7-9D45-4CBA-956E-0274AAA1D2E9}"/>
              </a:ext>
            </a:extLst>
          </p:cNvPr>
          <p:cNvSpPr txBox="1"/>
          <p:nvPr/>
        </p:nvSpPr>
        <p:spPr>
          <a:xfrm>
            <a:off x="457200" y="6172200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Running time: O(|</a:t>
            </a:r>
            <a:r>
              <a:rPr lang="en-US" altLang="en-US" sz="2000" dirty="0" err="1">
                <a:solidFill>
                  <a:srgbClr val="FF0000"/>
                </a:solidFill>
              </a:rPr>
              <a:t>V|log|V</a:t>
            </a:r>
            <a:r>
              <a:rPr lang="en-US" altLang="en-US" sz="2000" dirty="0">
                <a:solidFill>
                  <a:srgbClr val="FF0000"/>
                </a:solidFill>
              </a:rPr>
              <a:t>|+|E|)</a:t>
            </a:r>
          </a:p>
        </p:txBody>
      </p:sp>
    </p:spTree>
    <p:extLst>
      <p:ext uri="{BB962C8B-B14F-4D97-AF65-F5344CB8AC3E}">
        <p14:creationId xmlns:p14="http://schemas.microsoft.com/office/powerpoint/2010/main" val="125842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9421E8-6863-4261-A906-A387000D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24200"/>
            <a:ext cx="6815137" cy="22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3C0A6-216A-4387-8F36-45E9797B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Prim’s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0322-2BD6-44B2-8096-523DB12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28A72-8233-40AA-8220-E3A54A45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3094256" cy="17002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3A0E9C-F502-4E37-988E-F0373A597B9B}"/>
              </a:ext>
            </a:extLst>
          </p:cNvPr>
          <p:cNvSpPr/>
          <p:nvPr/>
        </p:nvSpPr>
        <p:spPr bwMode="auto">
          <a:xfrm>
            <a:off x="5029200" y="3810000"/>
            <a:ext cx="4572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C0DF7-F635-46D0-A41E-69A081CF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154906"/>
            <a:ext cx="3136702" cy="1676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3B4C74-E5DE-4FA8-9A85-E3C5D20BB988}"/>
              </a:ext>
            </a:extLst>
          </p:cNvPr>
          <p:cNvCxnSpPr/>
          <p:nvPr/>
        </p:nvCxnSpPr>
        <p:spPr bwMode="auto">
          <a:xfrm>
            <a:off x="5181600" y="1600200"/>
            <a:ext cx="9144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0E8BD-FA83-4C05-8916-342C8DB5D1B1}"/>
              </a:ext>
            </a:extLst>
          </p:cNvPr>
          <p:cNvSpPr/>
          <p:nvPr/>
        </p:nvSpPr>
        <p:spPr bwMode="auto">
          <a:xfrm>
            <a:off x="3322856" y="4038600"/>
            <a:ext cx="4572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A4BDED-4BAA-4926-8F09-2CF811A55E2B}"/>
              </a:ext>
            </a:extLst>
          </p:cNvPr>
          <p:cNvCxnSpPr/>
          <p:nvPr/>
        </p:nvCxnSpPr>
        <p:spPr bwMode="auto">
          <a:xfrm>
            <a:off x="5181600" y="2450996"/>
            <a:ext cx="838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1842B0-05F4-469E-BC26-F30E2BD8B8CF}"/>
              </a:ext>
            </a:extLst>
          </p:cNvPr>
          <p:cNvSpPr/>
          <p:nvPr/>
        </p:nvSpPr>
        <p:spPr bwMode="auto">
          <a:xfrm>
            <a:off x="4176028" y="4345681"/>
            <a:ext cx="4572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E699E1-BB61-4D67-870B-3DD194483B05}"/>
              </a:ext>
            </a:extLst>
          </p:cNvPr>
          <p:cNvCxnSpPr/>
          <p:nvPr/>
        </p:nvCxnSpPr>
        <p:spPr bwMode="auto">
          <a:xfrm flipV="1">
            <a:off x="5181600" y="1600200"/>
            <a:ext cx="8382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36389F-B10F-4D55-984D-0EDFA5171528}"/>
              </a:ext>
            </a:extLst>
          </p:cNvPr>
          <p:cNvSpPr/>
          <p:nvPr/>
        </p:nvSpPr>
        <p:spPr bwMode="auto">
          <a:xfrm>
            <a:off x="6705600" y="4572000"/>
            <a:ext cx="4572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51CAF-4BBA-4CDA-A333-B97BEF7B7810}"/>
              </a:ext>
            </a:extLst>
          </p:cNvPr>
          <p:cNvCxnSpPr/>
          <p:nvPr/>
        </p:nvCxnSpPr>
        <p:spPr bwMode="auto">
          <a:xfrm flipH="1" flipV="1">
            <a:off x="6324600" y="1600200"/>
            <a:ext cx="914400" cy="762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2C090D-7A4C-47DE-BF56-223F688A1805}"/>
              </a:ext>
            </a:extLst>
          </p:cNvPr>
          <p:cNvSpPr/>
          <p:nvPr/>
        </p:nvSpPr>
        <p:spPr bwMode="auto">
          <a:xfrm>
            <a:off x="5867400" y="4864937"/>
            <a:ext cx="4572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DBE681-7D35-46CD-954F-2D1A00C55604}"/>
              </a:ext>
            </a:extLst>
          </p:cNvPr>
          <p:cNvCxnSpPr/>
          <p:nvPr/>
        </p:nvCxnSpPr>
        <p:spPr bwMode="auto">
          <a:xfrm flipV="1">
            <a:off x="7345144" y="1638300"/>
            <a:ext cx="0" cy="6477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E849EE-BC8A-4C0C-B199-43CB712478C1}"/>
              </a:ext>
            </a:extLst>
          </p:cNvPr>
          <p:cNvSpPr txBox="1"/>
          <p:nvPr/>
        </p:nvSpPr>
        <p:spPr>
          <a:xfrm>
            <a:off x="7660681" y="180826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Cost = 14 </a:t>
            </a:r>
          </a:p>
        </p:txBody>
      </p:sp>
    </p:spTree>
    <p:extLst>
      <p:ext uri="{BB962C8B-B14F-4D97-AF65-F5344CB8AC3E}">
        <p14:creationId xmlns:p14="http://schemas.microsoft.com/office/powerpoint/2010/main" val="23335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1" grpId="0" animBg="1"/>
      <p:bldP spid="25" grpId="0" animBg="1"/>
      <p:bldP spid="29" grpId="0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B69D56D0-AAA3-4C6A-8249-0E14578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C953A-2F4A-4542-8836-BF1B69B826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ED2151-38E3-4A37-B022-F6479B52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7 </a:t>
            </a:r>
            <a:r>
              <a:rPr lang="en-US" altLang="en-US" dirty="0"/>
              <a:t>summ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en-US" dirty="0"/>
              <a:t>ry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BB140B0-7947-4D48-ACD5-B7435C78A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810000"/>
          </a:xfrm>
        </p:spPr>
        <p:txBody>
          <a:bodyPr/>
          <a:lstStyle/>
          <a:p>
            <a:r>
              <a:rPr lang="en-US" altLang="en-US" sz="3200" dirty="0"/>
              <a:t>Greedy algorithms</a:t>
            </a:r>
          </a:p>
          <a:p>
            <a:pPr lvl="1"/>
            <a:r>
              <a:rPr lang="en-US" altLang="en-US" sz="2800" dirty="0"/>
              <a:t>Offline cache eviction</a:t>
            </a:r>
          </a:p>
          <a:p>
            <a:pPr lvl="1"/>
            <a:r>
              <a:rPr lang="en-US" altLang="en-US" sz="2800" dirty="0"/>
              <a:t>Minimum spanning trees</a:t>
            </a:r>
          </a:p>
          <a:p>
            <a:pPr lvl="2"/>
            <a:r>
              <a:rPr lang="en-US" altLang="en-US" sz="3200" dirty="0"/>
              <a:t>Kruskal’s</a:t>
            </a:r>
          </a:p>
          <a:p>
            <a:pPr lvl="2"/>
            <a:r>
              <a:rPr lang="en-US" altLang="en-US" sz="3200" dirty="0"/>
              <a:t>Prim’s</a:t>
            </a:r>
          </a:p>
          <a:p>
            <a:endParaRPr lang="en-US" altLang="en-US" sz="3200" dirty="0"/>
          </a:p>
          <a:p>
            <a:r>
              <a:rPr lang="en-US" altLang="en-US" sz="3200" dirty="0"/>
              <a:t>Next class: midterm review</a:t>
            </a:r>
          </a:p>
          <a:p>
            <a:pPr lvl="1"/>
            <a:endParaRPr lang="en-US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0FF9D04-DAF7-46B4-B612-028B435A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Extra Credit Qs 5 (8 points)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A95852A-FEAD-4F8A-A7BA-FA3F68A7FA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65E32B-3993-4F3D-BDD1-68C566D5BB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A01634-13FE-4DAC-A251-F95DD0E11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Email solutions to </a:t>
                </a:r>
                <a:r>
                  <a:rPr lang="en-US" dirty="0">
                    <a:hlinkClick r:id="rId2"/>
                  </a:rPr>
                  <a:t>snath@scu.edu</a:t>
                </a:r>
                <a:r>
                  <a:rPr lang="en-US" dirty="0"/>
                  <a:t> by 7:09p of Oct 12, 2022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What is an algorithm that Prim’s algorithm reminds you of? (1 point)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What are the key differences with that algorithm? (2 points)</a:t>
                </a:r>
              </a:p>
              <a:p>
                <a:pPr marL="457200" indent="-457200">
                  <a:buAutoNum type="alphaLcParenBoth"/>
                </a:pPr>
                <a:r>
                  <a:rPr lang="en-US" dirty="0"/>
                  <a:t>Let’s say the algorithm in (a) is </a:t>
                </a:r>
                <a:r>
                  <a:rPr lang="en-US" dirty="0" err="1"/>
                  <a:t>AlgA</a:t>
                </a:r>
                <a:r>
                  <a:rPr lang="en-US" dirty="0"/>
                  <a:t>. Now, if we combine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𝐴𝑙𝑔𝐴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/>
                  <a:t>to construct a spanning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𝑠𝑖𝑛𝑘𝑠</m:t>
                    </m:r>
                  </m:oMath>
                </a14:m>
                <a:r>
                  <a:rPr lang="en-US" dirty="0"/>
                  <a:t>. Can you qualitatively describe the tradeoffs of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0 to 1? What types of trees do you get? (5 points)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A01634-13FE-4DAC-A251-F95DD0E11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HW2 due now!</a:t>
            </a:r>
          </a:p>
          <a:p>
            <a:endParaRPr lang="en-US" altLang="en-US" dirty="0"/>
          </a:p>
          <a:p>
            <a:r>
              <a:rPr lang="en-US" altLang="en-US" dirty="0"/>
              <a:t>Midterm on Oct 17 (M)</a:t>
            </a:r>
          </a:p>
          <a:p>
            <a:pPr lvl="1"/>
            <a:r>
              <a:rPr lang="en-US" altLang="en-US" dirty="0"/>
              <a:t>7:10p in Kenna 104</a:t>
            </a:r>
          </a:p>
          <a:p>
            <a:pPr lvl="1"/>
            <a:r>
              <a:rPr lang="en-US" altLang="en-US" dirty="0"/>
              <a:t>Closed book; </a:t>
            </a:r>
            <a:r>
              <a:rPr lang="en-US" altLang="en-US" dirty="0">
                <a:solidFill>
                  <a:srgbClr val="00B0F0"/>
                </a:solidFill>
              </a:rPr>
              <a:t>cheat sheet OK </a:t>
            </a:r>
          </a:p>
          <a:p>
            <a:pPr lvl="1"/>
            <a:r>
              <a:rPr lang="en-US" altLang="en-US" dirty="0"/>
              <a:t>Calculators OK, but no other device (phones, smart watches, laptops, etc.)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4266-1DC7-46AA-9B7F-90CE7FBD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Optimal Caching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CCE3C-92C5-42EC-BDFF-AAA712111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memory with</a:t>
                </a:r>
                <a:r>
                  <a:rPr lang="en-US" dirty="0">
                    <a:solidFill>
                      <a:srgbClr val="0070C0"/>
                    </a:solidFill>
                  </a:rPr>
                  <a:t> n </a:t>
                </a:r>
                <a:r>
                  <a:rPr lang="en-US" dirty="0"/>
                  <a:t>data items from a set </a:t>
                </a:r>
                <a:r>
                  <a:rPr lang="en-US" dirty="0">
                    <a:solidFill>
                      <a:srgbClr val="0070C0"/>
                    </a:solidFill>
                  </a:rPr>
                  <a:t>U</a:t>
                </a:r>
              </a:p>
              <a:p>
                <a:r>
                  <a:rPr lang="en-US" dirty="0"/>
                  <a:t>Cache can hold </a:t>
                </a:r>
                <a:r>
                  <a:rPr lang="en-US" dirty="0">
                    <a:solidFill>
                      <a:srgbClr val="0070C0"/>
                    </a:solidFill>
                  </a:rPr>
                  <a:t>k &lt; n </a:t>
                </a:r>
                <a:r>
                  <a:rPr lang="en-US" dirty="0"/>
                  <a:t>items; cache is full suggests it holds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items</a:t>
                </a:r>
              </a:p>
              <a:p>
                <a:r>
                  <a:rPr lang="en-US" dirty="0"/>
                  <a:t>When a request d from U</a:t>
                </a:r>
              </a:p>
              <a:p>
                <a:pPr lvl="1"/>
                <a:r>
                  <a:rPr lang="en-US" dirty="0"/>
                  <a:t>If</a:t>
                </a:r>
                <a:r>
                  <a:rPr lang="en-US" dirty="0">
                    <a:solidFill>
                      <a:srgbClr val="0070C0"/>
                    </a:solidFill>
                  </a:rPr>
                  <a:t> d </a:t>
                </a:r>
                <a:r>
                  <a:rPr lang="en-US" dirty="0"/>
                  <a:t>is in cache, we can access it quickly</a:t>
                </a:r>
              </a:p>
              <a:p>
                <a:pPr lvl="1"/>
                <a:r>
                  <a:rPr lang="en-US" dirty="0"/>
                  <a:t>Else, cache miss</a:t>
                </a:r>
              </a:p>
              <a:p>
                <a:pPr lvl="2"/>
                <a:r>
                  <a:rPr lang="en-US" dirty="0"/>
                  <a:t>Bring it into cache and evict some other item</a:t>
                </a:r>
              </a:p>
              <a:p>
                <a:pPr lvl="2"/>
                <a:r>
                  <a:rPr lang="en-US" dirty="0"/>
                  <a:t>Which item to evict?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items from U, find a sequence of evictions (or, an eviction schedule) to minimize #cache misses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CCE3C-92C5-42EC-BDFF-AAA71211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FA6F-C4DF-4248-B70C-BCB2124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4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6E6F-930C-4139-A94E-83BD9FD0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AA2A6-C5A0-4960-8CAF-97AED40C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9BDB-341F-41DA-9D55-0A247707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47837"/>
            <a:ext cx="8210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CE1-28A5-4D79-8A3D-3FC3E88C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73E1A-AA7E-49C2-A5A1-D5241BB98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895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requested evict the item that is needed </a:t>
                </a:r>
                <a:r>
                  <a:rPr lang="en-US" b="1" dirty="0">
                    <a:solidFill>
                      <a:schemeClr val="tx1"/>
                    </a:solidFill>
                  </a:rPr>
                  <a:t>farthest in the future</a:t>
                </a:r>
              </a:p>
              <a:p>
                <a:pPr lvl="1"/>
                <a:r>
                  <a:rPr lang="en-US" dirty="0"/>
                  <a:t>Evict item in the cache that is not requested until farthest in the future (least recently used)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dirty="0" err="1">
                    <a:solidFill>
                      <a:schemeClr val="tx1"/>
                    </a:solidFill>
                  </a:rPr>
                  <a:t>NextAccess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d)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next point in D that item d is requested</a:t>
                </a:r>
              </a:p>
              <a:p>
                <a:r>
                  <a:rPr lang="en-US" dirty="0"/>
                  <a:t>Evict d such that </a:t>
                </a:r>
                <a:r>
                  <a:rPr lang="en-US" dirty="0" err="1">
                    <a:solidFill>
                      <a:schemeClr val="tx1"/>
                    </a:solidFill>
                  </a:rPr>
                  <a:t>NextAccess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d) is the largest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73E1A-AA7E-49C2-A5A1-D5241BB98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895600"/>
              </a:xfrm>
              <a:blipFill>
                <a:blip r:embed="rId2"/>
                <a:stretch>
                  <a:fillRect l="-1098" t="-1684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B169-B8EB-4A0C-8DEE-3E9BCE55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89473-8A5D-43F0-BE90-EFCF3F8C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4237892"/>
            <a:ext cx="7991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7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B2A-B4FD-4563-94A3-F77BD60A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Eviction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FE29-98F4-4591-8237-F11B2502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r>
              <a:rPr lang="en-US" dirty="0" err="1"/>
              <a:t>Defn</a:t>
            </a:r>
            <a:r>
              <a:rPr lang="en-US" dirty="0"/>
              <a:t>: A reduced schedule only inserts an item into the cache in a step in which that item is requested</a:t>
            </a:r>
          </a:p>
          <a:p>
            <a:r>
              <a:rPr lang="en-US" dirty="0"/>
              <a:t>Can transform an unreduced schedule to a reduced schedule with no more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6C4A-030A-4920-B40A-E0325FA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0919-48F2-4A27-A872-DD1F3D77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16469"/>
            <a:ext cx="5429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3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355-B0F6-415A-A21E-E4C8D850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Eviction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BD60-0A24-4EFE-AE2A-D43CD47C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590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Claim: </a:t>
            </a:r>
            <a:r>
              <a:rPr lang="en-US" sz="2000" dirty="0"/>
              <a:t>Given any unreduced schedule </a:t>
            </a:r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/>
              <a:t>, can transform it into a reduced schedule </a:t>
            </a:r>
            <a:r>
              <a:rPr lang="en-US" sz="2000" dirty="0">
                <a:solidFill>
                  <a:srgbClr val="0070C0"/>
                </a:solidFill>
              </a:rPr>
              <a:t>S’ </a:t>
            </a:r>
            <a:r>
              <a:rPr lang="en-US" sz="2000" dirty="0"/>
              <a:t>with no more cache misses</a:t>
            </a:r>
          </a:p>
          <a:p>
            <a:pPr marL="0" indent="0">
              <a:buNone/>
            </a:pPr>
            <a:r>
              <a:rPr lang="en-US" sz="2000" b="1" u="sng" dirty="0"/>
              <a:t>Proof: </a:t>
            </a:r>
            <a:r>
              <a:rPr lang="en-US" sz="2000" dirty="0"/>
              <a:t>(by induction on # of unreduced items)</a:t>
            </a:r>
          </a:p>
          <a:p>
            <a:pPr marL="0" indent="0">
              <a:buNone/>
            </a:pPr>
            <a:r>
              <a:rPr lang="en-US" sz="2000" dirty="0"/>
              <a:t>Suppose </a:t>
            </a:r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/>
              <a:t> brings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into cache at time </a:t>
            </a:r>
            <a:r>
              <a:rPr lang="en-US" sz="2000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, without a request</a:t>
            </a:r>
          </a:p>
          <a:p>
            <a:pPr marL="0" indent="0">
              <a:buNone/>
            </a:pPr>
            <a:r>
              <a:rPr lang="en-US" sz="2000" dirty="0"/>
              <a:t>Let</a:t>
            </a:r>
            <a:r>
              <a:rPr lang="en-US" sz="2000" dirty="0">
                <a:solidFill>
                  <a:srgbClr val="0070C0"/>
                </a:solidFill>
              </a:rPr>
              <a:t> c </a:t>
            </a:r>
            <a:r>
              <a:rPr lang="en-US" sz="2000" dirty="0"/>
              <a:t>be the item </a:t>
            </a:r>
            <a:r>
              <a:rPr lang="en-US" sz="2000" dirty="0">
                <a:solidFill>
                  <a:srgbClr val="0070C0"/>
                </a:solidFill>
              </a:rPr>
              <a:t>S</a:t>
            </a:r>
            <a:r>
              <a:rPr lang="en-US" sz="2000" dirty="0"/>
              <a:t> evicts when it brings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into cache</a:t>
            </a:r>
          </a:p>
          <a:p>
            <a:pPr marL="0" indent="0">
              <a:buNone/>
            </a:pPr>
            <a:r>
              <a:rPr lang="en-US" sz="2000" dirty="0"/>
              <a:t>Case 1: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evicted at time </a:t>
            </a:r>
            <a:r>
              <a:rPr lang="en-US" sz="2000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, before next request for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indent="0">
              <a:buNone/>
            </a:pPr>
            <a:r>
              <a:rPr lang="en-US" sz="2000" dirty="0"/>
              <a:t>Case 2: </a:t>
            </a:r>
            <a:r>
              <a:rPr lang="en-US" sz="2000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requested at time </a:t>
            </a:r>
            <a:r>
              <a:rPr lang="en-US" sz="2000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, before d is evicted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AD12-E7F2-4574-A9DF-764CA91C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A1486-79E3-4F6C-8CAE-D51FAB81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3733800"/>
            <a:ext cx="8181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2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2679-D251-41CD-BCF4-D46102E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Farthest-in-Future (FIF)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568E-18F9-4BF3-826D-D249A638A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Theorem: </a:t>
                </a:r>
                <a:r>
                  <a:rPr lang="en-US" dirty="0"/>
                  <a:t>FIF is an optimal eviction algorithm</a:t>
                </a:r>
              </a:p>
              <a:p>
                <a:pPr marL="0" indent="0">
                  <a:buNone/>
                </a:pPr>
                <a:r>
                  <a:rPr lang="en-US" dirty="0"/>
                  <a:t>Invariant: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an optimal reduced schedule </a:t>
                </a:r>
                <a:r>
                  <a:rPr lang="en-US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 that makes the same #evictions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dirty="0"/>
                  <a:t>through the first </a:t>
                </a:r>
                <a:r>
                  <a:rPr lang="en-US" dirty="0">
                    <a:solidFill>
                      <a:srgbClr val="0070C0"/>
                    </a:solidFill>
                  </a:rPr>
                  <a:t>j</a:t>
                </a:r>
                <a:r>
                  <a:rPr lang="en-US" dirty="0"/>
                  <a:t> requests</a:t>
                </a:r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be a reduced schedule that satisfies the invariant through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/>
                  <a:t> requests</a:t>
                </a:r>
              </a:p>
              <a:p>
                <a:pPr marL="0" indent="0">
                  <a:buNone/>
                </a:pPr>
                <a:r>
                  <a:rPr lang="en-US" sz="2000" dirty="0"/>
                  <a:t>We produce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</a:t>
                </a:r>
                <a:r>
                  <a:rPr lang="en-US" sz="2000" dirty="0"/>
                  <a:t> that satisfies invariant after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j+1</a:t>
                </a:r>
                <a:r>
                  <a:rPr lang="en-US" sz="2000" dirty="0"/>
                  <a:t> requests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(j+1)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request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sz="2000" dirty="0"/>
                  <a:t>have agreed so far, they have the same cache contents before request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j+1</a:t>
                </a:r>
              </a:p>
              <a:p>
                <a:pPr marL="0" indent="0">
                  <a:buNone/>
                </a:pPr>
                <a:r>
                  <a:rPr lang="en-US" sz="2000" dirty="0"/>
                  <a:t>Case 1: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d</a:t>
                </a:r>
                <a:r>
                  <a:rPr lang="en-US" sz="2000" dirty="0"/>
                  <a:t> is already in cache)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= S </a:t>
                </a:r>
                <a:r>
                  <a:rPr lang="en-US" sz="2000" dirty="0"/>
                  <a:t>satisfies invariant</a:t>
                </a:r>
              </a:p>
              <a:p>
                <a:pPr marL="0" indent="0">
                  <a:buNone/>
                </a:pPr>
                <a:r>
                  <a:rPr lang="en-US" sz="2000" dirty="0"/>
                  <a:t>Case 2: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d</a:t>
                </a:r>
                <a:r>
                  <a:rPr lang="en-US" sz="2000" dirty="0"/>
                  <a:t> is not in cache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sz="2000" dirty="0"/>
                  <a:t>evict the same item)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S’ = S </a:t>
                </a:r>
                <a:r>
                  <a:rPr lang="en-US" sz="2000" dirty="0"/>
                  <a:t>satisfies invariant</a:t>
                </a:r>
              </a:p>
              <a:p>
                <a:pPr marL="0" indent="0">
                  <a:buNone/>
                </a:pPr>
                <a:r>
                  <a:rPr lang="en-US" sz="2000" dirty="0"/>
                  <a:t>Case 3: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d</a:t>
                </a:r>
                <a:r>
                  <a:rPr lang="en-US" sz="2000" dirty="0"/>
                  <a:t> is not in cache;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𝐹𝐼𝐹</m:t>
                        </m:r>
                      </m:sub>
                    </m:sSub>
                  </m:oMath>
                </a14:m>
                <a:r>
                  <a:rPr lang="en-US" sz="2000" dirty="0"/>
                  <a:t>evicts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 evicts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e</a:t>
                </a:r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568E-18F9-4BF3-826D-D249A638A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b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1B7-2D8A-4FAE-A985-52D88CF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83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15445</TotalTime>
  <Words>1677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Problem 3: Optimal Caching</vt:lpstr>
      <vt:lpstr>Example</vt:lpstr>
      <vt:lpstr>Greedy Strategy</vt:lpstr>
      <vt:lpstr>Reduced Eviction Schedules</vt:lpstr>
      <vt:lpstr>Reduced Eviction Schedules</vt:lpstr>
      <vt:lpstr>Farthest-in-Future (FIF) Analysis</vt:lpstr>
      <vt:lpstr>Farthest-in-Future (FIF) Analysis</vt:lpstr>
      <vt:lpstr>Farthest-in-Future (FIF) Analysis</vt:lpstr>
      <vt:lpstr>Farthest-in-Future (FIF) Analysis</vt:lpstr>
      <vt:lpstr>Trees</vt:lpstr>
      <vt:lpstr>Problem 4: Minimum Spanning Trees</vt:lpstr>
      <vt:lpstr>Example</vt:lpstr>
      <vt:lpstr>Towards a Solution</vt:lpstr>
      <vt:lpstr>How to Find a Safe Edge?</vt:lpstr>
      <vt:lpstr>Definitions</vt:lpstr>
      <vt:lpstr>Proof</vt:lpstr>
      <vt:lpstr>Kruskal’s Algorithm</vt:lpstr>
      <vt:lpstr>Example of Kruskal</vt:lpstr>
      <vt:lpstr>Prim’s Algorithm</vt:lpstr>
      <vt:lpstr>Example of Prim’s</vt:lpstr>
      <vt:lpstr>Lecture 7 summary</vt:lpstr>
      <vt:lpstr>Extra Credit Qs 5 (8 points)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225</cp:revision>
  <cp:lastPrinted>2006-09-21T19:13:42Z</cp:lastPrinted>
  <dcterms:created xsi:type="dcterms:W3CDTF">1996-09-30T18:28:10Z</dcterms:created>
  <dcterms:modified xsi:type="dcterms:W3CDTF">2022-10-07T02:48:23Z</dcterms:modified>
</cp:coreProperties>
</file>