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78" r:id="rId25"/>
    <p:sldId id="280" r:id="rId26"/>
    <p:sldId id="279" r:id="rId27"/>
    <p:sldId id="288" r:id="rId28"/>
    <p:sldId id="281" r:id="rId29"/>
    <p:sldId id="282" r:id="rId30"/>
    <p:sldId id="283" r:id="rId31"/>
    <p:sldId id="285" r:id="rId32"/>
    <p:sldId id="284" r:id="rId33"/>
    <p:sldId id="286" r:id="rId34"/>
    <p:sldId id="289" r:id="rId35"/>
    <p:sldId id="294" r:id="rId36"/>
    <p:sldId id="290" r:id="rId37"/>
    <p:sldId id="295" r:id="rId38"/>
    <p:sldId id="291" r:id="rId39"/>
    <p:sldId id="292" r:id="rId40"/>
    <p:sldId id="296" r:id="rId41"/>
    <p:sldId id="293" r:id="rId42"/>
    <p:sldId id="297" r:id="rId43"/>
    <p:sldId id="298" r:id="rId44"/>
    <p:sldId id="302" r:id="rId45"/>
    <p:sldId id="299" r:id="rId46"/>
    <p:sldId id="301" r:id="rId47"/>
    <p:sldId id="303" r:id="rId48"/>
    <p:sldId id="304" r:id="rId49"/>
    <p:sldId id="300" r:id="rId50"/>
    <p:sldId id="305" r:id="rId51"/>
    <p:sldId id="306" r:id="rId52"/>
    <p:sldId id="338" r:id="rId53"/>
    <p:sldId id="339" r:id="rId54"/>
    <p:sldId id="340" r:id="rId55"/>
    <p:sldId id="341" r:id="rId56"/>
    <p:sldId id="343" r:id="rId57"/>
    <p:sldId id="342" r:id="rId58"/>
    <p:sldId id="344" r:id="rId59"/>
    <p:sldId id="345" r:id="rId60"/>
    <p:sldId id="346" r:id="rId61"/>
    <p:sldId id="307" r:id="rId62"/>
    <p:sldId id="308" r:id="rId63"/>
    <p:sldId id="309" r:id="rId64"/>
    <p:sldId id="328" r:id="rId65"/>
    <p:sldId id="329" r:id="rId66"/>
    <p:sldId id="331" r:id="rId67"/>
    <p:sldId id="332" r:id="rId68"/>
    <p:sldId id="330" r:id="rId69"/>
    <p:sldId id="310" r:id="rId70"/>
    <p:sldId id="311" r:id="rId71"/>
    <p:sldId id="349" r:id="rId72"/>
    <p:sldId id="350" r:id="rId73"/>
    <p:sldId id="351" r:id="rId74"/>
    <p:sldId id="352" r:id="rId75"/>
    <p:sldId id="353" r:id="rId76"/>
    <p:sldId id="347" r:id="rId77"/>
    <p:sldId id="312" r:id="rId78"/>
    <p:sldId id="348" r:id="rId79"/>
    <p:sldId id="313" r:id="rId80"/>
    <p:sldId id="317" r:id="rId81"/>
    <p:sldId id="316" r:id="rId82"/>
    <p:sldId id="318" r:id="rId83"/>
    <p:sldId id="319" r:id="rId84"/>
    <p:sldId id="314" r:id="rId85"/>
    <p:sldId id="315" r:id="rId86"/>
    <p:sldId id="320" r:id="rId87"/>
    <p:sldId id="321" r:id="rId88"/>
    <p:sldId id="322" r:id="rId89"/>
    <p:sldId id="323" r:id="rId90"/>
    <p:sldId id="324" r:id="rId91"/>
    <p:sldId id="325" r:id="rId92"/>
    <p:sldId id="326" r:id="rId93"/>
    <p:sldId id="327" r:id="rId94"/>
    <p:sldId id="333" r:id="rId95"/>
    <p:sldId id="334" r:id="rId96"/>
    <p:sldId id="335" r:id="rId97"/>
    <p:sldId id="336" r:id="rId98"/>
    <p:sldId id="337"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27E51D-05A4-4005-A195-E0227D1AA566}">
          <p14:sldIdLst>
            <p14:sldId id="256"/>
          </p14:sldIdLst>
        </p14:section>
        <p14:section name="Introduction" id="{8541EE77-E95C-4C8F-A669-E01E22864634}">
          <p14:sldIdLst>
            <p14:sldId id="257"/>
            <p14:sldId id="258"/>
            <p14:sldId id="259"/>
          </p14:sldIdLst>
        </p14:section>
        <p14:section name="AngularJSArchitecture" id="{4640C302-1485-4107-BCE7-25B0A1D6E3E4}">
          <p14:sldIdLst>
            <p14:sldId id="260"/>
            <p14:sldId id="261"/>
            <p14:sldId id="262"/>
            <p14:sldId id="263"/>
            <p14:sldId id="264"/>
            <p14:sldId id="265"/>
            <p14:sldId id="266"/>
            <p14:sldId id="267"/>
            <p14:sldId id="268"/>
            <p14:sldId id="269"/>
            <p14:sldId id="270"/>
            <p14:sldId id="271"/>
            <p14:sldId id="272"/>
            <p14:sldId id="273"/>
          </p14:sldIdLst>
        </p14:section>
        <p14:section name="Root Module" id="{5B86DB13-2581-4B91-85FF-C8CCD796E729}">
          <p14:sldIdLst>
            <p14:sldId id="274"/>
            <p14:sldId id="275"/>
          </p14:sldIdLst>
        </p14:section>
        <p14:section name="Component" id="{5B1254A8-43F8-4DF5-99ED-7A6BDA067E8D}">
          <p14:sldIdLst>
            <p14:sldId id="276"/>
            <p14:sldId id="277"/>
            <p14:sldId id="287"/>
            <p14:sldId id="278"/>
            <p14:sldId id="280"/>
            <p14:sldId id="279"/>
            <p14:sldId id="288"/>
            <p14:sldId id="281"/>
            <p14:sldId id="282"/>
            <p14:sldId id="283"/>
            <p14:sldId id="285"/>
            <p14:sldId id="284"/>
            <p14:sldId id="286"/>
          </p14:sldIdLst>
        </p14:section>
        <p14:section name="Binding" id="{6DE5E02E-2D18-4A12-9DCB-4F13E1A0190F}">
          <p14:sldIdLst>
            <p14:sldId id="289"/>
            <p14:sldId id="294"/>
            <p14:sldId id="290"/>
            <p14:sldId id="295"/>
            <p14:sldId id="291"/>
            <p14:sldId id="292"/>
            <p14:sldId id="296"/>
            <p14:sldId id="293"/>
            <p14:sldId id="297"/>
            <p14:sldId id="298"/>
            <p14:sldId id="302"/>
            <p14:sldId id="299"/>
            <p14:sldId id="301"/>
            <p14:sldId id="303"/>
            <p14:sldId id="304"/>
            <p14:sldId id="300"/>
            <p14:sldId id="305"/>
            <p14:sldId id="306"/>
          </p14:sldIdLst>
        </p14:section>
        <p14:section name="BuiltinComponents" id="{B83C5C19-BF98-4A23-87E7-930FE0D2E77F}">
          <p14:sldIdLst>
            <p14:sldId id="338"/>
            <p14:sldId id="339"/>
            <p14:sldId id="340"/>
            <p14:sldId id="341"/>
            <p14:sldId id="343"/>
            <p14:sldId id="342"/>
            <p14:sldId id="344"/>
            <p14:sldId id="345"/>
            <p14:sldId id="346"/>
          </p14:sldIdLst>
        </p14:section>
        <p14:section name="Forms" id="{40EB5AE6-C7E3-4A4C-B49C-9BCA3990678B}">
          <p14:sldIdLst>
            <p14:sldId id="307"/>
            <p14:sldId id="308"/>
            <p14:sldId id="309"/>
          </p14:sldIdLst>
        </p14:section>
        <p14:section name="Pipes" id="{7EDBECB3-2FD1-4790-9032-AA7E989049A0}">
          <p14:sldIdLst>
            <p14:sldId id="328"/>
            <p14:sldId id="329"/>
            <p14:sldId id="331"/>
            <p14:sldId id="332"/>
            <p14:sldId id="330"/>
          </p14:sldIdLst>
        </p14:section>
        <p14:section name="Services" id="{0CDF5F5F-C39D-48E5-88CE-FADBECF7C476}">
          <p14:sldIdLst>
            <p14:sldId id="310"/>
            <p14:sldId id="311"/>
            <p14:sldId id="349"/>
            <p14:sldId id="350"/>
            <p14:sldId id="351"/>
            <p14:sldId id="352"/>
            <p14:sldId id="353"/>
            <p14:sldId id="347"/>
            <p14:sldId id="312"/>
            <p14:sldId id="348"/>
          </p14:sldIdLst>
        </p14:section>
        <p14:section name="Routing" id="{A14B6142-7527-48DF-BF7A-749EE8E4D514}">
          <p14:sldIdLst>
            <p14:sldId id="313"/>
            <p14:sldId id="317"/>
            <p14:sldId id="316"/>
            <p14:sldId id="318"/>
            <p14:sldId id="319"/>
            <p14:sldId id="314"/>
            <p14:sldId id="315"/>
            <p14:sldId id="320"/>
            <p14:sldId id="321"/>
            <p14:sldId id="322"/>
            <p14:sldId id="323"/>
            <p14:sldId id="324"/>
            <p14:sldId id="325"/>
            <p14:sldId id="326"/>
            <p14:sldId id="327"/>
          </p14:sldIdLst>
        </p14:section>
        <p14:section name="LifeCycle" id="{FC907055-1713-457E-8C33-7DE0441B0290}">
          <p14:sldIdLst>
            <p14:sldId id="333"/>
          </p14:sldIdLst>
        </p14:section>
        <p14:section name="HTTPServices" id="{94C97B30-2F20-44F0-B55A-C2F4E3BC21D2}">
          <p14:sldIdLst/>
        </p14:section>
        <p14:section name="ViewEncapsulation" id="{CA4A670A-AFF1-4D2B-B30D-8E6A1F954E2A}">
          <p14:sldIdLst>
            <p14:sldId id="334"/>
            <p14:sldId id="335"/>
            <p14:sldId id="336"/>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757" autoAdjust="0"/>
  </p:normalViewPr>
  <p:slideViewPr>
    <p:cSldViewPr snapToGrid="0">
      <p:cViewPr varScale="1">
        <p:scale>
          <a:sx n="56" d="100"/>
          <a:sy n="56" d="100"/>
        </p:scale>
        <p:origin x="168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1E029-2F6A-49AC-AE28-E471C1490AE0}" type="datetimeFigureOut">
              <a:rPr lang="en-US" smtClean="0"/>
              <a:t>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2260E-5F7F-4239-8924-2B29062670F6}" type="slidenum">
              <a:rPr lang="en-US" smtClean="0"/>
              <a:t>‹#›</a:t>
            </a:fld>
            <a:endParaRPr lang="en-US"/>
          </a:p>
        </p:txBody>
      </p:sp>
    </p:spTree>
    <p:extLst>
      <p:ext uri="{BB962C8B-B14F-4D97-AF65-F5344CB8AC3E}">
        <p14:creationId xmlns:p14="http://schemas.microsoft.com/office/powerpoint/2010/main" val="150561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Performance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When angular was created it was not for  developers but for a designers who needed to build persistent HTML forms.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Developers had picked up angular  to create more and more complex </a:t>
            </a:r>
            <a:r>
              <a:rPr lang="en-IN" sz="1200" b="1" kern="1200" dirty="0" err="1" smtClean="0">
                <a:solidFill>
                  <a:schemeClr val="tx1"/>
                </a:solidFill>
                <a:effectLst/>
                <a:latin typeface="+mn-lt"/>
                <a:ea typeface="+mn-ea"/>
                <a:cs typeface="+mn-cs"/>
              </a:rPr>
              <a:t>applications.Angular</a:t>
            </a:r>
            <a:r>
              <a:rPr lang="en-IN" sz="1200" b="1" kern="1200" dirty="0" smtClean="0">
                <a:solidFill>
                  <a:schemeClr val="tx1"/>
                </a:solidFill>
                <a:effectLst/>
                <a:latin typeface="+mn-lt"/>
                <a:ea typeface="+mn-ea"/>
                <a:cs typeface="+mn-cs"/>
              </a:rPr>
              <a:t> 2 tried worked very hard to make incremental changes to the  design allowing it continue to be relevant as the need of modern applications.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But there are hard limits on the improvements that can be made  which leads to performance problems . In order to fix those problems , new strategies are needed.</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Mobile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Phones and tablets are everywhere  While angular can be used to build mobile apps . it was not designed with them in mind which leads to  fundamental performance issues also issues like inability to cache precompile view and even touch support. Some can be fixed but other needs fundamental changes to fix.</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Changing Web</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Web has changed significantly , in coming next years the ES6 will be finalized . so we need support for modules ,classes, lambdas generators etc. this will transform the JS programming experience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Ease of Use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Angular </a:t>
            </a:r>
            <a:r>
              <a:rPr lang="en-IN" sz="1200" b="1" kern="1200" dirty="0" err="1" smtClean="0">
                <a:solidFill>
                  <a:schemeClr val="tx1"/>
                </a:solidFill>
                <a:effectLst/>
                <a:latin typeface="+mn-lt"/>
                <a:ea typeface="+mn-ea"/>
                <a:cs typeface="+mn-cs"/>
              </a:rPr>
              <a:t>js</a:t>
            </a:r>
            <a:r>
              <a:rPr lang="en-IN" sz="1200" b="1" kern="1200" dirty="0" smtClean="0">
                <a:solidFill>
                  <a:schemeClr val="tx1"/>
                </a:solidFill>
                <a:effectLst/>
                <a:latin typeface="+mn-lt"/>
                <a:ea typeface="+mn-ea"/>
                <a:cs typeface="+mn-cs"/>
              </a:rPr>
              <a:t> is not  easiest things to learn as you start building complex  applications its very difficult to understand </a:t>
            </a:r>
            <a:r>
              <a:rPr lang="en-IN" sz="1200" b="1" kern="1200" dirty="0" err="1" smtClean="0">
                <a:solidFill>
                  <a:schemeClr val="tx1"/>
                </a:solidFill>
                <a:effectLst/>
                <a:latin typeface="+mn-lt"/>
                <a:ea typeface="+mn-ea"/>
                <a:cs typeface="+mn-cs"/>
              </a:rPr>
              <a:t>whats</a:t>
            </a:r>
            <a:r>
              <a:rPr lang="en-IN" sz="1200" b="1" kern="1200" dirty="0" smtClean="0">
                <a:solidFill>
                  <a:schemeClr val="tx1"/>
                </a:solidFill>
                <a:effectLst/>
                <a:latin typeface="+mn-lt"/>
                <a:ea typeface="+mn-ea"/>
                <a:cs typeface="+mn-cs"/>
              </a:rPr>
              <a:t> happening.</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2</a:t>
            </a:fld>
            <a:endParaRPr lang="en-US"/>
          </a:p>
        </p:txBody>
      </p:sp>
    </p:spTree>
    <p:extLst>
      <p:ext uri="{BB962C8B-B14F-4D97-AF65-F5344CB8AC3E}">
        <p14:creationId xmlns:p14="http://schemas.microsoft.com/office/powerpoint/2010/main" val="420821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Component controls a patch of screen called view</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Components application logic needs to be define inside class. The class interacts with the view through an API of properties and methods.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92260E-5F7F-4239-8924-2B29062670F6}" type="slidenum">
              <a:rPr lang="en-US" smtClean="0"/>
              <a:t>11</a:t>
            </a:fld>
            <a:endParaRPr lang="en-US"/>
          </a:p>
        </p:txBody>
      </p:sp>
    </p:spTree>
    <p:extLst>
      <p:ext uri="{BB962C8B-B14F-4D97-AF65-F5344CB8AC3E}">
        <p14:creationId xmlns:p14="http://schemas.microsoft.com/office/powerpoint/2010/main" val="3745681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You define a components view with its companion template.</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Template tells angular how to render the component.</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It contains HTML elements with some angular related code like (click), *</a:t>
            </a:r>
            <a:r>
              <a:rPr lang="en-IN" sz="1200" kern="1200" dirty="0" err="1" smtClean="0">
                <a:solidFill>
                  <a:schemeClr val="tx1"/>
                </a:solidFill>
                <a:effectLst/>
                <a:latin typeface="+mn-lt"/>
                <a:ea typeface="+mn-ea"/>
                <a:cs typeface="+mn-cs"/>
              </a:rPr>
              <a:t>ngFor</a:t>
            </a:r>
            <a:r>
              <a:rPr lang="en-IN" sz="1200" kern="1200" dirty="0" smtClean="0">
                <a:solidFill>
                  <a:schemeClr val="tx1"/>
                </a:solidFill>
                <a:effectLst/>
                <a:latin typeface="+mn-lt"/>
                <a:ea typeface="+mn-ea"/>
                <a:cs typeface="+mn-cs"/>
              </a:rPr>
              <a:t>,{{</a:t>
            </a:r>
            <a:r>
              <a:rPr lang="en-IN" sz="1200" kern="1200" dirty="0" err="1" smtClean="0">
                <a:solidFill>
                  <a:schemeClr val="tx1"/>
                </a:solidFill>
                <a:effectLst/>
                <a:latin typeface="+mn-lt"/>
                <a:ea typeface="+mn-ea"/>
                <a:cs typeface="+mn-cs"/>
              </a:rPr>
              <a:t>titile</a:t>
            </a:r>
            <a:r>
              <a:rPr lang="en-IN"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12</a:t>
            </a:fld>
            <a:endParaRPr lang="en-US"/>
          </a:p>
        </p:txBody>
      </p:sp>
    </p:spTree>
    <p:extLst>
      <p:ext uri="{BB962C8B-B14F-4D97-AF65-F5344CB8AC3E}">
        <p14:creationId xmlns:p14="http://schemas.microsoft.com/office/powerpoint/2010/main" val="1566245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Tells Angular how to process a class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To do this you need to attach metadata using decorator</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We have to use @Component decorator which identifies the class immediately below it as a component class</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13</a:t>
            </a:fld>
            <a:endParaRPr lang="en-US"/>
          </a:p>
        </p:txBody>
      </p:sp>
    </p:spTree>
    <p:extLst>
      <p:ext uri="{BB962C8B-B14F-4D97-AF65-F5344CB8AC3E}">
        <p14:creationId xmlns:p14="http://schemas.microsoft.com/office/powerpoint/2010/main" val="136424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Interpolation : displays the components property value.{{}}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Property binding : passes the value from property of parent to another property of child  component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Event Binding :  Its use to bind the events (click)</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Two Way  : it combines the property and event binding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14</a:t>
            </a:fld>
            <a:endParaRPr lang="en-US"/>
          </a:p>
        </p:txBody>
      </p:sp>
    </p:spTree>
    <p:extLst>
      <p:ext uri="{BB962C8B-B14F-4D97-AF65-F5344CB8AC3E}">
        <p14:creationId xmlns:p14="http://schemas.microsoft.com/office/powerpoint/2010/main" val="2385932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It plays an imp role in communication between template and component or parent and child component.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15</a:t>
            </a:fld>
            <a:endParaRPr lang="en-US"/>
          </a:p>
        </p:txBody>
      </p:sp>
    </p:spTree>
    <p:extLst>
      <p:ext uri="{BB962C8B-B14F-4D97-AF65-F5344CB8AC3E}">
        <p14:creationId xmlns:p14="http://schemas.microsoft.com/office/powerpoint/2010/main" val="190567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Directives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Angular templates are dynamic , when angular renders them , it transforms the DOM according to the instructions given by directives.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 directive is class with a @Directive decorator</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 component is a directive with a template</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There are 2 types of directive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Structural</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It alters the layout by adding , removing and replacing elements in the DOM</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For example  .. </a:t>
            </a:r>
            <a:r>
              <a:rPr lang="en-IN" sz="1200" b="1" kern="1200" dirty="0" err="1" smtClean="0">
                <a:solidFill>
                  <a:schemeClr val="tx1"/>
                </a:solidFill>
                <a:effectLst/>
                <a:latin typeface="+mn-lt"/>
                <a:ea typeface="+mn-ea"/>
                <a:cs typeface="+mn-cs"/>
              </a:rPr>
              <a:t>ngIf</a:t>
            </a:r>
            <a:r>
              <a:rPr lang="en-IN" sz="1200" b="1" kern="1200" dirty="0" smtClean="0">
                <a:solidFill>
                  <a:schemeClr val="tx1"/>
                </a:solidFill>
                <a:effectLst/>
                <a:latin typeface="+mn-lt"/>
                <a:ea typeface="+mn-ea"/>
                <a:cs typeface="+mn-cs"/>
              </a:rPr>
              <a:t>, </a:t>
            </a:r>
            <a:r>
              <a:rPr lang="en-IN" sz="1200" b="1" kern="1200" dirty="0" err="1" smtClean="0">
                <a:solidFill>
                  <a:schemeClr val="tx1"/>
                </a:solidFill>
                <a:effectLst/>
                <a:latin typeface="+mn-lt"/>
                <a:ea typeface="+mn-ea"/>
                <a:cs typeface="+mn-cs"/>
              </a:rPr>
              <a:t>ngSwitch</a:t>
            </a:r>
            <a:r>
              <a:rPr lang="en-IN" sz="1200" b="1" kern="1200" dirty="0" smtClean="0">
                <a:solidFill>
                  <a:schemeClr val="tx1"/>
                </a:solidFill>
                <a:effectLst/>
                <a:latin typeface="+mn-lt"/>
                <a:ea typeface="+mn-ea"/>
                <a:cs typeface="+mn-cs"/>
              </a:rPr>
              <a:t> and </a:t>
            </a:r>
            <a:r>
              <a:rPr lang="en-IN" sz="1200" b="1" kern="1200" dirty="0" err="1" smtClean="0">
                <a:solidFill>
                  <a:schemeClr val="tx1"/>
                </a:solidFill>
                <a:effectLst/>
                <a:latin typeface="+mn-lt"/>
                <a:ea typeface="+mn-ea"/>
                <a:cs typeface="+mn-cs"/>
              </a:rPr>
              <a:t>ngFor</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Attribute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It alters the appearance of an existing element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16</a:t>
            </a:fld>
            <a:endParaRPr lang="en-US"/>
          </a:p>
        </p:txBody>
      </p:sp>
    </p:spTree>
    <p:extLst>
      <p:ext uri="{BB962C8B-B14F-4D97-AF65-F5344CB8AC3E}">
        <p14:creationId xmlns:p14="http://schemas.microsoft.com/office/powerpoint/2010/main" val="178067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Services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It gives any value , function or feature that your application needs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It’s a class  with narrow well defined purpose</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Example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Logging Service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Data service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Tax calculator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17</a:t>
            </a:fld>
            <a:endParaRPr lang="en-US"/>
          </a:p>
        </p:txBody>
      </p:sp>
    </p:spTree>
    <p:extLst>
      <p:ext uri="{BB962C8B-B14F-4D97-AF65-F5344CB8AC3E}">
        <p14:creationId xmlns:p14="http://schemas.microsoft.com/office/powerpoint/2010/main" val="2413856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Its  a way to supply  a new instance of a class with  fully formed dependencies it requires.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DI provide new components  with services the application needs or component needs.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An injector maintains container of service instances that it has  previously created .</a:t>
            </a:r>
          </a:p>
          <a:p>
            <a:pPr lvl="0"/>
            <a:r>
              <a:rPr lang="en-IN" sz="1200" b="1" kern="1200" dirty="0" smtClean="0">
                <a:solidFill>
                  <a:schemeClr val="tx1"/>
                </a:solidFill>
                <a:effectLst/>
                <a:latin typeface="+mn-lt"/>
                <a:ea typeface="+mn-ea"/>
                <a:cs typeface="+mn-cs"/>
              </a:rPr>
              <a:t> if requested services is not in the container then it makes one. When all requested services has been resolved and returned , angular can call the components constructor with those services as arguments . this is dependency injection.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92260E-5F7F-4239-8924-2B29062670F6}" type="slidenum">
              <a:rPr lang="en-US" smtClean="0"/>
              <a:t>18</a:t>
            </a:fld>
            <a:endParaRPr lang="en-US"/>
          </a:p>
        </p:txBody>
      </p:sp>
    </p:spTree>
    <p:extLst>
      <p:ext uri="{BB962C8B-B14F-4D97-AF65-F5344CB8AC3E}">
        <p14:creationId xmlns:p14="http://schemas.microsoft.com/office/powerpoint/2010/main" val="161505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Imports :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Angular modules are way to consolidate features that belong together into discrete units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Whenever application requires some module and its features , add a module to the imports array.</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Angular JS application needs to execute on the browser so we need  </a:t>
            </a:r>
            <a:r>
              <a:rPr lang="en-IN" sz="1200" b="1" kern="1200" dirty="0" err="1" smtClean="0">
                <a:solidFill>
                  <a:schemeClr val="tx1"/>
                </a:solidFill>
                <a:effectLst/>
                <a:latin typeface="+mn-lt"/>
                <a:ea typeface="+mn-ea"/>
                <a:cs typeface="+mn-cs"/>
              </a:rPr>
              <a:t>browsermodule</a:t>
            </a:r>
            <a:r>
              <a:rPr lang="en-IN" sz="1200" b="1" kern="1200" dirty="0" smtClean="0">
                <a:solidFill>
                  <a:schemeClr val="tx1"/>
                </a:solidFill>
                <a:effectLst/>
                <a:latin typeface="+mn-lt"/>
                <a:ea typeface="+mn-ea"/>
                <a:cs typeface="+mn-cs"/>
              </a:rPr>
              <a:t> . So every such application includes Browser Module in its root.</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Declarations :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You must declare event component in </a:t>
            </a:r>
            <a:r>
              <a:rPr lang="en-IN" sz="1200" b="1" kern="1200" dirty="0" err="1" smtClean="0">
                <a:solidFill>
                  <a:schemeClr val="tx1"/>
                </a:solidFill>
                <a:effectLst/>
                <a:latin typeface="+mn-lt"/>
                <a:ea typeface="+mn-ea"/>
                <a:cs typeface="+mn-cs"/>
              </a:rPr>
              <a:t>NgModule</a:t>
            </a:r>
            <a:r>
              <a:rPr lang="en-IN" sz="1200" b="1" kern="1200" dirty="0" smtClean="0">
                <a:solidFill>
                  <a:schemeClr val="tx1"/>
                </a:solidFill>
                <a:effectLst/>
                <a:latin typeface="+mn-lt"/>
                <a:ea typeface="+mn-ea"/>
                <a:cs typeface="+mn-cs"/>
              </a:rPr>
              <a:t> class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You tell angular which components belong to </a:t>
            </a:r>
            <a:r>
              <a:rPr lang="en-IN" sz="1200" b="1" kern="1200" dirty="0" err="1" smtClean="0">
                <a:solidFill>
                  <a:schemeClr val="tx1"/>
                </a:solidFill>
                <a:effectLst/>
                <a:latin typeface="+mn-lt"/>
                <a:ea typeface="+mn-ea"/>
                <a:cs typeface="+mn-cs"/>
              </a:rPr>
              <a:t>AppModule</a:t>
            </a:r>
            <a:r>
              <a:rPr lang="en-IN" sz="1200" b="1" kern="1200" dirty="0" smtClean="0">
                <a:solidFill>
                  <a:schemeClr val="tx1"/>
                </a:solidFill>
                <a:effectLst/>
                <a:latin typeface="+mn-lt"/>
                <a:ea typeface="+mn-ea"/>
                <a:cs typeface="+mn-cs"/>
              </a:rPr>
              <a:t> by using modules declarations array.</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Bootstrap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You launch the application  by boot </a:t>
            </a:r>
            <a:r>
              <a:rPr lang="en-IN" sz="1200" b="1" kern="1200" dirty="0" err="1" smtClean="0">
                <a:solidFill>
                  <a:schemeClr val="tx1"/>
                </a:solidFill>
                <a:effectLst/>
                <a:latin typeface="+mn-lt"/>
                <a:ea typeface="+mn-ea"/>
                <a:cs typeface="+mn-cs"/>
              </a:rPr>
              <a:t>straping</a:t>
            </a:r>
            <a:r>
              <a:rPr lang="en-IN" sz="1200" b="1" kern="1200" dirty="0" smtClean="0">
                <a:solidFill>
                  <a:schemeClr val="tx1"/>
                </a:solidFill>
                <a:effectLst/>
                <a:latin typeface="+mn-lt"/>
                <a:ea typeface="+mn-ea"/>
                <a:cs typeface="+mn-cs"/>
              </a:rPr>
              <a:t> the root.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Bootstrapping is a process create the component listed and inserts each one into the browser DOM.</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It sets up execution environment , digs root </a:t>
            </a:r>
            <a:r>
              <a:rPr lang="en-IN" sz="1200" b="1" kern="1200" dirty="0" err="1" smtClean="0">
                <a:solidFill>
                  <a:schemeClr val="tx1"/>
                </a:solidFill>
                <a:effectLst/>
                <a:latin typeface="+mn-lt"/>
                <a:ea typeface="+mn-ea"/>
                <a:cs typeface="+mn-cs"/>
              </a:rPr>
              <a:t>AppComponent</a:t>
            </a:r>
            <a:r>
              <a:rPr lang="en-IN" sz="1200" b="1" kern="1200" dirty="0" smtClean="0">
                <a:solidFill>
                  <a:schemeClr val="tx1"/>
                </a:solidFill>
                <a:effectLst/>
                <a:latin typeface="+mn-lt"/>
                <a:ea typeface="+mn-ea"/>
                <a:cs typeface="+mn-cs"/>
              </a:rPr>
              <a:t> . creates an instance of the component and inserts it </a:t>
            </a:r>
            <a:r>
              <a:rPr lang="en-IN" sz="1200" b="1" kern="1200" dirty="0" err="1" smtClean="0">
                <a:solidFill>
                  <a:schemeClr val="tx1"/>
                </a:solidFill>
                <a:effectLst/>
                <a:latin typeface="+mn-lt"/>
                <a:ea typeface="+mn-ea"/>
                <a:cs typeface="+mn-cs"/>
              </a:rPr>
              <a:t>withing</a:t>
            </a:r>
            <a:r>
              <a:rPr lang="en-IN" sz="1200" b="1" kern="1200" dirty="0" smtClean="0">
                <a:solidFill>
                  <a:schemeClr val="tx1"/>
                </a:solidFill>
                <a:effectLst/>
                <a:latin typeface="+mn-lt"/>
                <a:ea typeface="+mn-ea"/>
                <a:cs typeface="+mn-cs"/>
              </a:rPr>
              <a:t> the element tag identified by components selector</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20</a:t>
            </a:fld>
            <a:endParaRPr lang="en-US"/>
          </a:p>
        </p:txBody>
      </p:sp>
    </p:spTree>
    <p:extLst>
      <p:ext uri="{BB962C8B-B14F-4D97-AF65-F5344CB8AC3E}">
        <p14:creationId xmlns:p14="http://schemas.microsoft.com/office/powerpoint/2010/main" val="185198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Angular applications are made up of components.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Component must belong to an </a:t>
            </a:r>
            <a:r>
              <a:rPr lang="en-IN" sz="1200" b="1" kern="1200" dirty="0" err="1" smtClean="0">
                <a:solidFill>
                  <a:schemeClr val="tx1"/>
                </a:solidFill>
                <a:effectLst/>
                <a:latin typeface="+mn-lt"/>
                <a:ea typeface="+mn-ea"/>
                <a:cs typeface="+mn-cs"/>
              </a:rPr>
              <a:t>Ngmodule</a:t>
            </a:r>
            <a:r>
              <a:rPr lang="en-IN" sz="1200" b="1" kern="1200" dirty="0" smtClean="0">
                <a:solidFill>
                  <a:schemeClr val="tx1"/>
                </a:solidFill>
                <a:effectLst/>
                <a:latin typeface="+mn-lt"/>
                <a:ea typeface="+mn-ea"/>
                <a:cs typeface="+mn-cs"/>
              </a:rPr>
              <a:t> in order to be usable by another component or application.</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Component is the combination of and HTML component present inside</a:t>
            </a:r>
            <a:r>
              <a:rPr lang="en-IN" sz="1200" b="1" kern="1200" baseline="0" dirty="0" smtClean="0">
                <a:solidFill>
                  <a:schemeClr val="tx1"/>
                </a:solidFill>
                <a:effectLst/>
                <a:latin typeface="+mn-lt"/>
                <a:ea typeface="+mn-ea"/>
                <a:cs typeface="+mn-cs"/>
              </a:rPr>
              <a:t> decorator</a:t>
            </a:r>
            <a:r>
              <a:rPr lang="en-IN" sz="1200" b="1" kern="1200" dirty="0" smtClean="0">
                <a:solidFill>
                  <a:schemeClr val="tx1"/>
                </a:solidFill>
                <a:effectLst/>
                <a:latin typeface="+mn-lt"/>
                <a:ea typeface="+mn-ea"/>
                <a:cs typeface="+mn-cs"/>
              </a:rPr>
              <a:t> and component class that controls the portion of the screen.</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Every Component begins with an @Component</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@Component is decorator function that takes metadata object . metadata describes how the HTML template and Component class work together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21</a:t>
            </a:fld>
            <a:endParaRPr lang="en-US"/>
          </a:p>
        </p:txBody>
      </p:sp>
    </p:spTree>
    <p:extLst>
      <p:ext uri="{BB962C8B-B14F-4D97-AF65-F5344CB8AC3E}">
        <p14:creationId xmlns:p14="http://schemas.microsoft.com/office/powerpoint/2010/main" val="164591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Cross Platform</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1. Progressive Web Apps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Use modern web platform capabilities to deliver app like experience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2.Desktop</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Create desktop installed apps across mac, windows and </a:t>
            </a:r>
            <a:r>
              <a:rPr lang="en-IN" sz="1200" b="1" kern="1200" dirty="0" err="1" smtClean="0">
                <a:solidFill>
                  <a:schemeClr val="tx1"/>
                </a:solidFill>
                <a:effectLst/>
                <a:latin typeface="+mn-lt"/>
                <a:ea typeface="+mn-ea"/>
                <a:cs typeface="+mn-cs"/>
              </a:rPr>
              <a:t>linux</a:t>
            </a:r>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Speed and Performance</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1.Code generation</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Angular turns your templates into a code that’s highly optimized for today JS virtual machines.</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2. Universal</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Serve the first view of your application on </a:t>
            </a:r>
            <a:r>
              <a:rPr lang="en-IN" sz="1200" b="1" kern="1200" dirty="0" err="1" smtClean="0">
                <a:solidFill>
                  <a:schemeClr val="tx1"/>
                </a:solidFill>
                <a:effectLst/>
                <a:latin typeface="+mn-lt"/>
                <a:ea typeface="+mn-ea"/>
                <a:cs typeface="+mn-cs"/>
              </a:rPr>
              <a:t>nodeJS</a:t>
            </a:r>
            <a:r>
              <a:rPr lang="en-IN" sz="1200" b="1" kern="1200" dirty="0" smtClean="0">
                <a:solidFill>
                  <a:schemeClr val="tx1"/>
                </a:solidFill>
                <a:effectLst/>
                <a:latin typeface="+mn-lt"/>
                <a:ea typeface="+mn-ea"/>
                <a:cs typeface="+mn-cs"/>
              </a:rPr>
              <a:t>,.NET and PHP and other servers for near instant rendering in just HTML and CSS</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3. Code Splitting</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Apps load quickly with new component router , it provides automatic code splitting  so users only load code required to render the view they request.</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Productivity</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Templates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Quickly create UI views with simple and powerful template syntax</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Angular CLI</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Command line tools start building fast , add components and test and then instantly deploy</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IDEs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Get intelligent code completion, instant errors and other feedback in popular editors and IDEs</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Full Development Story</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Testing</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With Karma for unit tests you can know if you have broken things every time you save.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Protractor makes your scenario tests run faster and in a stable manner</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Animation</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Create high performance , animation timelines with very little code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3</a:t>
            </a:fld>
            <a:endParaRPr lang="en-US"/>
          </a:p>
        </p:txBody>
      </p:sp>
    </p:spTree>
    <p:extLst>
      <p:ext uri="{BB962C8B-B14F-4D97-AF65-F5344CB8AC3E}">
        <p14:creationId xmlns:p14="http://schemas.microsoft.com/office/powerpoint/2010/main" val="811643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 Every Component begins with an @Component</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@Component is decorator function that takes metadata object .</a:t>
            </a:r>
          </a:p>
          <a:p>
            <a:pPr lvl="0"/>
            <a:r>
              <a:rPr lang="en-IN" sz="1200" b="1" kern="1200" dirty="0" smtClean="0">
                <a:solidFill>
                  <a:schemeClr val="tx1"/>
                </a:solidFill>
                <a:effectLst/>
                <a:latin typeface="+mn-lt"/>
                <a:ea typeface="+mn-ea"/>
                <a:cs typeface="+mn-cs"/>
              </a:rPr>
              <a:t> metadata describes how the HTML template and Component class work together</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@Component is decorator function that takes metadata object . metadata describes how the HTML template and Component class work together</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Component Decorator</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It allows you to mark a class as an angular component and provide additional metadata that determines how the component should be processed , instantiated and used at runtime.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22</a:t>
            </a:fld>
            <a:endParaRPr lang="en-US"/>
          </a:p>
        </p:txBody>
      </p:sp>
    </p:spTree>
    <p:extLst>
      <p:ext uri="{BB962C8B-B14F-4D97-AF65-F5344CB8AC3E}">
        <p14:creationId xmlns:p14="http://schemas.microsoft.com/office/powerpoint/2010/main" val="1925146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r>
              <a:rPr lang="en-IN" dirty="0" smtClean="0"/>
              <a:t>1. Add new File</a:t>
            </a:r>
            <a:r>
              <a:rPr lang="en-IN" baseline="0" dirty="0" smtClean="0"/>
              <a:t> with the </a:t>
            </a:r>
            <a:r>
              <a:rPr lang="en-IN" baseline="0" dirty="0" err="1" smtClean="0"/>
              <a:t>myFirst.component.ts</a:t>
            </a:r>
            <a:r>
              <a:rPr lang="en-IN" baseline="0" dirty="0" smtClean="0"/>
              <a:t>. Follow the naming </a:t>
            </a:r>
            <a:r>
              <a:rPr lang="en-IN" baseline="0" dirty="0" err="1" smtClean="0"/>
              <a:t>cpnvention</a:t>
            </a:r>
            <a:endParaRPr lang="en-IN" baseline="0" dirty="0" smtClean="0"/>
          </a:p>
          <a:p>
            <a:pPr marL="0" indent="0">
              <a:buNone/>
            </a:pPr>
            <a:r>
              <a:rPr lang="en-IN" baseline="0" dirty="0" smtClean="0"/>
              <a:t>2. Import the Component class from core module</a:t>
            </a:r>
          </a:p>
          <a:p>
            <a:pPr marL="0" indent="0">
              <a:buNone/>
            </a:pPr>
            <a:r>
              <a:rPr lang="en-IN" baseline="0" dirty="0" smtClean="0"/>
              <a:t>3. Create a decorator with a selector and template</a:t>
            </a:r>
          </a:p>
          <a:p>
            <a:pPr marL="0" indent="0">
              <a:buNone/>
            </a:pPr>
            <a:r>
              <a:rPr lang="en-IN" baseline="0" dirty="0" smtClean="0"/>
              <a:t>4. Add a class</a:t>
            </a:r>
          </a:p>
          <a:p>
            <a:pPr marL="0" indent="0">
              <a:buNone/>
            </a:pPr>
            <a:endParaRPr lang="en-IN" baseline="0" dirty="0" smtClean="0"/>
          </a:p>
          <a:p>
            <a:pPr marL="228600" indent="-228600">
              <a:buAutoNum type="arabicPeriod"/>
            </a:pPr>
            <a:endParaRPr lang="en-IN"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52F2581-EA8F-437D-9D50-72B0BCFAFEEA}" type="slidenum">
              <a:rPr lang="en-US" smtClean="0"/>
              <a:t>23</a:t>
            </a:fld>
            <a:endParaRPr lang="en-US"/>
          </a:p>
        </p:txBody>
      </p:sp>
    </p:spTree>
    <p:extLst>
      <p:ext uri="{BB962C8B-B14F-4D97-AF65-F5344CB8AC3E}">
        <p14:creationId xmlns:p14="http://schemas.microsoft.com/office/powerpoint/2010/main" val="3720628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Angular applications are made up of components.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24</a:t>
            </a:fld>
            <a:endParaRPr lang="en-US"/>
          </a:p>
        </p:txBody>
      </p:sp>
    </p:spTree>
    <p:extLst>
      <p:ext uri="{BB962C8B-B14F-4D97-AF65-F5344CB8AC3E}">
        <p14:creationId xmlns:p14="http://schemas.microsoft.com/office/powerpoint/2010/main" val="1073102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pPr marL="228600" indent="-228600">
              <a:buAutoNum type="arabicPeriod"/>
            </a:pPr>
            <a:r>
              <a:rPr lang="en-IN" dirty="0" smtClean="0"/>
              <a:t>Import the </a:t>
            </a:r>
            <a:r>
              <a:rPr lang="en-IN" dirty="0" err="1" smtClean="0"/>
              <a:t>MyFirstComponent</a:t>
            </a:r>
            <a:r>
              <a:rPr lang="en-IN" dirty="0" smtClean="0"/>
              <a:t> </a:t>
            </a:r>
            <a:r>
              <a:rPr lang="en-IN" baseline="0" dirty="0" smtClean="0"/>
              <a:t> in to Root Component</a:t>
            </a:r>
          </a:p>
          <a:p>
            <a:pPr marL="228600" indent="-228600">
              <a:buAutoNum type="arabicPeriod"/>
            </a:pPr>
            <a:r>
              <a:rPr lang="en-IN" baseline="0" dirty="0" smtClean="0"/>
              <a:t>Add a tags in template section after adding </a:t>
            </a:r>
            <a:r>
              <a:rPr lang="en-IN" baseline="0" dirty="0" err="1" smtClean="0"/>
              <a:t>sepcil</a:t>
            </a:r>
            <a:r>
              <a:rPr lang="en-IN" baseline="0" dirty="0" smtClean="0"/>
              <a:t> ` symbol</a:t>
            </a:r>
          </a:p>
          <a:p>
            <a:pPr marL="228600" indent="-228600">
              <a:buAutoNum type="arabicPeriod"/>
            </a:pPr>
            <a:r>
              <a:rPr lang="en-IN" baseline="0" dirty="0" smtClean="0"/>
              <a:t>Add directives with the class name</a:t>
            </a:r>
            <a:endParaRPr lang="en-US" dirty="0"/>
          </a:p>
        </p:txBody>
      </p:sp>
      <p:sp>
        <p:nvSpPr>
          <p:cNvPr id="4" name="Slide Number Placeholder 3"/>
          <p:cNvSpPr>
            <a:spLocks noGrp="1"/>
          </p:cNvSpPr>
          <p:nvPr>
            <p:ph type="sldNum" sz="quarter" idx="10"/>
          </p:nvPr>
        </p:nvSpPr>
        <p:spPr/>
        <p:txBody>
          <a:bodyPr/>
          <a:lstStyle/>
          <a:p>
            <a:fld id="{952F2581-EA8F-437D-9D50-72B0BCFAFEEA}" type="slidenum">
              <a:rPr lang="en-US" smtClean="0"/>
              <a:t>27</a:t>
            </a:fld>
            <a:endParaRPr lang="en-US"/>
          </a:p>
        </p:txBody>
      </p:sp>
    </p:spTree>
    <p:extLst>
      <p:ext uri="{BB962C8B-B14F-4D97-AF65-F5344CB8AC3E}">
        <p14:creationId xmlns:p14="http://schemas.microsoft.com/office/powerpoint/2010/main" val="1792928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For every  Angular Component we can write HTML template as well as CSS styles that go with that template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We can set this style for component by using styles property of component metadata.</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There are 2 ways of Setting style for component</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Style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It takes array of string that contain CSS code.</a:t>
            </a:r>
            <a:endParaRPr lang="en-US" sz="1200" kern="1200" dirty="0" smtClean="0">
              <a:solidFill>
                <a:schemeClr val="tx1"/>
              </a:solidFill>
              <a:effectLst/>
              <a:latin typeface="+mn-lt"/>
              <a:ea typeface="+mn-ea"/>
              <a:cs typeface="+mn-cs"/>
            </a:endParaRPr>
          </a:p>
          <a:p>
            <a:pPr lvl="0"/>
            <a:r>
              <a:rPr lang="en-IN" sz="1200" b="1" kern="1200" dirty="0" err="1" smtClean="0">
                <a:solidFill>
                  <a:schemeClr val="tx1"/>
                </a:solidFill>
                <a:effectLst/>
                <a:latin typeface="+mn-lt"/>
                <a:ea typeface="+mn-ea"/>
                <a:cs typeface="+mn-cs"/>
              </a:rPr>
              <a:t>StyleUrl</a:t>
            </a:r>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It takes the ref where style is stored.</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Style and </a:t>
            </a:r>
            <a:r>
              <a:rPr lang="en-IN" sz="1200" b="1" kern="1200" dirty="0" err="1" smtClean="0">
                <a:solidFill>
                  <a:schemeClr val="tx1"/>
                </a:solidFill>
                <a:effectLst/>
                <a:latin typeface="+mn-lt"/>
                <a:ea typeface="+mn-ea"/>
                <a:cs typeface="+mn-cs"/>
              </a:rPr>
              <a:t>StyleUrl</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Its use to ref external </a:t>
            </a:r>
            <a:r>
              <a:rPr lang="en-IN" sz="1200" b="1" kern="1200" dirty="0" err="1" smtClean="0">
                <a:solidFill>
                  <a:schemeClr val="tx1"/>
                </a:solidFill>
                <a:effectLst/>
                <a:latin typeface="+mn-lt"/>
                <a:ea typeface="+mn-ea"/>
                <a:cs typeface="+mn-cs"/>
              </a:rPr>
              <a:t>stylesheet</a:t>
            </a:r>
            <a:r>
              <a:rPr lang="en-IN"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31</a:t>
            </a:fld>
            <a:endParaRPr lang="en-US"/>
          </a:p>
        </p:txBody>
      </p:sp>
    </p:spTree>
    <p:extLst>
      <p:ext uri="{BB962C8B-B14F-4D97-AF65-F5344CB8AC3E}">
        <p14:creationId xmlns:p14="http://schemas.microsoft.com/office/powerpoint/2010/main" val="1991322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can associate property name with the template</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34</a:t>
            </a:fld>
            <a:endParaRPr lang="en-US"/>
          </a:p>
        </p:txBody>
      </p:sp>
    </p:spTree>
    <p:extLst>
      <p:ext uri="{BB962C8B-B14F-4D97-AF65-F5344CB8AC3E}">
        <p14:creationId xmlns:p14="http://schemas.microsoft.com/office/powerpoint/2010/main" val="1642270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To bind DOM event and surround the DOM event name in parenthesis and assign </a:t>
            </a:r>
            <a:r>
              <a:rPr lang="en-IN" sz="1200" b="1" kern="1200" dirty="0" err="1" smtClean="0">
                <a:solidFill>
                  <a:schemeClr val="tx1"/>
                </a:solidFill>
                <a:effectLst/>
                <a:latin typeface="+mn-lt"/>
                <a:ea typeface="+mn-ea"/>
                <a:cs typeface="+mn-cs"/>
              </a:rPr>
              <a:t>eventhandler</a:t>
            </a:r>
            <a:r>
              <a:rPr lang="en-IN" sz="1200" b="1" kern="1200" dirty="0" smtClean="0">
                <a:solidFill>
                  <a:schemeClr val="tx1"/>
                </a:solidFill>
                <a:effectLst/>
                <a:latin typeface="+mn-lt"/>
                <a:ea typeface="+mn-ea"/>
                <a:cs typeface="+mn-cs"/>
              </a:rPr>
              <a:t> to it.</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(click)  identifies button click event  and event handler which responds to the click event  by calling </a:t>
            </a:r>
            <a:r>
              <a:rPr lang="en-IN" sz="1200" b="1" kern="1200" dirty="0" err="1" smtClean="0">
                <a:solidFill>
                  <a:schemeClr val="tx1"/>
                </a:solidFill>
                <a:effectLst/>
                <a:latin typeface="+mn-lt"/>
                <a:ea typeface="+mn-ea"/>
                <a:cs typeface="+mn-cs"/>
              </a:rPr>
              <a:t>onClickMe</a:t>
            </a:r>
            <a:r>
              <a:rPr lang="en-IN" sz="1200" b="1" kern="1200" dirty="0" smtClean="0">
                <a:solidFill>
                  <a:schemeClr val="tx1"/>
                </a:solidFill>
                <a:effectLst/>
                <a:latin typeface="+mn-lt"/>
                <a:ea typeface="+mn-ea"/>
                <a:cs typeface="+mn-cs"/>
              </a:rPr>
              <a:t> method.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36</a:t>
            </a:fld>
            <a:endParaRPr lang="en-US"/>
          </a:p>
        </p:txBody>
      </p:sp>
    </p:spTree>
    <p:extLst>
      <p:ext uri="{BB962C8B-B14F-4D97-AF65-F5344CB8AC3E}">
        <p14:creationId xmlns:p14="http://schemas.microsoft.com/office/powerpoint/2010/main" val="2950098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DOM events carry payload of information that may be useful  for component.</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event object can be use to get the information about the event inside component.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38</a:t>
            </a:fld>
            <a:endParaRPr lang="en-US"/>
          </a:p>
        </p:txBody>
      </p:sp>
    </p:spTree>
    <p:extLst>
      <p:ext uri="{BB962C8B-B14F-4D97-AF65-F5344CB8AC3E}">
        <p14:creationId xmlns:p14="http://schemas.microsoft.com/office/powerpoint/2010/main" val="1534323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To bind DOM event and surround the DOM event name in parenthesis and assign </a:t>
            </a:r>
            <a:r>
              <a:rPr lang="en-IN" sz="1200" b="1" kern="1200" dirty="0" err="1" smtClean="0">
                <a:solidFill>
                  <a:schemeClr val="tx1"/>
                </a:solidFill>
                <a:effectLst/>
                <a:latin typeface="+mn-lt"/>
                <a:ea typeface="+mn-ea"/>
                <a:cs typeface="+mn-cs"/>
              </a:rPr>
              <a:t>eventhandler</a:t>
            </a:r>
            <a:r>
              <a:rPr lang="en-IN" sz="1200" b="1" kern="1200" dirty="0" smtClean="0">
                <a:solidFill>
                  <a:schemeClr val="tx1"/>
                </a:solidFill>
                <a:effectLst/>
                <a:latin typeface="+mn-lt"/>
                <a:ea typeface="+mn-ea"/>
                <a:cs typeface="+mn-cs"/>
              </a:rPr>
              <a:t> to it.</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(click)  identifies button click event  and event handler which responds to the click event  by calling </a:t>
            </a:r>
            <a:r>
              <a:rPr lang="en-IN" sz="1200" b="1" kern="1200" dirty="0" err="1" smtClean="0">
                <a:solidFill>
                  <a:schemeClr val="tx1"/>
                </a:solidFill>
                <a:effectLst/>
                <a:latin typeface="+mn-lt"/>
                <a:ea typeface="+mn-ea"/>
                <a:cs typeface="+mn-cs"/>
              </a:rPr>
              <a:t>onClickMe</a:t>
            </a:r>
            <a:r>
              <a:rPr lang="en-IN" sz="1200" b="1" kern="1200" dirty="0" smtClean="0">
                <a:solidFill>
                  <a:schemeClr val="tx1"/>
                </a:solidFill>
                <a:effectLst/>
                <a:latin typeface="+mn-lt"/>
                <a:ea typeface="+mn-ea"/>
                <a:cs typeface="+mn-cs"/>
              </a:rPr>
              <a:t> method.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39</a:t>
            </a:fld>
            <a:endParaRPr lang="en-US"/>
          </a:p>
        </p:txBody>
      </p:sp>
    </p:spTree>
    <p:extLst>
      <p:ext uri="{BB962C8B-B14F-4D97-AF65-F5344CB8AC3E}">
        <p14:creationId xmlns:p14="http://schemas.microsoft.com/office/powerpoint/2010/main" val="910741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Passing an event object is like passing entire DOM event into method and the component has too much awareness about template details.</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So we can use template reference variable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92260E-5F7F-4239-8924-2B29062670F6}" type="slidenum">
              <a:rPr lang="en-US" smtClean="0"/>
              <a:t>41</a:t>
            </a:fld>
            <a:endParaRPr lang="en-US"/>
          </a:p>
        </p:txBody>
      </p:sp>
    </p:spTree>
    <p:extLst>
      <p:ext uri="{BB962C8B-B14F-4D97-AF65-F5344CB8AC3E}">
        <p14:creationId xmlns:p14="http://schemas.microsoft.com/office/powerpoint/2010/main" val="385710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Cross Platform</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1. Progressive Web Apps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Use modern web platform capabilities to deliver app like experience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2.Desktop</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Create desktop installed apps across mac, windows and </a:t>
            </a:r>
            <a:r>
              <a:rPr lang="en-IN" sz="1200" b="1" kern="1200" dirty="0" err="1" smtClean="0">
                <a:solidFill>
                  <a:schemeClr val="tx1"/>
                </a:solidFill>
                <a:effectLst/>
                <a:latin typeface="+mn-lt"/>
                <a:ea typeface="+mn-ea"/>
                <a:cs typeface="+mn-cs"/>
              </a:rPr>
              <a:t>linux</a:t>
            </a:r>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Speed and Performance</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1.Code generation</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Angular turns your templates into a code that’s highly optimized for today JS virtual machines.</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2. Universal</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Serve the first view of your application on </a:t>
            </a:r>
            <a:r>
              <a:rPr lang="en-IN" sz="1200" b="1" kern="1200" dirty="0" err="1" smtClean="0">
                <a:solidFill>
                  <a:schemeClr val="tx1"/>
                </a:solidFill>
                <a:effectLst/>
                <a:latin typeface="+mn-lt"/>
                <a:ea typeface="+mn-ea"/>
                <a:cs typeface="+mn-cs"/>
              </a:rPr>
              <a:t>nodeJS</a:t>
            </a:r>
            <a:r>
              <a:rPr lang="en-IN" sz="1200" b="1" kern="1200" dirty="0" smtClean="0">
                <a:solidFill>
                  <a:schemeClr val="tx1"/>
                </a:solidFill>
                <a:effectLst/>
                <a:latin typeface="+mn-lt"/>
                <a:ea typeface="+mn-ea"/>
                <a:cs typeface="+mn-cs"/>
              </a:rPr>
              <a:t>,.NET and PHP and other servers for near instant rendering in just HTML and CSS</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3. Code Splitting</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	Apps load quickly with new component router , it provides automatic code splitting  so users only load code required to render the view they request.</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Productivity</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Templates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Quickly create UI views with simple and powerful template syntax</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Angular CLI</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Command line tools start building fast , add components and test and then instantly deploy</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IDEs</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Get intelligent code completion, instant errors and other feedback in popular editors and IDEs</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Full Development Story</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Testing</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With Karma for unit tests you can know if you have broken things every time you save.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Protractor makes your scenario tests run faster and in a stable manner</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Animation</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Create high performance , animation timelines with very little code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4</a:t>
            </a:fld>
            <a:endParaRPr lang="en-US"/>
          </a:p>
        </p:txBody>
      </p:sp>
    </p:spTree>
    <p:extLst>
      <p:ext uri="{BB962C8B-B14F-4D97-AF65-F5344CB8AC3E}">
        <p14:creationId xmlns:p14="http://schemas.microsoft.com/office/powerpoint/2010/main" val="1518980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The (</a:t>
            </a:r>
            <a:r>
              <a:rPr lang="en-IN" sz="1200" b="1" kern="1200" dirty="0" err="1" smtClean="0">
                <a:solidFill>
                  <a:schemeClr val="tx1"/>
                </a:solidFill>
                <a:effectLst/>
                <a:latin typeface="+mn-lt"/>
                <a:ea typeface="+mn-ea"/>
                <a:cs typeface="+mn-cs"/>
              </a:rPr>
              <a:t>keyup</a:t>
            </a:r>
            <a:r>
              <a:rPr lang="en-IN" sz="1200" b="1" kern="1200" dirty="0" smtClean="0">
                <a:solidFill>
                  <a:schemeClr val="tx1"/>
                </a:solidFill>
                <a:effectLst/>
                <a:latin typeface="+mn-lt"/>
                <a:ea typeface="+mn-ea"/>
                <a:cs typeface="+mn-cs"/>
              </a:rPr>
              <a:t>) event handler hears every keystroke. </a:t>
            </a:r>
          </a:p>
          <a:p>
            <a:pPr lvl="0"/>
            <a:r>
              <a:rPr lang="en-IN" sz="1200" b="1" kern="1200" dirty="0" smtClean="0">
                <a:solidFill>
                  <a:schemeClr val="tx1"/>
                </a:solidFill>
                <a:effectLst/>
                <a:latin typeface="+mn-lt"/>
                <a:ea typeface="+mn-ea"/>
                <a:cs typeface="+mn-cs"/>
              </a:rPr>
              <a:t>Some time only the enter key matters because it signals that the use has finished typing.</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You can accomplished it using </a:t>
            </a:r>
            <a:r>
              <a:rPr lang="en-IN" sz="1200" b="1" kern="1200" dirty="0" err="1" smtClean="0">
                <a:solidFill>
                  <a:schemeClr val="tx1"/>
                </a:solidFill>
                <a:effectLst/>
                <a:latin typeface="+mn-lt"/>
                <a:ea typeface="+mn-ea"/>
                <a:cs typeface="+mn-cs"/>
              </a:rPr>
              <a:t>Angulars</a:t>
            </a:r>
            <a:r>
              <a:rPr lang="en-IN" sz="1200" b="1" kern="1200" dirty="0" smtClean="0">
                <a:solidFill>
                  <a:schemeClr val="tx1"/>
                </a:solidFill>
                <a:effectLst/>
                <a:latin typeface="+mn-lt"/>
                <a:ea typeface="+mn-ea"/>
                <a:cs typeface="+mn-cs"/>
              </a:rPr>
              <a:t> </a:t>
            </a:r>
            <a:r>
              <a:rPr lang="en-IN" sz="1200" b="1" kern="1200" dirty="0" err="1" smtClean="0">
                <a:solidFill>
                  <a:schemeClr val="tx1"/>
                </a:solidFill>
                <a:effectLst/>
                <a:latin typeface="+mn-lt"/>
                <a:ea typeface="+mn-ea"/>
                <a:cs typeface="+mn-cs"/>
              </a:rPr>
              <a:t>keyup.enter</a:t>
            </a:r>
            <a:r>
              <a:rPr lang="en-IN" sz="1200" b="1" kern="1200" dirty="0" smtClean="0">
                <a:solidFill>
                  <a:schemeClr val="tx1"/>
                </a:solidFill>
                <a:effectLst/>
                <a:latin typeface="+mn-lt"/>
                <a:ea typeface="+mn-ea"/>
                <a:cs typeface="+mn-cs"/>
              </a:rPr>
              <a:t> pseudo event. </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The angular will call the event handler only when the user presses enter.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43</a:t>
            </a:fld>
            <a:endParaRPr lang="en-US"/>
          </a:p>
        </p:txBody>
      </p:sp>
    </p:spTree>
    <p:extLst>
      <p:ext uri="{BB962C8B-B14F-4D97-AF65-F5344CB8AC3E}">
        <p14:creationId xmlns:p14="http://schemas.microsoft.com/office/powerpoint/2010/main" val="1746798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Its use to set the inline</a:t>
            </a:r>
            <a:r>
              <a:rPr lang="en-IN" baseline="0" dirty="0" smtClean="0"/>
              <a:t> styles</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49</a:t>
            </a:fld>
            <a:endParaRPr lang="en-US"/>
          </a:p>
        </p:txBody>
      </p:sp>
    </p:spTree>
    <p:extLst>
      <p:ext uri="{BB962C8B-B14F-4D97-AF65-F5344CB8AC3E}">
        <p14:creationId xmlns:p14="http://schemas.microsoft.com/office/powerpoint/2010/main" val="426810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Suppose we have 3 components which some code which is duplicated</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Hence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Code duplication</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Hard to maintain and Update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69</a:t>
            </a:fld>
            <a:endParaRPr lang="en-US"/>
          </a:p>
        </p:txBody>
      </p:sp>
    </p:spTree>
    <p:extLst>
      <p:ext uri="{BB962C8B-B14F-4D97-AF65-F5344CB8AC3E}">
        <p14:creationId xmlns:p14="http://schemas.microsoft.com/office/powerpoint/2010/main" val="2750780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Suppose we have 3 components which some code which is duplicated</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Hence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Code duplication</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Hard to maintain and Update</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B92260E-5F7F-4239-8924-2B29062670F6}" type="slidenum">
              <a:rPr lang="en-US" smtClean="0"/>
              <a:t>70</a:t>
            </a:fld>
            <a:endParaRPr lang="en-US"/>
          </a:p>
        </p:txBody>
      </p:sp>
    </p:spTree>
    <p:extLst>
      <p:ext uri="{BB962C8B-B14F-4D97-AF65-F5344CB8AC3E}">
        <p14:creationId xmlns:p14="http://schemas.microsoft.com/office/powerpoint/2010/main" val="3461969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1.Inject : It’s a decorator that attaches the metadata to our class that is then consumed by the DI system afterwards. Basically we are telling DI that the first constructor parameter should be instance of type </a:t>
            </a:r>
            <a:r>
              <a:rPr lang="en-US" sz="1200" b="1" kern="1200" dirty="0" err="1" smtClean="0">
                <a:solidFill>
                  <a:schemeClr val="tx1"/>
                </a:solidFill>
                <a:effectLst/>
                <a:latin typeface="+mn-lt"/>
                <a:ea typeface="+mn-ea"/>
                <a:cs typeface="+mn-cs"/>
              </a:rPr>
              <a:t>Engine,Tires</a:t>
            </a:r>
            <a:r>
              <a:rPr lang="en-US" sz="1200" b="1" kern="1200" dirty="0" smtClean="0">
                <a:solidFill>
                  <a:schemeClr val="tx1"/>
                </a:solidFill>
                <a:effectLst/>
                <a:latin typeface="+mn-lt"/>
                <a:ea typeface="+mn-ea"/>
                <a:cs typeface="+mn-cs"/>
              </a:rPr>
              <a:t> and Doors.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Injector – it exposes API to create instances of dependencies.</a:t>
            </a:r>
            <a:endParaRPr lang="en-IN" dirty="0" smtClean="0"/>
          </a:p>
          <a:p>
            <a:pPr lvl="0"/>
            <a:r>
              <a:rPr lang="en-US" sz="1200" b="1" kern="1200" dirty="0" smtClean="0">
                <a:solidFill>
                  <a:schemeClr val="tx1"/>
                </a:solidFill>
                <a:effectLst/>
                <a:latin typeface="+mn-lt"/>
                <a:ea typeface="+mn-ea"/>
                <a:cs typeface="+mn-cs"/>
              </a:rPr>
              <a:t>It maps token to configuration object.</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Token can be type or string</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We are specifying here we provide an instance of a class via the class Car.</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Providers tells the injector which dependencies are used across the application.</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Providers is an instruction which tells how the object of certain token is created.</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In the above syntax we can map the token engine to the class </a:t>
            </a:r>
            <a:r>
              <a:rPr lang="en-US" sz="1200" b="1" kern="1200" dirty="0" err="1" smtClean="0">
                <a:solidFill>
                  <a:schemeClr val="tx1"/>
                </a:solidFill>
                <a:effectLst/>
                <a:latin typeface="+mn-lt"/>
                <a:ea typeface="+mn-ea"/>
                <a:cs typeface="+mn-cs"/>
              </a:rPr>
              <a:t>OtherEngine</a:t>
            </a:r>
            <a:r>
              <a:rPr lang="en-US" sz="1200" b="1" kern="1200" dirty="0" smtClean="0">
                <a:solidFill>
                  <a:schemeClr val="tx1"/>
                </a:solidFill>
                <a:effectLst/>
                <a:latin typeface="+mn-lt"/>
                <a:ea typeface="+mn-ea"/>
                <a:cs typeface="+mn-cs"/>
              </a:rPr>
              <a:t> which means we now asks for an object of type engine and we get an instance of class </a:t>
            </a:r>
            <a:r>
              <a:rPr lang="en-US" sz="1200" b="1" kern="1200" dirty="0" err="1" smtClean="0">
                <a:solidFill>
                  <a:schemeClr val="tx1"/>
                </a:solidFill>
                <a:effectLst/>
                <a:latin typeface="+mn-lt"/>
                <a:ea typeface="+mn-ea"/>
                <a:cs typeface="+mn-cs"/>
              </a:rPr>
              <a:t>OtherEngine</a:t>
            </a:r>
            <a:r>
              <a:rPr lang="en-US" sz="1200" b="1" kern="1200" dirty="0" smtClean="0">
                <a:solidFill>
                  <a:schemeClr val="tx1"/>
                </a:solidFill>
                <a:effectLst/>
                <a:latin typeface="+mn-lt"/>
                <a:ea typeface="+mn-ea"/>
                <a:cs typeface="+mn-cs"/>
              </a:rPr>
              <a:t> which can avoid name collision which was a problem in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74</a:t>
            </a:fld>
            <a:endParaRPr lang="en-US"/>
          </a:p>
        </p:txBody>
      </p:sp>
    </p:spTree>
    <p:extLst>
      <p:ext uri="{BB962C8B-B14F-4D97-AF65-F5344CB8AC3E}">
        <p14:creationId xmlns:p14="http://schemas.microsoft.com/office/powerpoint/2010/main" val="38863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75</a:t>
            </a:fld>
            <a:endParaRPr lang="en-US"/>
          </a:p>
        </p:txBody>
      </p:sp>
    </p:spTree>
    <p:extLst>
      <p:ext uri="{BB962C8B-B14F-4D97-AF65-F5344CB8AC3E}">
        <p14:creationId xmlns:p14="http://schemas.microsoft.com/office/powerpoint/2010/main" val="7068537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Suppose we have 3 components which some code which is duplicated</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Hence</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Code duplication</a:t>
            </a:r>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Hard to maintain and Update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77</a:t>
            </a:fld>
            <a:endParaRPr lang="en-US"/>
          </a:p>
        </p:txBody>
      </p:sp>
    </p:spTree>
    <p:extLst>
      <p:ext uri="{BB962C8B-B14F-4D97-AF65-F5344CB8AC3E}">
        <p14:creationId xmlns:p14="http://schemas.microsoft.com/office/powerpoint/2010/main" val="2033575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pPr marL="228600" indent="-228600">
              <a:buAutoNum type="arabicPeriod"/>
            </a:pPr>
            <a:r>
              <a:rPr lang="en-IN" dirty="0" smtClean="0"/>
              <a:t>First</a:t>
            </a:r>
            <a:r>
              <a:rPr lang="en-IN" baseline="0" dirty="0" smtClean="0"/>
              <a:t> Step is URL Parsing  URL its done using identifying different segment in the URL. In this products , 12 and </a:t>
            </a:r>
            <a:r>
              <a:rPr lang="en-IN" baseline="0" dirty="0" err="1" smtClean="0"/>
              <a:t>Iphone</a:t>
            </a:r>
            <a:r>
              <a:rPr lang="en-IN" baseline="0" dirty="0" smtClean="0"/>
              <a:t> is the </a:t>
            </a:r>
            <a:r>
              <a:rPr lang="en-IN" baseline="0" dirty="0" err="1" smtClean="0"/>
              <a:t>Url</a:t>
            </a:r>
            <a:r>
              <a:rPr lang="en-IN" baseline="0" dirty="0" smtClean="0"/>
              <a:t> Segment</a:t>
            </a:r>
          </a:p>
          <a:p>
            <a:pPr marL="228600" indent="-228600">
              <a:buAutoNum type="arabicPeriod"/>
            </a:pPr>
            <a:endParaRPr lang="en-IN" baseline="0" dirty="0" smtClean="0"/>
          </a:p>
          <a:p>
            <a:pPr marL="228600" indent="-228600">
              <a:buAutoNum type="arabicPeriod"/>
            </a:pPr>
            <a:r>
              <a:rPr lang="en-IN" baseline="0" dirty="0" smtClean="0"/>
              <a:t>Then it identifies the component to load depending on the user URL . All this is registered in some routing file.</a:t>
            </a:r>
          </a:p>
          <a:p>
            <a:pPr marL="228600" indent="-228600">
              <a:buAutoNum type="arabicPeriod"/>
            </a:pPr>
            <a:endParaRPr lang="en-IN" baseline="0" dirty="0" smtClean="0"/>
          </a:p>
          <a:p>
            <a:pPr marL="228600" indent="-228600">
              <a:buAutoNum type="arabicPeriod"/>
            </a:pPr>
            <a:endParaRPr lang="en-IN"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80</a:t>
            </a:fld>
            <a:endParaRPr lang="en-US"/>
          </a:p>
        </p:txBody>
      </p:sp>
    </p:spTree>
    <p:extLst>
      <p:ext uri="{BB962C8B-B14F-4D97-AF65-F5344CB8AC3E}">
        <p14:creationId xmlns:p14="http://schemas.microsoft.com/office/powerpoint/2010/main" val="3836718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pPr marL="228600" indent="-228600">
              <a:buAutoNum type="arabicPeriod"/>
            </a:pPr>
            <a:r>
              <a:rPr lang="en-IN" dirty="0" smtClean="0"/>
              <a:t>Create </a:t>
            </a:r>
            <a:r>
              <a:rPr lang="en-IN" dirty="0" err="1" smtClean="0"/>
              <a:t>app.routing</a:t>
            </a:r>
            <a:r>
              <a:rPr lang="en-IN" dirty="0" smtClean="0"/>
              <a:t> file</a:t>
            </a:r>
          </a:p>
          <a:p>
            <a:pPr marL="228600" indent="-228600">
              <a:buAutoNum type="arabicPeriod"/>
            </a:pPr>
            <a:r>
              <a:rPr lang="en-IN" dirty="0" smtClean="0"/>
              <a:t>Use</a:t>
            </a:r>
            <a:r>
              <a:rPr lang="en-IN" baseline="0" dirty="0" smtClean="0"/>
              <a:t> routes</a:t>
            </a:r>
          </a:p>
          <a:p>
            <a:pPr marL="228600" indent="-228600">
              <a:buAutoNum type="arabicPeriod"/>
            </a:pPr>
            <a:r>
              <a:rPr lang="en-IN" baseline="0" dirty="0" smtClean="0"/>
              <a:t>Import necessary files</a:t>
            </a:r>
          </a:p>
          <a:p>
            <a:pPr marL="228600" indent="-228600">
              <a:buAutoNum type="arabicPeriod"/>
            </a:pPr>
            <a:r>
              <a:rPr lang="en-IN" baseline="0" dirty="0" smtClean="0"/>
              <a:t>Define routes in the form of JS objects in array .</a:t>
            </a:r>
          </a:p>
          <a:p>
            <a:pPr marL="228600" indent="-228600">
              <a:buAutoNum type="arabicPeriod"/>
            </a:pPr>
            <a:r>
              <a:rPr lang="en-IN" baseline="0" dirty="0" smtClean="0"/>
              <a:t>Export this routes to the application using </a:t>
            </a:r>
            <a:r>
              <a:rPr lang="en-IN" baseline="0" dirty="0" err="1" smtClean="0"/>
              <a:t>RouterModule</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82</a:t>
            </a:fld>
            <a:endParaRPr lang="en-US"/>
          </a:p>
        </p:txBody>
      </p:sp>
    </p:spTree>
    <p:extLst>
      <p:ext uri="{BB962C8B-B14F-4D97-AF65-F5344CB8AC3E}">
        <p14:creationId xmlns:p14="http://schemas.microsoft.com/office/powerpoint/2010/main" val="3341144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pPr marL="171450" indent="-171450">
              <a:buFontTx/>
              <a:buChar char="-"/>
            </a:pPr>
            <a:r>
              <a:rPr lang="en-IN" dirty="0" smtClean="0"/>
              <a:t>We need to make aware about the routes to the entire application</a:t>
            </a:r>
          </a:p>
          <a:p>
            <a:pPr marL="171450" indent="-171450">
              <a:buFontTx/>
              <a:buChar char="-"/>
            </a:pPr>
            <a:r>
              <a:rPr lang="en-IN" dirty="0" smtClean="0"/>
              <a:t>So Add its ref</a:t>
            </a:r>
            <a:r>
              <a:rPr lang="en-IN" baseline="0" dirty="0" smtClean="0"/>
              <a:t> to the </a:t>
            </a:r>
            <a:r>
              <a:rPr lang="en-IN" baseline="0" dirty="0" err="1" smtClean="0"/>
              <a:t>AppModule</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83</a:t>
            </a:fld>
            <a:endParaRPr lang="en-US"/>
          </a:p>
        </p:txBody>
      </p:sp>
    </p:spTree>
    <p:extLst>
      <p:ext uri="{BB962C8B-B14F-4D97-AF65-F5344CB8AC3E}">
        <p14:creationId xmlns:p14="http://schemas.microsoft.com/office/powerpoint/2010/main" val="277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5</a:t>
            </a:fld>
            <a:endParaRPr lang="en-US"/>
          </a:p>
        </p:txBody>
      </p:sp>
    </p:spTree>
    <p:extLst>
      <p:ext uri="{BB962C8B-B14F-4D97-AF65-F5344CB8AC3E}">
        <p14:creationId xmlns:p14="http://schemas.microsoft.com/office/powerpoint/2010/main" val="26873432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For Rendering the Routes you need to use Router-Outlet.</a:t>
            </a:r>
          </a:p>
          <a:p>
            <a:endParaRPr lang="en-IN" dirty="0" smtClean="0"/>
          </a:p>
          <a:p>
            <a:r>
              <a:rPr lang="en-IN" dirty="0" smtClean="0"/>
              <a:t>Its defines</a:t>
            </a:r>
            <a:r>
              <a:rPr lang="en-IN" baseline="0" dirty="0" smtClean="0"/>
              <a:t> the section where component should load </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84</a:t>
            </a:fld>
            <a:endParaRPr lang="en-US"/>
          </a:p>
        </p:txBody>
      </p:sp>
    </p:spTree>
    <p:extLst>
      <p:ext uri="{BB962C8B-B14F-4D97-AF65-F5344CB8AC3E}">
        <p14:creationId xmlns:p14="http://schemas.microsoft.com/office/powerpoint/2010/main" val="2329289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Suppose you</a:t>
            </a:r>
            <a:r>
              <a:rPr lang="en-IN" baseline="0" dirty="0" smtClean="0"/>
              <a:t> want to do routing  on some button click. Then we have to create some method and we have to use Router class</a:t>
            </a:r>
          </a:p>
          <a:p>
            <a:endParaRPr lang="en-IN" baseline="0" dirty="0" smtClean="0"/>
          </a:p>
          <a:p>
            <a:r>
              <a:rPr lang="en-IN" baseline="0" dirty="0" smtClean="0"/>
              <a:t> We pass this router to constructor and use its navigate method to do this.</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86</a:t>
            </a:fld>
            <a:endParaRPr lang="en-US"/>
          </a:p>
        </p:txBody>
      </p:sp>
    </p:spTree>
    <p:extLst>
      <p:ext uri="{BB962C8B-B14F-4D97-AF65-F5344CB8AC3E}">
        <p14:creationId xmlns:p14="http://schemas.microsoft.com/office/powerpoint/2010/main" val="1602318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How to Pass</a:t>
            </a:r>
            <a:r>
              <a:rPr lang="en-IN" baseline="0" dirty="0" smtClean="0"/>
              <a:t> Route Parameter</a:t>
            </a:r>
          </a:p>
          <a:p>
            <a:pPr marL="228600" indent="-228600">
              <a:buAutoNum type="arabicPeriod"/>
            </a:pPr>
            <a:r>
              <a:rPr lang="en-IN" baseline="0" dirty="0" smtClean="0"/>
              <a:t>Change the route from Routing so that it can accept the routing parameter</a:t>
            </a:r>
          </a:p>
          <a:p>
            <a:pPr marL="228600" indent="-228600">
              <a:buAutoNum type="arabicPeriod"/>
            </a:pPr>
            <a:r>
              <a:rPr lang="en-IN" baseline="0" dirty="0" smtClean="0"/>
              <a:t>Pass the value from </a:t>
            </a:r>
            <a:r>
              <a:rPr lang="en-IN" baseline="0" dirty="0" err="1" smtClean="0"/>
              <a:t>routerLink</a:t>
            </a:r>
            <a:r>
              <a:rPr lang="en-IN" baseline="0" dirty="0" smtClean="0"/>
              <a:t> value.</a:t>
            </a:r>
          </a:p>
          <a:p>
            <a:pPr marL="228600" indent="-228600">
              <a:buAutoNum type="arabicPeriod"/>
            </a:pPr>
            <a:endParaRPr lang="en-IN"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87</a:t>
            </a:fld>
            <a:endParaRPr lang="en-US"/>
          </a:p>
        </p:txBody>
      </p:sp>
    </p:spTree>
    <p:extLst>
      <p:ext uri="{BB962C8B-B14F-4D97-AF65-F5344CB8AC3E}">
        <p14:creationId xmlns:p14="http://schemas.microsoft.com/office/powerpoint/2010/main" val="19095815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 extract</a:t>
            </a:r>
            <a:r>
              <a:rPr lang="en-IN" baseline="0" dirty="0" smtClean="0"/>
              <a:t> Route parameter you need to use </a:t>
            </a:r>
            <a:r>
              <a:rPr lang="en-IN" baseline="0" dirty="0" err="1" smtClean="0"/>
              <a:t>ActivateRoute</a:t>
            </a:r>
            <a:r>
              <a:rPr lang="en-IN" baseline="0" dirty="0" smtClean="0"/>
              <a:t> type object</a:t>
            </a:r>
          </a:p>
          <a:p>
            <a:pPr marL="171450" indent="-171450">
              <a:buFontTx/>
              <a:buChar char="-"/>
            </a:pPr>
            <a:r>
              <a:rPr lang="en-IN" baseline="0" dirty="0" smtClean="0"/>
              <a:t>We use </a:t>
            </a:r>
            <a:r>
              <a:rPr lang="en-IN" baseline="0" dirty="0" err="1" smtClean="0"/>
              <a:t>activatedRoute.snapshot.params</a:t>
            </a:r>
            <a:r>
              <a:rPr lang="en-IN" baseline="0" dirty="0" smtClean="0"/>
              <a:t>[‘id’]</a:t>
            </a:r>
          </a:p>
          <a:p>
            <a:pPr marL="171450" indent="-171450">
              <a:buFontTx/>
              <a:buChar char="-"/>
            </a:pPr>
            <a:r>
              <a:rPr lang="en-IN" baseline="0" dirty="0" smtClean="0"/>
              <a:t>This is first method of accepting values and it is not observable</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88</a:t>
            </a:fld>
            <a:endParaRPr lang="en-US"/>
          </a:p>
        </p:txBody>
      </p:sp>
    </p:spTree>
    <p:extLst>
      <p:ext uri="{BB962C8B-B14F-4D97-AF65-F5344CB8AC3E}">
        <p14:creationId xmlns:p14="http://schemas.microsoft.com/office/powerpoint/2010/main" val="4051158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pPr marL="171450" indent="-171450">
              <a:buFontTx/>
              <a:buChar char="-"/>
            </a:pPr>
            <a:r>
              <a:rPr lang="en-IN" dirty="0" smtClean="0"/>
              <a:t>You need to use </a:t>
            </a:r>
            <a:r>
              <a:rPr lang="en-IN" dirty="0" err="1" smtClean="0"/>
              <a:t>params</a:t>
            </a:r>
            <a:r>
              <a:rPr lang="en-IN" dirty="0" smtClean="0"/>
              <a:t> method in this which is observable</a:t>
            </a:r>
            <a:r>
              <a:rPr lang="en-IN" baseline="0" dirty="0" smtClean="0"/>
              <a:t> </a:t>
            </a:r>
          </a:p>
          <a:p>
            <a:pPr marL="171450" indent="-171450">
              <a:buFontTx/>
              <a:buChar char="-"/>
            </a:pPr>
            <a:r>
              <a:rPr lang="en-IN" baseline="0" dirty="0" smtClean="0"/>
              <a:t>But it can lead to memory leak so we need  to use lifecycle and use </a:t>
            </a:r>
            <a:r>
              <a:rPr lang="en-IN" baseline="0" dirty="0" err="1" smtClean="0"/>
              <a:t>ngDestroy</a:t>
            </a:r>
            <a:r>
              <a:rPr lang="en-IN" baseline="0" dirty="0" smtClean="0"/>
              <a:t> to recreate the things again and unsubscribe.</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89</a:t>
            </a:fld>
            <a:endParaRPr lang="en-US"/>
          </a:p>
        </p:txBody>
      </p:sp>
    </p:spTree>
    <p:extLst>
      <p:ext uri="{BB962C8B-B14F-4D97-AF65-F5344CB8AC3E}">
        <p14:creationId xmlns:p14="http://schemas.microsoft.com/office/powerpoint/2010/main" val="39154773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Angular Offers Lifecycle hooks that provide visibility into these key life moments. Developers can use them by implementing the interfaces and each interface has a single hook.</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LifeCycle</a:t>
            </a:r>
            <a:r>
              <a:rPr lang="en-IN" sz="1200" kern="1200" dirty="0" smtClean="0">
                <a:solidFill>
                  <a:schemeClr val="tx1"/>
                </a:solidFill>
                <a:effectLst/>
                <a:latin typeface="+mn-lt"/>
                <a:ea typeface="+mn-ea"/>
                <a:cs typeface="+mn-cs"/>
              </a:rPr>
              <a:t> Hooks and its Sequence</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ngOnChanges</a:t>
            </a:r>
            <a:r>
              <a:rPr lang="en-IN" sz="1200" kern="1200" dirty="0" smtClean="0">
                <a:solidFill>
                  <a:schemeClr val="tx1"/>
                </a:solidFill>
                <a:effectLst/>
                <a:latin typeface="+mn-lt"/>
                <a:ea typeface="+mn-ea"/>
                <a:cs typeface="+mn-cs"/>
              </a:rPr>
              <a:t> : When data bound property value changes. Its called before </a:t>
            </a:r>
            <a:r>
              <a:rPr lang="en-IN" sz="1200" kern="1200" dirty="0" err="1" smtClean="0">
                <a:solidFill>
                  <a:schemeClr val="tx1"/>
                </a:solidFill>
                <a:effectLst/>
                <a:latin typeface="+mn-lt"/>
                <a:ea typeface="+mn-ea"/>
                <a:cs typeface="+mn-cs"/>
              </a:rPr>
              <a:t>ngOnInit</a:t>
            </a:r>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ngOnInit</a:t>
            </a:r>
            <a:r>
              <a:rPr lang="en-IN" sz="1200" kern="1200" dirty="0" smtClean="0">
                <a:solidFill>
                  <a:schemeClr val="tx1"/>
                </a:solidFill>
                <a:effectLst/>
                <a:latin typeface="+mn-lt"/>
                <a:ea typeface="+mn-ea"/>
                <a:cs typeface="+mn-cs"/>
              </a:rPr>
              <a:t> :Initialize the directive/Component after angular first display data bound properties and sets the directive/component input properties. When component initialization, after first </a:t>
            </a:r>
            <a:r>
              <a:rPr lang="en-IN" sz="1200" kern="1200" dirty="0" err="1" smtClean="0">
                <a:solidFill>
                  <a:schemeClr val="tx1"/>
                </a:solidFill>
                <a:effectLst/>
                <a:latin typeface="+mn-lt"/>
                <a:ea typeface="+mn-ea"/>
                <a:cs typeface="+mn-cs"/>
              </a:rPr>
              <a:t>ngOnChanges</a:t>
            </a:r>
            <a:r>
              <a:rPr lang="en-IN" sz="1200" kern="1200" dirty="0" smtClean="0">
                <a:solidFill>
                  <a:schemeClr val="tx1"/>
                </a:solidFill>
                <a:effectLst/>
                <a:latin typeface="+mn-lt"/>
                <a:ea typeface="+mn-ea"/>
                <a:cs typeface="+mn-cs"/>
              </a:rPr>
              <a:t>. It execute only once.</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ngDoCheck</a:t>
            </a:r>
            <a:r>
              <a:rPr lang="en-IN" sz="1200" kern="1200" dirty="0" smtClean="0">
                <a:solidFill>
                  <a:schemeClr val="tx1"/>
                </a:solidFill>
                <a:effectLst/>
                <a:latin typeface="+mn-lt"/>
                <a:ea typeface="+mn-ea"/>
                <a:cs typeface="+mn-cs"/>
              </a:rPr>
              <a:t> : Detect and act upon changes . it is called after every </a:t>
            </a:r>
            <a:r>
              <a:rPr lang="en-IN" sz="1200" kern="1200" dirty="0" err="1" smtClean="0">
                <a:solidFill>
                  <a:schemeClr val="tx1"/>
                </a:solidFill>
                <a:effectLst/>
                <a:latin typeface="+mn-lt"/>
                <a:ea typeface="+mn-ea"/>
                <a:cs typeface="+mn-cs"/>
              </a:rPr>
              <a:t>ngOnChnages</a:t>
            </a:r>
            <a:r>
              <a:rPr lang="en-IN" sz="1200" kern="1200" dirty="0" smtClean="0">
                <a:solidFill>
                  <a:schemeClr val="tx1"/>
                </a:solidFill>
                <a:effectLst/>
                <a:latin typeface="+mn-lt"/>
                <a:ea typeface="+mn-ea"/>
                <a:cs typeface="+mn-cs"/>
              </a:rPr>
              <a:t> and </a:t>
            </a:r>
            <a:r>
              <a:rPr lang="en-IN" sz="1200" kern="1200" dirty="0" err="1" smtClean="0">
                <a:solidFill>
                  <a:schemeClr val="tx1"/>
                </a:solidFill>
                <a:effectLst/>
                <a:latin typeface="+mn-lt"/>
                <a:ea typeface="+mn-ea"/>
                <a:cs typeface="+mn-cs"/>
              </a:rPr>
              <a:t>ngOnInit.During</a:t>
            </a:r>
            <a:r>
              <a:rPr lang="en-IN" sz="1200" kern="1200" dirty="0" smtClean="0">
                <a:solidFill>
                  <a:schemeClr val="tx1"/>
                </a:solidFill>
                <a:effectLst/>
                <a:latin typeface="+mn-lt"/>
                <a:ea typeface="+mn-ea"/>
                <a:cs typeface="+mn-cs"/>
              </a:rPr>
              <a:t> every Angular2 Change detection cycle.</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ngAfterContentInit</a:t>
            </a:r>
            <a:r>
              <a:rPr lang="en-IN" sz="1200" kern="1200" dirty="0" smtClean="0">
                <a:solidFill>
                  <a:schemeClr val="tx1"/>
                </a:solidFill>
                <a:effectLst/>
                <a:latin typeface="+mn-lt"/>
                <a:ea typeface="+mn-ea"/>
                <a:cs typeface="+mn-cs"/>
              </a:rPr>
              <a:t> :Respond after Angular projects external content into components view. After inserting content using &lt;ng-content&gt;.</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ngAfterContentChecked</a:t>
            </a:r>
            <a:r>
              <a:rPr lang="en-IN" sz="1200" kern="1200" dirty="0" smtClean="0">
                <a:solidFill>
                  <a:schemeClr val="tx1"/>
                </a:solidFill>
                <a:effectLst/>
                <a:latin typeface="+mn-lt"/>
                <a:ea typeface="+mn-ea"/>
                <a:cs typeface="+mn-cs"/>
              </a:rPr>
              <a:t> : Responds after Angular checks the content projected into </a:t>
            </a:r>
            <a:r>
              <a:rPr lang="en-IN" sz="1200" kern="1200" dirty="0" err="1" smtClean="0">
                <a:solidFill>
                  <a:schemeClr val="tx1"/>
                </a:solidFill>
                <a:effectLst/>
                <a:latin typeface="+mn-lt"/>
                <a:ea typeface="+mn-ea"/>
                <a:cs typeface="+mn-cs"/>
              </a:rPr>
              <a:t>component.After</a:t>
            </a:r>
            <a:r>
              <a:rPr lang="en-IN" sz="1200" kern="1200" dirty="0" smtClean="0">
                <a:solidFill>
                  <a:schemeClr val="tx1"/>
                </a:solidFill>
                <a:effectLst/>
                <a:latin typeface="+mn-lt"/>
                <a:ea typeface="+mn-ea"/>
                <a:cs typeface="+mn-cs"/>
              </a:rPr>
              <a:t> every check of inserted Content.</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ngAfterViewInit</a:t>
            </a:r>
            <a:r>
              <a:rPr lang="en-IN" sz="1200" kern="1200" dirty="0" smtClean="0">
                <a:solidFill>
                  <a:schemeClr val="tx1"/>
                </a:solidFill>
                <a:effectLst/>
                <a:latin typeface="+mn-lt"/>
                <a:ea typeface="+mn-ea"/>
                <a:cs typeface="+mn-cs"/>
              </a:rPr>
              <a:t> : Responds after Angular initialize the Components view and child views. Called after </a:t>
            </a:r>
            <a:r>
              <a:rPr lang="en-IN" sz="1200" kern="1200" dirty="0" err="1" smtClean="0">
                <a:solidFill>
                  <a:schemeClr val="tx1"/>
                </a:solidFill>
                <a:effectLst/>
                <a:latin typeface="+mn-lt"/>
                <a:ea typeface="+mn-ea"/>
                <a:cs typeface="+mn-cs"/>
              </a:rPr>
              <a:t>ngAfterContentChecked.After</a:t>
            </a:r>
            <a:r>
              <a:rPr lang="en-IN" sz="1200" kern="1200" dirty="0" smtClean="0">
                <a:solidFill>
                  <a:schemeClr val="tx1"/>
                </a:solidFill>
                <a:effectLst/>
                <a:latin typeface="+mn-lt"/>
                <a:ea typeface="+mn-ea"/>
                <a:cs typeface="+mn-cs"/>
              </a:rPr>
              <a:t> Initializing the components views/child views.</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ngAfterViewChecked</a:t>
            </a:r>
            <a:r>
              <a:rPr lang="en-IN" sz="1200" kern="1200" dirty="0" smtClean="0">
                <a:solidFill>
                  <a:schemeClr val="tx1"/>
                </a:solidFill>
                <a:effectLst/>
                <a:latin typeface="+mn-lt"/>
                <a:ea typeface="+mn-ea"/>
                <a:cs typeface="+mn-cs"/>
              </a:rPr>
              <a:t> : Respond  after </a:t>
            </a:r>
            <a:r>
              <a:rPr lang="en-IN" sz="1200" kern="1200" dirty="0" err="1" smtClean="0">
                <a:solidFill>
                  <a:schemeClr val="tx1"/>
                </a:solidFill>
                <a:effectLst/>
                <a:latin typeface="+mn-lt"/>
                <a:ea typeface="+mn-ea"/>
                <a:cs typeface="+mn-cs"/>
              </a:rPr>
              <a:t>Anuglar</a:t>
            </a:r>
            <a:r>
              <a:rPr lang="en-IN" sz="1200" kern="1200" dirty="0" smtClean="0">
                <a:solidFill>
                  <a:schemeClr val="tx1"/>
                </a:solidFill>
                <a:effectLst/>
                <a:latin typeface="+mn-lt"/>
                <a:ea typeface="+mn-ea"/>
                <a:cs typeface="+mn-cs"/>
              </a:rPr>
              <a:t> Checks for Component </a:t>
            </a:r>
            <a:r>
              <a:rPr lang="en-IN" sz="1200" kern="1200" dirty="0" err="1" smtClean="0">
                <a:solidFill>
                  <a:schemeClr val="tx1"/>
                </a:solidFill>
                <a:effectLst/>
                <a:latin typeface="+mn-lt"/>
                <a:ea typeface="+mn-ea"/>
                <a:cs typeface="+mn-cs"/>
              </a:rPr>
              <a:t>Views.After</a:t>
            </a:r>
            <a:r>
              <a:rPr lang="en-IN" sz="1200" kern="1200" dirty="0" smtClean="0">
                <a:solidFill>
                  <a:schemeClr val="tx1"/>
                </a:solidFill>
                <a:effectLst/>
                <a:latin typeface="+mn-lt"/>
                <a:ea typeface="+mn-ea"/>
                <a:cs typeface="+mn-cs"/>
              </a:rPr>
              <a:t> every Check of the components views/child views.</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ngOnDestroy</a:t>
            </a:r>
            <a:r>
              <a:rPr lang="en-IN" sz="1200" kern="1200" dirty="0" smtClean="0">
                <a:solidFill>
                  <a:schemeClr val="tx1"/>
                </a:solidFill>
                <a:effectLst/>
                <a:latin typeface="+mn-lt"/>
                <a:ea typeface="+mn-ea"/>
                <a:cs typeface="+mn-cs"/>
              </a:rPr>
              <a:t> : Clean up just before Angular destroys the directive/component. </a:t>
            </a:r>
            <a:r>
              <a:rPr lang="en-IN" sz="1200" kern="1200" dirty="0" err="1" smtClean="0">
                <a:solidFill>
                  <a:schemeClr val="tx1"/>
                </a:solidFill>
                <a:effectLst/>
                <a:latin typeface="+mn-lt"/>
                <a:ea typeface="+mn-ea"/>
                <a:cs typeface="+mn-cs"/>
              </a:rPr>
              <a:t>Unsubsscribe</a:t>
            </a:r>
            <a:r>
              <a:rPr lang="en-IN" sz="1200" kern="1200" dirty="0" smtClean="0">
                <a:solidFill>
                  <a:schemeClr val="tx1"/>
                </a:solidFill>
                <a:effectLst/>
                <a:latin typeface="+mn-lt"/>
                <a:ea typeface="+mn-ea"/>
                <a:cs typeface="+mn-cs"/>
              </a:rPr>
              <a:t> observables and detach event handlers to avoid memory </a:t>
            </a:r>
            <a:r>
              <a:rPr lang="en-IN" sz="1200" kern="1200" dirty="0" err="1" smtClean="0">
                <a:solidFill>
                  <a:schemeClr val="tx1"/>
                </a:solidFill>
                <a:effectLst/>
                <a:latin typeface="+mn-lt"/>
                <a:ea typeface="+mn-ea"/>
                <a:cs typeface="+mn-cs"/>
              </a:rPr>
              <a:t>leaks.just</a:t>
            </a:r>
            <a:r>
              <a:rPr lang="en-IN" sz="1200" kern="1200" dirty="0" smtClean="0">
                <a:solidFill>
                  <a:schemeClr val="tx1"/>
                </a:solidFill>
                <a:effectLst/>
                <a:latin typeface="+mn-lt"/>
                <a:ea typeface="+mn-ea"/>
                <a:cs typeface="+mn-cs"/>
              </a:rPr>
              <a:t> before Angular 2 destroys the directive/component.</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Can we use this in real world applications??</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OnInit</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To perform complex initialization shortly after construction.</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To set up the component after Angular sets the input properties.</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Rule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Don’t fetch  data in component constructor . it should only be used to  initialize the things.</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err="1" smtClean="0">
                <a:solidFill>
                  <a:schemeClr val="tx1"/>
                </a:solidFill>
                <a:effectLst/>
                <a:latin typeface="+mn-lt"/>
                <a:ea typeface="+mn-ea"/>
                <a:cs typeface="+mn-cs"/>
              </a:rPr>
              <a:t>ngOnInit</a:t>
            </a:r>
            <a:r>
              <a:rPr lang="en-IN" sz="1200" kern="1200" dirty="0" smtClean="0">
                <a:solidFill>
                  <a:schemeClr val="tx1"/>
                </a:solidFill>
                <a:effectLst/>
                <a:latin typeface="+mn-lt"/>
                <a:ea typeface="+mn-ea"/>
                <a:cs typeface="+mn-cs"/>
              </a:rPr>
              <a:t> : it’s a good place for a component to fetch its initial data.</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err="1" smtClean="0">
                <a:solidFill>
                  <a:schemeClr val="tx1"/>
                </a:solidFill>
                <a:effectLst/>
                <a:latin typeface="+mn-lt"/>
                <a:ea typeface="+mn-ea"/>
                <a:cs typeface="+mn-cs"/>
              </a:rPr>
              <a:t>OnDestroy</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Put Clean up logic in </a:t>
            </a:r>
            <a:r>
              <a:rPr lang="en-IN" sz="1200" kern="1200" dirty="0" err="1" smtClean="0">
                <a:solidFill>
                  <a:schemeClr val="tx1"/>
                </a:solidFill>
                <a:effectLst/>
                <a:latin typeface="+mn-lt"/>
                <a:ea typeface="+mn-ea"/>
                <a:cs typeface="+mn-cs"/>
              </a:rPr>
              <a:t>ngOnDestroy</a:t>
            </a:r>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This logic must be run before Angular destroys the directive.</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It can be use to notify the another part of the application that component is going away.</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err="1" smtClean="0">
                <a:solidFill>
                  <a:schemeClr val="tx1"/>
                </a:solidFill>
                <a:effectLst/>
                <a:latin typeface="+mn-lt"/>
                <a:ea typeface="+mn-ea"/>
                <a:cs typeface="+mn-cs"/>
              </a:rPr>
              <a:t>OnChanges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Angular calls its </a:t>
            </a:r>
            <a:r>
              <a:rPr lang="en-IN" sz="1200" kern="1200" dirty="0" err="1" smtClean="0">
                <a:solidFill>
                  <a:schemeClr val="tx1"/>
                </a:solidFill>
                <a:effectLst/>
                <a:latin typeface="+mn-lt"/>
                <a:ea typeface="+mn-ea"/>
                <a:cs typeface="+mn-cs"/>
              </a:rPr>
              <a:t>ngOnChanges</a:t>
            </a:r>
            <a:r>
              <a:rPr lang="en-IN" sz="1200" kern="1200" dirty="0" smtClean="0">
                <a:solidFill>
                  <a:schemeClr val="tx1"/>
                </a:solidFill>
                <a:effectLst/>
                <a:latin typeface="+mn-lt"/>
                <a:ea typeface="+mn-ea"/>
                <a:cs typeface="+mn-cs"/>
              </a:rPr>
              <a:t> method whenever it detects changes to input properties of the component. This hooks iterates over the changed properties and logs them.</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err="1" smtClean="0">
                <a:solidFill>
                  <a:schemeClr val="tx1"/>
                </a:solidFill>
                <a:effectLst/>
                <a:latin typeface="+mn-lt"/>
                <a:ea typeface="+mn-ea"/>
                <a:cs typeface="+mn-cs"/>
              </a:rPr>
              <a:t>DoCheck</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Use the </a:t>
            </a:r>
            <a:r>
              <a:rPr lang="en-IN" sz="1200" kern="1200" dirty="0" err="1" smtClean="0">
                <a:solidFill>
                  <a:schemeClr val="tx1"/>
                </a:solidFill>
                <a:effectLst/>
                <a:latin typeface="+mn-lt"/>
                <a:ea typeface="+mn-ea"/>
                <a:cs typeface="+mn-cs"/>
              </a:rPr>
              <a:t>doCheck</a:t>
            </a:r>
            <a:r>
              <a:rPr lang="en-IN" sz="1200" kern="1200" dirty="0" smtClean="0">
                <a:solidFill>
                  <a:schemeClr val="tx1"/>
                </a:solidFill>
                <a:effectLst/>
                <a:latin typeface="+mn-lt"/>
                <a:ea typeface="+mn-ea"/>
                <a:cs typeface="+mn-cs"/>
              </a:rPr>
              <a:t> hook to detect and act upon changes.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It can be used to capture and compare the current state against previous values.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94</a:t>
            </a:fld>
            <a:endParaRPr lang="en-US"/>
          </a:p>
        </p:txBody>
      </p:sp>
    </p:spTree>
    <p:extLst>
      <p:ext uri="{BB962C8B-B14F-4D97-AF65-F5344CB8AC3E}">
        <p14:creationId xmlns:p14="http://schemas.microsoft.com/office/powerpoint/2010/main" val="1814686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8"/>
            <a:r>
              <a:rPr lang="en-IN" sz="1200" kern="1200" dirty="0" smtClean="0">
                <a:solidFill>
                  <a:schemeClr val="tx1"/>
                </a:solidFill>
                <a:effectLst/>
                <a:latin typeface="+mn-lt"/>
                <a:ea typeface="+mn-ea"/>
                <a:cs typeface="+mn-cs"/>
              </a:rPr>
              <a:t>Angular allows us to specify Component Specific Styles</a:t>
            </a:r>
            <a:endParaRPr lang="en-US" sz="1200" kern="1200" dirty="0" smtClean="0">
              <a:solidFill>
                <a:schemeClr val="tx1"/>
              </a:solidFill>
              <a:effectLst/>
              <a:latin typeface="+mn-lt"/>
              <a:ea typeface="+mn-ea"/>
              <a:cs typeface="+mn-cs"/>
            </a:endParaRPr>
          </a:p>
          <a:p>
            <a:pPr lvl="8"/>
            <a:r>
              <a:rPr lang="en-IN" sz="1200" kern="1200" dirty="0" smtClean="0">
                <a:solidFill>
                  <a:schemeClr val="tx1"/>
                </a:solidFill>
                <a:effectLst/>
                <a:latin typeface="+mn-lt"/>
                <a:ea typeface="+mn-ea"/>
                <a:cs typeface="+mn-cs"/>
              </a:rPr>
              <a:t>Angular gives3 attribute for that Style and </a:t>
            </a:r>
            <a:r>
              <a:rPr lang="en-IN" sz="1200" kern="1200" dirty="0" err="1" smtClean="0">
                <a:solidFill>
                  <a:schemeClr val="tx1"/>
                </a:solidFill>
                <a:effectLst/>
                <a:latin typeface="+mn-lt"/>
                <a:ea typeface="+mn-ea"/>
                <a:cs typeface="+mn-cs"/>
              </a:rPr>
              <a:t>StyleUrls</a:t>
            </a:r>
            <a:r>
              <a:rPr lang="en-IN" sz="1200" kern="1200" dirty="0" smtClean="0">
                <a:solidFill>
                  <a:schemeClr val="tx1"/>
                </a:solidFill>
                <a:effectLst/>
                <a:latin typeface="+mn-lt"/>
                <a:ea typeface="+mn-ea"/>
                <a:cs typeface="+mn-cs"/>
              </a:rPr>
              <a:t> to use External CSS files.</a:t>
            </a:r>
            <a:endParaRPr lang="en-US" sz="1200" kern="1200" dirty="0" smtClean="0">
              <a:solidFill>
                <a:schemeClr val="tx1"/>
              </a:solidFill>
              <a:effectLst/>
              <a:latin typeface="+mn-lt"/>
              <a:ea typeface="+mn-ea"/>
              <a:cs typeface="+mn-cs"/>
            </a:endParaRPr>
          </a:p>
          <a:p>
            <a:pPr lvl="8"/>
            <a:r>
              <a:rPr lang="en-IN" sz="1200" kern="1200" dirty="0" smtClean="0">
                <a:solidFill>
                  <a:schemeClr val="tx1"/>
                </a:solidFill>
                <a:effectLst/>
                <a:latin typeface="+mn-lt"/>
                <a:ea typeface="+mn-ea"/>
                <a:cs typeface="+mn-cs"/>
              </a:rPr>
              <a:t>The Styles applied to that specific component.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95</a:t>
            </a:fld>
            <a:endParaRPr lang="en-US"/>
          </a:p>
        </p:txBody>
      </p:sp>
    </p:spTree>
    <p:extLst>
      <p:ext uri="{BB962C8B-B14F-4D97-AF65-F5344CB8AC3E}">
        <p14:creationId xmlns:p14="http://schemas.microsoft.com/office/powerpoint/2010/main" val="19273974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96</a:t>
            </a:fld>
            <a:endParaRPr lang="en-US"/>
          </a:p>
        </p:txBody>
      </p:sp>
    </p:spTree>
    <p:extLst>
      <p:ext uri="{BB962C8B-B14F-4D97-AF65-F5344CB8AC3E}">
        <p14:creationId xmlns:p14="http://schemas.microsoft.com/office/powerpoint/2010/main" val="26441617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Shadow DOM Encapsulation</a:t>
            </a:r>
            <a:endParaRPr lang="en-US" sz="1200" kern="1200" dirty="0" smtClean="0">
              <a:solidFill>
                <a:schemeClr val="tx1"/>
              </a:solidFill>
              <a:effectLst/>
              <a:latin typeface="+mn-lt"/>
              <a:ea typeface="+mn-ea"/>
              <a:cs typeface="+mn-cs"/>
            </a:endParaRPr>
          </a:p>
          <a:p>
            <a:pPr lvl="8"/>
            <a:r>
              <a:rPr lang="en-IN" sz="1200" kern="1200" dirty="0" smtClean="0">
                <a:solidFill>
                  <a:schemeClr val="tx1"/>
                </a:solidFill>
                <a:effectLst/>
                <a:latin typeface="+mn-lt"/>
                <a:ea typeface="+mn-ea"/>
                <a:cs typeface="+mn-cs"/>
              </a:rPr>
              <a:t>Shadow DOM the component we uses a Unique DOM tree that is hidden from the other elements on the Page.</a:t>
            </a:r>
            <a:endParaRPr lang="en-US" sz="1200" kern="1200" dirty="0" smtClean="0">
              <a:solidFill>
                <a:schemeClr val="tx1"/>
              </a:solidFill>
              <a:effectLst/>
              <a:latin typeface="+mn-lt"/>
              <a:ea typeface="+mn-ea"/>
              <a:cs typeface="+mn-cs"/>
            </a:endParaRPr>
          </a:p>
          <a:p>
            <a:pPr lvl="8"/>
            <a:r>
              <a:rPr lang="en-IN" sz="1200" kern="1200" dirty="0" smtClean="0">
                <a:solidFill>
                  <a:schemeClr val="tx1"/>
                </a:solidFill>
                <a:effectLst/>
                <a:latin typeface="+mn-lt"/>
                <a:ea typeface="+mn-ea"/>
                <a:cs typeface="+mn-cs"/>
              </a:rPr>
              <a:t>This allows styles defined within that element to be invisible to the rest of the Page.</a:t>
            </a:r>
            <a:endParaRPr lang="en-US" sz="1200" kern="1200" dirty="0" smtClean="0">
              <a:solidFill>
                <a:schemeClr val="tx1"/>
              </a:solidFill>
              <a:effectLst/>
              <a:latin typeface="+mn-lt"/>
              <a:ea typeface="+mn-ea"/>
              <a:cs typeface="+mn-cs"/>
            </a:endParaRPr>
          </a:p>
          <a:p>
            <a:pPr lvl="8"/>
            <a:r>
              <a:rPr lang="en-IN" sz="1200" kern="1200" dirty="0" smtClean="0">
                <a:solidFill>
                  <a:schemeClr val="tx1"/>
                </a:solidFill>
                <a:effectLst/>
                <a:latin typeface="+mn-lt"/>
                <a:ea typeface="+mn-ea"/>
                <a:cs typeface="+mn-cs"/>
              </a:rPr>
              <a:t>Everything inside the shadow element has been encapsulated and isolated from the rest of the page.</a:t>
            </a:r>
            <a:endParaRPr lang="en-US" sz="1200" kern="1200" dirty="0" smtClean="0">
              <a:solidFill>
                <a:schemeClr val="tx1"/>
              </a:solidFill>
              <a:effectLst/>
              <a:latin typeface="+mn-lt"/>
              <a:ea typeface="+mn-ea"/>
              <a:cs typeface="+mn-cs"/>
            </a:endParaRPr>
          </a:p>
          <a:p>
            <a:pPr lvl="8"/>
            <a:r>
              <a:rPr lang="en-IN" sz="1200" kern="1200" dirty="0" smtClean="0">
                <a:solidFill>
                  <a:schemeClr val="tx1"/>
                </a:solidFill>
                <a:effectLst/>
                <a:latin typeface="+mn-lt"/>
                <a:ea typeface="+mn-ea"/>
                <a:cs typeface="+mn-cs"/>
              </a:rPr>
              <a:t>Shadow DOM allows us to hide DOM logic behind other elements.</a:t>
            </a:r>
            <a:endParaRPr lang="en-US" sz="1200" kern="1200" dirty="0" smtClean="0">
              <a:solidFill>
                <a:schemeClr val="tx1"/>
              </a:solidFill>
              <a:effectLst/>
              <a:latin typeface="+mn-lt"/>
              <a:ea typeface="+mn-ea"/>
              <a:cs typeface="+mn-cs"/>
            </a:endParaRPr>
          </a:p>
          <a:p>
            <a:pPr lvl="8"/>
            <a:r>
              <a:rPr lang="en-IN" sz="1200" kern="1200" dirty="0" smtClean="0">
                <a:solidFill>
                  <a:schemeClr val="tx1"/>
                </a:solidFill>
                <a:effectLst/>
                <a:latin typeface="+mn-lt"/>
                <a:ea typeface="+mn-ea"/>
                <a:cs typeface="+mn-cs"/>
              </a:rPr>
              <a:t>IT also enables us to apply scoped styles to elements without them bleeding out to the outer world.</a:t>
            </a:r>
            <a:endParaRPr lang="en-US" sz="1200" kern="1200" dirty="0" smtClean="0">
              <a:solidFill>
                <a:schemeClr val="tx1"/>
              </a:solidFill>
              <a:effectLst/>
              <a:latin typeface="+mn-lt"/>
              <a:ea typeface="+mn-ea"/>
              <a:cs typeface="+mn-cs"/>
            </a:endParaRPr>
          </a:p>
          <a:p>
            <a:pPr lvl="8"/>
            <a:r>
              <a:rPr lang="en-IN" sz="1200" kern="1200" dirty="0" smtClean="0">
                <a:solidFill>
                  <a:schemeClr val="tx1"/>
                </a:solidFill>
                <a:effectLst/>
                <a:latin typeface="+mn-lt"/>
                <a:ea typeface="+mn-ea"/>
                <a:cs typeface="+mn-cs"/>
              </a:rPr>
              <a:t>In order to get proper output without weird attributes.</a:t>
            </a:r>
            <a:endParaRPr lang="en-US" sz="1200" kern="1200" dirty="0" smtClean="0">
              <a:solidFill>
                <a:schemeClr val="tx1"/>
              </a:solidFill>
              <a:effectLst/>
              <a:latin typeface="+mn-lt"/>
              <a:ea typeface="+mn-ea"/>
              <a:cs typeface="+mn-cs"/>
            </a:endParaRPr>
          </a:p>
          <a:p>
            <a:pPr lvl="8"/>
            <a:r>
              <a:rPr lang="en-US" sz="1200" kern="1200" dirty="0" smtClean="0">
                <a:solidFill>
                  <a:schemeClr val="tx1"/>
                </a:solidFill>
                <a:effectLst/>
                <a:latin typeface="+mn-lt"/>
                <a:ea typeface="+mn-ea"/>
                <a:cs typeface="+mn-cs"/>
              </a:rPr>
              <a:t>When it comes to Shadow DOM, the tables are turned, as Shadow DOM creates DOM inside DOM, combining multiple DOM trees into a single hierarchy. These chunks of isolated DOM act as a “shield” around all these global entities such as CSS and JavaScript logic and are locally scoped to one another.</a:t>
            </a:r>
          </a:p>
          <a:p>
            <a:r>
              <a:rPr lang="en-US" sz="1200" kern="1200" dirty="0" smtClean="0">
                <a:solidFill>
                  <a:schemeClr val="tx1"/>
                </a:solidFill>
                <a:effectLst/>
                <a:latin typeface="+mn-lt"/>
                <a:ea typeface="+mn-ea"/>
                <a:cs typeface="+mn-cs"/>
              </a:rPr>
              <a:t> </a:t>
            </a:r>
          </a:p>
          <a:p>
            <a:pPr lvl="8"/>
            <a:r>
              <a:rPr lang="en-US" sz="1200" kern="1200" dirty="0" smtClean="0">
                <a:solidFill>
                  <a:schemeClr val="tx1"/>
                </a:solidFill>
                <a:effectLst/>
                <a:latin typeface="+mn-lt"/>
                <a:ea typeface="+mn-ea"/>
                <a:cs typeface="+mn-cs"/>
              </a:rPr>
              <a:t>Problem with Emulation is it can inherit  from global styles.</a:t>
            </a: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8"/>
            <a:r>
              <a:rPr lang="en-IN" sz="1200" kern="1200" dirty="0" smtClean="0">
                <a:solidFill>
                  <a:schemeClr val="tx1"/>
                </a:solidFill>
                <a:effectLst/>
                <a:latin typeface="+mn-lt"/>
                <a:ea typeface="+mn-ea"/>
                <a:cs typeface="+mn-cs"/>
              </a:rPr>
              <a:t>Shadow DOM helps us to Solve this problem. So no inheritance here.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97</a:t>
            </a:fld>
            <a:endParaRPr lang="en-US"/>
          </a:p>
        </p:txBody>
      </p:sp>
    </p:spTree>
    <p:extLst>
      <p:ext uri="{BB962C8B-B14F-4D97-AF65-F5344CB8AC3E}">
        <p14:creationId xmlns:p14="http://schemas.microsoft.com/office/powerpoint/2010/main" val="3815221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98</a:t>
            </a:fld>
            <a:endParaRPr lang="en-US"/>
          </a:p>
        </p:txBody>
      </p:sp>
    </p:spTree>
    <p:extLst>
      <p:ext uri="{BB962C8B-B14F-4D97-AF65-F5344CB8AC3E}">
        <p14:creationId xmlns:p14="http://schemas.microsoft.com/office/powerpoint/2010/main" val="1659300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Angular Apps are  modular . It manage</a:t>
            </a:r>
            <a:r>
              <a:rPr lang="en-IN" baseline="0" dirty="0" smtClean="0"/>
              <a:t> its modularity using Angular Module or </a:t>
            </a:r>
            <a:r>
              <a:rPr lang="en-IN" baseline="0" dirty="0" err="1" smtClean="0"/>
              <a:t>NgModules</a:t>
            </a:r>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 </a:t>
            </a:r>
            <a:r>
              <a:rPr lang="en-IN" sz="1200" kern="1200" dirty="0" smtClean="0">
                <a:solidFill>
                  <a:schemeClr val="tx1"/>
                </a:solidFill>
                <a:effectLst/>
                <a:latin typeface="+mn-lt"/>
                <a:ea typeface="+mn-ea"/>
                <a:cs typeface="+mn-cs"/>
              </a:rPr>
              <a:t>Modules are great way to organize the application and extend it with capabilities from external libraries.</a:t>
            </a:r>
            <a:endParaRPr lang="en-IN" baseline="0" dirty="0" smtClean="0"/>
          </a:p>
          <a:p>
            <a:pPr marL="171450" indent="-171450">
              <a:buFontTx/>
              <a:buChar char="-"/>
            </a:pPr>
            <a:r>
              <a:rPr lang="en-IN" baseline="0" dirty="0" smtClean="0"/>
              <a:t>Every  Angular app has </a:t>
            </a:r>
            <a:r>
              <a:rPr lang="en-IN" baseline="0" dirty="0" err="1" smtClean="0"/>
              <a:t>atleast</a:t>
            </a:r>
            <a:r>
              <a:rPr lang="en-IN" baseline="0" dirty="0" smtClean="0"/>
              <a:t> one angular module class the root module named as </a:t>
            </a:r>
            <a:r>
              <a:rPr lang="en-IN" baseline="0" dirty="0" err="1" smtClean="0"/>
              <a:t>AppModule</a:t>
            </a:r>
            <a:endParaRPr lang="en-IN" baseline="0" dirty="0" smtClean="0"/>
          </a:p>
          <a:p>
            <a:pPr marL="171450" indent="-171450">
              <a:buFontTx/>
              <a:buChar char="-"/>
            </a:pPr>
            <a:r>
              <a:rPr lang="en-IN" baseline="0" dirty="0" smtClean="0"/>
              <a:t>But it can have multiple feature module which is block of code dedicated to an application domain.</a:t>
            </a:r>
          </a:p>
          <a:p>
            <a:pPr marL="171450" indent="-171450">
              <a:buFontTx/>
              <a:buChar char="-"/>
            </a:pPr>
            <a:endParaRPr lang="en-IN" baseline="0" dirty="0" smtClean="0"/>
          </a:p>
          <a:p>
            <a:pPr marL="0" indent="0">
              <a:buFontTx/>
              <a:buNone/>
            </a:pPr>
            <a:r>
              <a:rPr lang="en-IN" baseline="0" dirty="0" smtClean="0"/>
              <a:t>Angular Module Consists of </a:t>
            </a:r>
          </a:p>
          <a:p>
            <a:pPr marL="228600" indent="-228600">
              <a:buFontTx/>
              <a:buAutoNum type="arabicPeriod"/>
            </a:pPr>
            <a:r>
              <a:rPr lang="en-IN" baseline="0" dirty="0" err="1" smtClean="0"/>
              <a:t>NgModule</a:t>
            </a:r>
            <a:r>
              <a:rPr lang="en-IN" baseline="0" dirty="0" smtClean="0"/>
              <a:t>  :</a:t>
            </a:r>
          </a:p>
          <a:p>
            <a:pPr marL="228600" indent="-228600">
              <a:buFontTx/>
              <a:buAutoNum type="arabicPeriod"/>
            </a:pPr>
            <a:r>
              <a:rPr lang="en-IN" baseline="0" dirty="0" smtClean="0"/>
              <a:t>Export class </a:t>
            </a:r>
            <a:r>
              <a:rPr lang="en-IN" baseline="0" dirty="0" err="1" smtClean="0"/>
              <a:t>AppModule</a:t>
            </a:r>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6</a:t>
            </a:fld>
            <a:endParaRPr lang="en-US"/>
          </a:p>
        </p:txBody>
      </p:sp>
    </p:spTree>
    <p:extLst>
      <p:ext uri="{BB962C8B-B14F-4D97-AF65-F5344CB8AC3E}">
        <p14:creationId xmlns:p14="http://schemas.microsoft.com/office/powerpoint/2010/main" val="266005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Need of @</a:t>
            </a:r>
            <a:r>
              <a:rPr lang="en-IN" sz="1200" kern="1200" dirty="0" err="1" smtClean="0">
                <a:solidFill>
                  <a:schemeClr val="tx1"/>
                </a:solidFill>
                <a:effectLst/>
                <a:latin typeface="+mn-lt"/>
                <a:ea typeface="+mn-ea"/>
                <a:cs typeface="+mn-cs"/>
              </a:rPr>
              <a:t>NgModule</a:t>
            </a:r>
            <a:r>
              <a:rPr lang="en-IN" sz="1200" kern="1200" dirty="0" smtClean="0">
                <a:solidFill>
                  <a:schemeClr val="tx1"/>
                </a:solidFill>
                <a:effectLst/>
                <a:latin typeface="+mn-lt"/>
                <a:ea typeface="+mn-ea"/>
                <a:cs typeface="+mn-cs"/>
              </a:rPr>
              <a:t> Decorator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 Metadata declares the component , directives and pipes belong to the module</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 Make some of those classes public so that other components templates can use them.</a:t>
            </a:r>
            <a:endParaRPr lang="en-US" sz="1200" kern="1200" dirty="0" smtClean="0">
              <a:solidFill>
                <a:schemeClr val="tx1"/>
              </a:solidFill>
              <a:effectLst/>
              <a:latin typeface="+mn-lt"/>
              <a:ea typeface="+mn-ea"/>
              <a:cs typeface="+mn-cs"/>
            </a:endParaRPr>
          </a:p>
          <a:p>
            <a:pPr marL="171450" lvl="0" indent="-171450">
              <a:buFontTx/>
              <a:buChar char="-"/>
            </a:pPr>
            <a:r>
              <a:rPr lang="en-IN" sz="1200" kern="1200" dirty="0" smtClean="0">
                <a:solidFill>
                  <a:schemeClr val="tx1"/>
                </a:solidFill>
                <a:effectLst/>
                <a:latin typeface="+mn-lt"/>
                <a:ea typeface="+mn-ea"/>
                <a:cs typeface="+mn-cs"/>
              </a:rPr>
              <a:t>Import other modules with the components, directives and pipes needed by the components in this module.</a:t>
            </a:r>
          </a:p>
          <a:p>
            <a:pPr lvl="0"/>
            <a:r>
              <a:rPr lang="en-IN" sz="1200" kern="1200" dirty="0" smtClean="0">
                <a:solidFill>
                  <a:schemeClr val="tx1"/>
                </a:solidFill>
                <a:effectLst/>
                <a:latin typeface="+mn-lt"/>
                <a:ea typeface="+mn-ea"/>
                <a:cs typeface="+mn-cs"/>
              </a:rPr>
              <a:t>-  Provide services at the application  level that any application component can use.</a:t>
            </a:r>
            <a:endParaRPr lang="en-US" sz="1200" kern="1200" dirty="0" smtClean="0">
              <a:solidFill>
                <a:schemeClr val="tx1"/>
              </a:solidFill>
              <a:effectLst/>
              <a:latin typeface="+mn-lt"/>
              <a:ea typeface="+mn-ea"/>
              <a:cs typeface="+mn-cs"/>
            </a:endParaRPr>
          </a:p>
          <a:p>
            <a:endParaRPr lang="en-IN" dirty="0" smtClean="0"/>
          </a:p>
          <a:p>
            <a:r>
              <a:rPr lang="en-IN" dirty="0" smtClean="0"/>
              <a:t> @ </a:t>
            </a:r>
            <a:r>
              <a:rPr lang="en-IN" dirty="0" err="1" smtClean="0"/>
              <a:t>NgModule</a:t>
            </a:r>
            <a:r>
              <a:rPr lang="en-IN" dirty="0" smtClean="0"/>
              <a:t> consists of 5</a:t>
            </a:r>
            <a:r>
              <a:rPr lang="en-IN" baseline="0" dirty="0" smtClean="0"/>
              <a:t>  object properties</a:t>
            </a:r>
          </a:p>
          <a:p>
            <a:endParaRPr lang="en-IN" baseline="0" dirty="0" smtClean="0"/>
          </a:p>
          <a:p>
            <a:pPr lvl="0"/>
            <a:r>
              <a:rPr lang="en-IN" sz="1200" kern="1200" dirty="0" smtClean="0">
                <a:solidFill>
                  <a:schemeClr val="tx1"/>
                </a:solidFill>
                <a:effectLst/>
                <a:latin typeface="+mn-lt"/>
                <a:ea typeface="+mn-ea"/>
                <a:cs typeface="+mn-cs"/>
              </a:rPr>
              <a:t>1. Declarations : View classes that belong to this module. It has 3 types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	Components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	Directives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	Pipes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2. Exports : Subset of declaration that should be visible and usable in the component templates of  other modules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3. Imports : Other modules whose exported classes are needed by component templates declared in this module.</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4. Providers : Creators of services that this module contributes to the global collection of services. They become accessible to all parts of app</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5. Bootstrap  : the main application view called the root component that hosts all other app views. Only root module should set this bootstrap property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7</a:t>
            </a:fld>
            <a:endParaRPr lang="en-US"/>
          </a:p>
        </p:txBody>
      </p:sp>
    </p:spTree>
    <p:extLst>
      <p:ext uri="{BB962C8B-B14F-4D97-AF65-F5344CB8AC3E}">
        <p14:creationId xmlns:p14="http://schemas.microsoft.com/office/powerpoint/2010/main" val="423506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launch the application by bootstrapping the </a:t>
            </a:r>
            <a:r>
              <a:rPr lang="en-US" dirty="0" err="1" smtClean="0"/>
              <a:t>AppModule</a:t>
            </a:r>
            <a:r>
              <a:rPr lang="en-US" sz="1200" b="0" i="0" kern="1200" dirty="0" smtClean="0">
                <a:solidFill>
                  <a:schemeClr val="tx1"/>
                </a:solidFill>
                <a:effectLst/>
                <a:latin typeface="+mn-lt"/>
                <a:ea typeface="+mn-ea"/>
                <a:cs typeface="+mn-cs"/>
              </a:rPr>
              <a:t> in the </a:t>
            </a:r>
            <a:r>
              <a:rPr lang="en-US" dirty="0" err="1" smtClean="0"/>
              <a:t>main.ts</a:t>
            </a:r>
            <a:r>
              <a:rPr lang="en-US" sz="1200" b="0" i="0" kern="1200" dirty="0" smtClean="0">
                <a:solidFill>
                  <a:schemeClr val="tx1"/>
                </a:solidFill>
                <a:effectLst/>
                <a:latin typeface="+mn-lt"/>
                <a:ea typeface="+mn-ea"/>
                <a:cs typeface="+mn-cs"/>
              </a:rPr>
              <a:t> file.</a:t>
            </a:r>
          </a:p>
          <a:p>
            <a:endParaRPr lang="en-I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Angular Compiler</a:t>
            </a:r>
            <a:r>
              <a:rPr lang="en-US" sz="1200" b="0" i="0" kern="1200" dirty="0" smtClean="0">
                <a:solidFill>
                  <a:schemeClr val="tx1"/>
                </a:solidFill>
                <a:effectLst/>
                <a:latin typeface="+mn-lt"/>
                <a:ea typeface="+mn-ea"/>
                <a:cs typeface="+mn-cs"/>
              </a:rPr>
              <a:t> converts the application code we write into highly </a:t>
            </a:r>
            <a:r>
              <a:rPr lang="en-US" sz="1200" b="0" i="0" kern="1200" dirty="0" err="1" smtClean="0">
                <a:solidFill>
                  <a:schemeClr val="tx1"/>
                </a:solidFill>
                <a:effectLst/>
                <a:latin typeface="+mn-lt"/>
                <a:ea typeface="+mn-ea"/>
                <a:cs typeface="+mn-cs"/>
              </a:rPr>
              <a:t>performant</a:t>
            </a:r>
            <a:r>
              <a:rPr lang="en-US" sz="1200" b="0" i="0" kern="1200" dirty="0" smtClean="0">
                <a:solidFill>
                  <a:schemeClr val="tx1"/>
                </a:solidFill>
                <a:effectLst/>
                <a:latin typeface="+mn-lt"/>
                <a:ea typeface="+mn-ea"/>
                <a:cs typeface="+mn-cs"/>
              </a:rPr>
              <a:t> JavaScript code. The @</a:t>
            </a:r>
            <a:r>
              <a:rPr lang="en-US" sz="1200" b="0" i="0" kern="1200" dirty="0" err="1" smtClean="0">
                <a:solidFill>
                  <a:schemeClr val="tx1"/>
                </a:solidFill>
                <a:effectLst/>
                <a:latin typeface="+mn-lt"/>
                <a:ea typeface="+mn-ea"/>
                <a:cs typeface="+mn-cs"/>
              </a:rPr>
              <a:t>NgModule</a:t>
            </a:r>
            <a:r>
              <a:rPr lang="en-US" sz="1200" b="0" i="0" kern="1200" dirty="0" smtClean="0">
                <a:solidFill>
                  <a:schemeClr val="tx1"/>
                </a:solidFill>
                <a:effectLst/>
                <a:latin typeface="+mn-lt"/>
                <a:ea typeface="+mn-ea"/>
                <a:cs typeface="+mn-cs"/>
              </a:rPr>
              <a:t> metadata play an important role in guiding the compilation process.</a:t>
            </a:r>
          </a:p>
          <a:p>
            <a:r>
              <a:rPr lang="en-US" sz="1200" b="0" i="0" kern="1200" dirty="0" smtClean="0">
                <a:solidFill>
                  <a:schemeClr val="tx1"/>
                </a:solidFill>
                <a:effectLst/>
                <a:latin typeface="+mn-lt"/>
                <a:ea typeface="+mn-ea"/>
                <a:cs typeface="+mn-cs"/>
              </a:rPr>
              <a:t>The code we write is not immediately executable. Consider </a:t>
            </a:r>
            <a:r>
              <a:rPr lang="en-US" sz="1200" b="1" i="0" kern="1200" dirty="0" smtClean="0">
                <a:solidFill>
                  <a:schemeClr val="tx1"/>
                </a:solidFill>
                <a:effectLst/>
                <a:latin typeface="+mn-lt"/>
                <a:ea typeface="+mn-ea"/>
                <a:cs typeface="+mn-cs"/>
              </a:rPr>
              <a:t>components</a:t>
            </a:r>
            <a:r>
              <a:rPr lang="en-US" sz="1200" b="0" i="0" kern="1200" dirty="0" smtClean="0">
                <a:solidFill>
                  <a:schemeClr val="tx1"/>
                </a:solidFill>
                <a:effectLst/>
                <a:latin typeface="+mn-lt"/>
                <a:ea typeface="+mn-ea"/>
                <a:cs typeface="+mn-cs"/>
              </a:rPr>
              <a:t>. Components have templates that contain custom elements, attribute directives, Angular binding declarations, and some peculiar syntax that clearly isn't native HTML.</a:t>
            </a: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8</a:t>
            </a:fld>
            <a:endParaRPr lang="en-US"/>
          </a:p>
        </p:txBody>
      </p:sp>
    </p:spTree>
    <p:extLst>
      <p:ext uri="{BB962C8B-B14F-4D97-AF65-F5344CB8AC3E}">
        <p14:creationId xmlns:p14="http://schemas.microsoft.com/office/powerpoint/2010/main" val="2933832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9</a:t>
            </a:fld>
            <a:endParaRPr lang="en-US"/>
          </a:p>
        </p:txBody>
      </p:sp>
    </p:spTree>
    <p:extLst>
      <p:ext uri="{BB962C8B-B14F-4D97-AF65-F5344CB8AC3E}">
        <p14:creationId xmlns:p14="http://schemas.microsoft.com/office/powerpoint/2010/main" val="105793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Template, Metadata and Component together describe a view.</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92260E-5F7F-4239-8924-2B29062670F6}" type="slidenum">
              <a:rPr lang="en-US" smtClean="0"/>
              <a:t>10</a:t>
            </a:fld>
            <a:endParaRPr lang="en-US"/>
          </a:p>
        </p:txBody>
      </p:sp>
    </p:spTree>
    <p:extLst>
      <p:ext uri="{BB962C8B-B14F-4D97-AF65-F5344CB8AC3E}">
        <p14:creationId xmlns:p14="http://schemas.microsoft.com/office/powerpoint/2010/main" val="164009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A0F6B0-C78E-4B32-87FF-0E864642C62F}"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57232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0F6B0-C78E-4B32-87FF-0E864642C62F}"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332944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0F6B0-C78E-4B32-87FF-0E864642C62F}"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108465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0F6B0-C78E-4B32-87FF-0E864642C62F}"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406968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0F6B0-C78E-4B32-87FF-0E864642C62F}"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390411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A0F6B0-C78E-4B32-87FF-0E864642C62F}"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116645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A0F6B0-C78E-4B32-87FF-0E864642C62F}" type="datetimeFigureOut">
              <a:rPr lang="en-US" smtClean="0"/>
              <a:t>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124089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0F6B0-C78E-4B32-87FF-0E864642C62F}" type="datetimeFigureOut">
              <a:rPr lang="en-US" smtClean="0"/>
              <a:t>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45192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0F6B0-C78E-4B32-87FF-0E864642C62F}" type="datetimeFigureOut">
              <a:rPr lang="en-US" smtClean="0"/>
              <a:t>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89178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0F6B0-C78E-4B32-87FF-0E864642C62F}"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201843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0F6B0-C78E-4B32-87FF-0E864642C62F}"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4E42-A532-44FB-9BAA-ABDC91C18C63}" type="slidenum">
              <a:rPr lang="en-US" smtClean="0"/>
              <a:t>‹#›</a:t>
            </a:fld>
            <a:endParaRPr lang="en-US"/>
          </a:p>
        </p:txBody>
      </p:sp>
    </p:spTree>
    <p:extLst>
      <p:ext uri="{BB962C8B-B14F-4D97-AF65-F5344CB8AC3E}">
        <p14:creationId xmlns:p14="http://schemas.microsoft.com/office/powerpoint/2010/main" val="114428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F6B0-C78E-4B32-87FF-0E864642C62F}" type="datetimeFigureOut">
              <a:rPr lang="en-US" smtClean="0"/>
              <a:t>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E4E42-A532-44FB-9BAA-ABDC91C18C63}" type="slidenum">
              <a:rPr lang="en-US" smtClean="0"/>
              <a:t>‹#›</a:t>
            </a:fld>
            <a:endParaRPr lang="en-US"/>
          </a:p>
        </p:txBody>
      </p:sp>
    </p:spTree>
    <p:extLst>
      <p:ext uri="{BB962C8B-B14F-4D97-AF65-F5344CB8AC3E}">
        <p14:creationId xmlns:p14="http://schemas.microsoft.com/office/powerpoint/2010/main" val="230815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Angular2</a:t>
            </a:r>
            <a:endParaRPr lang="en-US" dirty="0"/>
          </a:p>
        </p:txBody>
      </p:sp>
      <p:sp>
        <p:nvSpPr>
          <p:cNvPr id="3" name="Subtitle 2"/>
          <p:cNvSpPr>
            <a:spLocks noGrp="1"/>
          </p:cNvSpPr>
          <p:nvPr>
            <p:ph type="subTitle" idx="1"/>
          </p:nvPr>
        </p:nvSpPr>
        <p:spPr/>
        <p:txBody>
          <a:bodyPr/>
          <a:lstStyle/>
          <a:p>
            <a:r>
              <a:rPr lang="en-IN" dirty="0" smtClean="0"/>
              <a:t>-By Swapnil Gaikwad</a:t>
            </a:r>
            <a:endParaRPr lang="en-US" dirty="0"/>
          </a:p>
        </p:txBody>
      </p:sp>
    </p:spTree>
    <p:extLst>
      <p:ext uri="{BB962C8B-B14F-4D97-AF65-F5344CB8AC3E}">
        <p14:creationId xmlns:p14="http://schemas.microsoft.com/office/powerpoint/2010/main" val="169572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25086" y="1201003"/>
            <a:ext cx="5513696" cy="4804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16155" y="395785"/>
            <a:ext cx="2852382" cy="369332"/>
          </a:xfrm>
          <a:prstGeom prst="rect">
            <a:avLst/>
          </a:prstGeom>
          <a:noFill/>
        </p:spPr>
        <p:txBody>
          <a:bodyPr wrap="square" rtlCol="0">
            <a:spAutoFit/>
          </a:bodyPr>
          <a:lstStyle/>
          <a:p>
            <a:r>
              <a:rPr lang="en-IN" dirty="0" smtClean="0"/>
              <a:t>View</a:t>
            </a:r>
            <a:endParaRPr lang="en-US" dirty="0"/>
          </a:p>
        </p:txBody>
      </p:sp>
      <p:sp>
        <p:nvSpPr>
          <p:cNvPr id="5" name="Rectangle 4"/>
          <p:cNvSpPr/>
          <p:nvPr/>
        </p:nvSpPr>
        <p:spPr>
          <a:xfrm>
            <a:off x="3357349" y="1924334"/>
            <a:ext cx="4681182" cy="8052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Template</a:t>
            </a:r>
            <a:endParaRPr lang="en-US" dirty="0"/>
          </a:p>
        </p:txBody>
      </p:sp>
      <p:sp>
        <p:nvSpPr>
          <p:cNvPr id="6" name="Rectangle 5"/>
          <p:cNvSpPr/>
          <p:nvPr/>
        </p:nvSpPr>
        <p:spPr>
          <a:xfrm>
            <a:off x="3357349" y="3050274"/>
            <a:ext cx="4681182" cy="8052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Metadata</a:t>
            </a:r>
            <a:endParaRPr lang="en-US" dirty="0"/>
          </a:p>
        </p:txBody>
      </p:sp>
      <p:sp>
        <p:nvSpPr>
          <p:cNvPr id="7" name="Rectangle 6"/>
          <p:cNvSpPr/>
          <p:nvPr/>
        </p:nvSpPr>
        <p:spPr>
          <a:xfrm>
            <a:off x="3357349" y="4291378"/>
            <a:ext cx="4681182" cy="8052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Component</a:t>
            </a:r>
            <a:endParaRPr lang="en-US" dirty="0"/>
          </a:p>
        </p:txBody>
      </p:sp>
    </p:spTree>
    <p:extLst>
      <p:ext uri="{BB962C8B-B14F-4D97-AF65-F5344CB8AC3E}">
        <p14:creationId xmlns:p14="http://schemas.microsoft.com/office/powerpoint/2010/main" val="114404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9809" y="887104"/>
            <a:ext cx="3070746" cy="369332"/>
          </a:xfrm>
          <a:prstGeom prst="rect">
            <a:avLst/>
          </a:prstGeom>
          <a:noFill/>
        </p:spPr>
        <p:txBody>
          <a:bodyPr wrap="square" rtlCol="0">
            <a:spAutoFit/>
          </a:bodyPr>
          <a:lstStyle/>
          <a:p>
            <a:r>
              <a:rPr lang="en-IN" dirty="0" smtClean="0"/>
              <a:t>Component</a:t>
            </a:r>
            <a:endParaRPr lang="en-US" dirty="0"/>
          </a:p>
        </p:txBody>
      </p:sp>
      <p:sp>
        <p:nvSpPr>
          <p:cNvPr id="3" name="TextBox 2"/>
          <p:cNvSpPr txBox="1"/>
          <p:nvPr/>
        </p:nvSpPr>
        <p:spPr>
          <a:xfrm>
            <a:off x="1501254" y="2047164"/>
            <a:ext cx="6441743"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export class </a:t>
            </a:r>
            <a:r>
              <a:rPr lang="en-US" dirty="0" err="1" smtClean="0"/>
              <a:t>HeroListComponent</a:t>
            </a:r>
            <a:r>
              <a:rPr lang="en-US" dirty="0" smtClean="0"/>
              <a:t> implements </a:t>
            </a:r>
            <a:r>
              <a:rPr lang="en-US" dirty="0" err="1" smtClean="0"/>
              <a:t>OnInit</a:t>
            </a:r>
            <a:r>
              <a:rPr lang="en-US" dirty="0" smtClean="0"/>
              <a:t> {</a:t>
            </a:r>
          </a:p>
          <a:p>
            <a:r>
              <a:rPr lang="en-US" dirty="0" smtClean="0"/>
              <a:t>  heroes: Hero[];</a:t>
            </a:r>
          </a:p>
          <a:p>
            <a:r>
              <a:rPr lang="en-US" dirty="0" smtClean="0"/>
              <a:t>  </a:t>
            </a:r>
            <a:r>
              <a:rPr lang="en-US" dirty="0" err="1" smtClean="0"/>
              <a:t>selectedHero</a:t>
            </a:r>
            <a:r>
              <a:rPr lang="en-US" dirty="0" smtClean="0"/>
              <a:t>: Hero;</a:t>
            </a:r>
          </a:p>
          <a:p>
            <a:endParaRPr lang="en-US" dirty="0" smtClean="0"/>
          </a:p>
          <a:p>
            <a:r>
              <a:rPr lang="en-US" dirty="0" smtClean="0"/>
              <a:t>  constructor(private service: </a:t>
            </a:r>
            <a:r>
              <a:rPr lang="en-US" dirty="0" err="1" smtClean="0"/>
              <a:t>HeroService</a:t>
            </a:r>
            <a:r>
              <a:rPr lang="en-US" dirty="0" smtClean="0"/>
              <a:t>) { }</a:t>
            </a:r>
          </a:p>
          <a:p>
            <a:endParaRPr lang="en-US" dirty="0" smtClean="0"/>
          </a:p>
          <a:p>
            <a:r>
              <a:rPr lang="en-US" dirty="0" smtClean="0"/>
              <a:t>  </a:t>
            </a:r>
            <a:r>
              <a:rPr lang="en-US" dirty="0" err="1" smtClean="0"/>
              <a:t>ngOnInit</a:t>
            </a:r>
            <a:r>
              <a:rPr lang="en-US" dirty="0" smtClean="0"/>
              <a:t>() {</a:t>
            </a:r>
          </a:p>
          <a:p>
            <a:r>
              <a:rPr lang="en-US" dirty="0" smtClean="0"/>
              <a:t>    </a:t>
            </a:r>
            <a:r>
              <a:rPr lang="en-US" dirty="0" err="1" smtClean="0"/>
              <a:t>this.heroes</a:t>
            </a:r>
            <a:r>
              <a:rPr lang="en-US" dirty="0" smtClean="0"/>
              <a:t> = </a:t>
            </a:r>
            <a:r>
              <a:rPr lang="en-US" dirty="0" err="1" smtClean="0"/>
              <a:t>this.service.getHeroes</a:t>
            </a:r>
            <a:r>
              <a:rPr lang="en-US" dirty="0" smtClean="0"/>
              <a:t>();</a:t>
            </a:r>
          </a:p>
          <a:p>
            <a:r>
              <a:rPr lang="en-US" dirty="0" smtClean="0"/>
              <a:t>  }</a:t>
            </a:r>
          </a:p>
          <a:p>
            <a:endParaRPr lang="en-US" dirty="0" smtClean="0"/>
          </a:p>
          <a:p>
            <a:r>
              <a:rPr lang="en-US" dirty="0" smtClean="0"/>
              <a:t>  </a:t>
            </a:r>
            <a:r>
              <a:rPr lang="en-US" dirty="0" err="1" smtClean="0"/>
              <a:t>selectHero</a:t>
            </a:r>
            <a:r>
              <a:rPr lang="en-US" dirty="0" smtClean="0"/>
              <a:t>(hero: Hero) { </a:t>
            </a:r>
            <a:r>
              <a:rPr lang="en-US" dirty="0" err="1" smtClean="0"/>
              <a:t>this.selectedHero</a:t>
            </a:r>
            <a:r>
              <a:rPr lang="en-US" dirty="0" smtClean="0"/>
              <a:t> = hero; }</a:t>
            </a:r>
          </a:p>
          <a:p>
            <a:r>
              <a:rPr lang="en-US" dirty="0" smtClean="0"/>
              <a:t>}</a:t>
            </a:r>
            <a:endParaRPr lang="en-US" dirty="0"/>
          </a:p>
        </p:txBody>
      </p:sp>
    </p:spTree>
    <p:extLst>
      <p:ext uri="{BB962C8B-B14F-4D97-AF65-F5344CB8AC3E}">
        <p14:creationId xmlns:p14="http://schemas.microsoft.com/office/powerpoint/2010/main" val="309258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1000"/>
                                        <p:tgtEl>
                                          <p:spTgt spid="3">
                                            <p:txEl>
                                              <p:pRg st="10" end="10"/>
                                            </p:txEl>
                                          </p:spTgt>
                                        </p:tgtEl>
                                      </p:cBhvr>
                                    </p:animEffect>
                                    <p:anim calcmode="lin" valueType="num">
                                      <p:cBhvr>
                                        <p:cTn id="6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Effect transition="in" filter="fade">
                                      <p:cBhvr>
                                        <p:cTn id="75" dur="1000"/>
                                        <p:tgtEl>
                                          <p:spTgt spid="3">
                                            <p:txEl>
                                              <p:pRg st="11" end="11"/>
                                            </p:txEl>
                                          </p:spTgt>
                                        </p:tgtEl>
                                      </p:cBhvr>
                                    </p:animEffect>
                                    <p:anim calcmode="lin" valueType="num">
                                      <p:cBhvr>
                                        <p:cTn id="7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9809" y="887104"/>
            <a:ext cx="3070746" cy="369332"/>
          </a:xfrm>
          <a:prstGeom prst="rect">
            <a:avLst/>
          </a:prstGeom>
          <a:noFill/>
        </p:spPr>
        <p:txBody>
          <a:bodyPr wrap="square" rtlCol="0">
            <a:spAutoFit/>
          </a:bodyPr>
          <a:lstStyle/>
          <a:p>
            <a:r>
              <a:rPr lang="en-IN" dirty="0" smtClean="0"/>
              <a:t>Template</a:t>
            </a:r>
            <a:endParaRPr lang="en-US" dirty="0"/>
          </a:p>
        </p:txBody>
      </p:sp>
      <p:sp>
        <p:nvSpPr>
          <p:cNvPr id="3" name="TextBox 2"/>
          <p:cNvSpPr txBox="1"/>
          <p:nvPr/>
        </p:nvSpPr>
        <p:spPr>
          <a:xfrm>
            <a:off x="1501254" y="2047164"/>
            <a:ext cx="6441743"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HTML rendering of </a:t>
            </a:r>
            <a:r>
              <a:rPr lang="en-US" dirty="0" err="1" smtClean="0"/>
              <a:t>AppComponent</a:t>
            </a:r>
            <a:r>
              <a:rPr lang="en-US" dirty="0" smtClean="0"/>
              <a:t> in the DOM, inside the &lt;my-app&gt; element tags ,&lt;h2&gt;Hero List&lt;/h2&gt;</a:t>
            </a:r>
          </a:p>
          <a:p>
            <a:r>
              <a:rPr lang="en-US" dirty="0" smtClean="0"/>
              <a:t>&lt;p&gt;&lt;</a:t>
            </a:r>
            <a:r>
              <a:rPr lang="en-US" dirty="0" err="1" smtClean="0"/>
              <a:t>i</a:t>
            </a:r>
            <a:r>
              <a:rPr lang="en-US" dirty="0" smtClean="0"/>
              <a:t>&gt;Pick a hero from the list&lt;/</a:t>
            </a:r>
            <a:r>
              <a:rPr lang="en-US" dirty="0" err="1" smtClean="0"/>
              <a:t>i</a:t>
            </a:r>
            <a:r>
              <a:rPr lang="en-US" dirty="0" smtClean="0"/>
              <a:t>&gt;&lt;/p&gt;</a:t>
            </a:r>
          </a:p>
          <a:p>
            <a:r>
              <a:rPr lang="en-US" dirty="0" smtClean="0"/>
              <a:t>&lt;</a:t>
            </a:r>
            <a:r>
              <a:rPr lang="en-US" dirty="0" err="1" smtClean="0"/>
              <a:t>ul</a:t>
            </a:r>
            <a:r>
              <a:rPr lang="en-US" dirty="0" smtClean="0"/>
              <a:t>&gt;</a:t>
            </a:r>
          </a:p>
          <a:p>
            <a:r>
              <a:rPr lang="en-US" dirty="0" smtClean="0"/>
              <a:t>  &lt;li *</a:t>
            </a:r>
            <a:r>
              <a:rPr lang="en-US" dirty="0" err="1" smtClean="0"/>
              <a:t>ngFor</a:t>
            </a:r>
            <a:r>
              <a:rPr lang="en-US" dirty="0" smtClean="0"/>
              <a:t>="let hero of heroes" (click)="</a:t>
            </a:r>
            <a:r>
              <a:rPr lang="en-US" dirty="0" err="1" smtClean="0"/>
              <a:t>selectHero</a:t>
            </a:r>
            <a:r>
              <a:rPr lang="en-US" dirty="0" smtClean="0"/>
              <a:t>(hero)"&gt;</a:t>
            </a:r>
          </a:p>
          <a:p>
            <a:r>
              <a:rPr lang="en-US" dirty="0" smtClean="0"/>
              <a:t>    {{hero.name}}</a:t>
            </a:r>
          </a:p>
          <a:p>
            <a:r>
              <a:rPr lang="en-US" dirty="0" smtClean="0"/>
              <a:t>  &lt;/li&gt;</a:t>
            </a:r>
          </a:p>
          <a:p>
            <a:r>
              <a:rPr lang="en-US" dirty="0" smtClean="0"/>
              <a:t>&lt;/</a:t>
            </a:r>
            <a:r>
              <a:rPr lang="en-US" dirty="0" err="1" smtClean="0"/>
              <a:t>ul</a:t>
            </a:r>
            <a:r>
              <a:rPr lang="en-US" dirty="0" smtClean="0"/>
              <a:t>&gt;</a:t>
            </a:r>
          </a:p>
          <a:p>
            <a:r>
              <a:rPr lang="en-US" dirty="0" smtClean="0"/>
              <a:t>&lt;hero-detail *</a:t>
            </a:r>
            <a:r>
              <a:rPr lang="en-US" dirty="0" err="1" smtClean="0"/>
              <a:t>ngIf</a:t>
            </a:r>
            <a:r>
              <a:rPr lang="en-US" dirty="0" smtClean="0"/>
              <a:t>="</a:t>
            </a:r>
            <a:r>
              <a:rPr lang="en-US" dirty="0" err="1" smtClean="0"/>
              <a:t>selectedHero</a:t>
            </a:r>
            <a:r>
              <a:rPr lang="en-US" dirty="0" smtClean="0"/>
              <a:t>" [hero]="</a:t>
            </a:r>
            <a:r>
              <a:rPr lang="en-US" dirty="0" err="1" smtClean="0"/>
              <a:t>selectedHero</a:t>
            </a:r>
            <a:r>
              <a:rPr lang="en-US" dirty="0" smtClean="0"/>
              <a:t>"&gt;&lt;/hero-detail&gt;</a:t>
            </a:r>
            <a:endParaRPr lang="en-US" dirty="0"/>
          </a:p>
        </p:txBody>
      </p:sp>
      <p:pic>
        <p:nvPicPr>
          <p:cNvPr id="4" name="Picture 3"/>
          <p:cNvPicPr>
            <a:picLocks noChangeAspect="1"/>
          </p:cNvPicPr>
          <p:nvPr/>
        </p:nvPicPr>
        <p:blipFill>
          <a:blip r:embed="rId3"/>
          <a:stretch>
            <a:fillRect/>
          </a:stretch>
        </p:blipFill>
        <p:spPr>
          <a:xfrm>
            <a:off x="8047914" y="1661461"/>
            <a:ext cx="3848100" cy="3248025"/>
          </a:xfrm>
          <a:prstGeom prst="rect">
            <a:avLst/>
          </a:prstGeom>
        </p:spPr>
      </p:pic>
    </p:spTree>
    <p:extLst>
      <p:ext uri="{BB962C8B-B14F-4D97-AF65-F5344CB8AC3E}">
        <p14:creationId xmlns:p14="http://schemas.microsoft.com/office/powerpoint/2010/main" val="577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9809" y="887104"/>
            <a:ext cx="3070746" cy="369332"/>
          </a:xfrm>
          <a:prstGeom prst="rect">
            <a:avLst/>
          </a:prstGeom>
          <a:noFill/>
        </p:spPr>
        <p:txBody>
          <a:bodyPr wrap="square" rtlCol="0">
            <a:spAutoFit/>
          </a:bodyPr>
          <a:lstStyle/>
          <a:p>
            <a:r>
              <a:rPr lang="en-IN" dirty="0" smtClean="0"/>
              <a:t>Metadata</a:t>
            </a:r>
            <a:endParaRPr lang="en-US" dirty="0"/>
          </a:p>
        </p:txBody>
      </p:sp>
      <p:sp>
        <p:nvSpPr>
          <p:cNvPr id="3" name="TextBox 2"/>
          <p:cNvSpPr txBox="1"/>
          <p:nvPr/>
        </p:nvSpPr>
        <p:spPr>
          <a:xfrm>
            <a:off x="1501254" y="2047164"/>
            <a:ext cx="6441743"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@Component({</a:t>
            </a:r>
          </a:p>
          <a:p>
            <a:endParaRPr lang="en-US" dirty="0" smtClean="0"/>
          </a:p>
          <a:p>
            <a:r>
              <a:rPr lang="en-US" dirty="0" smtClean="0"/>
              <a:t>  selector:    'hero-list',</a:t>
            </a:r>
          </a:p>
          <a:p>
            <a:r>
              <a:rPr lang="en-US" dirty="0" smtClean="0"/>
              <a:t>  </a:t>
            </a:r>
            <a:r>
              <a:rPr lang="en-US" dirty="0" err="1" smtClean="0"/>
              <a:t>templateUrl</a:t>
            </a:r>
            <a:r>
              <a:rPr lang="en-US" dirty="0" smtClean="0"/>
              <a:t>: 'hero-list.component.html',</a:t>
            </a:r>
          </a:p>
          <a:p>
            <a:r>
              <a:rPr lang="en-US" dirty="0" smtClean="0"/>
              <a:t>  providers:  [ </a:t>
            </a:r>
            <a:r>
              <a:rPr lang="en-US" dirty="0" err="1" smtClean="0"/>
              <a:t>HeroService</a:t>
            </a:r>
            <a:r>
              <a:rPr lang="en-US" dirty="0" smtClean="0"/>
              <a:t> ]</a:t>
            </a:r>
          </a:p>
          <a:p>
            <a:r>
              <a:rPr lang="en-US" dirty="0" smtClean="0"/>
              <a:t>})</a:t>
            </a:r>
            <a:endParaRPr lang="en-US" dirty="0"/>
          </a:p>
        </p:txBody>
      </p:sp>
      <p:cxnSp>
        <p:nvCxnSpPr>
          <p:cNvPr id="6" name="Straight Arrow Connector 5"/>
          <p:cNvCxnSpPr/>
          <p:nvPr/>
        </p:nvCxnSpPr>
        <p:spPr>
          <a:xfrm flipH="1">
            <a:off x="3575713" y="1705970"/>
            <a:ext cx="1842448" cy="1050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9091684" y="2231409"/>
            <a:ext cx="2852382" cy="646331"/>
          </a:xfrm>
          <a:prstGeom prst="rect">
            <a:avLst/>
          </a:prstGeom>
          <a:noFill/>
        </p:spPr>
        <p:txBody>
          <a:bodyPr wrap="square" rtlCol="0">
            <a:spAutoFit/>
          </a:bodyPr>
          <a:lstStyle/>
          <a:p>
            <a:r>
              <a:rPr lang="en-IN" dirty="0" smtClean="0"/>
              <a:t>View to be visible  for this component</a:t>
            </a:r>
            <a:endParaRPr lang="en-US" dirty="0"/>
          </a:p>
        </p:txBody>
      </p:sp>
      <p:cxnSp>
        <p:nvCxnSpPr>
          <p:cNvPr id="8" name="Straight Arrow Connector 7"/>
          <p:cNvCxnSpPr/>
          <p:nvPr/>
        </p:nvCxnSpPr>
        <p:spPr>
          <a:xfrm flipH="1">
            <a:off x="3728113" y="2597119"/>
            <a:ext cx="5211171" cy="3121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5406788" y="1312460"/>
            <a:ext cx="2852382" cy="646331"/>
          </a:xfrm>
          <a:prstGeom prst="rect">
            <a:avLst/>
          </a:prstGeom>
          <a:noFill/>
        </p:spPr>
        <p:txBody>
          <a:bodyPr wrap="square" rtlCol="0">
            <a:spAutoFit/>
          </a:bodyPr>
          <a:lstStyle/>
          <a:p>
            <a:r>
              <a:rPr lang="en-IN" dirty="0" smtClean="0"/>
              <a:t>Tag to use in root component</a:t>
            </a:r>
            <a:endParaRPr lang="en-US" dirty="0"/>
          </a:p>
        </p:txBody>
      </p:sp>
      <p:cxnSp>
        <p:nvCxnSpPr>
          <p:cNvPr id="12" name="Straight Arrow Connector 11"/>
          <p:cNvCxnSpPr/>
          <p:nvPr/>
        </p:nvCxnSpPr>
        <p:spPr>
          <a:xfrm flipH="1" flipV="1">
            <a:off x="3289110" y="3466531"/>
            <a:ext cx="1433015" cy="18697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4929116" y="5172501"/>
            <a:ext cx="3807725" cy="646331"/>
          </a:xfrm>
          <a:prstGeom prst="rect">
            <a:avLst/>
          </a:prstGeom>
          <a:noFill/>
        </p:spPr>
        <p:txBody>
          <a:bodyPr wrap="square" rtlCol="0">
            <a:spAutoFit/>
          </a:bodyPr>
          <a:lstStyle/>
          <a:p>
            <a:r>
              <a:rPr lang="en-IN" dirty="0" smtClean="0"/>
              <a:t>Other Services needed by this Component</a:t>
            </a:r>
            <a:endParaRPr lang="en-US" dirty="0"/>
          </a:p>
        </p:txBody>
      </p:sp>
    </p:spTree>
    <p:extLst>
      <p:ext uri="{BB962C8B-B14F-4D97-AF65-F5344CB8AC3E}">
        <p14:creationId xmlns:p14="http://schemas.microsoft.com/office/powerpoint/2010/main" val="3250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1000"/>
                                        <p:tgtEl>
                                          <p:spTgt spid="8"/>
                                        </p:tgtEl>
                                      </p:cBhvr>
                                    </p:animEffect>
                                    <p:anim calcmode="lin" valueType="num">
                                      <p:cBhvr>
                                        <p:cTn id="67" dur="1000" fill="hold"/>
                                        <p:tgtEl>
                                          <p:spTgt spid="8"/>
                                        </p:tgtEl>
                                        <p:attrNameLst>
                                          <p:attrName>ppt_x</p:attrName>
                                        </p:attrNameLst>
                                      </p:cBhvr>
                                      <p:tavLst>
                                        <p:tav tm="0">
                                          <p:val>
                                            <p:strVal val="#ppt_x"/>
                                          </p:val>
                                        </p:tav>
                                        <p:tav tm="100000">
                                          <p:val>
                                            <p:strVal val="#ppt_x"/>
                                          </p:val>
                                        </p:tav>
                                      </p:tavLst>
                                    </p:anim>
                                    <p:anim calcmode="lin" valueType="num">
                                      <p:cBhvr>
                                        <p:cTn id="6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barn(inVertical)">
                                      <p:cBhvr>
                                        <p:cTn id="73" dur="5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1000"/>
                                        <p:tgtEl>
                                          <p:spTgt spid="12"/>
                                        </p:tgtEl>
                                      </p:cBhvr>
                                    </p:animEffect>
                                    <p:anim calcmode="lin" valueType="num">
                                      <p:cBhvr>
                                        <p:cTn id="79" dur="1000" fill="hold"/>
                                        <p:tgtEl>
                                          <p:spTgt spid="12"/>
                                        </p:tgtEl>
                                        <p:attrNameLst>
                                          <p:attrName>ppt_x</p:attrName>
                                        </p:attrNameLst>
                                      </p:cBhvr>
                                      <p:tavLst>
                                        <p:tav tm="0">
                                          <p:val>
                                            <p:strVal val="#ppt_x"/>
                                          </p:val>
                                        </p:tav>
                                        <p:tav tm="100000">
                                          <p:val>
                                            <p:strVal val="#ppt_x"/>
                                          </p:val>
                                        </p:tav>
                                      </p:tavLst>
                                    </p:anim>
                                    <p:anim calcmode="lin" valueType="num">
                                      <p:cBhvr>
                                        <p:cTn id="8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barn(inVertical)">
                                      <p:cBhvr>
                                        <p:cTn id="8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p:bldP spid="10"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525" y="682388"/>
            <a:ext cx="2579427" cy="369332"/>
          </a:xfrm>
          <a:prstGeom prst="rect">
            <a:avLst/>
          </a:prstGeom>
          <a:noFill/>
        </p:spPr>
        <p:txBody>
          <a:bodyPr wrap="square" rtlCol="0">
            <a:spAutoFit/>
          </a:bodyPr>
          <a:lstStyle/>
          <a:p>
            <a:r>
              <a:rPr lang="en-IN" dirty="0" smtClean="0"/>
              <a:t>Data Binding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08" y="1571776"/>
            <a:ext cx="4196269" cy="3900976"/>
          </a:xfrm>
          <a:prstGeom prst="rect">
            <a:avLst/>
          </a:prstGeom>
        </p:spPr>
      </p:pic>
      <p:sp>
        <p:nvSpPr>
          <p:cNvPr id="4" name="TextBox 3"/>
          <p:cNvSpPr txBox="1"/>
          <p:nvPr/>
        </p:nvSpPr>
        <p:spPr>
          <a:xfrm>
            <a:off x="5991368" y="1692323"/>
            <a:ext cx="5486400" cy="2585323"/>
          </a:xfrm>
          <a:prstGeom prst="rect">
            <a:avLst/>
          </a:prstGeom>
          <a:noFill/>
        </p:spPr>
        <p:txBody>
          <a:bodyPr wrap="square" rtlCol="0">
            <a:spAutoFit/>
          </a:bodyPr>
          <a:lstStyle/>
          <a:p>
            <a:r>
              <a:rPr lang="en-US" dirty="0" smtClean="0"/>
              <a:t>&lt;li&gt;{{hero.name}}&lt;/li&gt;</a:t>
            </a:r>
          </a:p>
          <a:p>
            <a:endParaRPr lang="en-US" dirty="0" smtClean="0"/>
          </a:p>
          <a:p>
            <a:r>
              <a:rPr lang="en-US" dirty="0" smtClean="0"/>
              <a:t>&lt;hero-detail [hero]="</a:t>
            </a:r>
            <a:r>
              <a:rPr lang="en-US" dirty="0" err="1" smtClean="0"/>
              <a:t>selectedHero</a:t>
            </a:r>
            <a:r>
              <a:rPr lang="en-US" dirty="0" smtClean="0"/>
              <a:t>"&gt;&lt;/hero-detail&gt;</a:t>
            </a:r>
          </a:p>
          <a:p>
            <a:endParaRPr lang="en-US" dirty="0" smtClean="0"/>
          </a:p>
          <a:p>
            <a:r>
              <a:rPr lang="en-US" dirty="0" smtClean="0"/>
              <a:t>&lt;li (click)="</a:t>
            </a:r>
            <a:r>
              <a:rPr lang="en-US" dirty="0" err="1" smtClean="0"/>
              <a:t>selectHero</a:t>
            </a:r>
            <a:r>
              <a:rPr lang="en-US" dirty="0" smtClean="0"/>
              <a:t>(hero)"&gt;&lt;/li&gt;</a:t>
            </a:r>
          </a:p>
          <a:p>
            <a:endParaRPr lang="en-IN" dirty="0"/>
          </a:p>
          <a:p>
            <a:r>
              <a:rPr lang="en-US" dirty="0" smtClean="0"/>
              <a:t>&lt;input [(</a:t>
            </a:r>
            <a:r>
              <a:rPr lang="en-US" dirty="0" err="1" smtClean="0"/>
              <a:t>ngModel</a:t>
            </a:r>
            <a:r>
              <a:rPr lang="en-US" dirty="0" smtClean="0"/>
              <a:t>)]="hero.name"&gt;</a:t>
            </a:r>
          </a:p>
          <a:p>
            <a:endParaRPr lang="en-US" dirty="0" smtClean="0"/>
          </a:p>
          <a:p>
            <a:endParaRPr lang="en-US" dirty="0"/>
          </a:p>
        </p:txBody>
      </p:sp>
    </p:spTree>
    <p:extLst>
      <p:ext uri="{BB962C8B-B14F-4D97-AF65-F5344CB8AC3E}">
        <p14:creationId xmlns:p14="http://schemas.microsoft.com/office/powerpoint/2010/main" val="27002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Need of Data Binding</a:t>
            </a:r>
            <a:endParaRPr lang="en-US" dirty="0"/>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416420"/>
            <a:ext cx="4295775" cy="2627862"/>
          </a:xfrm>
        </p:spPr>
      </p:pic>
      <p:pic>
        <p:nvPicPr>
          <p:cNvPr id="10" name="Content Placeholder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645994" y="2223275"/>
            <a:ext cx="5912523" cy="2821007"/>
          </a:xfrm>
        </p:spPr>
      </p:pic>
    </p:spTree>
    <p:extLst>
      <p:ext uri="{BB962C8B-B14F-4D97-AF65-F5344CB8AC3E}">
        <p14:creationId xmlns:p14="http://schemas.microsoft.com/office/powerpoint/2010/main" val="117856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Directives</a:t>
            </a:r>
            <a:endParaRPr lang="en-US" dirty="0"/>
          </a:p>
        </p:txBody>
      </p:sp>
      <p:sp>
        <p:nvSpPr>
          <p:cNvPr id="3" name="Content Placeholder 2"/>
          <p:cNvSpPr>
            <a:spLocks noGrp="1"/>
          </p:cNvSpPr>
          <p:nvPr>
            <p:ph idx="1"/>
          </p:nvPr>
        </p:nvSpPr>
        <p:spPr/>
        <p:txBody>
          <a:bodyPr/>
          <a:lstStyle/>
          <a:p>
            <a:r>
              <a:rPr lang="en-IN" dirty="0" smtClean="0"/>
              <a:t>It’s a class with directive decorator</a:t>
            </a:r>
          </a:p>
          <a:p>
            <a:r>
              <a:rPr lang="en-IN" dirty="0" smtClean="0"/>
              <a:t>Component is a directive with a template</a:t>
            </a:r>
          </a:p>
          <a:p>
            <a:endParaRPr lang="en-IN" dirty="0"/>
          </a:p>
          <a:p>
            <a:r>
              <a:rPr lang="en-IN" dirty="0" smtClean="0"/>
              <a:t>Two types of Directive</a:t>
            </a:r>
          </a:p>
          <a:p>
            <a:pPr marL="0" indent="0">
              <a:buNone/>
            </a:pPr>
            <a:r>
              <a:rPr lang="en-IN" dirty="0" smtClean="0"/>
              <a:t>I .Structural </a:t>
            </a:r>
          </a:p>
          <a:p>
            <a:pPr marL="0" indent="0">
              <a:buNone/>
            </a:pPr>
            <a:r>
              <a:rPr lang="en-IN" dirty="0" smtClean="0"/>
              <a:t>ii. Attribute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857" y="1464077"/>
            <a:ext cx="1647825" cy="1609725"/>
          </a:xfrm>
          <a:prstGeom prst="rect">
            <a:avLst/>
          </a:prstGeom>
        </p:spPr>
      </p:pic>
    </p:spTree>
    <p:extLst>
      <p:ext uri="{BB962C8B-B14F-4D97-AF65-F5344CB8AC3E}">
        <p14:creationId xmlns:p14="http://schemas.microsoft.com/office/powerpoint/2010/main" val="3775096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Services</a:t>
            </a:r>
            <a:endParaRPr lang="en-US" dirty="0"/>
          </a:p>
        </p:txBody>
      </p:sp>
      <p:sp>
        <p:nvSpPr>
          <p:cNvPr id="3" name="Content Placeholder 2"/>
          <p:cNvSpPr>
            <a:spLocks noGrp="1"/>
          </p:cNvSpPr>
          <p:nvPr>
            <p:ph idx="1"/>
          </p:nvPr>
        </p:nvSpPr>
        <p:spPr/>
        <p:txBody>
          <a:bodyPr/>
          <a:lstStyle/>
          <a:p>
            <a:pPr lvl="0"/>
            <a:r>
              <a:rPr lang="en-IN" b="1" dirty="0"/>
              <a:t>It gives any value , function or feature that your application needs</a:t>
            </a:r>
            <a:endParaRPr lang="en-US" dirty="0"/>
          </a:p>
          <a:p>
            <a:pPr lvl="0"/>
            <a:r>
              <a:rPr lang="en-IN" b="1" dirty="0"/>
              <a:t>It’s a class  with narrow well defined purpose</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607" y="3405981"/>
            <a:ext cx="3009545" cy="2336603"/>
          </a:xfrm>
          <a:prstGeom prst="rect">
            <a:avLst/>
          </a:prstGeom>
        </p:spPr>
      </p:pic>
    </p:spTree>
    <p:extLst>
      <p:ext uri="{BB962C8B-B14F-4D97-AF65-F5344CB8AC3E}">
        <p14:creationId xmlns:p14="http://schemas.microsoft.com/office/powerpoint/2010/main" val="982614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Dependency Injection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851" y="1598565"/>
            <a:ext cx="3200400" cy="14382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3246" y="3482595"/>
            <a:ext cx="4562475" cy="2076450"/>
          </a:xfrm>
          <a:prstGeom prst="rect">
            <a:avLst/>
          </a:prstGeom>
        </p:spPr>
      </p:pic>
    </p:spTree>
    <p:extLst>
      <p:ext uri="{BB962C8B-B14F-4D97-AF65-F5344CB8AC3E}">
        <p14:creationId xmlns:p14="http://schemas.microsoft.com/office/powerpoint/2010/main" val="412141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 Module</a:t>
            </a:r>
            <a:endParaRPr lang="en-US" dirty="0"/>
          </a:p>
        </p:txBody>
      </p:sp>
      <p:sp>
        <p:nvSpPr>
          <p:cNvPr id="3" name="Content Placeholder 2"/>
          <p:cNvSpPr>
            <a:spLocks noGrp="1"/>
          </p:cNvSpPr>
          <p:nvPr>
            <p:ph idx="1"/>
          </p:nvPr>
        </p:nvSpPr>
        <p:spPr/>
        <p:txBody>
          <a:bodyPr/>
          <a:lstStyle/>
          <a:p>
            <a:r>
              <a:rPr lang="en-IN" dirty="0" smtClean="0"/>
              <a:t>Defines how application fits together</a:t>
            </a:r>
          </a:p>
          <a:p>
            <a:endParaRPr lang="en-IN" dirty="0"/>
          </a:p>
          <a:p>
            <a:r>
              <a:rPr lang="en-IN" dirty="0" smtClean="0"/>
              <a:t>Application should have at least one module</a:t>
            </a:r>
          </a:p>
          <a:p>
            <a:endParaRPr lang="en-IN" dirty="0"/>
          </a:p>
          <a:p>
            <a:r>
              <a:rPr lang="en-IN" dirty="0" smtClean="0"/>
              <a:t>Use to bootstrap your application</a:t>
            </a:r>
          </a:p>
          <a:p>
            <a:endParaRPr lang="en-IN" dirty="0"/>
          </a:p>
          <a:p>
            <a:r>
              <a:rPr lang="en-IN" dirty="0" smtClean="0"/>
              <a:t>Conventionally named ass </a:t>
            </a:r>
            <a:r>
              <a:rPr lang="en-IN" dirty="0" err="1" smtClean="0"/>
              <a:t>AppModule</a:t>
            </a:r>
            <a:endParaRPr lang="en-US" dirty="0"/>
          </a:p>
        </p:txBody>
      </p:sp>
    </p:spTree>
    <p:extLst>
      <p:ext uri="{BB962C8B-B14F-4D97-AF65-F5344CB8AC3E}">
        <p14:creationId xmlns:p14="http://schemas.microsoft.com/office/powerpoint/2010/main" val="1615040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Faced in Angular 1.5</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9543" y="1548210"/>
            <a:ext cx="3291650" cy="214556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928" y="1548210"/>
            <a:ext cx="3279321" cy="209976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0918" y="4038790"/>
            <a:ext cx="2628900" cy="174307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0520" y="3773614"/>
            <a:ext cx="3110729" cy="2070049"/>
          </a:xfrm>
          <a:prstGeom prst="rect">
            <a:avLst/>
          </a:prstGeom>
        </p:spPr>
      </p:pic>
    </p:spTree>
    <p:extLst>
      <p:ext uri="{BB962C8B-B14F-4D97-AF65-F5344CB8AC3E}">
        <p14:creationId xmlns:p14="http://schemas.microsoft.com/office/powerpoint/2010/main" val="119416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077"/>
            <a:ext cx="10515600" cy="1325563"/>
          </a:xfrm>
        </p:spPr>
        <p:txBody>
          <a:bodyPr/>
          <a:lstStyle/>
          <a:p>
            <a:r>
              <a:rPr lang="en-IN" dirty="0" err="1" smtClean="0"/>
              <a:t>RootModule</a:t>
            </a:r>
            <a:endParaRPr lang="en-US" dirty="0"/>
          </a:p>
        </p:txBody>
      </p:sp>
      <p:sp>
        <p:nvSpPr>
          <p:cNvPr id="3" name="Content Placeholder 2"/>
          <p:cNvSpPr>
            <a:spLocks noGrp="1"/>
          </p:cNvSpPr>
          <p:nvPr>
            <p:ph idx="1"/>
          </p:nvPr>
        </p:nvSpPr>
        <p:spPr/>
        <p:txBody>
          <a:bodyPr/>
          <a:lstStyle/>
          <a:p>
            <a:r>
              <a:rPr lang="en-IN" dirty="0" smtClean="0"/>
              <a:t>Imports</a:t>
            </a:r>
          </a:p>
          <a:p>
            <a:endParaRPr lang="en-IN" dirty="0"/>
          </a:p>
          <a:p>
            <a:r>
              <a:rPr lang="en-IN" dirty="0" smtClean="0"/>
              <a:t>Declarations</a:t>
            </a:r>
          </a:p>
          <a:p>
            <a:endParaRPr lang="en-IN" dirty="0"/>
          </a:p>
          <a:p>
            <a:r>
              <a:rPr lang="en-IN" dirty="0" smtClean="0"/>
              <a:t>bootstrap</a:t>
            </a:r>
            <a:endParaRPr lang="en-US" dirty="0"/>
          </a:p>
        </p:txBody>
      </p:sp>
      <p:sp>
        <p:nvSpPr>
          <p:cNvPr id="4" name="Rounded Rectangle 3"/>
          <p:cNvSpPr/>
          <p:nvPr/>
        </p:nvSpPr>
        <p:spPr>
          <a:xfrm>
            <a:off x="4735774" y="1524640"/>
            <a:ext cx="5773004" cy="412979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 </a:t>
            </a:r>
            <a:r>
              <a:rPr lang="en-US" dirty="0" err="1" smtClean="0"/>
              <a:t>NgModule</a:t>
            </a:r>
            <a:r>
              <a:rPr lang="en-US" dirty="0" smtClean="0"/>
              <a:t> }      from '@angular/core';</a:t>
            </a:r>
          </a:p>
          <a:p>
            <a:pPr algn="ctr"/>
            <a:r>
              <a:rPr lang="en-US" dirty="0" smtClean="0"/>
              <a:t>import { </a:t>
            </a:r>
            <a:r>
              <a:rPr lang="en-US" dirty="0" err="1" smtClean="0"/>
              <a:t>BrowserModule</a:t>
            </a:r>
            <a:r>
              <a:rPr lang="en-US" dirty="0" smtClean="0"/>
              <a:t> } from '@angular/platform-browser';</a:t>
            </a:r>
          </a:p>
          <a:p>
            <a:pPr algn="ctr"/>
            <a:r>
              <a:rPr lang="en-US" dirty="0" smtClean="0"/>
              <a:t>import { </a:t>
            </a:r>
            <a:r>
              <a:rPr lang="en-US" dirty="0" err="1" smtClean="0"/>
              <a:t>AppComponent</a:t>
            </a:r>
            <a:r>
              <a:rPr lang="en-US" dirty="0" smtClean="0"/>
              <a:t> }  from './</a:t>
            </a:r>
            <a:r>
              <a:rPr lang="en-US" dirty="0" err="1" smtClean="0"/>
              <a:t>app.component</a:t>
            </a:r>
            <a:r>
              <a:rPr lang="en-US" dirty="0" smtClean="0"/>
              <a:t>';</a:t>
            </a:r>
          </a:p>
          <a:p>
            <a:pPr algn="ctr"/>
            <a:endParaRPr lang="en-US" dirty="0" smtClean="0"/>
          </a:p>
          <a:p>
            <a:pPr algn="ctr"/>
            <a:r>
              <a:rPr lang="en-US" dirty="0" smtClean="0"/>
              <a:t>@</a:t>
            </a:r>
            <a:r>
              <a:rPr lang="en-US" dirty="0" err="1" smtClean="0"/>
              <a:t>NgModule</a:t>
            </a:r>
            <a:r>
              <a:rPr lang="en-US" dirty="0" smtClean="0"/>
              <a:t>({</a:t>
            </a:r>
          </a:p>
          <a:p>
            <a:pPr algn="ctr"/>
            <a:r>
              <a:rPr lang="en-US" dirty="0" smtClean="0"/>
              <a:t>  imports:      [ </a:t>
            </a:r>
            <a:r>
              <a:rPr lang="en-US" dirty="0" err="1" smtClean="0"/>
              <a:t>BrowserModule</a:t>
            </a:r>
            <a:r>
              <a:rPr lang="en-US" dirty="0" smtClean="0"/>
              <a:t> ],</a:t>
            </a:r>
          </a:p>
          <a:p>
            <a:pPr algn="ctr"/>
            <a:r>
              <a:rPr lang="en-US" dirty="0" smtClean="0"/>
              <a:t>  declarations: [ </a:t>
            </a:r>
            <a:r>
              <a:rPr lang="en-US" dirty="0" err="1" smtClean="0"/>
              <a:t>AppComponent</a:t>
            </a:r>
            <a:r>
              <a:rPr lang="en-US" dirty="0" smtClean="0"/>
              <a:t> ],</a:t>
            </a:r>
          </a:p>
          <a:p>
            <a:pPr algn="ctr"/>
            <a:r>
              <a:rPr lang="en-US" dirty="0" smtClean="0"/>
              <a:t>  bootstrap:    [ </a:t>
            </a:r>
            <a:r>
              <a:rPr lang="en-US" dirty="0" err="1" smtClean="0"/>
              <a:t>AppComponent</a:t>
            </a:r>
            <a:r>
              <a:rPr lang="en-US" dirty="0" smtClean="0"/>
              <a:t> ]</a:t>
            </a:r>
          </a:p>
          <a:p>
            <a:pPr algn="ctr"/>
            <a:r>
              <a:rPr lang="en-US" dirty="0" smtClean="0"/>
              <a:t>})</a:t>
            </a:r>
          </a:p>
          <a:p>
            <a:pPr algn="ctr"/>
            <a:r>
              <a:rPr lang="en-US" dirty="0" smtClean="0"/>
              <a:t>export class </a:t>
            </a:r>
            <a:r>
              <a:rPr lang="en-US" dirty="0" err="1" smtClean="0"/>
              <a:t>AppModule</a:t>
            </a:r>
            <a:r>
              <a:rPr lang="en-US" dirty="0" smtClean="0"/>
              <a:t> { }</a:t>
            </a:r>
          </a:p>
          <a:p>
            <a:pPr algn="ctr"/>
            <a:endParaRPr lang="en-US" dirty="0"/>
          </a:p>
        </p:txBody>
      </p:sp>
    </p:spTree>
    <p:extLst>
      <p:ext uri="{BB962C8B-B14F-4D97-AF65-F5344CB8AC3E}">
        <p14:creationId xmlns:p14="http://schemas.microsoft.com/office/powerpoint/2010/main" val="1016876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01254" y="1228297"/>
            <a:ext cx="10044752" cy="47494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71749" y="395785"/>
            <a:ext cx="3944203" cy="523220"/>
          </a:xfrm>
          <a:prstGeom prst="rect">
            <a:avLst/>
          </a:prstGeom>
          <a:noFill/>
        </p:spPr>
        <p:txBody>
          <a:bodyPr wrap="square" rtlCol="0">
            <a:spAutoFit/>
          </a:bodyPr>
          <a:lstStyle/>
          <a:p>
            <a:r>
              <a:rPr lang="en-IN" sz="2800" dirty="0" smtClean="0"/>
              <a:t>Angular Application</a:t>
            </a:r>
            <a:endParaRPr lang="en-US" sz="2800" dirty="0"/>
          </a:p>
        </p:txBody>
      </p:sp>
      <p:sp>
        <p:nvSpPr>
          <p:cNvPr id="4" name="Rectangle 3"/>
          <p:cNvSpPr/>
          <p:nvPr/>
        </p:nvSpPr>
        <p:spPr>
          <a:xfrm>
            <a:off x="2101756" y="2101754"/>
            <a:ext cx="4053384" cy="32754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COMPONENT</a:t>
            </a:r>
          </a:p>
          <a:p>
            <a:pPr algn="ctr"/>
            <a:endParaRPr lang="en-IN" dirty="0"/>
          </a:p>
          <a:p>
            <a:pPr algn="ctr"/>
            <a:endParaRPr lang="en-IN" dirty="0" smtClean="0"/>
          </a:p>
          <a:p>
            <a:pPr algn="ctr"/>
            <a:endParaRPr lang="en-IN" dirty="0" smtClean="0"/>
          </a:p>
          <a:p>
            <a:pPr algn="ctr"/>
            <a:endParaRPr lang="en-IN" dirty="0" smtClean="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US" dirty="0"/>
          </a:p>
        </p:txBody>
      </p:sp>
      <p:sp>
        <p:nvSpPr>
          <p:cNvPr id="5" name="Rectangle 4"/>
          <p:cNvSpPr/>
          <p:nvPr/>
        </p:nvSpPr>
        <p:spPr>
          <a:xfrm>
            <a:off x="6619164" y="2101754"/>
            <a:ext cx="4230806" cy="32754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COMPONENT</a:t>
            </a:r>
          </a:p>
          <a:p>
            <a:pPr algn="ctr"/>
            <a:endParaRPr lang="en-IN" dirty="0"/>
          </a:p>
          <a:p>
            <a:pPr algn="ctr"/>
            <a:endParaRPr lang="en-IN" dirty="0" smtClean="0"/>
          </a:p>
          <a:p>
            <a:pPr algn="ctr"/>
            <a:endParaRPr lang="en-IN" dirty="0" smtClean="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US" dirty="0"/>
          </a:p>
        </p:txBody>
      </p:sp>
      <p:sp>
        <p:nvSpPr>
          <p:cNvPr id="6" name="TextBox 5"/>
          <p:cNvSpPr txBox="1"/>
          <p:nvPr/>
        </p:nvSpPr>
        <p:spPr>
          <a:xfrm>
            <a:off x="5697939" y="1412120"/>
            <a:ext cx="1412545" cy="3757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NGMODULE</a:t>
            </a:r>
            <a:endParaRPr lang="en-US" dirty="0"/>
          </a:p>
        </p:txBody>
      </p:sp>
      <p:sp>
        <p:nvSpPr>
          <p:cNvPr id="9" name="Rectangle 8"/>
          <p:cNvSpPr/>
          <p:nvPr/>
        </p:nvSpPr>
        <p:spPr>
          <a:xfrm>
            <a:off x="7359556" y="2634016"/>
            <a:ext cx="3162868" cy="110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 Decorator</a:t>
            </a:r>
          </a:p>
          <a:p>
            <a:pPr algn="ctr"/>
            <a:endParaRPr lang="en-IN" dirty="0"/>
          </a:p>
          <a:p>
            <a:pPr algn="ctr"/>
            <a:r>
              <a:rPr lang="en-IN" dirty="0" smtClean="0"/>
              <a:t>{  METADATA}</a:t>
            </a:r>
            <a:endParaRPr lang="en-US" dirty="0"/>
          </a:p>
        </p:txBody>
      </p:sp>
      <p:sp>
        <p:nvSpPr>
          <p:cNvPr id="10" name="Rectangle 9"/>
          <p:cNvSpPr/>
          <p:nvPr/>
        </p:nvSpPr>
        <p:spPr>
          <a:xfrm>
            <a:off x="2547014" y="2634014"/>
            <a:ext cx="3162868" cy="110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 Decorator</a:t>
            </a:r>
          </a:p>
          <a:p>
            <a:pPr algn="ctr"/>
            <a:endParaRPr lang="en-IN" dirty="0"/>
          </a:p>
          <a:p>
            <a:pPr algn="ctr"/>
            <a:r>
              <a:rPr lang="en-IN" dirty="0" smtClean="0"/>
              <a:t>{  METADATA}</a:t>
            </a:r>
            <a:endParaRPr lang="en-US" dirty="0"/>
          </a:p>
        </p:txBody>
      </p:sp>
      <p:sp>
        <p:nvSpPr>
          <p:cNvPr id="11" name="Rectangle 10"/>
          <p:cNvSpPr/>
          <p:nvPr/>
        </p:nvSpPr>
        <p:spPr>
          <a:xfrm>
            <a:off x="2547014" y="4271745"/>
            <a:ext cx="3162868" cy="79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Export class </a:t>
            </a:r>
            <a:r>
              <a:rPr lang="en-IN" dirty="0" err="1" smtClean="0"/>
              <a:t>className</a:t>
            </a:r>
            <a:r>
              <a:rPr lang="en-IN" dirty="0" smtClean="0"/>
              <a:t>{}</a:t>
            </a:r>
            <a:endParaRPr lang="en-US" dirty="0"/>
          </a:p>
        </p:txBody>
      </p:sp>
      <p:sp>
        <p:nvSpPr>
          <p:cNvPr id="12" name="Rectangle 11"/>
          <p:cNvSpPr/>
          <p:nvPr/>
        </p:nvSpPr>
        <p:spPr>
          <a:xfrm>
            <a:off x="7359556" y="4100731"/>
            <a:ext cx="3162868" cy="79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Export class </a:t>
            </a:r>
            <a:r>
              <a:rPr lang="en-IN" dirty="0" err="1" smtClean="0"/>
              <a:t>className</a:t>
            </a:r>
            <a:r>
              <a:rPr lang="en-IN" dirty="0" smtClean="0"/>
              <a:t>{}</a:t>
            </a:r>
            <a:endParaRPr lang="en-US" dirty="0"/>
          </a:p>
        </p:txBody>
      </p:sp>
    </p:spTree>
    <p:extLst>
      <p:ext uri="{BB962C8B-B14F-4D97-AF65-F5344CB8AC3E}">
        <p14:creationId xmlns:p14="http://schemas.microsoft.com/office/powerpoint/2010/main" val="10024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anim calcmode="lin" valueType="num">
                                      <p:cBhvr>
                                        <p:cTn id="59" dur="1000" fill="hold"/>
                                        <p:tgtEl>
                                          <p:spTgt spid="9"/>
                                        </p:tgtEl>
                                        <p:attrNameLst>
                                          <p:attrName>ppt_x</p:attrName>
                                        </p:attrNameLst>
                                      </p:cBhvr>
                                      <p:tavLst>
                                        <p:tav tm="0">
                                          <p:val>
                                            <p:strVal val="#ppt_x"/>
                                          </p:val>
                                        </p:tav>
                                        <p:tav tm="100000">
                                          <p:val>
                                            <p:strVal val="#ppt_x"/>
                                          </p:val>
                                        </p:tav>
                                      </p:tavLst>
                                    </p:anim>
                                    <p:anim calcmode="lin" valueType="num">
                                      <p:cBhvr>
                                        <p:cTn id="6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71749" y="395785"/>
            <a:ext cx="3944203" cy="523220"/>
          </a:xfrm>
          <a:prstGeom prst="rect">
            <a:avLst/>
          </a:prstGeom>
          <a:noFill/>
        </p:spPr>
        <p:txBody>
          <a:bodyPr wrap="square" rtlCol="0">
            <a:spAutoFit/>
          </a:bodyPr>
          <a:lstStyle/>
          <a:p>
            <a:r>
              <a:rPr lang="en-IN" sz="2800" dirty="0"/>
              <a:t> </a:t>
            </a:r>
            <a:r>
              <a:rPr lang="en-IN" sz="2800" dirty="0" smtClean="0"/>
              <a:t>Component Decorator</a:t>
            </a:r>
            <a:endParaRPr lang="en-US" sz="2800" dirty="0"/>
          </a:p>
        </p:txBody>
      </p:sp>
      <p:sp>
        <p:nvSpPr>
          <p:cNvPr id="4" name="Rectangle 3"/>
          <p:cNvSpPr/>
          <p:nvPr/>
        </p:nvSpPr>
        <p:spPr>
          <a:xfrm>
            <a:off x="3947614" y="1203303"/>
            <a:ext cx="4885898" cy="37371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r>
              <a:rPr lang="en-IN" dirty="0" smtClean="0"/>
              <a:t>COMPONENT</a:t>
            </a:r>
          </a:p>
          <a:p>
            <a:pPr algn="ctr"/>
            <a:endParaRPr lang="en-IN" dirty="0"/>
          </a:p>
          <a:p>
            <a:pPr algn="ctr"/>
            <a:endParaRPr lang="en-IN" dirty="0" smtClean="0"/>
          </a:p>
          <a:p>
            <a:pPr algn="ctr"/>
            <a:endParaRPr lang="en-IN" dirty="0"/>
          </a:p>
          <a:p>
            <a:pPr algn="ctr"/>
            <a:endParaRPr lang="en-IN" dirty="0" smtClean="0"/>
          </a:p>
          <a:p>
            <a:pPr algn="ctr"/>
            <a:endParaRPr lang="en-IN" dirty="0" smtClean="0"/>
          </a:p>
          <a:p>
            <a:pPr algn="ctr"/>
            <a:endParaRPr lang="en-IN" dirty="0"/>
          </a:p>
          <a:p>
            <a:pPr algn="ctr"/>
            <a:endParaRPr lang="en-IN" dirty="0" smtClean="0"/>
          </a:p>
          <a:p>
            <a:pPr algn="ctr"/>
            <a:endParaRPr lang="en-IN" dirty="0" smtClean="0"/>
          </a:p>
          <a:p>
            <a:pPr algn="ctr"/>
            <a:endParaRPr lang="en-IN" dirty="0" smtClean="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US" dirty="0"/>
          </a:p>
        </p:txBody>
      </p:sp>
      <p:sp>
        <p:nvSpPr>
          <p:cNvPr id="10" name="Rectangle 9"/>
          <p:cNvSpPr/>
          <p:nvPr/>
        </p:nvSpPr>
        <p:spPr>
          <a:xfrm>
            <a:off x="4128447" y="1883388"/>
            <a:ext cx="4442347" cy="197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 Decorator({</a:t>
            </a:r>
          </a:p>
          <a:p>
            <a:pPr algn="ctr"/>
            <a:endParaRPr lang="en-IN" dirty="0" smtClean="0"/>
          </a:p>
          <a:p>
            <a:pPr algn="ctr"/>
            <a:r>
              <a:rPr lang="en-IN" dirty="0" err="1" smtClean="0"/>
              <a:t>Selector:’my-app</a:t>
            </a:r>
            <a:r>
              <a:rPr lang="en-IN" dirty="0" smtClean="0"/>
              <a:t>’,</a:t>
            </a:r>
          </a:p>
          <a:p>
            <a:pPr algn="ctr"/>
            <a:endParaRPr lang="en-IN" dirty="0" smtClean="0"/>
          </a:p>
          <a:p>
            <a:pPr algn="ctr"/>
            <a:r>
              <a:rPr lang="en-IN" dirty="0" smtClean="0"/>
              <a:t>Template :’&lt;h1&gt; &lt;/h1&gt;’</a:t>
            </a:r>
          </a:p>
          <a:p>
            <a:pPr algn="ctr"/>
            <a:endParaRPr lang="en-IN" dirty="0"/>
          </a:p>
          <a:p>
            <a:pPr algn="ctr"/>
            <a:r>
              <a:rPr lang="en-IN" dirty="0"/>
              <a:t>}</a:t>
            </a:r>
            <a:endParaRPr lang="en-US" dirty="0"/>
          </a:p>
        </p:txBody>
      </p:sp>
      <p:sp>
        <p:nvSpPr>
          <p:cNvPr id="7" name="Right Arrow 6"/>
          <p:cNvSpPr/>
          <p:nvPr/>
        </p:nvSpPr>
        <p:spPr>
          <a:xfrm>
            <a:off x="2917208" y="2088103"/>
            <a:ext cx="2060812" cy="53226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TextBox 7"/>
          <p:cNvSpPr txBox="1"/>
          <p:nvPr/>
        </p:nvSpPr>
        <p:spPr>
          <a:xfrm>
            <a:off x="272954" y="2088103"/>
            <a:ext cx="2734671" cy="523220"/>
          </a:xfrm>
          <a:prstGeom prst="rect">
            <a:avLst/>
          </a:prstGeom>
          <a:noFill/>
        </p:spPr>
        <p:txBody>
          <a:bodyPr wrap="square" rtlCol="0">
            <a:spAutoFit/>
          </a:bodyPr>
          <a:lstStyle/>
          <a:p>
            <a:r>
              <a:rPr lang="en-IN" sz="2800" dirty="0" smtClean="0"/>
              <a:t>Metadata Object</a:t>
            </a:r>
            <a:endParaRPr lang="en-US" sz="2800" dirty="0"/>
          </a:p>
        </p:txBody>
      </p:sp>
    </p:spTree>
    <p:extLst>
      <p:ext uri="{BB962C8B-B14F-4D97-AF65-F5344CB8AC3E}">
        <p14:creationId xmlns:p14="http://schemas.microsoft.com/office/powerpoint/2010/main" val="105287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Component</a:t>
            </a:r>
            <a:endParaRPr lang="en-US" dirty="0"/>
          </a:p>
        </p:txBody>
      </p:sp>
      <p:sp>
        <p:nvSpPr>
          <p:cNvPr id="6" name="TextBox 5"/>
          <p:cNvSpPr txBox="1"/>
          <p:nvPr/>
        </p:nvSpPr>
        <p:spPr>
          <a:xfrm>
            <a:off x="3520440" y="2407920"/>
            <a:ext cx="7147560"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import { Component } from '@angular/core';</a:t>
            </a:r>
          </a:p>
          <a:p>
            <a:endParaRPr lang="en-US" dirty="0"/>
          </a:p>
          <a:p>
            <a:r>
              <a:rPr lang="en-US" dirty="0"/>
              <a:t>  @Component({</a:t>
            </a:r>
          </a:p>
          <a:p>
            <a:endParaRPr lang="en-US" dirty="0"/>
          </a:p>
          <a:p>
            <a:r>
              <a:rPr lang="en-US" dirty="0"/>
              <a:t>      </a:t>
            </a:r>
            <a:r>
              <a:rPr lang="en-US" dirty="0" err="1"/>
              <a:t>selector:'my-first</a:t>
            </a:r>
            <a:r>
              <a:rPr lang="en-US" dirty="0"/>
              <a:t>',</a:t>
            </a:r>
          </a:p>
          <a:p>
            <a:endParaRPr lang="en-US" dirty="0"/>
          </a:p>
          <a:p>
            <a:r>
              <a:rPr lang="en-US" dirty="0"/>
              <a:t>      template:'&lt;h2&gt; Hello This is my first component&lt;/h2&gt;'</a:t>
            </a:r>
          </a:p>
          <a:p>
            <a:r>
              <a:rPr lang="en-US" dirty="0"/>
              <a:t>  })</a:t>
            </a:r>
          </a:p>
          <a:p>
            <a:endParaRPr lang="en-US" dirty="0"/>
          </a:p>
          <a:p>
            <a:r>
              <a:rPr lang="en-US" dirty="0"/>
              <a:t>export  class </a:t>
            </a:r>
            <a:r>
              <a:rPr lang="en-US" dirty="0" err="1"/>
              <a:t>MyFirstComponent</a:t>
            </a:r>
            <a:r>
              <a:rPr lang="en-US" dirty="0"/>
              <a:t>{}</a:t>
            </a:r>
          </a:p>
        </p:txBody>
      </p:sp>
      <p:sp>
        <p:nvSpPr>
          <p:cNvPr id="7" name="TextBox 6"/>
          <p:cNvSpPr txBox="1"/>
          <p:nvPr/>
        </p:nvSpPr>
        <p:spPr>
          <a:xfrm>
            <a:off x="5882640" y="1690688"/>
            <a:ext cx="4145280" cy="369332"/>
          </a:xfrm>
          <a:prstGeom prst="rect">
            <a:avLst/>
          </a:prstGeom>
          <a:noFill/>
        </p:spPr>
        <p:txBody>
          <a:bodyPr wrap="square" rtlCol="0">
            <a:spAutoFit/>
          </a:bodyPr>
          <a:lstStyle/>
          <a:p>
            <a:r>
              <a:rPr lang="en-IN" dirty="0" err="1" smtClean="0"/>
              <a:t>Myfirst.component.ts</a:t>
            </a:r>
            <a:endParaRPr lang="en-US" dirty="0"/>
          </a:p>
        </p:txBody>
      </p:sp>
    </p:spTree>
    <p:extLst>
      <p:ext uri="{BB962C8B-B14F-4D97-AF65-F5344CB8AC3E}">
        <p14:creationId xmlns:p14="http://schemas.microsoft.com/office/powerpoint/2010/main" val="250091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500"/>
                                        <p:tgtEl>
                                          <p:spTgt spid="6">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1749" y="395785"/>
            <a:ext cx="3944203" cy="523220"/>
          </a:xfrm>
          <a:prstGeom prst="rect">
            <a:avLst/>
          </a:prstGeom>
          <a:noFill/>
        </p:spPr>
        <p:txBody>
          <a:bodyPr wrap="square" rtlCol="0">
            <a:spAutoFit/>
          </a:bodyPr>
          <a:lstStyle/>
          <a:p>
            <a:r>
              <a:rPr lang="en-IN" sz="2800" dirty="0" smtClean="0"/>
              <a:t>Angular Application</a:t>
            </a:r>
            <a:endParaRPr lang="en-US" sz="2800" dirty="0"/>
          </a:p>
        </p:txBody>
      </p:sp>
      <p:sp>
        <p:nvSpPr>
          <p:cNvPr id="4" name="Rectangle 3"/>
          <p:cNvSpPr/>
          <p:nvPr/>
        </p:nvSpPr>
        <p:spPr>
          <a:xfrm>
            <a:off x="7290178" y="1323832"/>
            <a:ext cx="2088108" cy="846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ROOT COMPONENT</a:t>
            </a:r>
            <a:endParaRPr lang="en-US" dirty="0"/>
          </a:p>
        </p:txBody>
      </p:sp>
      <p:sp>
        <p:nvSpPr>
          <p:cNvPr id="5" name="Rectangle 4"/>
          <p:cNvSpPr/>
          <p:nvPr/>
        </p:nvSpPr>
        <p:spPr>
          <a:xfrm>
            <a:off x="4823345" y="3075184"/>
            <a:ext cx="2088108" cy="846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CHILD COMPONENT</a:t>
            </a:r>
            <a:endParaRPr lang="en-US" dirty="0"/>
          </a:p>
        </p:txBody>
      </p:sp>
      <p:sp>
        <p:nvSpPr>
          <p:cNvPr id="6" name="Rectangle 5"/>
          <p:cNvSpPr/>
          <p:nvPr/>
        </p:nvSpPr>
        <p:spPr>
          <a:xfrm>
            <a:off x="7523896" y="3075184"/>
            <a:ext cx="2088108" cy="846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a:t>
            </a:r>
            <a:r>
              <a:rPr lang="en-IN" dirty="0" smtClean="0"/>
              <a:t>COMPONENT</a:t>
            </a:r>
            <a:endParaRPr lang="en-US" dirty="0"/>
          </a:p>
        </p:txBody>
      </p:sp>
      <p:sp>
        <p:nvSpPr>
          <p:cNvPr id="7" name="Rectangle 6"/>
          <p:cNvSpPr/>
          <p:nvPr/>
        </p:nvSpPr>
        <p:spPr>
          <a:xfrm>
            <a:off x="9845722" y="3075184"/>
            <a:ext cx="2088108" cy="846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a:t>
            </a:r>
            <a:r>
              <a:rPr lang="en-IN" dirty="0" smtClean="0"/>
              <a:t>COMPONENT</a:t>
            </a:r>
            <a:endParaRPr lang="en-US" dirty="0"/>
          </a:p>
        </p:txBody>
      </p:sp>
      <p:cxnSp>
        <p:nvCxnSpPr>
          <p:cNvPr id="9" name="Straight Arrow Connector 8"/>
          <p:cNvCxnSpPr>
            <a:stCxn id="4" idx="1"/>
            <a:endCxn id="5" idx="0"/>
          </p:cNvCxnSpPr>
          <p:nvPr/>
        </p:nvCxnSpPr>
        <p:spPr>
          <a:xfrm flipH="1">
            <a:off x="5867399" y="1746913"/>
            <a:ext cx="1422779" cy="1328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endCxn id="7" idx="0"/>
          </p:cNvCxnSpPr>
          <p:nvPr/>
        </p:nvCxnSpPr>
        <p:spPr>
          <a:xfrm>
            <a:off x="9378286" y="1701365"/>
            <a:ext cx="1511490" cy="1373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6" idx="0"/>
          </p:cNvCxnSpPr>
          <p:nvPr/>
        </p:nvCxnSpPr>
        <p:spPr>
          <a:xfrm>
            <a:off x="8511653" y="1940201"/>
            <a:ext cx="56297" cy="1134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619835" y="1755956"/>
            <a:ext cx="4026089"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 &lt;my-app&gt; </a:t>
            </a:r>
          </a:p>
          <a:p>
            <a:r>
              <a:rPr lang="en-IN" dirty="0" smtClean="0"/>
              <a:t>   &lt;child1&gt; &lt;/child1&gt;</a:t>
            </a:r>
          </a:p>
          <a:p>
            <a:r>
              <a:rPr lang="en-IN" dirty="0" smtClean="0"/>
              <a:t>  </a:t>
            </a:r>
            <a:r>
              <a:rPr lang="en-IN" dirty="0"/>
              <a:t>&lt;</a:t>
            </a:r>
            <a:r>
              <a:rPr lang="en-IN" dirty="0" smtClean="0"/>
              <a:t>child2&gt; </a:t>
            </a:r>
            <a:r>
              <a:rPr lang="en-IN" dirty="0"/>
              <a:t>&lt;/</a:t>
            </a:r>
            <a:r>
              <a:rPr lang="en-IN" dirty="0" smtClean="0"/>
              <a:t>child2&gt;</a:t>
            </a:r>
          </a:p>
          <a:p>
            <a:r>
              <a:rPr lang="en-IN" dirty="0" smtClean="0"/>
              <a:t>  &lt;child3&gt; </a:t>
            </a:r>
            <a:r>
              <a:rPr lang="en-IN" dirty="0"/>
              <a:t>&lt;/</a:t>
            </a:r>
            <a:r>
              <a:rPr lang="en-IN" dirty="0" smtClean="0"/>
              <a:t>child3&gt;</a:t>
            </a:r>
            <a:endParaRPr lang="en-IN" dirty="0"/>
          </a:p>
          <a:p>
            <a:r>
              <a:rPr lang="en-IN" dirty="0" smtClean="0"/>
              <a:t> &lt;/my-app&gt;</a:t>
            </a:r>
          </a:p>
          <a:p>
            <a:r>
              <a:rPr lang="en-IN" dirty="0" smtClean="0"/>
              <a:t>`</a:t>
            </a:r>
            <a:endParaRPr lang="en-US" dirty="0"/>
          </a:p>
        </p:txBody>
      </p:sp>
      <p:cxnSp>
        <p:nvCxnSpPr>
          <p:cNvPr id="19" name="Straight Arrow Connector 18"/>
          <p:cNvCxnSpPr/>
          <p:nvPr/>
        </p:nvCxnSpPr>
        <p:spPr>
          <a:xfrm flipH="1">
            <a:off x="1766247" y="1419367"/>
            <a:ext cx="5523931" cy="5208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5933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inVertic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inVertical)">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646331"/>
          </a:xfrm>
          <a:prstGeom prst="rect">
            <a:avLst/>
          </a:prstGeom>
          <a:noFill/>
        </p:spPr>
        <p:txBody>
          <a:bodyPr wrap="square" rtlCol="0">
            <a:spAutoFit/>
          </a:bodyPr>
          <a:lstStyle/>
          <a:p>
            <a:r>
              <a:rPr lang="en-IN" sz="3600" dirty="0" smtClean="0"/>
              <a:t>Show Simple </a:t>
            </a:r>
            <a:r>
              <a:rPr lang="en-IN" sz="3600" dirty="0" err="1" smtClean="0"/>
              <a:t>HelloWorld</a:t>
            </a:r>
            <a:r>
              <a:rPr lang="en-IN" sz="3600" dirty="0" smtClean="0"/>
              <a:t> DEMO</a:t>
            </a:r>
            <a:endParaRPr lang="en-US" sz="3600" dirty="0"/>
          </a:p>
        </p:txBody>
      </p:sp>
    </p:spTree>
    <p:extLst>
      <p:ext uri="{BB962C8B-B14F-4D97-AF65-F5344CB8AC3E}">
        <p14:creationId xmlns:p14="http://schemas.microsoft.com/office/powerpoint/2010/main" val="4012711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9116" y="3671248"/>
            <a:ext cx="4326341" cy="22655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smtClean="0"/>
          </a:p>
          <a:p>
            <a:pPr algn="ctr"/>
            <a:r>
              <a:rPr lang="en-IN" dirty="0" smtClean="0"/>
              <a:t>@</a:t>
            </a:r>
            <a:r>
              <a:rPr lang="en-IN" dirty="0"/>
              <a:t>Component({</a:t>
            </a:r>
          </a:p>
          <a:p>
            <a:pPr algn="ctr"/>
            <a:r>
              <a:rPr lang="en-IN" dirty="0"/>
              <a:t> selector :</a:t>
            </a:r>
            <a:r>
              <a:rPr lang="en-IN" dirty="0" smtClean="0"/>
              <a:t>’my-</a:t>
            </a:r>
            <a:r>
              <a:rPr lang="en-IN" dirty="0" err="1" smtClean="0"/>
              <a:t>papp</a:t>
            </a:r>
            <a:r>
              <a:rPr lang="en-IN" dirty="0" smtClean="0"/>
              <a:t>’,</a:t>
            </a:r>
            <a:endParaRPr lang="en-IN" dirty="0"/>
          </a:p>
          <a:p>
            <a:pPr algn="ctr"/>
            <a:r>
              <a:rPr lang="en-IN" b="1" dirty="0">
                <a:solidFill>
                  <a:srgbClr val="FF0000"/>
                </a:solidFill>
              </a:rPr>
              <a:t>Template </a:t>
            </a:r>
            <a:r>
              <a:rPr lang="en-IN" b="1" dirty="0" smtClean="0">
                <a:solidFill>
                  <a:srgbClr val="FF0000"/>
                </a:solidFill>
              </a:rPr>
              <a:t>:`&lt;h1&gt;Hello &lt;/h1&gt; </a:t>
            </a:r>
          </a:p>
          <a:p>
            <a:pPr algn="ctr"/>
            <a:r>
              <a:rPr lang="en-IN" dirty="0"/>
              <a:t> </a:t>
            </a:r>
            <a:r>
              <a:rPr lang="en-IN" dirty="0" smtClean="0"/>
              <a:t>&lt;my-product&gt;&lt;my-product&gt;`</a:t>
            </a:r>
            <a:endParaRPr lang="en-IN" dirty="0"/>
          </a:p>
          <a:p>
            <a:pPr algn="ctr"/>
            <a:r>
              <a:rPr lang="en-IN" dirty="0" smtClean="0"/>
              <a:t>})</a:t>
            </a:r>
            <a:endParaRPr lang="en-IN" dirty="0"/>
          </a:p>
          <a:p>
            <a:pPr algn="ctr"/>
            <a:endParaRPr lang="en-IN" dirty="0" smtClean="0"/>
          </a:p>
          <a:p>
            <a:pPr algn="ctr"/>
            <a:r>
              <a:rPr lang="en-IN" dirty="0" smtClean="0"/>
              <a:t>Export </a:t>
            </a:r>
            <a:r>
              <a:rPr lang="en-IN" dirty="0"/>
              <a:t>class </a:t>
            </a:r>
            <a:r>
              <a:rPr lang="en-IN" dirty="0" err="1"/>
              <a:t>ProductComponent</a:t>
            </a:r>
            <a:r>
              <a:rPr lang="en-IN" dirty="0"/>
              <a:t>{}</a:t>
            </a:r>
          </a:p>
          <a:p>
            <a:pPr algn="ctr"/>
            <a:endParaRPr lang="en-US" dirty="0"/>
          </a:p>
        </p:txBody>
      </p:sp>
      <p:sp>
        <p:nvSpPr>
          <p:cNvPr id="4" name="TextBox 3"/>
          <p:cNvSpPr txBox="1"/>
          <p:nvPr/>
        </p:nvSpPr>
        <p:spPr>
          <a:xfrm>
            <a:off x="2593075" y="204717"/>
            <a:ext cx="7233313" cy="523220"/>
          </a:xfrm>
          <a:prstGeom prst="rect">
            <a:avLst/>
          </a:prstGeom>
          <a:noFill/>
        </p:spPr>
        <p:txBody>
          <a:bodyPr wrap="square" rtlCol="0">
            <a:spAutoFit/>
          </a:bodyPr>
          <a:lstStyle/>
          <a:p>
            <a:r>
              <a:rPr lang="en-IN" sz="2800" dirty="0" smtClean="0"/>
              <a:t>Using Product Component in Root Component</a:t>
            </a:r>
            <a:endParaRPr lang="en-US" sz="2800" dirty="0"/>
          </a:p>
        </p:txBody>
      </p:sp>
      <p:sp>
        <p:nvSpPr>
          <p:cNvPr id="5" name="Rectangle 4"/>
          <p:cNvSpPr/>
          <p:nvPr/>
        </p:nvSpPr>
        <p:spPr>
          <a:xfrm>
            <a:off x="7533565" y="3766782"/>
            <a:ext cx="4080680" cy="19925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dirty="0" smtClean="0"/>
              <a:t>@Component({</a:t>
            </a:r>
          </a:p>
          <a:p>
            <a:pPr algn="ctr"/>
            <a:r>
              <a:rPr lang="en-IN" dirty="0" smtClean="0"/>
              <a:t> selector :</a:t>
            </a:r>
            <a:r>
              <a:rPr lang="en-IN" b="1" dirty="0" smtClean="0">
                <a:solidFill>
                  <a:srgbClr val="FF0000"/>
                </a:solidFill>
              </a:rPr>
              <a:t>’my-product’,</a:t>
            </a:r>
          </a:p>
          <a:p>
            <a:pPr algn="ctr"/>
            <a:r>
              <a:rPr lang="en-IN" dirty="0" smtClean="0"/>
              <a:t>Template :&lt;h1&gt;&lt;/h1&gt;</a:t>
            </a:r>
            <a:endParaRPr lang="en-IN" dirty="0"/>
          </a:p>
          <a:p>
            <a:pPr algn="ctr"/>
            <a:r>
              <a:rPr lang="en-IN" dirty="0" smtClean="0"/>
              <a:t>})</a:t>
            </a:r>
          </a:p>
          <a:p>
            <a:pPr algn="ctr"/>
            <a:endParaRPr lang="en-IN" dirty="0"/>
          </a:p>
          <a:p>
            <a:pPr algn="ctr"/>
            <a:r>
              <a:rPr lang="en-IN" dirty="0" smtClean="0"/>
              <a:t>Export class </a:t>
            </a:r>
            <a:r>
              <a:rPr lang="en-IN" dirty="0" err="1" smtClean="0"/>
              <a:t>ProductComponent</a:t>
            </a:r>
            <a:r>
              <a:rPr lang="en-IN" dirty="0" smtClean="0"/>
              <a:t>{}</a:t>
            </a:r>
          </a:p>
          <a:p>
            <a:pPr algn="ctr"/>
            <a:endParaRPr lang="en-IN" dirty="0"/>
          </a:p>
          <a:p>
            <a:pPr algn="ctr"/>
            <a:endParaRPr lang="en-IN" dirty="0" smtClean="0"/>
          </a:p>
          <a:p>
            <a:pPr algn="ctr"/>
            <a:endParaRPr lang="en-IN" dirty="0"/>
          </a:p>
          <a:p>
            <a:pPr algn="ctr"/>
            <a:endParaRPr lang="en-IN" dirty="0" smtClean="0"/>
          </a:p>
          <a:p>
            <a:pPr algn="ctr"/>
            <a:endParaRPr lang="en-US" dirty="0"/>
          </a:p>
        </p:txBody>
      </p:sp>
      <p:sp>
        <p:nvSpPr>
          <p:cNvPr id="6" name="TextBox 5"/>
          <p:cNvSpPr txBox="1"/>
          <p:nvPr/>
        </p:nvSpPr>
        <p:spPr>
          <a:xfrm>
            <a:off x="7356143" y="6155140"/>
            <a:ext cx="4408227" cy="369332"/>
          </a:xfrm>
          <a:prstGeom prst="rect">
            <a:avLst/>
          </a:prstGeom>
          <a:noFill/>
        </p:spPr>
        <p:txBody>
          <a:bodyPr wrap="square" rtlCol="0">
            <a:spAutoFit/>
          </a:bodyPr>
          <a:lstStyle/>
          <a:p>
            <a:r>
              <a:rPr lang="en-IN" dirty="0" err="1" smtClean="0"/>
              <a:t>Product.component.ts</a:t>
            </a:r>
            <a:endParaRPr lang="en-US" dirty="0"/>
          </a:p>
        </p:txBody>
      </p:sp>
      <p:sp>
        <p:nvSpPr>
          <p:cNvPr id="7" name="TextBox 6"/>
          <p:cNvSpPr txBox="1"/>
          <p:nvPr/>
        </p:nvSpPr>
        <p:spPr>
          <a:xfrm>
            <a:off x="1119116" y="6209731"/>
            <a:ext cx="4408227" cy="369332"/>
          </a:xfrm>
          <a:prstGeom prst="rect">
            <a:avLst/>
          </a:prstGeom>
          <a:noFill/>
        </p:spPr>
        <p:txBody>
          <a:bodyPr wrap="square" rtlCol="0">
            <a:spAutoFit/>
          </a:bodyPr>
          <a:lstStyle/>
          <a:p>
            <a:r>
              <a:rPr lang="en-IN" dirty="0" err="1" smtClean="0"/>
              <a:t>App.component.ts</a:t>
            </a:r>
            <a:endParaRPr lang="en-US" dirty="0"/>
          </a:p>
        </p:txBody>
      </p:sp>
      <p:sp>
        <p:nvSpPr>
          <p:cNvPr id="8" name="Rectangle 7"/>
          <p:cNvSpPr/>
          <p:nvPr/>
        </p:nvSpPr>
        <p:spPr>
          <a:xfrm>
            <a:off x="3964673" y="727937"/>
            <a:ext cx="5595583" cy="22745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import { </a:t>
            </a:r>
            <a:r>
              <a:rPr lang="en-US" b="1" dirty="0" err="1">
                <a:solidFill>
                  <a:srgbClr val="FF0000"/>
                </a:solidFill>
              </a:rPr>
              <a:t>ProductComponent</a:t>
            </a:r>
            <a:r>
              <a:rPr lang="en-US" b="1" dirty="0">
                <a:solidFill>
                  <a:srgbClr val="FF0000"/>
                </a:solidFill>
              </a:rPr>
              <a:t>} from </a:t>
            </a:r>
            <a:r>
              <a:rPr lang="en-US" b="1" dirty="0" smtClean="0">
                <a:solidFill>
                  <a:srgbClr val="FF0000"/>
                </a:solidFill>
              </a:rPr>
              <a:t>'./</a:t>
            </a:r>
            <a:r>
              <a:rPr lang="en-US" b="1" dirty="0" err="1">
                <a:solidFill>
                  <a:srgbClr val="FF0000"/>
                </a:solidFill>
              </a:rPr>
              <a:t>P</a:t>
            </a:r>
            <a:r>
              <a:rPr lang="en-US" b="1" dirty="0" err="1" smtClean="0">
                <a:solidFill>
                  <a:srgbClr val="FF0000"/>
                </a:solidFill>
              </a:rPr>
              <a:t>roduct.component</a:t>
            </a:r>
            <a:r>
              <a:rPr lang="en-US" b="1" dirty="0">
                <a:solidFill>
                  <a:srgbClr val="FF0000"/>
                </a:solidFill>
              </a:rPr>
              <a:t>';</a:t>
            </a:r>
          </a:p>
          <a:p>
            <a:pPr algn="ctr"/>
            <a:r>
              <a:rPr lang="en-US" dirty="0"/>
              <a:t>@</a:t>
            </a:r>
            <a:r>
              <a:rPr lang="en-US" dirty="0" err="1"/>
              <a:t>NgModule</a:t>
            </a:r>
            <a:r>
              <a:rPr lang="en-US" dirty="0"/>
              <a:t>({</a:t>
            </a:r>
          </a:p>
          <a:p>
            <a:pPr algn="ctr"/>
            <a:r>
              <a:rPr lang="en-US" dirty="0"/>
              <a:t>  </a:t>
            </a:r>
            <a:r>
              <a:rPr lang="en-US" b="1" dirty="0">
                <a:solidFill>
                  <a:srgbClr val="FF0000"/>
                </a:solidFill>
              </a:rPr>
              <a:t>declarations: [ </a:t>
            </a:r>
            <a:r>
              <a:rPr lang="en-US" b="1" dirty="0" err="1">
                <a:solidFill>
                  <a:srgbClr val="FF0000"/>
                </a:solidFill>
              </a:rPr>
              <a:t>AppComponent,ProductComponent</a:t>
            </a:r>
            <a:r>
              <a:rPr lang="en-US" b="1" dirty="0">
                <a:solidFill>
                  <a:srgbClr val="FF0000"/>
                </a:solidFill>
              </a:rPr>
              <a:t>],</a:t>
            </a:r>
          </a:p>
          <a:p>
            <a:pPr algn="ctr"/>
            <a:r>
              <a:rPr lang="en-US" dirty="0"/>
              <a:t>  })</a:t>
            </a:r>
          </a:p>
          <a:p>
            <a:pPr algn="ctr"/>
            <a:r>
              <a:rPr lang="en-US" dirty="0"/>
              <a:t>export class </a:t>
            </a:r>
            <a:r>
              <a:rPr lang="en-US" dirty="0" err="1"/>
              <a:t>AppModule</a:t>
            </a:r>
            <a:r>
              <a:rPr lang="en-US" dirty="0"/>
              <a:t> { }</a:t>
            </a:r>
          </a:p>
        </p:txBody>
      </p:sp>
      <p:cxnSp>
        <p:nvCxnSpPr>
          <p:cNvPr id="10" name="Straight Arrow Connector 9"/>
          <p:cNvCxnSpPr/>
          <p:nvPr/>
        </p:nvCxnSpPr>
        <p:spPr>
          <a:xfrm flipH="1" flipV="1">
            <a:off x="8461612" y="1282890"/>
            <a:ext cx="2838734" cy="24838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3282286" y="1433015"/>
            <a:ext cx="682387" cy="23337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9880979" y="1396677"/>
            <a:ext cx="1883391" cy="646331"/>
          </a:xfrm>
          <a:prstGeom prst="rect">
            <a:avLst/>
          </a:prstGeom>
          <a:noFill/>
        </p:spPr>
        <p:txBody>
          <a:bodyPr wrap="square" rtlCol="0">
            <a:spAutoFit/>
          </a:bodyPr>
          <a:lstStyle/>
          <a:p>
            <a:r>
              <a:rPr lang="en-IN" dirty="0" smtClean="0"/>
              <a:t>Register and declare</a:t>
            </a:r>
            <a:endParaRPr lang="en-US" dirty="0"/>
          </a:p>
        </p:txBody>
      </p:sp>
      <p:sp>
        <p:nvSpPr>
          <p:cNvPr id="14" name="TextBox 13"/>
          <p:cNvSpPr txBox="1"/>
          <p:nvPr/>
        </p:nvSpPr>
        <p:spPr>
          <a:xfrm>
            <a:off x="1514900" y="2201671"/>
            <a:ext cx="2108579" cy="646331"/>
          </a:xfrm>
          <a:prstGeom prst="rect">
            <a:avLst/>
          </a:prstGeom>
          <a:noFill/>
        </p:spPr>
        <p:txBody>
          <a:bodyPr wrap="square" rtlCol="0">
            <a:spAutoFit/>
          </a:bodyPr>
          <a:lstStyle/>
          <a:p>
            <a:r>
              <a:rPr lang="en-IN" dirty="0" smtClean="0"/>
              <a:t>Available To Root Component</a:t>
            </a:r>
            <a:endParaRPr lang="en-US" dirty="0"/>
          </a:p>
        </p:txBody>
      </p:sp>
    </p:spTree>
    <p:extLst>
      <p:ext uri="{BB962C8B-B14F-4D97-AF65-F5344CB8AC3E}">
        <p14:creationId xmlns:p14="http://schemas.microsoft.com/office/powerpoint/2010/main" val="403824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p:bldP spid="8" grpId="0" animBg="1"/>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Custom Component into Root Component</a:t>
            </a:r>
            <a:endParaRPr lang="en-US" dirty="0"/>
          </a:p>
        </p:txBody>
      </p:sp>
      <p:sp>
        <p:nvSpPr>
          <p:cNvPr id="4" name="TextBox 3"/>
          <p:cNvSpPr txBox="1"/>
          <p:nvPr/>
        </p:nvSpPr>
        <p:spPr>
          <a:xfrm>
            <a:off x="2606040" y="1981200"/>
            <a:ext cx="6370320" cy="424731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import { Component } from '@angular/core';</a:t>
            </a:r>
          </a:p>
          <a:p>
            <a:endParaRPr lang="en-US" dirty="0"/>
          </a:p>
          <a:p>
            <a:r>
              <a:rPr lang="en-US" dirty="0"/>
              <a:t>import {</a:t>
            </a:r>
            <a:r>
              <a:rPr lang="en-US" dirty="0" err="1"/>
              <a:t>MyFirstComponent</a:t>
            </a:r>
            <a:r>
              <a:rPr lang="en-US" dirty="0"/>
              <a:t>} from './</a:t>
            </a:r>
            <a:r>
              <a:rPr lang="en-US" dirty="0" err="1"/>
              <a:t>myfirst.component</a:t>
            </a:r>
            <a:r>
              <a:rPr lang="en-US" dirty="0"/>
              <a:t>'</a:t>
            </a:r>
          </a:p>
          <a:p>
            <a:endParaRPr lang="en-US" dirty="0"/>
          </a:p>
          <a:p>
            <a:r>
              <a:rPr lang="en-US" dirty="0"/>
              <a:t>@Component({</a:t>
            </a:r>
          </a:p>
          <a:p>
            <a:r>
              <a:rPr lang="en-US" dirty="0"/>
              <a:t>    selector: 'my-app',</a:t>
            </a:r>
          </a:p>
          <a:p>
            <a:r>
              <a:rPr lang="en-US" dirty="0"/>
              <a:t>    template: `&lt;h1&gt; This is Swapnil Gaikwad Root Component&lt;/h1&gt;</a:t>
            </a:r>
          </a:p>
          <a:p>
            <a:endParaRPr lang="en-US" dirty="0"/>
          </a:p>
          <a:p>
            <a:r>
              <a:rPr lang="en-US" dirty="0"/>
              <a:t>               </a:t>
            </a:r>
            <a:r>
              <a:rPr lang="en-US" b="1" dirty="0">
                <a:solidFill>
                  <a:srgbClr val="FF0000"/>
                </a:solidFill>
              </a:rPr>
              <a:t>&lt;my-first&gt;&lt;/my-first&gt;`,</a:t>
            </a:r>
          </a:p>
          <a:p>
            <a:r>
              <a:rPr lang="en-US" dirty="0"/>
              <a:t>    </a:t>
            </a:r>
          </a:p>
          <a:p>
            <a:r>
              <a:rPr lang="en-US" dirty="0"/>
              <a:t>    directives:[</a:t>
            </a:r>
            <a:r>
              <a:rPr lang="en-US" dirty="0" err="1"/>
              <a:t>MyFirstComponent</a:t>
            </a:r>
            <a:r>
              <a:rPr lang="en-US" dirty="0"/>
              <a:t>]</a:t>
            </a:r>
          </a:p>
          <a:p>
            <a:r>
              <a:rPr lang="en-US" dirty="0"/>
              <a:t>})</a:t>
            </a:r>
          </a:p>
          <a:p>
            <a:endParaRPr lang="en-US" dirty="0"/>
          </a:p>
          <a:p>
            <a:r>
              <a:rPr lang="en-US" dirty="0"/>
              <a:t>export class </a:t>
            </a:r>
            <a:r>
              <a:rPr lang="en-US" dirty="0" err="1"/>
              <a:t>AppComponent</a:t>
            </a:r>
            <a:r>
              <a:rPr lang="en-US" dirty="0"/>
              <a:t> { }</a:t>
            </a:r>
          </a:p>
          <a:p>
            <a:endParaRPr lang="en-US" dirty="0"/>
          </a:p>
        </p:txBody>
      </p:sp>
    </p:spTree>
    <p:extLst>
      <p:ext uri="{BB962C8B-B14F-4D97-AF65-F5344CB8AC3E}">
        <p14:creationId xmlns:p14="http://schemas.microsoft.com/office/powerpoint/2010/main" val="241085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fade">
                                      <p:cBhvr>
                                        <p:cTn id="31" dur="500"/>
                                        <p:tgtEl>
                                          <p:spTgt spid="4">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par>
                                <p:cTn id="38" presetID="1"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1200329"/>
          </a:xfrm>
          <a:prstGeom prst="rect">
            <a:avLst/>
          </a:prstGeom>
          <a:noFill/>
        </p:spPr>
        <p:txBody>
          <a:bodyPr wrap="square" rtlCol="0">
            <a:spAutoFit/>
          </a:bodyPr>
          <a:lstStyle/>
          <a:p>
            <a:r>
              <a:rPr lang="en-IN" sz="3600" dirty="0" smtClean="0"/>
              <a:t>Demo : Registering and using Product Component in ROOT Component</a:t>
            </a:r>
            <a:endParaRPr lang="en-US" sz="3600" dirty="0"/>
          </a:p>
        </p:txBody>
      </p:sp>
    </p:spTree>
    <p:extLst>
      <p:ext uri="{BB962C8B-B14F-4D97-AF65-F5344CB8AC3E}">
        <p14:creationId xmlns:p14="http://schemas.microsoft.com/office/powerpoint/2010/main" val="2169935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7724" y="818866"/>
            <a:ext cx="5295331" cy="646331"/>
          </a:xfrm>
          <a:prstGeom prst="rect">
            <a:avLst/>
          </a:prstGeom>
          <a:noFill/>
        </p:spPr>
        <p:txBody>
          <a:bodyPr wrap="square" rtlCol="0">
            <a:spAutoFit/>
          </a:bodyPr>
          <a:lstStyle/>
          <a:p>
            <a:r>
              <a:rPr lang="en-IN" sz="3600" dirty="0" smtClean="0"/>
              <a:t>Using Template URL</a:t>
            </a:r>
            <a:endParaRPr lang="en-US" sz="3600" dirty="0"/>
          </a:p>
        </p:txBody>
      </p:sp>
      <p:sp>
        <p:nvSpPr>
          <p:cNvPr id="3" name="Rectangle 2"/>
          <p:cNvSpPr/>
          <p:nvPr/>
        </p:nvSpPr>
        <p:spPr>
          <a:xfrm>
            <a:off x="6960358" y="2156346"/>
            <a:ext cx="4503761" cy="3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smtClean="0"/>
          </a:p>
          <a:p>
            <a:pPr algn="ctr"/>
            <a:r>
              <a:rPr lang="en-IN" dirty="0" smtClean="0"/>
              <a:t>@</a:t>
            </a:r>
            <a:r>
              <a:rPr lang="en-IN" dirty="0"/>
              <a:t>Component</a:t>
            </a:r>
            <a:r>
              <a:rPr lang="en-IN" dirty="0" smtClean="0"/>
              <a:t>({</a:t>
            </a:r>
          </a:p>
          <a:p>
            <a:pPr algn="ctr"/>
            <a:endParaRPr lang="en-IN" dirty="0"/>
          </a:p>
          <a:p>
            <a:pPr algn="ctr"/>
            <a:r>
              <a:rPr lang="en-IN" dirty="0"/>
              <a:t> selector :</a:t>
            </a:r>
            <a:r>
              <a:rPr lang="en-IN" dirty="0" smtClean="0"/>
              <a:t>’my-app’</a:t>
            </a:r>
          </a:p>
          <a:p>
            <a:pPr algn="ctr"/>
            <a:r>
              <a:rPr lang="en-IN" dirty="0" smtClean="0"/>
              <a:t>,</a:t>
            </a:r>
            <a:endParaRPr lang="en-IN" dirty="0"/>
          </a:p>
          <a:p>
            <a:pPr algn="ctr"/>
            <a:r>
              <a:rPr lang="en-IN" b="1" dirty="0" err="1" smtClean="0">
                <a:solidFill>
                  <a:srgbClr val="FF0000"/>
                </a:solidFill>
              </a:rPr>
              <a:t>templateUrl</a:t>
            </a:r>
            <a:r>
              <a:rPr lang="en-IN" b="1" dirty="0" smtClean="0">
                <a:solidFill>
                  <a:srgbClr val="FF0000"/>
                </a:solidFill>
              </a:rPr>
              <a:t>:’partial.html’,</a:t>
            </a:r>
          </a:p>
          <a:p>
            <a:pPr algn="ctr"/>
            <a:endParaRPr lang="en-IN" dirty="0" smtClean="0"/>
          </a:p>
          <a:p>
            <a:pPr algn="ctr"/>
            <a:r>
              <a:rPr lang="en-IN" dirty="0"/>
              <a:t> </a:t>
            </a:r>
            <a:r>
              <a:rPr lang="en-IN" dirty="0" smtClean="0"/>
              <a:t>&lt;my-product&gt;&lt;my-product&gt;`</a:t>
            </a:r>
          </a:p>
          <a:p>
            <a:pPr algn="ctr"/>
            <a:endParaRPr lang="en-IN" dirty="0"/>
          </a:p>
          <a:p>
            <a:pPr algn="ctr"/>
            <a:r>
              <a:rPr lang="en-IN" dirty="0" smtClean="0"/>
              <a:t>})</a:t>
            </a:r>
            <a:endParaRPr lang="en-IN" dirty="0"/>
          </a:p>
          <a:p>
            <a:pPr algn="ctr"/>
            <a:endParaRPr lang="en-IN" dirty="0" smtClean="0"/>
          </a:p>
          <a:p>
            <a:pPr algn="ctr"/>
            <a:r>
              <a:rPr lang="en-IN" dirty="0" smtClean="0"/>
              <a:t>Export </a:t>
            </a:r>
            <a:r>
              <a:rPr lang="en-IN" dirty="0"/>
              <a:t>class </a:t>
            </a:r>
            <a:r>
              <a:rPr lang="en-IN" dirty="0" err="1"/>
              <a:t>ProductComponent</a:t>
            </a:r>
            <a:r>
              <a:rPr lang="en-IN" dirty="0"/>
              <a:t>{}</a:t>
            </a:r>
          </a:p>
          <a:p>
            <a:pPr algn="ctr"/>
            <a:endParaRPr lang="en-US" dirty="0"/>
          </a:p>
        </p:txBody>
      </p:sp>
      <p:sp>
        <p:nvSpPr>
          <p:cNvPr id="4" name="TextBox 3"/>
          <p:cNvSpPr txBox="1"/>
          <p:nvPr/>
        </p:nvSpPr>
        <p:spPr>
          <a:xfrm>
            <a:off x="7492621" y="6012932"/>
            <a:ext cx="4408227" cy="369332"/>
          </a:xfrm>
          <a:prstGeom prst="rect">
            <a:avLst/>
          </a:prstGeom>
          <a:noFill/>
        </p:spPr>
        <p:txBody>
          <a:bodyPr wrap="square" rtlCol="0">
            <a:spAutoFit/>
          </a:bodyPr>
          <a:lstStyle/>
          <a:p>
            <a:r>
              <a:rPr lang="en-IN" dirty="0" err="1" smtClean="0"/>
              <a:t>App.component.ts</a:t>
            </a:r>
            <a:endParaRPr lang="en-US" dirty="0"/>
          </a:p>
        </p:txBody>
      </p:sp>
      <p:sp>
        <p:nvSpPr>
          <p:cNvPr id="5" name="TextBox 4"/>
          <p:cNvSpPr txBox="1"/>
          <p:nvPr/>
        </p:nvSpPr>
        <p:spPr>
          <a:xfrm>
            <a:off x="764274" y="2374710"/>
            <a:ext cx="3575712"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smtClean="0"/>
          </a:p>
          <a:p>
            <a:r>
              <a:rPr lang="en-IN" dirty="0" smtClean="0"/>
              <a:t>&lt;div&gt;</a:t>
            </a:r>
          </a:p>
          <a:p>
            <a:r>
              <a:rPr lang="en-IN" dirty="0" smtClean="0"/>
              <a:t>   &lt;my-app&gt; </a:t>
            </a:r>
          </a:p>
          <a:p>
            <a:r>
              <a:rPr lang="en-IN" dirty="0"/>
              <a:t> </a:t>
            </a:r>
            <a:r>
              <a:rPr lang="en-IN" dirty="0" smtClean="0"/>
              <a:t>  &lt;my-product&gt; &lt;/my-product&gt;</a:t>
            </a:r>
          </a:p>
          <a:p>
            <a:r>
              <a:rPr lang="en-IN" dirty="0"/>
              <a:t> </a:t>
            </a:r>
            <a:r>
              <a:rPr lang="en-IN" dirty="0" smtClean="0"/>
              <a:t> &lt;my-app&gt;  </a:t>
            </a:r>
          </a:p>
          <a:p>
            <a:r>
              <a:rPr lang="en-IN" dirty="0" smtClean="0"/>
              <a:t>&lt;/div&gt;</a:t>
            </a:r>
            <a:endParaRPr lang="en-US" dirty="0"/>
          </a:p>
        </p:txBody>
      </p:sp>
      <p:sp>
        <p:nvSpPr>
          <p:cNvPr id="6" name="TextBox 5"/>
          <p:cNvSpPr txBox="1"/>
          <p:nvPr/>
        </p:nvSpPr>
        <p:spPr>
          <a:xfrm>
            <a:off x="846161" y="4708478"/>
            <a:ext cx="2961563" cy="369332"/>
          </a:xfrm>
          <a:prstGeom prst="rect">
            <a:avLst/>
          </a:prstGeom>
          <a:noFill/>
        </p:spPr>
        <p:txBody>
          <a:bodyPr wrap="square" rtlCol="0">
            <a:spAutoFit/>
          </a:bodyPr>
          <a:lstStyle/>
          <a:p>
            <a:r>
              <a:rPr lang="en-IN" dirty="0" smtClean="0"/>
              <a:t>Partial.html</a:t>
            </a:r>
            <a:endParaRPr lang="en-US" dirty="0"/>
          </a:p>
        </p:txBody>
      </p:sp>
      <p:cxnSp>
        <p:nvCxnSpPr>
          <p:cNvPr id="8" name="Straight Arrow Connector 7"/>
          <p:cNvCxnSpPr/>
          <p:nvPr/>
        </p:nvCxnSpPr>
        <p:spPr>
          <a:xfrm flipH="1" flipV="1">
            <a:off x="4339986" y="3152633"/>
            <a:ext cx="3548420" cy="4776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7074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and Benefits</a:t>
            </a:r>
            <a:endParaRPr lang="en-US" dirty="0"/>
          </a:p>
        </p:txBody>
      </p:sp>
      <p:sp>
        <p:nvSpPr>
          <p:cNvPr id="3" name="Content Placeholder 2"/>
          <p:cNvSpPr>
            <a:spLocks noGrp="1"/>
          </p:cNvSpPr>
          <p:nvPr>
            <p:ph idx="1"/>
          </p:nvPr>
        </p:nvSpPr>
        <p:spPr/>
        <p:txBody>
          <a:bodyPr>
            <a:normAutofit/>
          </a:bodyPr>
          <a:lstStyle/>
          <a:p>
            <a:r>
              <a:rPr lang="en-IN" dirty="0" smtClean="0"/>
              <a:t>Cross Platform</a:t>
            </a:r>
          </a:p>
          <a:p>
            <a:pPr marL="0" indent="0">
              <a:buNone/>
            </a:pPr>
            <a:r>
              <a:rPr lang="en-IN" dirty="0"/>
              <a:t> </a:t>
            </a:r>
            <a:r>
              <a:rPr lang="en-IN" dirty="0" smtClean="0"/>
              <a:t>	- Progressive Web Apps</a:t>
            </a:r>
          </a:p>
          <a:p>
            <a:pPr marL="0" indent="0">
              <a:buNone/>
            </a:pPr>
            <a:r>
              <a:rPr lang="en-IN" dirty="0"/>
              <a:t>	</a:t>
            </a:r>
            <a:r>
              <a:rPr lang="en-IN" dirty="0" smtClean="0"/>
              <a:t>- Desktop</a:t>
            </a:r>
          </a:p>
          <a:p>
            <a:pPr marL="0" indent="0">
              <a:buNone/>
            </a:pPr>
            <a:endParaRPr lang="en-IN" dirty="0" smtClean="0"/>
          </a:p>
          <a:p>
            <a:r>
              <a:rPr lang="en-IN" dirty="0" smtClean="0"/>
              <a:t>Speed and Performance</a:t>
            </a:r>
          </a:p>
          <a:p>
            <a:pPr marL="0" indent="0">
              <a:buNone/>
            </a:pPr>
            <a:r>
              <a:rPr lang="en-IN" dirty="0" smtClean="0"/>
              <a:t> 	- Code Generation</a:t>
            </a:r>
          </a:p>
          <a:p>
            <a:pPr marL="0" indent="0">
              <a:buNone/>
            </a:pPr>
            <a:r>
              <a:rPr lang="en-IN" dirty="0"/>
              <a:t>	</a:t>
            </a:r>
            <a:r>
              <a:rPr lang="en-IN" dirty="0" smtClean="0"/>
              <a:t>- Universal</a:t>
            </a:r>
          </a:p>
          <a:p>
            <a:pPr marL="0" indent="0">
              <a:buNone/>
            </a:pPr>
            <a:r>
              <a:rPr lang="en-IN" dirty="0"/>
              <a:t>	</a:t>
            </a:r>
            <a:r>
              <a:rPr lang="en-IN" dirty="0" smtClean="0"/>
              <a:t>- Code Splitting</a:t>
            </a:r>
            <a:endParaRPr lang="en-IN" dirty="0"/>
          </a:p>
          <a:p>
            <a:pPr marL="0" indent="0">
              <a:buNone/>
            </a:pPr>
            <a:endParaRPr lang="en-IN" dirty="0" smtClean="0"/>
          </a:p>
          <a:p>
            <a:pPr marL="0" indent="0">
              <a:buNone/>
            </a:pPr>
            <a:endParaRPr lang="en-IN" dirty="0" smtClean="0"/>
          </a:p>
        </p:txBody>
      </p:sp>
    </p:spTree>
    <p:extLst>
      <p:ext uri="{BB962C8B-B14F-4D97-AF65-F5344CB8AC3E}">
        <p14:creationId xmlns:p14="http://schemas.microsoft.com/office/powerpoint/2010/main" val="31980951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1200329"/>
          </a:xfrm>
          <a:prstGeom prst="rect">
            <a:avLst/>
          </a:prstGeom>
          <a:noFill/>
        </p:spPr>
        <p:txBody>
          <a:bodyPr wrap="square" rtlCol="0">
            <a:spAutoFit/>
          </a:bodyPr>
          <a:lstStyle/>
          <a:p>
            <a:r>
              <a:rPr lang="en-IN" sz="3600" dirty="0" smtClean="0"/>
              <a:t>Demo : How to keep HTML template in separate file and load it by passing ref using </a:t>
            </a:r>
            <a:r>
              <a:rPr lang="en-IN" sz="3600" dirty="0" err="1" smtClean="0"/>
              <a:t>templateURL</a:t>
            </a:r>
            <a:endParaRPr lang="en-US" sz="3600" dirty="0"/>
          </a:p>
        </p:txBody>
      </p:sp>
    </p:spTree>
    <p:extLst>
      <p:ext uri="{BB962C8B-B14F-4D97-AF65-F5344CB8AC3E}">
        <p14:creationId xmlns:p14="http://schemas.microsoft.com/office/powerpoint/2010/main" val="860747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Style</a:t>
            </a:r>
            <a:endParaRPr lang="en-US" dirty="0"/>
          </a:p>
        </p:txBody>
      </p:sp>
      <p:sp>
        <p:nvSpPr>
          <p:cNvPr id="3" name="Content Placeholder 2"/>
          <p:cNvSpPr>
            <a:spLocks noGrp="1"/>
          </p:cNvSpPr>
          <p:nvPr>
            <p:ph idx="1"/>
          </p:nvPr>
        </p:nvSpPr>
        <p:spPr/>
        <p:txBody>
          <a:bodyPr/>
          <a:lstStyle/>
          <a:p>
            <a:r>
              <a:rPr lang="en-IN" dirty="0" smtClean="0"/>
              <a:t>Every Angular Component can be </a:t>
            </a:r>
            <a:r>
              <a:rPr lang="en-IN" dirty="0" err="1" smtClean="0"/>
              <a:t>stule</a:t>
            </a:r>
            <a:r>
              <a:rPr lang="en-IN" dirty="0" smtClean="0"/>
              <a:t> using CSS Styles</a:t>
            </a:r>
          </a:p>
          <a:p>
            <a:endParaRPr lang="en-IN" dirty="0"/>
          </a:p>
          <a:p>
            <a:r>
              <a:rPr lang="en-IN" dirty="0" smtClean="0"/>
              <a:t>This style will be only available for  specific component</a:t>
            </a:r>
          </a:p>
          <a:p>
            <a:pPr marL="0" indent="0">
              <a:buNone/>
            </a:pPr>
            <a:endParaRPr lang="en-IN" dirty="0"/>
          </a:p>
          <a:p>
            <a:pPr marL="0" indent="0">
              <a:buNone/>
            </a:pPr>
            <a:r>
              <a:rPr lang="en-IN" dirty="0" smtClean="0"/>
              <a:t>It can be applied in 2 ways</a:t>
            </a:r>
          </a:p>
          <a:p>
            <a:pPr marL="571500" indent="-571500">
              <a:buAutoNum type="romanLcPeriod"/>
            </a:pPr>
            <a:r>
              <a:rPr lang="en-IN" dirty="0" smtClean="0"/>
              <a:t>Style</a:t>
            </a:r>
          </a:p>
          <a:p>
            <a:pPr marL="571500" indent="-571500">
              <a:buAutoNum type="romanLcPeriod"/>
            </a:pPr>
            <a:r>
              <a:rPr lang="en-IN" dirty="0" err="1" smtClean="0"/>
              <a:t>StyleUrl</a:t>
            </a:r>
            <a:endParaRPr lang="en-US" dirty="0"/>
          </a:p>
        </p:txBody>
      </p:sp>
    </p:spTree>
    <p:extLst>
      <p:ext uri="{BB962C8B-B14F-4D97-AF65-F5344CB8AC3E}">
        <p14:creationId xmlns:p14="http://schemas.microsoft.com/office/powerpoint/2010/main" val="2755858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7916" y="736980"/>
            <a:ext cx="7124132" cy="523220"/>
          </a:xfrm>
          <a:prstGeom prst="rect">
            <a:avLst/>
          </a:prstGeom>
          <a:noFill/>
        </p:spPr>
        <p:txBody>
          <a:bodyPr wrap="square" rtlCol="0">
            <a:spAutoFit/>
          </a:bodyPr>
          <a:lstStyle/>
          <a:p>
            <a:r>
              <a:rPr lang="en-IN" sz="2800" dirty="0" smtClean="0"/>
              <a:t>Component Style using style metadata</a:t>
            </a:r>
            <a:endParaRPr lang="en-US" sz="2800" dirty="0"/>
          </a:p>
        </p:txBody>
      </p:sp>
      <p:sp>
        <p:nvSpPr>
          <p:cNvPr id="3" name="Rectangle 2"/>
          <p:cNvSpPr/>
          <p:nvPr/>
        </p:nvSpPr>
        <p:spPr>
          <a:xfrm>
            <a:off x="1337481" y="1760561"/>
            <a:ext cx="10112991" cy="39169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a:t>
            </a:r>
            <a:r>
              <a:rPr lang="en-US" sz="2800" dirty="0"/>
              <a:t>Component({</a:t>
            </a:r>
          </a:p>
          <a:p>
            <a:pPr algn="ctr"/>
            <a:r>
              <a:rPr lang="en-US" sz="2800" dirty="0"/>
              <a:t>    </a:t>
            </a:r>
            <a:r>
              <a:rPr lang="en-US" sz="2800" dirty="0" err="1"/>
              <a:t>selector:'my-product</a:t>
            </a:r>
            <a:r>
              <a:rPr lang="en-US" sz="2800" dirty="0"/>
              <a:t>',</a:t>
            </a:r>
          </a:p>
          <a:p>
            <a:pPr algn="ctr"/>
            <a:endParaRPr lang="en-US" sz="2800" dirty="0"/>
          </a:p>
          <a:p>
            <a:pPr algn="ctr"/>
            <a:r>
              <a:rPr lang="en-US" sz="2800" dirty="0"/>
              <a:t>    template:`&lt;h3&gt; Product Information &lt;/h3&gt;`, </a:t>
            </a:r>
          </a:p>
          <a:p>
            <a:pPr algn="ctr"/>
            <a:r>
              <a:rPr lang="en-US" sz="2800" dirty="0"/>
              <a:t>   </a:t>
            </a:r>
          </a:p>
          <a:p>
            <a:pPr algn="ctr"/>
            <a:r>
              <a:rPr lang="en-US" sz="2800" dirty="0"/>
              <a:t>    </a:t>
            </a:r>
            <a:r>
              <a:rPr lang="en-US" sz="2800" b="1" dirty="0">
                <a:solidFill>
                  <a:srgbClr val="FF0000"/>
                </a:solidFill>
              </a:rPr>
              <a:t>styles:[`h3{ background-color: black;}`]</a:t>
            </a:r>
          </a:p>
          <a:p>
            <a:pPr algn="ctr"/>
            <a:r>
              <a:rPr lang="en-US" sz="2800" dirty="0"/>
              <a:t>})</a:t>
            </a:r>
          </a:p>
          <a:p>
            <a:pPr algn="ctr"/>
            <a:endParaRPr lang="en-US" dirty="0"/>
          </a:p>
        </p:txBody>
      </p:sp>
    </p:spTree>
    <p:extLst>
      <p:ext uri="{BB962C8B-B14F-4D97-AF65-F5344CB8AC3E}">
        <p14:creationId xmlns:p14="http://schemas.microsoft.com/office/powerpoint/2010/main" val="343147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7916" y="736980"/>
            <a:ext cx="7124132" cy="523220"/>
          </a:xfrm>
          <a:prstGeom prst="rect">
            <a:avLst/>
          </a:prstGeom>
          <a:noFill/>
        </p:spPr>
        <p:txBody>
          <a:bodyPr wrap="square" rtlCol="0">
            <a:spAutoFit/>
          </a:bodyPr>
          <a:lstStyle/>
          <a:p>
            <a:r>
              <a:rPr lang="en-IN" sz="2800" dirty="0" smtClean="0"/>
              <a:t>Component Style using </a:t>
            </a:r>
            <a:r>
              <a:rPr lang="en-IN" sz="2800" dirty="0" err="1" smtClean="0"/>
              <a:t>styleUrls</a:t>
            </a:r>
            <a:endParaRPr lang="en-US" sz="2800" dirty="0"/>
          </a:p>
        </p:txBody>
      </p:sp>
      <p:sp>
        <p:nvSpPr>
          <p:cNvPr id="3" name="Rectangle 2"/>
          <p:cNvSpPr/>
          <p:nvPr/>
        </p:nvSpPr>
        <p:spPr>
          <a:xfrm>
            <a:off x="5636525" y="1760561"/>
            <a:ext cx="5813947" cy="39169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dirty="0" smtClean="0"/>
          </a:p>
          <a:p>
            <a:pPr algn="ctr"/>
            <a:r>
              <a:rPr lang="en-US" sz="2800" dirty="0" smtClean="0"/>
              <a:t>@</a:t>
            </a:r>
            <a:r>
              <a:rPr lang="en-US" sz="2800" dirty="0"/>
              <a:t>Component({</a:t>
            </a:r>
          </a:p>
          <a:p>
            <a:pPr algn="ctr"/>
            <a:r>
              <a:rPr lang="en-US" sz="2800" dirty="0"/>
              <a:t>    </a:t>
            </a:r>
            <a:r>
              <a:rPr lang="en-US" sz="2800" dirty="0" err="1"/>
              <a:t>selector:'my-product</a:t>
            </a:r>
            <a:r>
              <a:rPr lang="en-US" sz="2800" dirty="0"/>
              <a:t>',</a:t>
            </a:r>
          </a:p>
          <a:p>
            <a:pPr algn="ctr"/>
            <a:endParaRPr lang="en-US" sz="2800" dirty="0"/>
          </a:p>
          <a:p>
            <a:pPr algn="ctr"/>
            <a:r>
              <a:rPr lang="en-US" sz="2800" dirty="0"/>
              <a:t>    template:`&lt;h3&gt; Product Information &lt;/h3&gt;`, </a:t>
            </a:r>
          </a:p>
          <a:p>
            <a:pPr algn="ctr"/>
            <a:r>
              <a:rPr lang="en-US" sz="2800" dirty="0"/>
              <a:t>   </a:t>
            </a:r>
          </a:p>
          <a:p>
            <a:pPr algn="ctr"/>
            <a:r>
              <a:rPr lang="en-US" sz="2800" dirty="0"/>
              <a:t>    </a:t>
            </a:r>
            <a:r>
              <a:rPr lang="en-US" sz="2800" b="1" dirty="0" err="1">
                <a:solidFill>
                  <a:srgbClr val="FF0000"/>
                </a:solidFill>
              </a:rPr>
              <a:t>styleUrls</a:t>
            </a:r>
            <a:r>
              <a:rPr lang="en-US" sz="2800" b="1" dirty="0">
                <a:solidFill>
                  <a:srgbClr val="FF0000"/>
                </a:solidFill>
              </a:rPr>
              <a:t>:['app/</a:t>
            </a:r>
            <a:r>
              <a:rPr lang="en-US" sz="2800" b="1" dirty="0" err="1">
                <a:solidFill>
                  <a:srgbClr val="FF0000"/>
                </a:solidFill>
              </a:rPr>
              <a:t>css</a:t>
            </a:r>
            <a:r>
              <a:rPr lang="en-US" sz="2800" b="1" dirty="0">
                <a:solidFill>
                  <a:srgbClr val="FF0000"/>
                </a:solidFill>
              </a:rPr>
              <a:t>/mystyle.css</a:t>
            </a:r>
            <a:r>
              <a:rPr lang="en-US" sz="2800" b="1" dirty="0" smtClean="0">
                <a:solidFill>
                  <a:srgbClr val="FF0000"/>
                </a:solidFill>
              </a:rPr>
              <a:t>']</a:t>
            </a:r>
          </a:p>
          <a:p>
            <a:pPr algn="ctr"/>
            <a:r>
              <a:rPr lang="en-US" sz="2800" dirty="0" smtClean="0"/>
              <a:t>})</a:t>
            </a:r>
            <a:endParaRPr lang="en-US" sz="2800" dirty="0"/>
          </a:p>
          <a:p>
            <a:pPr algn="ctr"/>
            <a:endParaRPr lang="en-US" dirty="0"/>
          </a:p>
        </p:txBody>
      </p:sp>
      <p:sp>
        <p:nvSpPr>
          <p:cNvPr id="4" name="Flowchart: Document 3"/>
          <p:cNvSpPr/>
          <p:nvPr/>
        </p:nvSpPr>
        <p:spPr>
          <a:xfrm>
            <a:off x="1105469" y="2647666"/>
            <a:ext cx="2524835" cy="211540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Mystyle.css</a:t>
            </a:r>
            <a:endParaRPr lang="en-US" sz="2800" dirty="0"/>
          </a:p>
        </p:txBody>
      </p:sp>
      <p:cxnSp>
        <p:nvCxnSpPr>
          <p:cNvPr id="6" name="Straight Arrow Connector 5"/>
          <p:cNvCxnSpPr>
            <a:endCxn id="4" idx="3"/>
          </p:cNvCxnSpPr>
          <p:nvPr/>
        </p:nvCxnSpPr>
        <p:spPr>
          <a:xfrm flipH="1" flipV="1">
            <a:off x="3630304" y="3705368"/>
            <a:ext cx="2770496" cy="12078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032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using Interpolation</a:t>
            </a:r>
            <a:endParaRPr lang="en-US" dirty="0"/>
          </a:p>
        </p:txBody>
      </p:sp>
      <p:sp>
        <p:nvSpPr>
          <p:cNvPr id="5" name="TextBox 4"/>
          <p:cNvSpPr txBox="1"/>
          <p:nvPr/>
        </p:nvSpPr>
        <p:spPr>
          <a:xfrm>
            <a:off x="1869744" y="1528549"/>
            <a:ext cx="6277970" cy="48013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@Component({</a:t>
            </a:r>
          </a:p>
          <a:p>
            <a:r>
              <a:rPr lang="en-US" dirty="0"/>
              <a:t>    </a:t>
            </a:r>
            <a:r>
              <a:rPr lang="en-US" dirty="0" err="1"/>
              <a:t>selector:'my-product</a:t>
            </a:r>
            <a:r>
              <a:rPr lang="en-US" dirty="0"/>
              <a:t>',</a:t>
            </a:r>
          </a:p>
          <a:p>
            <a:r>
              <a:rPr lang="en-US" dirty="0"/>
              <a:t>    template:`&lt;h3&gt; Product Information &lt;/h3&gt;</a:t>
            </a:r>
          </a:p>
          <a:p>
            <a:r>
              <a:rPr lang="en-US" dirty="0"/>
              <a:t>                &lt;h4&gt; Welcome  :  {{name}}&lt;/h4&gt; </a:t>
            </a:r>
          </a:p>
          <a:p>
            <a:r>
              <a:rPr lang="en-US" dirty="0"/>
              <a:t>              &lt;h6&gt; You Logged : {{</a:t>
            </a:r>
            <a:r>
              <a:rPr lang="en-US" dirty="0" err="1"/>
              <a:t>datetime</a:t>
            </a:r>
            <a:r>
              <a:rPr lang="en-US" dirty="0"/>
              <a:t>}}&lt;/h6&gt;`,</a:t>
            </a:r>
          </a:p>
          <a:p>
            <a:r>
              <a:rPr lang="en-US" dirty="0"/>
              <a:t>})</a:t>
            </a:r>
          </a:p>
          <a:p>
            <a:endParaRPr lang="en-US" dirty="0"/>
          </a:p>
          <a:p>
            <a:r>
              <a:rPr lang="en-US" dirty="0"/>
              <a:t>export class </a:t>
            </a:r>
            <a:r>
              <a:rPr lang="en-US" dirty="0" err="1"/>
              <a:t>ProductComponent</a:t>
            </a:r>
            <a:r>
              <a:rPr lang="en-US" dirty="0"/>
              <a:t>{</a:t>
            </a:r>
          </a:p>
          <a:p>
            <a:r>
              <a:rPr lang="en-US" dirty="0"/>
              <a:t>     name :string;</a:t>
            </a:r>
          </a:p>
          <a:p>
            <a:r>
              <a:rPr lang="en-US" dirty="0"/>
              <a:t>     </a:t>
            </a:r>
            <a:r>
              <a:rPr lang="en-US" dirty="0" err="1"/>
              <a:t>datetime:string</a:t>
            </a:r>
            <a:r>
              <a:rPr lang="en-US" dirty="0"/>
              <a:t>;</a:t>
            </a:r>
          </a:p>
          <a:p>
            <a:endParaRPr lang="en-US" dirty="0"/>
          </a:p>
          <a:p>
            <a:r>
              <a:rPr lang="en-US" dirty="0"/>
              <a:t>     constructor(){</a:t>
            </a:r>
          </a:p>
          <a:p>
            <a:r>
              <a:rPr lang="en-US" dirty="0"/>
              <a:t>         this.name='Swapnil Gaikwad';</a:t>
            </a:r>
          </a:p>
          <a:p>
            <a:r>
              <a:rPr lang="en-US" dirty="0"/>
              <a:t>         </a:t>
            </a:r>
            <a:r>
              <a:rPr lang="en-US" dirty="0" err="1"/>
              <a:t>this.datetime</a:t>
            </a:r>
            <a:r>
              <a:rPr lang="en-US" dirty="0"/>
              <a:t>='04-04-2017';</a:t>
            </a:r>
          </a:p>
          <a:p>
            <a:r>
              <a:rPr lang="en-US" dirty="0"/>
              <a:t>     }</a:t>
            </a:r>
          </a:p>
          <a:p>
            <a:endParaRPr lang="en-US" dirty="0"/>
          </a:p>
          <a:p>
            <a:r>
              <a:rPr lang="en-US" dirty="0"/>
              <a:t>}</a:t>
            </a:r>
          </a:p>
        </p:txBody>
      </p:sp>
      <p:cxnSp>
        <p:nvCxnSpPr>
          <p:cNvPr id="8" name="Straight Arrow Connector 7"/>
          <p:cNvCxnSpPr/>
          <p:nvPr/>
        </p:nvCxnSpPr>
        <p:spPr>
          <a:xfrm flipV="1">
            <a:off x="2511188" y="2593075"/>
            <a:ext cx="2156346" cy="12282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5539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1000"/>
                                        <p:tgtEl>
                                          <p:spTgt spid="5">
                                            <p:txEl>
                                              <p:pRg st="2" end="2"/>
                                            </p:txEl>
                                          </p:spTgt>
                                        </p:tgtEl>
                                      </p:cBhvr>
                                    </p:animEffect>
                                    <p:anim calcmode="lin" valueType="num">
                                      <p:cBhvr>
                                        <p:cTn id="2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1000"/>
                                        <p:tgtEl>
                                          <p:spTgt spid="5">
                                            <p:txEl>
                                              <p:pRg st="4" end="4"/>
                                            </p:txEl>
                                          </p:spTgt>
                                        </p:tgtEl>
                                      </p:cBhvr>
                                    </p:animEffect>
                                    <p:anim calcmode="lin" valueType="num">
                                      <p:cBhvr>
                                        <p:cTn id="3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1000"/>
                                        <p:tgtEl>
                                          <p:spTgt spid="5">
                                            <p:txEl>
                                              <p:pRg st="5" end="5"/>
                                            </p:txEl>
                                          </p:spTgt>
                                        </p:tgtEl>
                                      </p:cBhvr>
                                    </p:animEffect>
                                    <p:anim calcmode="lin" valueType="num">
                                      <p:cBhvr>
                                        <p:cTn id="4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11" end="11"/>
                                            </p:txEl>
                                          </p:spTgt>
                                        </p:tgtEl>
                                        <p:attrNameLst>
                                          <p:attrName>style.visibility</p:attrName>
                                        </p:attrNameLst>
                                      </p:cBhvr>
                                      <p:to>
                                        <p:strVal val="visible"/>
                                      </p:to>
                                    </p:set>
                                    <p:animEffect transition="in" filter="fade">
                                      <p:cBhvr>
                                        <p:cTn id="63" dur="1000"/>
                                        <p:tgtEl>
                                          <p:spTgt spid="5">
                                            <p:txEl>
                                              <p:pRg st="11" end="11"/>
                                            </p:txEl>
                                          </p:spTgt>
                                        </p:tgtEl>
                                      </p:cBhvr>
                                    </p:animEffect>
                                    <p:anim calcmode="lin" valueType="num">
                                      <p:cBhvr>
                                        <p:cTn id="6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5">
                                            <p:txEl>
                                              <p:pRg st="12" end="12"/>
                                            </p:txEl>
                                          </p:spTgt>
                                        </p:tgtEl>
                                        <p:attrNameLst>
                                          <p:attrName>style.visibility</p:attrName>
                                        </p:attrNameLst>
                                      </p:cBhvr>
                                      <p:to>
                                        <p:strVal val="visible"/>
                                      </p:to>
                                    </p:set>
                                    <p:animEffect transition="in" filter="fade">
                                      <p:cBhvr>
                                        <p:cTn id="68" dur="1000"/>
                                        <p:tgtEl>
                                          <p:spTgt spid="5">
                                            <p:txEl>
                                              <p:pRg st="12" end="12"/>
                                            </p:txEl>
                                          </p:spTgt>
                                        </p:tgtEl>
                                      </p:cBhvr>
                                    </p:animEffect>
                                    <p:anim calcmode="lin" valueType="num">
                                      <p:cBhvr>
                                        <p:cTn id="69"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animEffect transition="in" filter="fade">
                                      <p:cBhvr>
                                        <p:cTn id="73" dur="1000"/>
                                        <p:tgtEl>
                                          <p:spTgt spid="5">
                                            <p:txEl>
                                              <p:pRg st="13" end="13"/>
                                            </p:txEl>
                                          </p:spTgt>
                                        </p:tgtEl>
                                      </p:cBhvr>
                                    </p:animEffect>
                                    <p:anim calcmode="lin" valueType="num">
                                      <p:cBhvr>
                                        <p:cTn id="74"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
                                            <p:txEl>
                                              <p:pRg st="14" end="14"/>
                                            </p:txEl>
                                          </p:spTgt>
                                        </p:tgtEl>
                                        <p:attrNameLst>
                                          <p:attrName>style.visibility</p:attrName>
                                        </p:attrNameLst>
                                      </p:cBhvr>
                                      <p:to>
                                        <p:strVal val="visible"/>
                                      </p:to>
                                    </p:set>
                                    <p:animEffect transition="in" filter="fade">
                                      <p:cBhvr>
                                        <p:cTn id="78" dur="1000"/>
                                        <p:tgtEl>
                                          <p:spTgt spid="5">
                                            <p:txEl>
                                              <p:pRg st="14" end="14"/>
                                            </p:txEl>
                                          </p:spTgt>
                                        </p:tgtEl>
                                      </p:cBhvr>
                                    </p:animEffect>
                                    <p:anim calcmode="lin" valueType="num">
                                      <p:cBhvr>
                                        <p:cTn id="79"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5">
                                            <p:txEl>
                                              <p:pRg st="16" end="16"/>
                                            </p:txEl>
                                          </p:spTgt>
                                        </p:tgtEl>
                                        <p:attrNameLst>
                                          <p:attrName>style.visibility</p:attrName>
                                        </p:attrNameLst>
                                      </p:cBhvr>
                                      <p:to>
                                        <p:strVal val="visible"/>
                                      </p:to>
                                    </p:set>
                                    <p:animEffect transition="in" filter="fade">
                                      <p:cBhvr>
                                        <p:cTn id="83" dur="1000"/>
                                        <p:tgtEl>
                                          <p:spTgt spid="5">
                                            <p:txEl>
                                              <p:pRg st="16" end="16"/>
                                            </p:txEl>
                                          </p:spTgt>
                                        </p:tgtEl>
                                      </p:cBhvr>
                                    </p:animEffect>
                                    <p:anim calcmode="lin" valueType="num">
                                      <p:cBhvr>
                                        <p:cTn id="84"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85"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additive="base">
                                        <p:cTn id="90" dur="500" fill="hold"/>
                                        <p:tgtEl>
                                          <p:spTgt spid="8"/>
                                        </p:tgtEl>
                                        <p:attrNameLst>
                                          <p:attrName>ppt_x</p:attrName>
                                        </p:attrNameLst>
                                      </p:cBhvr>
                                      <p:tavLst>
                                        <p:tav tm="0">
                                          <p:val>
                                            <p:strVal val="#ppt_x"/>
                                          </p:val>
                                        </p:tav>
                                        <p:tav tm="100000">
                                          <p:val>
                                            <p:strVal val="#ppt_x"/>
                                          </p:val>
                                        </p:tav>
                                      </p:tavLst>
                                    </p:anim>
                                    <p:anim calcmode="lin" valueType="num">
                                      <p:cBhvr additive="base">
                                        <p:cTn id="9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646331"/>
          </a:xfrm>
          <a:prstGeom prst="rect">
            <a:avLst/>
          </a:prstGeom>
          <a:noFill/>
        </p:spPr>
        <p:txBody>
          <a:bodyPr wrap="square" rtlCol="0">
            <a:spAutoFit/>
          </a:bodyPr>
          <a:lstStyle/>
          <a:p>
            <a:r>
              <a:rPr lang="en-IN" sz="3600" dirty="0" smtClean="0"/>
              <a:t>Show </a:t>
            </a:r>
            <a:r>
              <a:rPr lang="en-IN" sz="3600" dirty="0" err="1" smtClean="0"/>
              <a:t>productcomponent</a:t>
            </a:r>
            <a:r>
              <a:rPr lang="en-IN" sz="3600" dirty="0" smtClean="0"/>
              <a:t>  interpolation</a:t>
            </a:r>
            <a:endParaRPr lang="en-US" sz="3600" dirty="0"/>
          </a:p>
        </p:txBody>
      </p:sp>
    </p:spTree>
    <p:extLst>
      <p:ext uri="{BB962C8B-B14F-4D97-AF65-F5344CB8AC3E}">
        <p14:creationId xmlns:p14="http://schemas.microsoft.com/office/powerpoint/2010/main" val="8486348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Binding</a:t>
            </a:r>
            <a:endParaRPr lang="en-US" dirty="0"/>
          </a:p>
        </p:txBody>
      </p:sp>
      <p:sp>
        <p:nvSpPr>
          <p:cNvPr id="4" name="TextBox 3"/>
          <p:cNvSpPr txBox="1"/>
          <p:nvPr/>
        </p:nvSpPr>
        <p:spPr>
          <a:xfrm>
            <a:off x="1487605" y="1965278"/>
            <a:ext cx="683752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a:p>
            <a:r>
              <a:rPr lang="en-US" dirty="0"/>
              <a:t>&lt;button class="btn1" </a:t>
            </a:r>
            <a:r>
              <a:rPr lang="en-US" b="1" dirty="0">
                <a:solidFill>
                  <a:srgbClr val="FF0000"/>
                </a:solidFill>
              </a:rPr>
              <a:t>(click)="</a:t>
            </a:r>
            <a:r>
              <a:rPr lang="en-US" b="1" dirty="0" err="1">
                <a:solidFill>
                  <a:srgbClr val="FF0000"/>
                </a:solidFill>
              </a:rPr>
              <a:t>onClick</a:t>
            </a:r>
            <a:r>
              <a:rPr lang="en-US" b="1" dirty="0">
                <a:solidFill>
                  <a:srgbClr val="FF0000"/>
                </a:solidFill>
              </a:rPr>
              <a:t>()"&gt; </a:t>
            </a:r>
            <a:r>
              <a:rPr lang="en-US" dirty="0"/>
              <a:t>Click Me &lt;/button&gt; </a:t>
            </a:r>
          </a:p>
          <a:p>
            <a:endParaRPr lang="en-US" dirty="0"/>
          </a:p>
          <a:p>
            <a:r>
              <a:rPr lang="en-US" dirty="0"/>
              <a:t> {{</a:t>
            </a:r>
            <a:r>
              <a:rPr lang="en-US" dirty="0" err="1"/>
              <a:t>clickMessage</a:t>
            </a:r>
            <a:r>
              <a:rPr lang="en-US" dirty="0"/>
              <a:t> }}</a:t>
            </a:r>
          </a:p>
        </p:txBody>
      </p:sp>
      <p:sp>
        <p:nvSpPr>
          <p:cNvPr id="5" name="TextBox 4"/>
          <p:cNvSpPr txBox="1"/>
          <p:nvPr/>
        </p:nvSpPr>
        <p:spPr>
          <a:xfrm>
            <a:off x="1487605" y="3646227"/>
            <a:ext cx="6837529"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export class </a:t>
            </a:r>
            <a:r>
              <a:rPr lang="en-US" dirty="0" err="1"/>
              <a:t>ProductEventComponent</a:t>
            </a:r>
            <a:r>
              <a:rPr lang="en-US" dirty="0"/>
              <a:t>{</a:t>
            </a:r>
          </a:p>
          <a:p>
            <a:endParaRPr lang="en-US" dirty="0"/>
          </a:p>
          <a:p>
            <a:r>
              <a:rPr lang="en-US" dirty="0"/>
              <a:t>    </a:t>
            </a:r>
            <a:r>
              <a:rPr lang="en-US" dirty="0" err="1"/>
              <a:t>clickMessage</a:t>
            </a:r>
            <a:r>
              <a:rPr lang="en-US" dirty="0"/>
              <a:t> :string;</a:t>
            </a:r>
          </a:p>
          <a:p>
            <a:endParaRPr lang="en-US" dirty="0"/>
          </a:p>
          <a:p>
            <a:r>
              <a:rPr lang="en-US" b="1" dirty="0">
                <a:solidFill>
                  <a:srgbClr val="FF0000"/>
                </a:solidFill>
              </a:rPr>
              <a:t>    </a:t>
            </a:r>
            <a:r>
              <a:rPr lang="en-US" b="1" dirty="0" err="1">
                <a:solidFill>
                  <a:srgbClr val="FF0000"/>
                </a:solidFill>
              </a:rPr>
              <a:t>onClick</a:t>
            </a:r>
            <a:r>
              <a:rPr lang="en-US" b="1" dirty="0">
                <a:solidFill>
                  <a:srgbClr val="FF0000"/>
                </a:solidFill>
              </a:rPr>
              <a:t>(){</a:t>
            </a:r>
          </a:p>
          <a:p>
            <a:r>
              <a:rPr lang="en-US" b="1" dirty="0">
                <a:solidFill>
                  <a:srgbClr val="FF0000"/>
                </a:solidFill>
              </a:rPr>
              <a:t>        </a:t>
            </a:r>
            <a:r>
              <a:rPr lang="en-US" b="1" dirty="0" err="1">
                <a:solidFill>
                  <a:srgbClr val="FF0000"/>
                </a:solidFill>
              </a:rPr>
              <a:t>this.clickMessage</a:t>
            </a:r>
            <a:r>
              <a:rPr lang="en-US" b="1" dirty="0">
                <a:solidFill>
                  <a:srgbClr val="FF0000"/>
                </a:solidFill>
              </a:rPr>
              <a:t>='You Click Button Click Me';</a:t>
            </a:r>
          </a:p>
          <a:p>
            <a:r>
              <a:rPr lang="en-US" b="1" dirty="0">
                <a:solidFill>
                  <a:srgbClr val="FF0000"/>
                </a:solidFill>
              </a:rPr>
              <a:t>    }</a:t>
            </a:r>
          </a:p>
          <a:p>
            <a:r>
              <a:rPr lang="en-US" dirty="0"/>
              <a:t>}</a:t>
            </a:r>
          </a:p>
        </p:txBody>
      </p:sp>
    </p:spTree>
    <p:extLst>
      <p:ext uri="{BB962C8B-B14F-4D97-AF65-F5344CB8AC3E}">
        <p14:creationId xmlns:p14="http://schemas.microsoft.com/office/powerpoint/2010/main" val="167992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1200329"/>
          </a:xfrm>
          <a:prstGeom prst="rect">
            <a:avLst/>
          </a:prstGeom>
          <a:noFill/>
        </p:spPr>
        <p:txBody>
          <a:bodyPr wrap="square" rtlCol="0">
            <a:spAutoFit/>
          </a:bodyPr>
          <a:lstStyle/>
          <a:p>
            <a:r>
              <a:rPr lang="en-IN" sz="3600" dirty="0" smtClean="0"/>
              <a:t>Show Demo  : How to bind click event  of </a:t>
            </a:r>
            <a:r>
              <a:rPr lang="en-IN" sz="3600" dirty="0" err="1" smtClean="0"/>
              <a:t>buttoen</a:t>
            </a:r>
            <a:r>
              <a:rPr lang="en-IN" sz="3600" dirty="0" smtClean="0"/>
              <a:t> to event handler present in component</a:t>
            </a:r>
            <a:endParaRPr lang="en-US" sz="3600" dirty="0"/>
          </a:p>
        </p:txBody>
      </p:sp>
    </p:spTree>
    <p:extLst>
      <p:ext uri="{BB962C8B-B14F-4D97-AF65-F5344CB8AC3E}">
        <p14:creationId xmlns:p14="http://schemas.microsoft.com/office/powerpoint/2010/main" val="2823581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Object</a:t>
            </a:r>
            <a:endParaRPr lang="en-US" dirty="0"/>
          </a:p>
        </p:txBody>
      </p:sp>
      <p:sp>
        <p:nvSpPr>
          <p:cNvPr id="3" name="Content Placeholder 2"/>
          <p:cNvSpPr>
            <a:spLocks noGrp="1"/>
          </p:cNvSpPr>
          <p:nvPr>
            <p:ph idx="1"/>
          </p:nvPr>
        </p:nvSpPr>
        <p:spPr/>
        <p:txBody>
          <a:bodyPr/>
          <a:lstStyle/>
          <a:p>
            <a:r>
              <a:rPr lang="en-IN" dirty="0" smtClean="0"/>
              <a:t>Contains payload of information about the events</a:t>
            </a:r>
          </a:p>
          <a:p>
            <a:pPr marL="0" indent="0">
              <a:buNone/>
            </a:pPr>
            <a:r>
              <a:rPr lang="en-IN" dirty="0"/>
              <a:t> </a:t>
            </a:r>
            <a:r>
              <a:rPr lang="en-IN" dirty="0" smtClean="0"/>
              <a:t>For example  :  If key is pressed  then </a:t>
            </a:r>
          </a:p>
          <a:p>
            <a:pPr marL="0" indent="0">
              <a:buNone/>
            </a:pPr>
            <a:endParaRPr lang="en-IN" dirty="0" smtClean="0"/>
          </a:p>
          <a:p>
            <a:pPr marL="0" indent="0">
              <a:buNone/>
            </a:pPr>
            <a:r>
              <a:rPr lang="en-IN" dirty="0"/>
              <a:t> </a:t>
            </a:r>
            <a:r>
              <a:rPr lang="en-IN" dirty="0" err="1" smtClean="0"/>
              <a:t>i</a:t>
            </a:r>
            <a:r>
              <a:rPr lang="en-IN" dirty="0" smtClean="0"/>
              <a:t>. Which key pressed</a:t>
            </a:r>
          </a:p>
          <a:p>
            <a:pPr marL="0" indent="0">
              <a:buNone/>
            </a:pPr>
            <a:r>
              <a:rPr lang="en-IN" dirty="0"/>
              <a:t> </a:t>
            </a:r>
            <a:r>
              <a:rPr lang="en-IN" dirty="0" smtClean="0"/>
              <a:t>ii. The values of the object which initiated event.</a:t>
            </a:r>
            <a:endParaRPr lang="en-US" dirty="0"/>
          </a:p>
        </p:txBody>
      </p:sp>
    </p:spTree>
    <p:extLst>
      <p:ext uri="{BB962C8B-B14F-4D97-AF65-F5344CB8AC3E}">
        <p14:creationId xmlns:p14="http://schemas.microsoft.com/office/powerpoint/2010/main" val="1056722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object</a:t>
            </a:r>
            <a:endParaRPr lang="en-US" dirty="0"/>
          </a:p>
        </p:txBody>
      </p:sp>
      <p:sp>
        <p:nvSpPr>
          <p:cNvPr id="4" name="TextBox 3"/>
          <p:cNvSpPr txBox="1"/>
          <p:nvPr/>
        </p:nvSpPr>
        <p:spPr>
          <a:xfrm>
            <a:off x="1487605" y="1965278"/>
            <a:ext cx="683752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a:p>
            <a:r>
              <a:rPr lang="en-US" dirty="0"/>
              <a:t>&lt;input type="text"  (</a:t>
            </a:r>
            <a:r>
              <a:rPr lang="en-US" dirty="0" err="1"/>
              <a:t>keyup</a:t>
            </a:r>
            <a:r>
              <a:rPr lang="en-US" dirty="0"/>
              <a:t>)="</a:t>
            </a:r>
            <a:r>
              <a:rPr lang="en-US" dirty="0" err="1"/>
              <a:t>onKey</a:t>
            </a:r>
            <a:r>
              <a:rPr lang="en-US" dirty="0"/>
              <a:t>($event)" </a:t>
            </a:r>
            <a:r>
              <a:rPr lang="en-US" dirty="0" smtClean="0"/>
              <a:t>/&gt;</a:t>
            </a:r>
          </a:p>
          <a:p>
            <a:r>
              <a:rPr lang="en-US" dirty="0" smtClean="0"/>
              <a:t> </a:t>
            </a:r>
            <a:endParaRPr lang="en-US" dirty="0"/>
          </a:p>
          <a:p>
            <a:r>
              <a:rPr lang="en-US" dirty="0"/>
              <a:t> {{values}}</a:t>
            </a:r>
          </a:p>
        </p:txBody>
      </p:sp>
      <p:sp>
        <p:nvSpPr>
          <p:cNvPr id="5" name="TextBox 4"/>
          <p:cNvSpPr txBox="1"/>
          <p:nvPr/>
        </p:nvSpPr>
        <p:spPr>
          <a:xfrm>
            <a:off x="1487605" y="3646227"/>
            <a:ext cx="6837529"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export class </a:t>
            </a:r>
            <a:r>
              <a:rPr lang="en-US" dirty="0" err="1"/>
              <a:t>ProductEventComponent</a:t>
            </a:r>
            <a:r>
              <a:rPr lang="en-US" dirty="0"/>
              <a:t>{</a:t>
            </a:r>
          </a:p>
          <a:p>
            <a:endParaRPr lang="en-US" dirty="0"/>
          </a:p>
          <a:p>
            <a:r>
              <a:rPr lang="en-US" dirty="0"/>
              <a:t>     values='';</a:t>
            </a:r>
          </a:p>
          <a:p>
            <a:endParaRPr lang="en-US" dirty="0"/>
          </a:p>
          <a:p>
            <a:r>
              <a:rPr lang="en-US" dirty="0"/>
              <a:t>    </a:t>
            </a:r>
            <a:r>
              <a:rPr lang="en-US" dirty="0" err="1"/>
              <a:t>onKey</a:t>
            </a:r>
            <a:r>
              <a:rPr lang="en-US" dirty="0"/>
              <a:t>(</a:t>
            </a:r>
            <a:r>
              <a:rPr lang="en-US" dirty="0" err="1"/>
              <a:t>event:any</a:t>
            </a:r>
            <a:r>
              <a:rPr lang="en-US" dirty="0"/>
              <a:t>){</a:t>
            </a:r>
          </a:p>
          <a:p>
            <a:r>
              <a:rPr lang="en-US" dirty="0"/>
              <a:t>        </a:t>
            </a:r>
            <a:r>
              <a:rPr lang="en-US" dirty="0" err="1"/>
              <a:t>this.values</a:t>
            </a:r>
            <a:r>
              <a:rPr lang="en-US" dirty="0"/>
              <a:t> +=</a:t>
            </a:r>
            <a:r>
              <a:rPr lang="en-US" dirty="0" err="1"/>
              <a:t>event.key</a:t>
            </a:r>
            <a:r>
              <a:rPr lang="en-US" dirty="0"/>
              <a:t> +' '+ </a:t>
            </a:r>
            <a:r>
              <a:rPr lang="en-US" dirty="0" err="1"/>
              <a:t>event.target.value</a:t>
            </a:r>
            <a:r>
              <a:rPr lang="en-US" dirty="0"/>
              <a:t> + ' | ';</a:t>
            </a:r>
          </a:p>
          <a:p>
            <a:r>
              <a:rPr lang="en-US" dirty="0"/>
              <a:t>    }</a:t>
            </a:r>
          </a:p>
          <a:p>
            <a:r>
              <a:rPr lang="en-US" dirty="0"/>
              <a:t>}</a:t>
            </a:r>
          </a:p>
        </p:txBody>
      </p:sp>
      <p:cxnSp>
        <p:nvCxnSpPr>
          <p:cNvPr id="6" name="Straight Arrow Connector 5"/>
          <p:cNvCxnSpPr/>
          <p:nvPr/>
        </p:nvCxnSpPr>
        <p:spPr>
          <a:xfrm flipH="1">
            <a:off x="4039737" y="2524836"/>
            <a:ext cx="1228299" cy="245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268036" y="2565442"/>
            <a:ext cx="245660" cy="2456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63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and Benefits</a:t>
            </a:r>
            <a:endParaRPr lang="en-US" dirty="0"/>
          </a:p>
        </p:txBody>
      </p:sp>
      <p:sp>
        <p:nvSpPr>
          <p:cNvPr id="3" name="Content Placeholder 2"/>
          <p:cNvSpPr>
            <a:spLocks noGrp="1"/>
          </p:cNvSpPr>
          <p:nvPr>
            <p:ph idx="1"/>
          </p:nvPr>
        </p:nvSpPr>
        <p:spPr/>
        <p:txBody>
          <a:bodyPr>
            <a:normAutofit/>
          </a:bodyPr>
          <a:lstStyle/>
          <a:p>
            <a:r>
              <a:rPr lang="en-IN" dirty="0" smtClean="0"/>
              <a:t>Productivity</a:t>
            </a:r>
          </a:p>
          <a:p>
            <a:pPr marL="0" indent="0">
              <a:buNone/>
            </a:pPr>
            <a:r>
              <a:rPr lang="en-IN" dirty="0"/>
              <a:t> </a:t>
            </a:r>
            <a:r>
              <a:rPr lang="en-IN" dirty="0" smtClean="0"/>
              <a:t>	- Templates</a:t>
            </a:r>
          </a:p>
          <a:p>
            <a:pPr marL="0" indent="0">
              <a:buNone/>
            </a:pPr>
            <a:r>
              <a:rPr lang="en-IN" dirty="0"/>
              <a:t>	</a:t>
            </a:r>
            <a:r>
              <a:rPr lang="en-IN" dirty="0" smtClean="0"/>
              <a:t>- Angular CLI</a:t>
            </a:r>
          </a:p>
          <a:p>
            <a:pPr marL="0" indent="0">
              <a:buNone/>
            </a:pPr>
            <a:r>
              <a:rPr lang="en-IN" dirty="0"/>
              <a:t>	</a:t>
            </a:r>
            <a:r>
              <a:rPr lang="en-IN" dirty="0" smtClean="0"/>
              <a:t>- IDEs</a:t>
            </a:r>
          </a:p>
          <a:p>
            <a:pPr marL="0" indent="0">
              <a:buNone/>
            </a:pPr>
            <a:endParaRPr lang="en-IN" dirty="0" smtClean="0"/>
          </a:p>
          <a:p>
            <a:r>
              <a:rPr lang="en-IN" dirty="0" smtClean="0"/>
              <a:t>Full Development</a:t>
            </a:r>
          </a:p>
          <a:p>
            <a:pPr marL="0" indent="0">
              <a:buNone/>
            </a:pPr>
            <a:r>
              <a:rPr lang="en-IN" dirty="0" smtClean="0"/>
              <a:t> 	- Testing </a:t>
            </a:r>
          </a:p>
          <a:p>
            <a:pPr marL="0" indent="0">
              <a:buNone/>
            </a:pPr>
            <a:r>
              <a:rPr lang="en-IN" dirty="0"/>
              <a:t>	</a:t>
            </a:r>
            <a:r>
              <a:rPr lang="en-IN" dirty="0" smtClean="0"/>
              <a:t>- Animation</a:t>
            </a:r>
            <a:endParaRPr lang="en-IN" dirty="0"/>
          </a:p>
          <a:p>
            <a:pPr marL="0" indent="0">
              <a:buNone/>
            </a:pPr>
            <a:endParaRPr lang="en-IN" dirty="0" smtClean="0"/>
          </a:p>
          <a:p>
            <a:pPr marL="0" indent="0">
              <a:buNone/>
            </a:pPr>
            <a:endParaRPr lang="en-IN" dirty="0" smtClean="0"/>
          </a:p>
        </p:txBody>
      </p:sp>
    </p:spTree>
    <p:extLst>
      <p:ext uri="{BB962C8B-B14F-4D97-AF65-F5344CB8AC3E}">
        <p14:creationId xmlns:p14="http://schemas.microsoft.com/office/powerpoint/2010/main" val="24683543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1200329"/>
          </a:xfrm>
          <a:prstGeom prst="rect">
            <a:avLst/>
          </a:prstGeom>
          <a:noFill/>
        </p:spPr>
        <p:txBody>
          <a:bodyPr wrap="square" rtlCol="0">
            <a:spAutoFit/>
          </a:bodyPr>
          <a:lstStyle/>
          <a:p>
            <a:r>
              <a:rPr lang="en-IN" sz="3600" dirty="0" smtClean="0"/>
              <a:t>Show Demo  : How to pass event information like </a:t>
            </a:r>
            <a:r>
              <a:rPr lang="en-IN" sz="3600" dirty="0" err="1" smtClean="0"/>
              <a:t>keypressed</a:t>
            </a:r>
            <a:r>
              <a:rPr lang="en-IN" sz="3600" dirty="0" smtClean="0"/>
              <a:t> and values using $Event object</a:t>
            </a:r>
            <a:endParaRPr lang="en-US" sz="3600" dirty="0"/>
          </a:p>
        </p:txBody>
      </p:sp>
    </p:spTree>
    <p:extLst>
      <p:ext uri="{BB962C8B-B14F-4D97-AF65-F5344CB8AC3E}">
        <p14:creationId xmlns:p14="http://schemas.microsoft.com/office/powerpoint/2010/main" val="1135369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Passing data using Ref variable</a:t>
            </a:r>
            <a:endParaRPr lang="en-US" dirty="0"/>
          </a:p>
        </p:txBody>
      </p:sp>
      <p:sp>
        <p:nvSpPr>
          <p:cNvPr id="4" name="TextBox 3"/>
          <p:cNvSpPr txBox="1"/>
          <p:nvPr/>
        </p:nvSpPr>
        <p:spPr>
          <a:xfrm>
            <a:off x="2292824" y="2756848"/>
            <a:ext cx="7738280" cy="1384995"/>
          </a:xfrm>
          <a:prstGeom prst="rect">
            <a:avLst/>
          </a:prstGeom>
          <a:noFill/>
        </p:spPr>
        <p:txBody>
          <a:bodyPr wrap="square" rtlCol="0">
            <a:spAutoFit/>
          </a:bodyPr>
          <a:lstStyle/>
          <a:p>
            <a:r>
              <a:rPr lang="en-US" sz="2800" dirty="0"/>
              <a:t>&lt;input type="text" #</a:t>
            </a:r>
            <a:r>
              <a:rPr lang="en-US" sz="2800" dirty="0" err="1"/>
              <a:t>productname</a:t>
            </a:r>
            <a:r>
              <a:rPr lang="en-US" sz="2800" dirty="0"/>
              <a:t> (</a:t>
            </a:r>
            <a:r>
              <a:rPr lang="en-US" sz="2800" dirty="0" err="1"/>
              <a:t>keyup</a:t>
            </a:r>
            <a:r>
              <a:rPr lang="en-US" sz="2800" dirty="0"/>
              <a:t>)="0" /&gt; </a:t>
            </a:r>
          </a:p>
          <a:p>
            <a:r>
              <a:rPr lang="en-US" sz="2800" dirty="0"/>
              <a:t>                                       </a:t>
            </a:r>
          </a:p>
          <a:p>
            <a:r>
              <a:rPr lang="en-US" sz="2800" dirty="0"/>
              <a:t> Data Using </a:t>
            </a:r>
            <a:r>
              <a:rPr lang="en-US" sz="2800" dirty="0" err="1"/>
              <a:t>KeyUp</a:t>
            </a:r>
            <a:r>
              <a:rPr lang="en-US" sz="2800" dirty="0"/>
              <a:t> :{{</a:t>
            </a:r>
            <a:r>
              <a:rPr lang="en-US" sz="2800" dirty="0" err="1"/>
              <a:t>productname.value</a:t>
            </a:r>
            <a:r>
              <a:rPr lang="en-US" sz="2800" dirty="0"/>
              <a:t>}}</a:t>
            </a:r>
          </a:p>
        </p:txBody>
      </p:sp>
      <p:cxnSp>
        <p:nvCxnSpPr>
          <p:cNvPr id="6" name="Straight Arrow Connector 5"/>
          <p:cNvCxnSpPr/>
          <p:nvPr/>
        </p:nvCxnSpPr>
        <p:spPr>
          <a:xfrm flipH="1">
            <a:off x="6823881" y="2197290"/>
            <a:ext cx="1132764" cy="8325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134066" y="1583140"/>
            <a:ext cx="2893325" cy="369332"/>
          </a:xfrm>
          <a:prstGeom prst="rect">
            <a:avLst/>
          </a:prstGeom>
          <a:noFill/>
        </p:spPr>
        <p:txBody>
          <a:bodyPr wrap="square" rtlCol="0">
            <a:spAutoFit/>
          </a:bodyPr>
          <a:lstStyle/>
          <a:p>
            <a:r>
              <a:rPr lang="en-IN" dirty="0" smtClean="0"/>
              <a:t>Ref Variable</a:t>
            </a:r>
            <a:endParaRPr lang="en-US" dirty="0"/>
          </a:p>
        </p:txBody>
      </p:sp>
    </p:spTree>
    <p:extLst>
      <p:ext uri="{BB962C8B-B14F-4D97-AF65-F5344CB8AC3E}">
        <p14:creationId xmlns:p14="http://schemas.microsoft.com/office/powerpoint/2010/main" val="373793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1200329"/>
          </a:xfrm>
          <a:prstGeom prst="rect">
            <a:avLst/>
          </a:prstGeom>
          <a:noFill/>
        </p:spPr>
        <p:txBody>
          <a:bodyPr wrap="square" rtlCol="0">
            <a:spAutoFit/>
          </a:bodyPr>
          <a:lstStyle/>
          <a:p>
            <a:r>
              <a:rPr lang="en-IN" sz="3600" dirty="0" smtClean="0"/>
              <a:t>Show Demo  : How to pass values using ref variable instead of $Event object</a:t>
            </a:r>
            <a:endParaRPr lang="en-US" sz="3600" dirty="0"/>
          </a:p>
        </p:txBody>
      </p:sp>
    </p:spTree>
    <p:extLst>
      <p:ext uri="{BB962C8B-B14F-4D97-AF65-F5344CB8AC3E}">
        <p14:creationId xmlns:p14="http://schemas.microsoft.com/office/powerpoint/2010/main" val="29251543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719"/>
            <a:ext cx="10515600" cy="1325563"/>
          </a:xfrm>
        </p:spPr>
        <p:txBody>
          <a:bodyPr/>
          <a:lstStyle/>
          <a:p>
            <a:r>
              <a:rPr lang="en-IN" dirty="0" smtClean="0"/>
              <a:t>Key Event Filtering</a:t>
            </a:r>
            <a:endParaRPr lang="en-US" dirty="0"/>
          </a:p>
        </p:txBody>
      </p:sp>
      <p:sp>
        <p:nvSpPr>
          <p:cNvPr id="4" name="TextBox 3"/>
          <p:cNvSpPr txBox="1"/>
          <p:nvPr/>
        </p:nvSpPr>
        <p:spPr>
          <a:xfrm>
            <a:off x="838200" y="1473282"/>
            <a:ext cx="923384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a:p>
            <a:r>
              <a:rPr lang="en-US" dirty="0"/>
              <a:t>&lt;input type="text" #</a:t>
            </a:r>
            <a:r>
              <a:rPr lang="en-US" dirty="0" err="1"/>
              <a:t>brandname</a:t>
            </a:r>
            <a:r>
              <a:rPr lang="en-US" dirty="0"/>
              <a:t> (</a:t>
            </a:r>
            <a:r>
              <a:rPr lang="en-US" dirty="0" err="1"/>
              <a:t>keyup.enter</a:t>
            </a:r>
            <a:r>
              <a:rPr lang="en-US" dirty="0"/>
              <a:t>)="</a:t>
            </a:r>
            <a:r>
              <a:rPr lang="en-US" dirty="0" err="1"/>
              <a:t>onEnter</a:t>
            </a:r>
            <a:r>
              <a:rPr lang="en-US" dirty="0"/>
              <a:t>(</a:t>
            </a:r>
            <a:r>
              <a:rPr lang="en-US" dirty="0" err="1"/>
              <a:t>brandname.value</a:t>
            </a:r>
            <a:r>
              <a:rPr lang="en-US" dirty="0"/>
              <a:t>)" </a:t>
            </a:r>
          </a:p>
          <a:p>
            <a:r>
              <a:rPr lang="en-US" dirty="0"/>
              <a:t>  (blur)="update(</a:t>
            </a:r>
            <a:r>
              <a:rPr lang="en-US" dirty="0" err="1"/>
              <a:t>brandname.value</a:t>
            </a:r>
            <a:r>
              <a:rPr lang="en-US" dirty="0"/>
              <a:t>)"/&gt;</a:t>
            </a:r>
          </a:p>
          <a:p>
            <a:r>
              <a:rPr lang="en-US" dirty="0"/>
              <a:t> {{</a:t>
            </a:r>
            <a:r>
              <a:rPr lang="en-US" dirty="0" err="1"/>
              <a:t>brandnamevalue</a:t>
            </a:r>
            <a:r>
              <a:rPr lang="en-US" dirty="0"/>
              <a:t>}}</a:t>
            </a:r>
          </a:p>
        </p:txBody>
      </p:sp>
      <p:sp>
        <p:nvSpPr>
          <p:cNvPr id="5" name="TextBox 4"/>
          <p:cNvSpPr txBox="1"/>
          <p:nvPr/>
        </p:nvSpPr>
        <p:spPr>
          <a:xfrm>
            <a:off x="838200" y="2798845"/>
            <a:ext cx="9075761" cy="369331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export class </a:t>
            </a:r>
            <a:r>
              <a:rPr lang="en-US" dirty="0" err="1"/>
              <a:t>ProductEventComponent</a:t>
            </a:r>
            <a:r>
              <a:rPr lang="en-US" dirty="0"/>
              <a:t>{</a:t>
            </a:r>
          </a:p>
          <a:p>
            <a:r>
              <a:rPr lang="en-US" dirty="0"/>
              <a:t>       </a:t>
            </a:r>
            <a:r>
              <a:rPr lang="en-US" dirty="0" err="1"/>
              <a:t>addNewProduct</a:t>
            </a:r>
            <a:r>
              <a:rPr lang="en-US" dirty="0"/>
              <a:t>(</a:t>
            </a:r>
            <a:r>
              <a:rPr lang="en-US" dirty="0" err="1"/>
              <a:t>pname:string</a:t>
            </a:r>
            <a:r>
              <a:rPr lang="en-US" dirty="0"/>
              <a:t>){</a:t>
            </a:r>
          </a:p>
          <a:p>
            <a:r>
              <a:rPr lang="en-US" dirty="0"/>
              <a:t>        if(</a:t>
            </a:r>
            <a:r>
              <a:rPr lang="en-US" dirty="0" err="1"/>
              <a:t>pname</a:t>
            </a:r>
            <a:r>
              <a:rPr lang="en-US" dirty="0"/>
              <a:t>){</a:t>
            </a:r>
          </a:p>
          <a:p>
            <a:r>
              <a:rPr lang="en-US" dirty="0"/>
              <a:t>            </a:t>
            </a:r>
            <a:r>
              <a:rPr lang="en-US" dirty="0" err="1"/>
              <a:t>this.products.push</a:t>
            </a:r>
            <a:r>
              <a:rPr lang="en-US" dirty="0"/>
              <a:t>(</a:t>
            </a:r>
            <a:r>
              <a:rPr lang="en-US" dirty="0" err="1"/>
              <a:t>pname</a:t>
            </a:r>
            <a:r>
              <a:rPr lang="en-US" dirty="0"/>
              <a:t>);</a:t>
            </a:r>
          </a:p>
          <a:p>
            <a:r>
              <a:rPr lang="en-US" dirty="0"/>
              <a:t>        }</a:t>
            </a:r>
          </a:p>
          <a:p>
            <a:r>
              <a:rPr lang="en-US" dirty="0"/>
              <a:t>    }</a:t>
            </a:r>
          </a:p>
          <a:p>
            <a:r>
              <a:rPr lang="en-US" dirty="0"/>
              <a:t>  update(</a:t>
            </a:r>
            <a:r>
              <a:rPr lang="en-US" dirty="0" err="1"/>
              <a:t>bname:string</a:t>
            </a:r>
            <a:r>
              <a:rPr lang="en-US" dirty="0"/>
              <a:t>){</a:t>
            </a:r>
          </a:p>
          <a:p>
            <a:r>
              <a:rPr lang="en-US" dirty="0"/>
              <a:t>       </a:t>
            </a:r>
            <a:r>
              <a:rPr lang="en-US" dirty="0" err="1"/>
              <a:t>this.brandnamevalue</a:t>
            </a:r>
            <a:r>
              <a:rPr lang="en-US" dirty="0"/>
              <a:t>=</a:t>
            </a:r>
            <a:r>
              <a:rPr lang="en-US" dirty="0" err="1"/>
              <a:t>bname</a:t>
            </a:r>
            <a:r>
              <a:rPr lang="en-US" dirty="0"/>
              <a:t>;</a:t>
            </a:r>
          </a:p>
          <a:p>
            <a:r>
              <a:rPr lang="en-US" dirty="0"/>
              <a:t>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1904829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646331"/>
          </a:xfrm>
          <a:prstGeom prst="rect">
            <a:avLst/>
          </a:prstGeom>
          <a:noFill/>
        </p:spPr>
        <p:txBody>
          <a:bodyPr wrap="square" rtlCol="0">
            <a:spAutoFit/>
          </a:bodyPr>
          <a:lstStyle/>
          <a:p>
            <a:r>
              <a:rPr lang="en-IN" sz="3600" dirty="0" smtClean="0"/>
              <a:t>Show Demo  : Demo on </a:t>
            </a:r>
            <a:r>
              <a:rPr lang="en-IN" sz="3600" dirty="0" err="1" smtClean="0"/>
              <a:t>onEnter</a:t>
            </a:r>
            <a:r>
              <a:rPr lang="en-IN" sz="3600" dirty="0" smtClean="0"/>
              <a:t> and blur event</a:t>
            </a:r>
            <a:endParaRPr lang="en-US" sz="3600" dirty="0"/>
          </a:p>
        </p:txBody>
      </p:sp>
    </p:spTree>
    <p:extLst>
      <p:ext uri="{BB962C8B-B14F-4D97-AF65-F5344CB8AC3E}">
        <p14:creationId xmlns:p14="http://schemas.microsoft.com/office/powerpoint/2010/main" val="7502269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478"/>
            <a:ext cx="10515600" cy="1325563"/>
          </a:xfrm>
        </p:spPr>
        <p:txBody>
          <a:bodyPr/>
          <a:lstStyle/>
          <a:p>
            <a:r>
              <a:rPr lang="en-IN" dirty="0" smtClean="0"/>
              <a:t>Property Binding</a:t>
            </a:r>
            <a:endParaRPr lang="en-US" dirty="0"/>
          </a:p>
        </p:txBody>
      </p:sp>
      <p:sp>
        <p:nvSpPr>
          <p:cNvPr id="6" name="TextBox 5"/>
          <p:cNvSpPr txBox="1"/>
          <p:nvPr/>
        </p:nvSpPr>
        <p:spPr>
          <a:xfrm>
            <a:off x="1405719" y="1237703"/>
            <a:ext cx="9812741" cy="563231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@Component({</a:t>
            </a:r>
          </a:p>
          <a:p>
            <a:r>
              <a:rPr lang="en-US" dirty="0"/>
              <a:t>    </a:t>
            </a:r>
            <a:r>
              <a:rPr lang="en-US" dirty="0" err="1"/>
              <a:t>selector:'my-product</a:t>
            </a:r>
            <a:r>
              <a:rPr lang="en-US" dirty="0"/>
              <a:t>',</a:t>
            </a:r>
          </a:p>
          <a:p>
            <a:r>
              <a:rPr lang="en-US" dirty="0"/>
              <a:t>    template:`&lt;div&gt;               </a:t>
            </a:r>
          </a:p>
          <a:p>
            <a:r>
              <a:rPr lang="en-US" dirty="0"/>
              <a:t>                &lt;</a:t>
            </a:r>
            <a:r>
              <a:rPr lang="en-US" dirty="0" err="1"/>
              <a:t>img</a:t>
            </a:r>
            <a:r>
              <a:rPr lang="en-US" dirty="0"/>
              <a:t> [</a:t>
            </a:r>
            <a:r>
              <a:rPr lang="en-US" dirty="0" err="1"/>
              <a:t>src</a:t>
            </a:r>
            <a:r>
              <a:rPr lang="en-US" dirty="0"/>
              <a:t>]="</a:t>
            </a:r>
            <a:r>
              <a:rPr lang="en-US" dirty="0" err="1"/>
              <a:t>imgLink</a:t>
            </a:r>
            <a:r>
              <a:rPr lang="en-US" dirty="0"/>
              <a:t>"/&gt;</a:t>
            </a:r>
          </a:p>
          <a:p>
            <a:r>
              <a:rPr lang="en-US" dirty="0"/>
              <a:t>                &lt;</a:t>
            </a:r>
            <a:r>
              <a:rPr lang="en-US" dirty="0" err="1"/>
              <a:t>br</a:t>
            </a:r>
            <a:r>
              <a:rPr lang="en-US" dirty="0"/>
              <a:t>/&gt;</a:t>
            </a:r>
          </a:p>
          <a:p>
            <a:r>
              <a:rPr lang="en-US" dirty="0"/>
              <a:t>                 &lt;button class="btn1" [disabled]="available" &gt; Click Me&lt;/button&gt;</a:t>
            </a:r>
          </a:p>
          <a:p>
            <a:r>
              <a:rPr lang="en-US" dirty="0"/>
              <a:t>                 &lt;input type="text" [disabled]="available" value="Enter Data"/&gt;</a:t>
            </a:r>
          </a:p>
          <a:p>
            <a:r>
              <a:rPr lang="en-US" dirty="0"/>
              <a:t>                &lt;/div&gt; `</a:t>
            </a:r>
          </a:p>
          <a:p>
            <a:r>
              <a:rPr lang="en-US" dirty="0"/>
              <a:t>})</a:t>
            </a:r>
          </a:p>
          <a:p>
            <a:endParaRPr lang="en-US" dirty="0"/>
          </a:p>
          <a:p>
            <a:r>
              <a:rPr lang="en-US" dirty="0"/>
              <a:t>export class </a:t>
            </a:r>
            <a:r>
              <a:rPr lang="en-US" dirty="0" err="1"/>
              <a:t>ProductComponent</a:t>
            </a:r>
            <a:r>
              <a:rPr lang="en-US" dirty="0"/>
              <a:t>{</a:t>
            </a:r>
          </a:p>
          <a:p>
            <a:r>
              <a:rPr lang="en-US" dirty="0"/>
              <a:t>     </a:t>
            </a:r>
            <a:r>
              <a:rPr lang="en-US" dirty="0" err="1"/>
              <a:t>imgLink</a:t>
            </a:r>
            <a:r>
              <a:rPr lang="en-US" dirty="0"/>
              <a:t> : string;</a:t>
            </a:r>
          </a:p>
          <a:p>
            <a:r>
              <a:rPr lang="en-US" dirty="0"/>
              <a:t>     </a:t>
            </a:r>
            <a:r>
              <a:rPr lang="en-US" dirty="0" err="1"/>
              <a:t>available:boolean</a:t>
            </a:r>
            <a:r>
              <a:rPr lang="en-US" dirty="0"/>
              <a:t>;</a:t>
            </a:r>
          </a:p>
          <a:p>
            <a:endParaRPr lang="en-US" dirty="0"/>
          </a:p>
          <a:p>
            <a:r>
              <a:rPr lang="en-US" dirty="0"/>
              <a:t>     constructor(){         </a:t>
            </a:r>
          </a:p>
          <a:p>
            <a:r>
              <a:rPr lang="en-US" dirty="0"/>
              <a:t>         </a:t>
            </a:r>
            <a:r>
              <a:rPr lang="en-US" dirty="0" err="1"/>
              <a:t>this.imgLink</a:t>
            </a:r>
            <a:r>
              <a:rPr lang="en-US" dirty="0"/>
              <a:t>='app/images/first.jpg';</a:t>
            </a:r>
          </a:p>
          <a:p>
            <a:r>
              <a:rPr lang="en-US" dirty="0"/>
              <a:t>         </a:t>
            </a:r>
            <a:r>
              <a:rPr lang="en-US" dirty="0" err="1"/>
              <a:t>this.available</a:t>
            </a:r>
            <a:r>
              <a:rPr lang="en-US" dirty="0"/>
              <a:t>=true;</a:t>
            </a:r>
          </a:p>
          <a:p>
            <a:r>
              <a:rPr lang="en-US" dirty="0"/>
              <a:t>     }</a:t>
            </a:r>
          </a:p>
          <a:p>
            <a:endParaRPr lang="en-US" dirty="0"/>
          </a:p>
          <a:p>
            <a:r>
              <a:rPr lang="en-US" dirty="0"/>
              <a:t>}</a:t>
            </a:r>
          </a:p>
        </p:txBody>
      </p:sp>
      <p:cxnSp>
        <p:nvCxnSpPr>
          <p:cNvPr id="8" name="Straight Arrow Connector 7"/>
          <p:cNvCxnSpPr/>
          <p:nvPr/>
        </p:nvCxnSpPr>
        <p:spPr>
          <a:xfrm flipV="1">
            <a:off x="3002507" y="2456597"/>
            <a:ext cx="614150" cy="297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002507" y="3179928"/>
            <a:ext cx="1828800" cy="212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2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1200329"/>
          </a:xfrm>
          <a:prstGeom prst="rect">
            <a:avLst/>
          </a:prstGeom>
          <a:noFill/>
        </p:spPr>
        <p:txBody>
          <a:bodyPr wrap="square" rtlCol="0">
            <a:spAutoFit/>
          </a:bodyPr>
          <a:lstStyle/>
          <a:p>
            <a:r>
              <a:rPr lang="en-IN" sz="3600" dirty="0" smtClean="0"/>
              <a:t>Show Demo  : </a:t>
            </a:r>
            <a:r>
              <a:rPr lang="en-IN" sz="3600" dirty="0" err="1" smtClean="0"/>
              <a:t>PropertyBinding</a:t>
            </a:r>
            <a:r>
              <a:rPr lang="en-IN" sz="3600" dirty="0" smtClean="0"/>
              <a:t> using image , button textbox binding.</a:t>
            </a:r>
            <a:endParaRPr lang="en-US" sz="3600" dirty="0"/>
          </a:p>
        </p:txBody>
      </p:sp>
    </p:spTree>
    <p:extLst>
      <p:ext uri="{BB962C8B-B14F-4D97-AF65-F5344CB8AC3E}">
        <p14:creationId xmlns:p14="http://schemas.microsoft.com/office/powerpoint/2010/main" val="12611792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Binding</a:t>
            </a:r>
            <a:endParaRPr lang="en-US" dirty="0"/>
          </a:p>
        </p:txBody>
      </p:sp>
      <p:sp>
        <p:nvSpPr>
          <p:cNvPr id="4" name="TextBox 3"/>
          <p:cNvSpPr txBox="1"/>
          <p:nvPr/>
        </p:nvSpPr>
        <p:spPr>
          <a:xfrm>
            <a:off x="1298121" y="1845129"/>
            <a:ext cx="9595757" cy="280076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 template:'&lt;</a:t>
            </a:r>
            <a:r>
              <a:rPr lang="en-US" sz="2400" dirty="0" smtClean="0"/>
              <a:t>div</a:t>
            </a:r>
          </a:p>
          <a:p>
            <a:r>
              <a:rPr lang="en-US" sz="2400" dirty="0" smtClean="0"/>
              <a:t> </a:t>
            </a:r>
            <a:r>
              <a:rPr lang="en-US" sz="2800" b="1" dirty="0">
                <a:solidFill>
                  <a:srgbClr val="00B050"/>
                </a:solidFill>
              </a:rPr>
              <a:t>[</a:t>
            </a:r>
            <a:r>
              <a:rPr lang="en-US" sz="2800" b="1" dirty="0" err="1">
                <a:solidFill>
                  <a:srgbClr val="00B050"/>
                </a:solidFill>
              </a:rPr>
              <a:t>class.myClass</a:t>
            </a:r>
            <a:r>
              <a:rPr lang="en-US" sz="2800" b="1" dirty="0" smtClean="0">
                <a:solidFill>
                  <a:srgbClr val="00B050"/>
                </a:solidFill>
              </a:rPr>
              <a:t>]=</a:t>
            </a:r>
          </a:p>
          <a:p>
            <a:r>
              <a:rPr lang="en-US" sz="2800" b="1" dirty="0">
                <a:solidFill>
                  <a:srgbClr val="00B050"/>
                </a:solidFill>
              </a:rPr>
              <a:t> </a:t>
            </a:r>
            <a:r>
              <a:rPr lang="en-US" sz="2800" b="1" dirty="0" smtClean="0">
                <a:solidFill>
                  <a:srgbClr val="00B050"/>
                </a:solidFill>
              </a:rPr>
              <a:t>   "</a:t>
            </a:r>
            <a:r>
              <a:rPr lang="en-US" sz="2400" b="1" dirty="0" err="1" smtClean="0">
                <a:solidFill>
                  <a:srgbClr val="FF0000"/>
                </a:solidFill>
              </a:rPr>
              <a:t>applyclass</a:t>
            </a:r>
            <a:r>
              <a:rPr lang="en-US" sz="2400" dirty="0" smtClean="0"/>
              <a:t>“   // It will check value of apply Class</a:t>
            </a:r>
          </a:p>
          <a:p>
            <a:r>
              <a:rPr lang="en-US" sz="2400" dirty="0" smtClean="0"/>
              <a:t>&gt;</a:t>
            </a:r>
            <a:r>
              <a:rPr lang="en-US" sz="2400" dirty="0"/>
              <a:t>Apply Class from CSS styles section&lt;/div&gt;',  </a:t>
            </a:r>
          </a:p>
          <a:p>
            <a:r>
              <a:rPr lang="en-US" sz="2400" dirty="0"/>
              <a:t>    </a:t>
            </a:r>
            <a:endParaRPr lang="en-US" sz="2400" dirty="0" smtClean="0"/>
          </a:p>
          <a:p>
            <a:r>
              <a:rPr lang="en-IN" sz="2400" dirty="0"/>
              <a:t> </a:t>
            </a:r>
            <a:r>
              <a:rPr lang="en-IN" sz="2400" dirty="0" smtClean="0"/>
              <a:t>// Create a class in Component with </a:t>
            </a:r>
            <a:r>
              <a:rPr lang="en-IN" sz="2400" dirty="0" err="1" smtClean="0"/>
              <a:t>myClass</a:t>
            </a:r>
            <a:r>
              <a:rPr lang="en-IN" sz="2400" dirty="0" smtClean="0"/>
              <a:t> name</a:t>
            </a:r>
            <a:endParaRPr lang="en-US" sz="2400" dirty="0"/>
          </a:p>
          <a:p>
            <a:r>
              <a:rPr lang="en-US" sz="2400" b="1" dirty="0"/>
              <a:t>    styles:['.</a:t>
            </a:r>
            <a:r>
              <a:rPr lang="en-US" sz="2400" b="1" dirty="0" err="1"/>
              <a:t>myClass</a:t>
            </a:r>
            <a:r>
              <a:rPr lang="en-US" sz="2400" b="1" dirty="0"/>
              <a:t>{  color:green;font-size:40px</a:t>
            </a:r>
            <a:r>
              <a:rPr lang="en-US" sz="2400" b="1" dirty="0" smtClean="0"/>
              <a:t>;}'] </a:t>
            </a:r>
            <a:endParaRPr lang="en-US" sz="2400" b="1" dirty="0"/>
          </a:p>
        </p:txBody>
      </p:sp>
      <p:cxnSp>
        <p:nvCxnSpPr>
          <p:cNvPr id="7" name="Straight Arrow Connector 6"/>
          <p:cNvCxnSpPr/>
          <p:nvPr/>
        </p:nvCxnSpPr>
        <p:spPr>
          <a:xfrm flipH="1">
            <a:off x="3657600" y="1555845"/>
            <a:ext cx="1828800" cy="7506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5527343" y="1132764"/>
            <a:ext cx="2906973" cy="369332"/>
          </a:xfrm>
          <a:prstGeom prst="rect">
            <a:avLst/>
          </a:prstGeom>
          <a:noFill/>
        </p:spPr>
        <p:txBody>
          <a:bodyPr wrap="square" rtlCol="0">
            <a:spAutoFit/>
          </a:bodyPr>
          <a:lstStyle/>
          <a:p>
            <a:r>
              <a:rPr lang="en-IN" dirty="0" smtClean="0"/>
              <a:t>Note  [ ] Syntax</a:t>
            </a:r>
            <a:endParaRPr lang="en-US" dirty="0"/>
          </a:p>
        </p:txBody>
      </p:sp>
    </p:spTree>
    <p:extLst>
      <p:ext uri="{BB962C8B-B14F-4D97-AF65-F5344CB8AC3E}">
        <p14:creationId xmlns:p14="http://schemas.microsoft.com/office/powerpoint/2010/main" val="256748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 calcmode="lin" valueType="num">
                                      <p:cBhvr additive="base">
                                        <p:cTn id="3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1200329"/>
          </a:xfrm>
          <a:prstGeom prst="rect">
            <a:avLst/>
          </a:prstGeom>
          <a:noFill/>
        </p:spPr>
        <p:txBody>
          <a:bodyPr wrap="square" rtlCol="0">
            <a:spAutoFit/>
          </a:bodyPr>
          <a:lstStyle/>
          <a:p>
            <a:r>
              <a:rPr lang="en-IN" sz="3600" dirty="0" smtClean="0"/>
              <a:t>Show Demo  : Apply classes on Template using class.</a:t>
            </a:r>
            <a:endParaRPr lang="en-US" sz="3600" dirty="0"/>
          </a:p>
        </p:txBody>
      </p:sp>
    </p:spTree>
    <p:extLst>
      <p:ext uri="{BB962C8B-B14F-4D97-AF65-F5344CB8AC3E}">
        <p14:creationId xmlns:p14="http://schemas.microsoft.com/office/powerpoint/2010/main" val="28505271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477"/>
            <a:ext cx="10515600" cy="1325563"/>
          </a:xfrm>
        </p:spPr>
        <p:txBody>
          <a:bodyPr/>
          <a:lstStyle/>
          <a:p>
            <a:r>
              <a:rPr lang="en-IN" dirty="0" smtClean="0"/>
              <a:t>Style Binding</a:t>
            </a:r>
            <a:endParaRPr lang="en-US" dirty="0"/>
          </a:p>
        </p:txBody>
      </p:sp>
      <p:sp>
        <p:nvSpPr>
          <p:cNvPr id="4" name="TextBox 3"/>
          <p:cNvSpPr txBox="1"/>
          <p:nvPr/>
        </p:nvSpPr>
        <p:spPr>
          <a:xfrm>
            <a:off x="1692322" y="1677040"/>
            <a:ext cx="7042245" cy="4985980"/>
          </a:xfrm>
          <a:prstGeom prst="rect">
            <a:avLst/>
          </a:prstGeom>
          <a:noFill/>
        </p:spPr>
        <p:txBody>
          <a:bodyPr wrap="square" rtlCol="0">
            <a:spAutoFit/>
          </a:bodyPr>
          <a:lstStyle/>
          <a:p>
            <a:r>
              <a:rPr lang="en-US" dirty="0"/>
              <a:t>@Component({</a:t>
            </a:r>
          </a:p>
          <a:p>
            <a:r>
              <a:rPr lang="en-US" dirty="0"/>
              <a:t>    </a:t>
            </a:r>
            <a:r>
              <a:rPr lang="en-US" dirty="0" err="1"/>
              <a:t>selector:'my-product</a:t>
            </a:r>
            <a:r>
              <a:rPr lang="en-US" dirty="0"/>
              <a:t>',</a:t>
            </a:r>
          </a:p>
          <a:p>
            <a:r>
              <a:rPr lang="en-US" dirty="0"/>
              <a:t>    template:`  &lt;</a:t>
            </a:r>
            <a:r>
              <a:rPr lang="en-US" sz="2400" b="1" dirty="0">
                <a:solidFill>
                  <a:srgbClr val="FF0000"/>
                </a:solidFill>
              </a:rPr>
              <a:t>div [</a:t>
            </a:r>
            <a:r>
              <a:rPr lang="en-US" sz="2400" b="1" dirty="0" err="1">
                <a:solidFill>
                  <a:srgbClr val="FF0000"/>
                </a:solidFill>
              </a:rPr>
              <a:t>style.background</a:t>
            </a:r>
            <a:r>
              <a:rPr lang="en-US" sz="2400" b="1" dirty="0">
                <a:solidFill>
                  <a:srgbClr val="FF0000"/>
                </a:solidFill>
              </a:rPr>
              <a:t>-color]="</a:t>
            </a:r>
            <a:r>
              <a:rPr lang="en-US" sz="2400" b="1" dirty="0" err="1">
                <a:solidFill>
                  <a:srgbClr val="FF0000"/>
                </a:solidFill>
              </a:rPr>
              <a:t>applyColor</a:t>
            </a:r>
            <a:r>
              <a:rPr lang="en-US" sz="2400" b="1" dirty="0">
                <a:solidFill>
                  <a:srgbClr val="FF0000"/>
                </a:solidFill>
              </a:rPr>
              <a:t>?'</a:t>
            </a:r>
            <a:r>
              <a:rPr lang="en-US" sz="2400" b="1" dirty="0" err="1">
                <a:solidFill>
                  <a:srgbClr val="FF0000"/>
                </a:solidFill>
              </a:rPr>
              <a:t>red':'green</a:t>
            </a:r>
            <a:r>
              <a:rPr lang="en-US" dirty="0"/>
              <a:t>'"&gt; </a:t>
            </a:r>
          </a:p>
          <a:p>
            <a:r>
              <a:rPr lang="en-US" dirty="0"/>
              <a:t>                 Style Binding:  Use to Set Inline Style&lt;/div&gt;</a:t>
            </a:r>
          </a:p>
          <a:p>
            <a:r>
              <a:rPr lang="en-US" dirty="0"/>
              <a:t>                &lt;/div&gt; `,`</a:t>
            </a:r>
          </a:p>
          <a:p>
            <a:r>
              <a:rPr lang="en-US" dirty="0"/>
              <a:t>})</a:t>
            </a:r>
          </a:p>
          <a:p>
            <a:endParaRPr lang="en-US" dirty="0"/>
          </a:p>
          <a:p>
            <a:r>
              <a:rPr lang="en-US" dirty="0"/>
              <a:t>export class </a:t>
            </a:r>
            <a:r>
              <a:rPr lang="en-US" dirty="0" err="1"/>
              <a:t>ProductComponent</a:t>
            </a:r>
            <a:r>
              <a:rPr lang="en-US" dirty="0"/>
              <a:t>{</a:t>
            </a:r>
          </a:p>
          <a:p>
            <a:r>
              <a:rPr lang="en-US" dirty="0"/>
              <a:t>      </a:t>
            </a:r>
            <a:r>
              <a:rPr lang="en-US" dirty="0" err="1"/>
              <a:t>applyColor:boolean</a:t>
            </a:r>
            <a:r>
              <a:rPr lang="en-US" dirty="0"/>
              <a:t>;</a:t>
            </a:r>
          </a:p>
          <a:p>
            <a:endParaRPr lang="en-US" dirty="0"/>
          </a:p>
          <a:p>
            <a:r>
              <a:rPr lang="en-US" dirty="0"/>
              <a:t>     constructor(){         </a:t>
            </a:r>
          </a:p>
          <a:p>
            <a:r>
              <a:rPr lang="en-US" dirty="0"/>
              <a:t>         </a:t>
            </a:r>
          </a:p>
          <a:p>
            <a:r>
              <a:rPr lang="en-US" dirty="0"/>
              <a:t>         </a:t>
            </a:r>
            <a:r>
              <a:rPr lang="en-US" dirty="0" err="1"/>
              <a:t>this.applyColor</a:t>
            </a:r>
            <a:r>
              <a:rPr lang="en-US" dirty="0"/>
              <a:t>=true;</a:t>
            </a:r>
          </a:p>
          <a:p>
            <a:r>
              <a:rPr lang="en-US" dirty="0"/>
              <a:t>     }</a:t>
            </a:r>
          </a:p>
          <a:p>
            <a:endParaRPr lang="en-US" dirty="0"/>
          </a:p>
          <a:p>
            <a:r>
              <a:rPr lang="en-US" dirty="0"/>
              <a:t>}</a:t>
            </a:r>
          </a:p>
        </p:txBody>
      </p:sp>
      <p:cxnSp>
        <p:nvCxnSpPr>
          <p:cNvPr id="6" name="Straight Arrow Connector 5"/>
          <p:cNvCxnSpPr/>
          <p:nvPr/>
        </p:nvCxnSpPr>
        <p:spPr>
          <a:xfrm flipV="1">
            <a:off x="3507475" y="2988860"/>
            <a:ext cx="150125" cy="247024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2003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1000"/>
                                        <p:tgtEl>
                                          <p:spTgt spid="4">
                                            <p:txEl>
                                              <p:pRg st="1" end="1"/>
                                            </p:txEl>
                                          </p:spTgt>
                                        </p:tgtEl>
                                      </p:cBhvr>
                                    </p:animEffect>
                                    <p:anim calcmode="lin" valueType="num">
                                      <p:cBhvr>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1000"/>
                                        <p:tgtEl>
                                          <p:spTgt spid="4">
                                            <p:txEl>
                                              <p:pRg st="7" end="7"/>
                                            </p:txEl>
                                          </p:spTgt>
                                        </p:tgtEl>
                                      </p:cBhvr>
                                    </p:animEffect>
                                    <p:anim calcmode="lin" valueType="num">
                                      <p:cBhvr>
                                        <p:cTn id="4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fade">
                                      <p:cBhvr>
                                        <p:cTn id="48" dur="1000"/>
                                        <p:tgtEl>
                                          <p:spTgt spid="4">
                                            <p:txEl>
                                              <p:pRg st="8" end="8"/>
                                            </p:txEl>
                                          </p:spTgt>
                                        </p:tgtEl>
                                      </p:cBhvr>
                                    </p:animEffect>
                                    <p:anim calcmode="lin" valueType="num">
                                      <p:cBhvr>
                                        <p:cTn id="4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1000"/>
                                        <p:tgtEl>
                                          <p:spTgt spid="4">
                                            <p:txEl>
                                              <p:pRg st="10" end="10"/>
                                            </p:txEl>
                                          </p:spTgt>
                                        </p:tgtEl>
                                      </p:cBhvr>
                                    </p:animEffect>
                                    <p:anim calcmode="lin" valueType="num">
                                      <p:cBhvr>
                                        <p:cTn id="5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fade">
                                      <p:cBhvr>
                                        <p:cTn id="58" dur="1000"/>
                                        <p:tgtEl>
                                          <p:spTgt spid="4">
                                            <p:txEl>
                                              <p:pRg st="11" end="11"/>
                                            </p:txEl>
                                          </p:spTgt>
                                        </p:tgtEl>
                                      </p:cBhvr>
                                    </p:animEffect>
                                    <p:anim calcmode="lin" valueType="num">
                                      <p:cBhvr>
                                        <p:cTn id="59"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animEffect transition="in" filter="fade">
                                      <p:cBhvr>
                                        <p:cTn id="63" dur="1000"/>
                                        <p:tgtEl>
                                          <p:spTgt spid="4">
                                            <p:txEl>
                                              <p:pRg st="12" end="12"/>
                                            </p:txEl>
                                          </p:spTgt>
                                        </p:tgtEl>
                                      </p:cBhvr>
                                    </p:animEffect>
                                    <p:anim calcmode="lin" valueType="num">
                                      <p:cBhvr>
                                        <p:cTn id="64"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
                                            <p:txEl>
                                              <p:pRg st="13" end="13"/>
                                            </p:txEl>
                                          </p:spTgt>
                                        </p:tgtEl>
                                        <p:attrNameLst>
                                          <p:attrName>style.visibility</p:attrName>
                                        </p:attrNameLst>
                                      </p:cBhvr>
                                      <p:to>
                                        <p:strVal val="visible"/>
                                      </p:to>
                                    </p:set>
                                    <p:animEffect transition="in" filter="fade">
                                      <p:cBhvr>
                                        <p:cTn id="68" dur="1000"/>
                                        <p:tgtEl>
                                          <p:spTgt spid="4">
                                            <p:txEl>
                                              <p:pRg st="13" end="13"/>
                                            </p:txEl>
                                          </p:spTgt>
                                        </p:tgtEl>
                                      </p:cBhvr>
                                    </p:animEffect>
                                    <p:anim calcmode="lin" valueType="num">
                                      <p:cBhvr>
                                        <p:cTn id="6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animEffect transition="in" filter="fade">
                                      <p:cBhvr>
                                        <p:cTn id="73" dur="1000"/>
                                        <p:tgtEl>
                                          <p:spTgt spid="4">
                                            <p:txEl>
                                              <p:pRg st="15" end="15"/>
                                            </p:txEl>
                                          </p:spTgt>
                                        </p:tgtEl>
                                      </p:cBhvr>
                                    </p:animEffect>
                                    <p:anim calcmode="lin" valueType="num">
                                      <p:cBhvr>
                                        <p:cTn id="74"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Modules</a:t>
            </a:r>
            <a:endParaRPr lang="en-US" dirty="0"/>
          </a:p>
        </p:txBody>
      </p:sp>
    </p:spTree>
    <p:extLst>
      <p:ext uri="{BB962C8B-B14F-4D97-AF65-F5344CB8AC3E}">
        <p14:creationId xmlns:p14="http://schemas.microsoft.com/office/powerpoint/2010/main" val="168930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9492" y="2674961"/>
            <a:ext cx="9471547" cy="1200329"/>
          </a:xfrm>
          <a:prstGeom prst="rect">
            <a:avLst/>
          </a:prstGeom>
          <a:noFill/>
        </p:spPr>
        <p:txBody>
          <a:bodyPr wrap="square" rtlCol="0">
            <a:spAutoFit/>
          </a:bodyPr>
          <a:lstStyle/>
          <a:p>
            <a:r>
              <a:rPr lang="en-IN" sz="3600" dirty="0" smtClean="0"/>
              <a:t>Show Demo  : Apply Style on template use this to apply inline styles</a:t>
            </a:r>
            <a:endParaRPr lang="en-US" sz="3600" dirty="0"/>
          </a:p>
        </p:txBody>
      </p:sp>
    </p:spTree>
    <p:extLst>
      <p:ext uri="{BB962C8B-B14F-4D97-AF65-F5344CB8AC3E}">
        <p14:creationId xmlns:p14="http://schemas.microsoft.com/office/powerpoint/2010/main" val="5825581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Way Data Binding</a:t>
            </a:r>
            <a:endParaRPr lang="en-US" dirty="0"/>
          </a:p>
        </p:txBody>
      </p:sp>
      <p:sp>
        <p:nvSpPr>
          <p:cNvPr id="3" name="Content Placeholder 2"/>
          <p:cNvSpPr>
            <a:spLocks noGrp="1"/>
          </p:cNvSpPr>
          <p:nvPr>
            <p:ph idx="1"/>
          </p:nvPr>
        </p:nvSpPr>
        <p:spPr>
          <a:xfrm>
            <a:off x="838200" y="1825625"/>
            <a:ext cx="9916236" cy="1245121"/>
          </a:xfrm>
        </p:spPr>
        <p:txBody>
          <a:bodyPr>
            <a:normAutofit fontScale="92500" lnSpcReduction="10000"/>
          </a:bodyPr>
          <a:lstStyle/>
          <a:p>
            <a:r>
              <a:rPr lang="en-IN" dirty="0" smtClean="0"/>
              <a:t>When we want to display and update the property at the same time we go for Two way data binding.</a:t>
            </a:r>
          </a:p>
          <a:p>
            <a:r>
              <a:rPr lang="en-IN" dirty="0" smtClean="0"/>
              <a:t>You need </a:t>
            </a:r>
            <a:r>
              <a:rPr lang="en-IN" dirty="0" err="1" smtClean="0"/>
              <a:t>FormsModule</a:t>
            </a:r>
            <a:r>
              <a:rPr lang="en-IN" dirty="0" smtClean="0"/>
              <a:t> to use </a:t>
            </a:r>
            <a:r>
              <a:rPr lang="en-IN" dirty="0" err="1" smtClean="0"/>
              <a:t>ngModel</a:t>
            </a:r>
            <a:endParaRPr lang="en-IN" dirty="0" smtClean="0"/>
          </a:p>
          <a:p>
            <a:pPr marL="0" indent="0">
              <a:buNone/>
            </a:pPr>
            <a:endParaRPr lang="en-IN" dirty="0" smtClean="0"/>
          </a:p>
          <a:p>
            <a:endParaRPr lang="en-US" dirty="0"/>
          </a:p>
        </p:txBody>
      </p:sp>
      <p:sp>
        <p:nvSpPr>
          <p:cNvPr id="5" name="TextBox 4"/>
          <p:cNvSpPr txBox="1"/>
          <p:nvPr/>
        </p:nvSpPr>
        <p:spPr>
          <a:xfrm>
            <a:off x="838200" y="4012440"/>
            <a:ext cx="9198591"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rgbClr val="FF0000"/>
                </a:solidFill>
              </a:rPr>
              <a:t>import { </a:t>
            </a:r>
            <a:r>
              <a:rPr lang="en-US" b="1" dirty="0" err="1">
                <a:solidFill>
                  <a:srgbClr val="FF0000"/>
                </a:solidFill>
              </a:rPr>
              <a:t>FormsModule</a:t>
            </a:r>
            <a:r>
              <a:rPr lang="en-US" b="1" dirty="0">
                <a:solidFill>
                  <a:srgbClr val="FF0000"/>
                </a:solidFill>
              </a:rPr>
              <a:t> } from '@angular/forms';</a:t>
            </a:r>
          </a:p>
          <a:p>
            <a:r>
              <a:rPr lang="en-US" dirty="0"/>
              <a:t>@</a:t>
            </a:r>
            <a:r>
              <a:rPr lang="en-US" dirty="0" err="1"/>
              <a:t>NgModule</a:t>
            </a:r>
            <a:r>
              <a:rPr lang="en-US" dirty="0"/>
              <a:t>({</a:t>
            </a:r>
          </a:p>
          <a:p>
            <a:r>
              <a:rPr lang="en-US" dirty="0"/>
              <a:t>  imports: [ </a:t>
            </a:r>
            <a:r>
              <a:rPr lang="en-US" b="1" dirty="0" err="1">
                <a:solidFill>
                  <a:srgbClr val="FF0000"/>
                </a:solidFill>
              </a:rPr>
              <a:t>BrowserModule,FormsModule</a:t>
            </a:r>
            <a:r>
              <a:rPr lang="en-US" dirty="0">
                <a:solidFill>
                  <a:srgbClr val="FF0000"/>
                </a:solidFill>
              </a:rPr>
              <a:t> </a:t>
            </a:r>
            <a:r>
              <a:rPr lang="en-US" dirty="0"/>
              <a:t>],</a:t>
            </a:r>
          </a:p>
          <a:p>
            <a:r>
              <a:rPr lang="en-US" dirty="0"/>
              <a:t>  declarations: [ </a:t>
            </a:r>
            <a:r>
              <a:rPr lang="en-US" dirty="0" err="1"/>
              <a:t>AppComponent,ProductComponent</a:t>
            </a:r>
            <a:r>
              <a:rPr lang="en-US" dirty="0"/>
              <a:t>],</a:t>
            </a:r>
          </a:p>
          <a:p>
            <a:r>
              <a:rPr lang="en-US" dirty="0"/>
              <a:t>  bootstrap: [ </a:t>
            </a:r>
            <a:r>
              <a:rPr lang="en-US" dirty="0" err="1"/>
              <a:t>AppComponent</a:t>
            </a:r>
            <a:r>
              <a:rPr lang="en-US" dirty="0"/>
              <a:t> ]</a:t>
            </a:r>
          </a:p>
          <a:p>
            <a:r>
              <a:rPr lang="en-US" dirty="0"/>
              <a:t>})</a:t>
            </a:r>
          </a:p>
          <a:p>
            <a:r>
              <a:rPr lang="en-US" dirty="0"/>
              <a:t>export class </a:t>
            </a:r>
            <a:r>
              <a:rPr lang="en-US" dirty="0" err="1"/>
              <a:t>AppModule</a:t>
            </a:r>
            <a:r>
              <a:rPr lang="en-US" dirty="0"/>
              <a:t> { }</a:t>
            </a:r>
          </a:p>
          <a:p>
            <a:endParaRPr lang="en-US" dirty="0"/>
          </a:p>
        </p:txBody>
      </p:sp>
      <p:sp>
        <p:nvSpPr>
          <p:cNvPr id="7" name="Rectangle 6"/>
          <p:cNvSpPr/>
          <p:nvPr/>
        </p:nvSpPr>
        <p:spPr>
          <a:xfrm>
            <a:off x="6646460" y="4353636"/>
            <a:ext cx="2784143" cy="887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NgModule</a:t>
            </a:r>
            <a:r>
              <a:rPr lang="en-IN" dirty="0" smtClean="0"/>
              <a:t> File</a:t>
            </a:r>
            <a:endParaRPr lang="en-US" dirty="0"/>
          </a:p>
        </p:txBody>
      </p:sp>
    </p:spTree>
    <p:extLst>
      <p:ext uri="{BB962C8B-B14F-4D97-AF65-F5344CB8AC3E}">
        <p14:creationId xmlns:p14="http://schemas.microsoft.com/office/powerpoint/2010/main" val="32706293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NgIf</a:t>
            </a:r>
            <a:r>
              <a:rPr lang="en-IN" dirty="0" smtClean="0"/>
              <a:t> </a:t>
            </a:r>
            <a:endParaRPr lang="en-US" dirty="0"/>
          </a:p>
        </p:txBody>
      </p:sp>
      <p:sp>
        <p:nvSpPr>
          <p:cNvPr id="3" name="Content Placeholder 2"/>
          <p:cNvSpPr>
            <a:spLocks noGrp="1"/>
          </p:cNvSpPr>
          <p:nvPr>
            <p:ph idx="1"/>
          </p:nvPr>
        </p:nvSpPr>
        <p:spPr/>
        <p:txBody>
          <a:bodyPr/>
          <a:lstStyle/>
          <a:p>
            <a:r>
              <a:rPr lang="en-IN" dirty="0" smtClean="0"/>
              <a:t>It used to Show or hide the element</a:t>
            </a:r>
            <a:endParaRPr lang="en-US" dirty="0"/>
          </a:p>
          <a:p>
            <a:endParaRPr lang="en-IN" dirty="0" smtClean="0"/>
          </a:p>
          <a:p>
            <a:endParaRPr lang="en-IN" dirty="0"/>
          </a:p>
          <a:p>
            <a:pPr marL="0" indent="0">
              <a:buNone/>
            </a:pPr>
            <a:endParaRPr lang="en-US" dirty="0"/>
          </a:p>
        </p:txBody>
      </p:sp>
      <p:pic>
        <p:nvPicPr>
          <p:cNvPr id="4" name="Picture 3"/>
          <p:cNvPicPr>
            <a:picLocks noChangeAspect="1"/>
          </p:cNvPicPr>
          <p:nvPr/>
        </p:nvPicPr>
        <p:blipFill>
          <a:blip r:embed="rId2"/>
          <a:stretch>
            <a:fillRect/>
          </a:stretch>
        </p:blipFill>
        <p:spPr>
          <a:xfrm>
            <a:off x="838200" y="3433479"/>
            <a:ext cx="5181559" cy="1356886"/>
          </a:xfrm>
          <a:prstGeom prst="rect">
            <a:avLst/>
          </a:prstGeom>
        </p:spPr>
      </p:pic>
      <p:pic>
        <p:nvPicPr>
          <p:cNvPr id="5" name="Picture 4"/>
          <p:cNvPicPr>
            <a:picLocks noChangeAspect="1"/>
          </p:cNvPicPr>
          <p:nvPr/>
        </p:nvPicPr>
        <p:blipFill>
          <a:blip r:embed="rId3"/>
          <a:stretch>
            <a:fillRect/>
          </a:stretch>
        </p:blipFill>
        <p:spPr>
          <a:xfrm>
            <a:off x="7239000" y="3021309"/>
            <a:ext cx="4114800" cy="2181225"/>
          </a:xfrm>
          <a:prstGeom prst="rect">
            <a:avLst/>
          </a:prstGeom>
        </p:spPr>
      </p:pic>
      <p:cxnSp>
        <p:nvCxnSpPr>
          <p:cNvPr id="7" name="Straight Arrow Connector 6"/>
          <p:cNvCxnSpPr/>
          <p:nvPr/>
        </p:nvCxnSpPr>
        <p:spPr>
          <a:xfrm flipH="1">
            <a:off x="2647665" y="3433479"/>
            <a:ext cx="5256000" cy="324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5979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Ng-Switch</a:t>
            </a:r>
            <a:endParaRPr lang="en-US" dirty="0"/>
          </a:p>
        </p:txBody>
      </p:sp>
      <p:sp>
        <p:nvSpPr>
          <p:cNvPr id="3" name="Content Placeholder 2"/>
          <p:cNvSpPr>
            <a:spLocks noGrp="1"/>
          </p:cNvSpPr>
          <p:nvPr>
            <p:ph idx="1"/>
          </p:nvPr>
        </p:nvSpPr>
        <p:spPr/>
        <p:txBody>
          <a:bodyPr/>
          <a:lstStyle/>
          <a:p>
            <a:r>
              <a:rPr lang="en-IN" dirty="0" smtClean="0"/>
              <a:t>Render Different elements depending on the condition. So we have to use *</a:t>
            </a:r>
            <a:r>
              <a:rPr lang="en-IN" dirty="0" err="1" smtClean="0"/>
              <a:t>ngIf</a:t>
            </a:r>
            <a:r>
              <a:rPr lang="en-IN" dirty="0" smtClean="0"/>
              <a:t> several time . This is where ng-switch is useful.</a:t>
            </a:r>
          </a:p>
          <a:p>
            <a:endParaRPr lang="en-US" dirty="0"/>
          </a:p>
        </p:txBody>
      </p:sp>
      <p:pic>
        <p:nvPicPr>
          <p:cNvPr id="4" name="Picture 3"/>
          <p:cNvPicPr>
            <a:picLocks noChangeAspect="1"/>
          </p:cNvPicPr>
          <p:nvPr/>
        </p:nvPicPr>
        <p:blipFill>
          <a:blip r:embed="rId2"/>
          <a:stretch>
            <a:fillRect/>
          </a:stretch>
        </p:blipFill>
        <p:spPr>
          <a:xfrm>
            <a:off x="722265" y="3287689"/>
            <a:ext cx="5534025" cy="2247900"/>
          </a:xfrm>
          <a:prstGeom prst="rect">
            <a:avLst/>
          </a:prstGeom>
        </p:spPr>
      </p:pic>
      <p:pic>
        <p:nvPicPr>
          <p:cNvPr id="5" name="Picture 4"/>
          <p:cNvPicPr>
            <a:picLocks noChangeAspect="1"/>
          </p:cNvPicPr>
          <p:nvPr/>
        </p:nvPicPr>
        <p:blipFill>
          <a:blip r:embed="rId3"/>
          <a:stretch>
            <a:fillRect/>
          </a:stretch>
        </p:blipFill>
        <p:spPr>
          <a:xfrm>
            <a:off x="8192069" y="3644876"/>
            <a:ext cx="3505200" cy="1533525"/>
          </a:xfrm>
          <a:prstGeom prst="rect">
            <a:avLst/>
          </a:prstGeom>
        </p:spPr>
      </p:pic>
      <p:sp>
        <p:nvSpPr>
          <p:cNvPr id="6" name="Left Arrow 5"/>
          <p:cNvSpPr/>
          <p:nvPr/>
        </p:nvSpPr>
        <p:spPr>
          <a:xfrm>
            <a:off x="4012442" y="3725839"/>
            <a:ext cx="4449170" cy="464024"/>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625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NgFor</a:t>
            </a:r>
            <a:r>
              <a:rPr lang="en-IN" dirty="0" smtClean="0"/>
              <a:t> </a:t>
            </a:r>
            <a:endParaRPr lang="en-US" dirty="0"/>
          </a:p>
        </p:txBody>
      </p:sp>
      <p:sp>
        <p:nvSpPr>
          <p:cNvPr id="3" name="Content Placeholder 2"/>
          <p:cNvSpPr>
            <a:spLocks noGrp="1"/>
          </p:cNvSpPr>
          <p:nvPr>
            <p:ph idx="1"/>
          </p:nvPr>
        </p:nvSpPr>
        <p:spPr/>
        <p:txBody>
          <a:bodyPr/>
          <a:lstStyle/>
          <a:p>
            <a:r>
              <a:rPr lang="en-IN" dirty="0" smtClean="0"/>
              <a:t>Use to iterate over Collection.</a:t>
            </a:r>
          </a:p>
          <a:p>
            <a:pPr marL="0" indent="0">
              <a:buNone/>
            </a:pPr>
            <a:endParaRPr lang="en-US" dirty="0"/>
          </a:p>
        </p:txBody>
      </p:sp>
      <p:pic>
        <p:nvPicPr>
          <p:cNvPr id="4" name="Picture 3"/>
          <p:cNvPicPr>
            <a:picLocks noChangeAspect="1"/>
          </p:cNvPicPr>
          <p:nvPr/>
        </p:nvPicPr>
        <p:blipFill>
          <a:blip r:embed="rId2"/>
          <a:stretch>
            <a:fillRect/>
          </a:stretch>
        </p:blipFill>
        <p:spPr>
          <a:xfrm>
            <a:off x="1088125" y="3355999"/>
            <a:ext cx="6057900" cy="1838325"/>
          </a:xfrm>
          <a:prstGeom prst="rect">
            <a:avLst/>
          </a:prstGeom>
        </p:spPr>
      </p:pic>
    </p:spTree>
    <p:extLst>
      <p:ext uri="{BB962C8B-B14F-4D97-AF65-F5344CB8AC3E}">
        <p14:creationId xmlns:p14="http://schemas.microsoft.com/office/powerpoint/2010/main" val="36391051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6012" y="2852737"/>
            <a:ext cx="7419975" cy="1152525"/>
          </a:xfrm>
          <a:prstGeom prst="rect">
            <a:avLst/>
          </a:prstGeom>
        </p:spPr>
      </p:pic>
      <p:cxnSp>
        <p:nvCxnSpPr>
          <p:cNvPr id="4" name="Straight Arrow Connector 3"/>
          <p:cNvCxnSpPr/>
          <p:nvPr/>
        </p:nvCxnSpPr>
        <p:spPr>
          <a:xfrm flipH="1" flipV="1">
            <a:off x="6141493" y="3493827"/>
            <a:ext cx="1419367" cy="120100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 name="TextBox 4"/>
          <p:cNvSpPr txBox="1"/>
          <p:nvPr/>
        </p:nvSpPr>
        <p:spPr>
          <a:xfrm>
            <a:off x="6114197" y="4885899"/>
            <a:ext cx="4626591" cy="369332"/>
          </a:xfrm>
          <a:prstGeom prst="rect">
            <a:avLst/>
          </a:prstGeom>
          <a:noFill/>
        </p:spPr>
        <p:txBody>
          <a:bodyPr wrap="square" rtlCol="0">
            <a:spAutoFit/>
          </a:bodyPr>
          <a:lstStyle/>
          <a:p>
            <a:r>
              <a:rPr lang="en-IN" dirty="0" smtClean="0"/>
              <a:t>Getting an index</a:t>
            </a:r>
            <a:endParaRPr lang="en-US" dirty="0"/>
          </a:p>
        </p:txBody>
      </p:sp>
    </p:spTree>
    <p:extLst>
      <p:ext uri="{BB962C8B-B14F-4D97-AF65-F5344CB8AC3E}">
        <p14:creationId xmlns:p14="http://schemas.microsoft.com/office/powerpoint/2010/main" val="36917754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NgClass</a:t>
            </a:r>
            <a:endParaRPr lang="en-US" dirty="0"/>
          </a:p>
        </p:txBody>
      </p:sp>
      <p:sp>
        <p:nvSpPr>
          <p:cNvPr id="3" name="Content Placeholder 2"/>
          <p:cNvSpPr>
            <a:spLocks noGrp="1"/>
          </p:cNvSpPr>
          <p:nvPr>
            <p:ph idx="1"/>
          </p:nvPr>
        </p:nvSpPr>
        <p:spPr/>
        <p:txBody>
          <a:bodyPr/>
          <a:lstStyle/>
          <a:p>
            <a:r>
              <a:rPr lang="en-US" dirty="0"/>
              <a:t>Adds and removes CSS classes on an HTML element</a:t>
            </a:r>
            <a:r>
              <a:rPr lang="en-US" dirty="0" smtClean="0"/>
              <a:t>.</a:t>
            </a:r>
          </a:p>
          <a:p>
            <a:endParaRPr lang="en-IN" dirty="0"/>
          </a:p>
          <a:p>
            <a:r>
              <a:rPr lang="en-IN" dirty="0" smtClean="0"/>
              <a:t>It takes collection of classes to be applied</a:t>
            </a:r>
            <a:endParaRPr lang="en-US" dirty="0"/>
          </a:p>
        </p:txBody>
      </p:sp>
    </p:spTree>
    <p:extLst>
      <p:ext uri="{BB962C8B-B14F-4D97-AF65-F5344CB8AC3E}">
        <p14:creationId xmlns:p14="http://schemas.microsoft.com/office/powerpoint/2010/main" val="37750461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5500" y="1190625"/>
            <a:ext cx="8001000" cy="4476750"/>
          </a:xfrm>
          <a:prstGeom prst="rect">
            <a:avLst/>
          </a:prstGeom>
        </p:spPr>
      </p:pic>
    </p:spTree>
    <p:extLst>
      <p:ext uri="{BB962C8B-B14F-4D97-AF65-F5344CB8AC3E}">
        <p14:creationId xmlns:p14="http://schemas.microsoft.com/office/powerpoint/2010/main" val="25359505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NgStyle</a:t>
            </a:r>
            <a:endParaRPr lang="en-US" dirty="0"/>
          </a:p>
        </p:txBody>
      </p:sp>
      <p:sp>
        <p:nvSpPr>
          <p:cNvPr id="3" name="Content Placeholder 2"/>
          <p:cNvSpPr>
            <a:spLocks noGrp="1"/>
          </p:cNvSpPr>
          <p:nvPr>
            <p:ph idx="1"/>
          </p:nvPr>
        </p:nvSpPr>
        <p:spPr/>
        <p:txBody>
          <a:bodyPr/>
          <a:lstStyle/>
          <a:p>
            <a:r>
              <a:rPr lang="en-IN" dirty="0" smtClean="0"/>
              <a:t>Its use to apply inline style</a:t>
            </a:r>
            <a:endParaRPr lang="en-US" dirty="0"/>
          </a:p>
        </p:txBody>
      </p:sp>
    </p:spTree>
    <p:extLst>
      <p:ext uri="{BB962C8B-B14F-4D97-AF65-F5344CB8AC3E}">
        <p14:creationId xmlns:p14="http://schemas.microsoft.com/office/powerpoint/2010/main" val="36276795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3012" y="1743075"/>
            <a:ext cx="9705975" cy="3371850"/>
          </a:xfrm>
          <a:prstGeom prst="rect">
            <a:avLst/>
          </a:prstGeom>
        </p:spPr>
      </p:pic>
    </p:spTree>
    <p:extLst>
      <p:ext uri="{BB962C8B-B14F-4D97-AF65-F5344CB8AC3E}">
        <p14:creationId xmlns:p14="http://schemas.microsoft.com/office/powerpoint/2010/main" val="710068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Modules</a:t>
            </a:r>
            <a:endParaRPr lang="en-US" dirty="0"/>
          </a:p>
        </p:txBody>
      </p:sp>
      <p:sp>
        <p:nvSpPr>
          <p:cNvPr id="4" name="Rounded Rectangle 3"/>
          <p:cNvSpPr/>
          <p:nvPr/>
        </p:nvSpPr>
        <p:spPr>
          <a:xfrm>
            <a:off x="1290918" y="1690688"/>
            <a:ext cx="3119718" cy="3759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Angular APP</a:t>
            </a:r>
          </a:p>
          <a:p>
            <a:pPr algn="ctr"/>
            <a:endParaRPr lang="en-IN" dirty="0"/>
          </a:p>
          <a:p>
            <a:pPr algn="ctr"/>
            <a:endParaRPr lang="en-IN" dirty="0" smtClean="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US" dirty="0"/>
          </a:p>
        </p:txBody>
      </p:sp>
      <p:sp>
        <p:nvSpPr>
          <p:cNvPr id="5" name="Vertical Scroll 4"/>
          <p:cNvSpPr/>
          <p:nvPr/>
        </p:nvSpPr>
        <p:spPr>
          <a:xfrm>
            <a:off x="1685365" y="3016251"/>
            <a:ext cx="2330823" cy="1837767"/>
          </a:xfrm>
          <a:prstGeom prst="verticalScroll">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smtClean="0"/>
              <a:t>Angular Module</a:t>
            </a:r>
          </a:p>
          <a:p>
            <a:pPr algn="ctr"/>
            <a:endParaRPr lang="en-IN" dirty="0"/>
          </a:p>
          <a:p>
            <a:pPr algn="ctr"/>
            <a:endParaRPr lang="en-US" dirty="0"/>
          </a:p>
        </p:txBody>
      </p:sp>
      <p:sp>
        <p:nvSpPr>
          <p:cNvPr id="6" name="Right Arrow 5"/>
          <p:cNvSpPr/>
          <p:nvPr/>
        </p:nvSpPr>
        <p:spPr>
          <a:xfrm>
            <a:off x="3836894" y="3935134"/>
            <a:ext cx="2026024" cy="27827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Vertical Scroll 6"/>
          <p:cNvSpPr/>
          <p:nvPr/>
        </p:nvSpPr>
        <p:spPr>
          <a:xfrm>
            <a:off x="5378823" y="1580449"/>
            <a:ext cx="5974977" cy="4802422"/>
          </a:xfrm>
          <a:prstGeom prst="vertic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Angular Module</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US" dirty="0"/>
          </a:p>
        </p:txBody>
      </p:sp>
      <p:sp>
        <p:nvSpPr>
          <p:cNvPr id="8" name="Rectangle 7"/>
          <p:cNvSpPr/>
          <p:nvPr/>
        </p:nvSpPr>
        <p:spPr>
          <a:xfrm>
            <a:off x="6600264" y="3226921"/>
            <a:ext cx="3460376" cy="91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r>
              <a:rPr lang="en-IN" dirty="0" err="1" smtClean="0"/>
              <a:t>NgModule</a:t>
            </a:r>
            <a:r>
              <a:rPr lang="en-IN" dirty="0" smtClean="0"/>
              <a:t> Decorator</a:t>
            </a:r>
            <a:endParaRPr lang="en-US" dirty="0"/>
          </a:p>
        </p:txBody>
      </p:sp>
      <p:sp>
        <p:nvSpPr>
          <p:cNvPr id="9" name="Rectangle 8"/>
          <p:cNvSpPr/>
          <p:nvPr/>
        </p:nvSpPr>
        <p:spPr>
          <a:xfrm>
            <a:off x="6671981" y="4854018"/>
            <a:ext cx="3388659" cy="804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export class </a:t>
            </a:r>
            <a:r>
              <a:rPr lang="en-US" sz="2000" dirty="0" err="1" smtClean="0"/>
              <a:t>AppModule</a:t>
            </a:r>
            <a:r>
              <a:rPr lang="en-US" sz="2000" dirty="0" smtClean="0"/>
              <a:t> { }</a:t>
            </a:r>
            <a:endParaRPr lang="en-US" sz="2000" dirty="0"/>
          </a:p>
        </p:txBody>
      </p:sp>
    </p:spTree>
    <p:extLst>
      <p:ext uri="{BB962C8B-B14F-4D97-AF65-F5344CB8AC3E}">
        <p14:creationId xmlns:p14="http://schemas.microsoft.com/office/powerpoint/2010/main" val="347094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NgNonBindable</a:t>
            </a:r>
            <a:endParaRPr lang="en-US" dirty="0"/>
          </a:p>
        </p:txBody>
      </p:sp>
      <p:sp>
        <p:nvSpPr>
          <p:cNvPr id="3" name="Content Placeholder 2"/>
          <p:cNvSpPr>
            <a:spLocks noGrp="1"/>
          </p:cNvSpPr>
          <p:nvPr>
            <p:ph idx="1"/>
          </p:nvPr>
        </p:nvSpPr>
        <p:spPr/>
        <p:txBody>
          <a:bodyPr/>
          <a:lstStyle/>
          <a:p>
            <a:r>
              <a:rPr lang="en-IN" dirty="0" smtClean="0"/>
              <a:t>Its used when we don’t angular to compile or bind a particular section of our page.</a:t>
            </a:r>
          </a:p>
          <a:p>
            <a:endParaRPr lang="en-IN" dirty="0"/>
          </a:p>
          <a:p>
            <a:pPr marL="0" indent="0">
              <a:buNone/>
            </a:pPr>
            <a:r>
              <a:rPr lang="en-IN" dirty="0" smtClean="0"/>
              <a:t>For example we want to render the literal text {{content}}. Normally this will be bound to the value of content variable because of </a:t>
            </a:r>
            <a:r>
              <a:rPr lang="en-IN" smtClean="0"/>
              <a:t>template syntax.</a:t>
            </a:r>
            <a:endParaRPr lang="en-US" dirty="0"/>
          </a:p>
        </p:txBody>
      </p:sp>
    </p:spTree>
    <p:extLst>
      <p:ext uri="{BB962C8B-B14F-4D97-AF65-F5344CB8AC3E}">
        <p14:creationId xmlns:p14="http://schemas.microsoft.com/office/powerpoint/2010/main" val="8799947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Forms</a:t>
            </a:r>
            <a:endParaRPr lang="en-US" dirty="0"/>
          </a:p>
        </p:txBody>
      </p:sp>
      <p:sp>
        <p:nvSpPr>
          <p:cNvPr id="3" name="Content Placeholder 2"/>
          <p:cNvSpPr>
            <a:spLocks noGrp="1"/>
          </p:cNvSpPr>
          <p:nvPr>
            <p:ph idx="1"/>
          </p:nvPr>
        </p:nvSpPr>
        <p:spPr/>
        <p:txBody>
          <a:bodyPr/>
          <a:lstStyle/>
          <a:p>
            <a:r>
              <a:rPr lang="en-IN" dirty="0" smtClean="0"/>
              <a:t>You can create forms using 2 ways</a:t>
            </a:r>
          </a:p>
          <a:p>
            <a:pPr marL="0" indent="0">
              <a:buNone/>
            </a:pPr>
            <a:endParaRPr lang="en-IN" dirty="0"/>
          </a:p>
          <a:p>
            <a:pPr marL="571500" indent="-571500">
              <a:buAutoNum type="romanLcPeriod"/>
            </a:pPr>
            <a:r>
              <a:rPr lang="en-IN" dirty="0" smtClean="0"/>
              <a:t>Model Driven approach</a:t>
            </a:r>
          </a:p>
          <a:p>
            <a:pPr marL="571500" indent="-571500">
              <a:buAutoNum type="romanLcPeriod"/>
            </a:pPr>
            <a:r>
              <a:rPr lang="en-IN" dirty="0" smtClean="0"/>
              <a:t>Template Driven approach</a:t>
            </a:r>
            <a:endParaRPr lang="en-US" dirty="0"/>
          </a:p>
        </p:txBody>
      </p:sp>
    </p:spTree>
    <p:extLst>
      <p:ext uri="{BB962C8B-B14F-4D97-AF65-F5344CB8AC3E}">
        <p14:creationId xmlns:p14="http://schemas.microsoft.com/office/powerpoint/2010/main" val="38706916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Approach</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It is achieved using </a:t>
            </a:r>
            <a:r>
              <a:rPr lang="en-IN" dirty="0" err="1" smtClean="0"/>
              <a:t>FormGroup</a:t>
            </a:r>
            <a:r>
              <a:rPr lang="en-IN" dirty="0" smtClean="0"/>
              <a:t> and </a:t>
            </a:r>
            <a:r>
              <a:rPr lang="en-IN" dirty="0" err="1" smtClean="0"/>
              <a:t>and</a:t>
            </a:r>
            <a:r>
              <a:rPr lang="en-IN" dirty="0" smtClean="0"/>
              <a:t> </a:t>
            </a:r>
            <a:r>
              <a:rPr lang="en-IN" dirty="0" err="1" smtClean="0"/>
              <a:t>FormControl</a:t>
            </a:r>
            <a:endParaRPr lang="en-IN" dirty="0" smtClean="0"/>
          </a:p>
          <a:p>
            <a:pPr marL="0" indent="0">
              <a:buNone/>
            </a:pPr>
            <a:endParaRPr lang="en-IN" dirty="0"/>
          </a:p>
          <a:p>
            <a:pPr marL="514350" indent="-514350">
              <a:buAutoNum type="arabicPeriod"/>
            </a:pPr>
            <a:r>
              <a:rPr lang="en-IN" dirty="0" err="1" smtClean="0"/>
              <a:t>FormGroup</a:t>
            </a:r>
            <a:endParaRPr lang="en-IN" dirty="0" smtClean="0"/>
          </a:p>
          <a:p>
            <a:r>
              <a:rPr lang="en-IN" dirty="0" smtClean="0"/>
              <a:t>- </a:t>
            </a:r>
            <a:r>
              <a:rPr lang="en-IN" b="1" dirty="0"/>
              <a:t> </a:t>
            </a:r>
            <a:r>
              <a:rPr lang="en-IN" b="1" dirty="0" err="1"/>
              <a:t>FormGroup</a:t>
            </a:r>
            <a:r>
              <a:rPr lang="en-IN" b="1" dirty="0"/>
              <a:t> encapsulates the state of all of its inner controls</a:t>
            </a:r>
            <a:endParaRPr lang="en-US" dirty="0"/>
          </a:p>
          <a:p>
            <a:r>
              <a:rPr lang="en-IN" b="1" dirty="0" smtClean="0"/>
              <a:t>   </a:t>
            </a:r>
            <a:r>
              <a:rPr lang="en-IN" b="1" dirty="0"/>
              <a:t>So </a:t>
            </a:r>
            <a:r>
              <a:rPr lang="en-IN" b="1" dirty="0" err="1"/>
              <a:t>Formgroup</a:t>
            </a:r>
            <a:r>
              <a:rPr lang="en-IN" b="1" dirty="0"/>
              <a:t> is valid only if all of tis inner controls are valid.</a:t>
            </a:r>
            <a:endParaRPr lang="en-US" dirty="0"/>
          </a:p>
          <a:p>
            <a:pPr marL="0" indent="0">
              <a:buNone/>
            </a:pPr>
            <a:endParaRPr lang="en-IN" dirty="0" smtClean="0"/>
          </a:p>
          <a:p>
            <a:pPr marL="0" indent="0">
              <a:buNone/>
            </a:pPr>
            <a:r>
              <a:rPr lang="en-IN" dirty="0" smtClean="0"/>
              <a:t>2 . </a:t>
            </a:r>
            <a:r>
              <a:rPr lang="en-IN" dirty="0" err="1" smtClean="0"/>
              <a:t>FormControl</a:t>
            </a:r>
            <a:endParaRPr lang="en-US" dirty="0" smtClean="0"/>
          </a:p>
          <a:p>
            <a:pPr lvl="0"/>
            <a:r>
              <a:rPr lang="en-IN" b="1" dirty="0" err="1"/>
              <a:t>FormControl</a:t>
            </a:r>
            <a:r>
              <a:rPr lang="en-IN" b="1" dirty="0"/>
              <a:t> is created for each template form control</a:t>
            </a:r>
            <a:endParaRPr lang="en-US" dirty="0"/>
          </a:p>
          <a:p>
            <a:pPr lvl="0"/>
            <a:r>
              <a:rPr lang="en-IN" b="1" dirty="0"/>
              <a:t>  Each form control in the template is represented by an instance of </a:t>
            </a:r>
            <a:r>
              <a:rPr lang="en-IN" b="1" dirty="0" err="1"/>
              <a:t>FormControl</a:t>
            </a:r>
            <a:endParaRPr lang="en-US" dirty="0"/>
          </a:p>
          <a:p>
            <a:pPr lvl="0"/>
            <a:r>
              <a:rPr lang="en-IN" b="1" dirty="0"/>
              <a:t>   This encapsulates the state of the control whether its valid or invalid and event its current value</a:t>
            </a:r>
            <a:endParaRPr lang="en-US" dirty="0"/>
          </a:p>
          <a:p>
            <a:pPr marL="0" indent="0">
              <a:buNone/>
            </a:pPr>
            <a:endParaRPr lang="en-IN" dirty="0" smtClean="0"/>
          </a:p>
        </p:txBody>
      </p:sp>
    </p:spTree>
    <p:extLst>
      <p:ext uri="{BB962C8B-B14F-4D97-AF65-F5344CB8AC3E}">
        <p14:creationId xmlns:p14="http://schemas.microsoft.com/office/powerpoint/2010/main" val="14575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Approach</a:t>
            </a:r>
            <a:endParaRPr lang="en-US" dirty="0"/>
          </a:p>
        </p:txBody>
      </p:sp>
      <p:sp>
        <p:nvSpPr>
          <p:cNvPr id="4" name="TextBox 3"/>
          <p:cNvSpPr txBox="1"/>
          <p:nvPr/>
        </p:nvSpPr>
        <p:spPr>
          <a:xfrm>
            <a:off x="6823880" y="1690688"/>
            <a:ext cx="5158853" cy="452431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 export class </a:t>
            </a:r>
            <a:r>
              <a:rPr lang="en-US" dirty="0" err="1"/>
              <a:t>CustomerComponent</a:t>
            </a:r>
            <a:r>
              <a:rPr lang="en-US" dirty="0"/>
              <a:t>  implements </a:t>
            </a:r>
            <a:r>
              <a:rPr lang="en-US" dirty="0" err="1"/>
              <a:t>OnInit</a:t>
            </a:r>
            <a:r>
              <a:rPr lang="en-US" dirty="0"/>
              <a:t> {</a:t>
            </a:r>
          </a:p>
          <a:p>
            <a:r>
              <a:rPr lang="en-US" dirty="0"/>
              <a:t>    countries :string[]=['</a:t>
            </a:r>
            <a:r>
              <a:rPr lang="en-US" dirty="0" err="1"/>
              <a:t>India','Australia','UK','US</a:t>
            </a:r>
            <a:r>
              <a:rPr lang="en-US" dirty="0"/>
              <a:t>'];</a:t>
            </a:r>
          </a:p>
          <a:p>
            <a:r>
              <a:rPr lang="en-US" dirty="0"/>
              <a:t>     </a:t>
            </a:r>
            <a:r>
              <a:rPr lang="en-US" dirty="0" err="1"/>
              <a:t>userForm:FormGroup</a:t>
            </a:r>
            <a:r>
              <a:rPr lang="en-US" dirty="0"/>
              <a:t>;</a:t>
            </a:r>
          </a:p>
          <a:p>
            <a:r>
              <a:rPr lang="en-US" dirty="0"/>
              <a:t>      </a:t>
            </a:r>
            <a:r>
              <a:rPr lang="en-US" dirty="0" err="1"/>
              <a:t>ngOnInit</a:t>
            </a:r>
            <a:r>
              <a:rPr lang="en-US" dirty="0"/>
              <a:t>(){</a:t>
            </a:r>
          </a:p>
          <a:p>
            <a:r>
              <a:rPr lang="en-US" dirty="0"/>
              <a:t>         </a:t>
            </a:r>
            <a:r>
              <a:rPr lang="en-US" dirty="0" err="1"/>
              <a:t>this.userForm</a:t>
            </a:r>
            <a:r>
              <a:rPr lang="en-US" dirty="0"/>
              <a:t>= new </a:t>
            </a:r>
            <a:r>
              <a:rPr lang="en-US" dirty="0" err="1"/>
              <a:t>FormGroup</a:t>
            </a:r>
            <a:r>
              <a:rPr lang="en-US" dirty="0"/>
              <a:t>({</a:t>
            </a:r>
          </a:p>
          <a:p>
            <a:r>
              <a:rPr lang="en-US" dirty="0"/>
              <a:t>               </a:t>
            </a:r>
            <a:r>
              <a:rPr lang="en-US" dirty="0" err="1"/>
              <a:t>name:new</a:t>
            </a:r>
            <a:r>
              <a:rPr lang="en-US" dirty="0"/>
              <a:t> </a:t>
            </a:r>
            <a:r>
              <a:rPr lang="en-US" dirty="0" err="1"/>
              <a:t>FormGroup</a:t>
            </a:r>
            <a:r>
              <a:rPr lang="en-US" dirty="0"/>
              <a:t>({</a:t>
            </a:r>
          </a:p>
          <a:p>
            <a:r>
              <a:rPr lang="en-US" dirty="0"/>
              <a:t>                  </a:t>
            </a:r>
            <a:r>
              <a:rPr lang="en-US" dirty="0" err="1"/>
              <a:t>firstName:new</a:t>
            </a:r>
            <a:r>
              <a:rPr lang="en-US" dirty="0"/>
              <a:t> </a:t>
            </a:r>
            <a:r>
              <a:rPr lang="en-US" dirty="0" err="1"/>
              <a:t>FormControl</a:t>
            </a:r>
            <a:r>
              <a:rPr lang="en-US" dirty="0"/>
              <a:t>(),</a:t>
            </a:r>
          </a:p>
          <a:p>
            <a:r>
              <a:rPr lang="en-US" dirty="0"/>
              <a:t>                  </a:t>
            </a:r>
            <a:r>
              <a:rPr lang="en-US" dirty="0" err="1"/>
              <a:t>lastName:new</a:t>
            </a:r>
            <a:r>
              <a:rPr lang="en-US" dirty="0"/>
              <a:t> </a:t>
            </a:r>
            <a:r>
              <a:rPr lang="en-US" dirty="0" err="1"/>
              <a:t>FormControl</a:t>
            </a:r>
            <a:r>
              <a:rPr lang="en-US" dirty="0"/>
              <a:t>()</a:t>
            </a:r>
          </a:p>
          <a:p>
            <a:r>
              <a:rPr lang="en-US" dirty="0"/>
              <a:t>              }),</a:t>
            </a:r>
          </a:p>
          <a:p>
            <a:r>
              <a:rPr lang="en-US" dirty="0"/>
              <a:t>             </a:t>
            </a:r>
            <a:r>
              <a:rPr lang="en-US" dirty="0" err="1"/>
              <a:t>email:new</a:t>
            </a:r>
            <a:r>
              <a:rPr lang="en-US" dirty="0"/>
              <a:t> </a:t>
            </a:r>
            <a:r>
              <a:rPr lang="en-US" dirty="0" err="1"/>
              <a:t>FormControl</a:t>
            </a:r>
            <a:r>
              <a:rPr lang="en-US" dirty="0"/>
              <a:t>(),</a:t>
            </a:r>
          </a:p>
          <a:p>
            <a:r>
              <a:rPr lang="en-US" dirty="0"/>
              <a:t>             </a:t>
            </a:r>
            <a:r>
              <a:rPr lang="en-US" dirty="0" err="1"/>
              <a:t>password:new</a:t>
            </a:r>
            <a:r>
              <a:rPr lang="en-US" dirty="0"/>
              <a:t> </a:t>
            </a:r>
            <a:r>
              <a:rPr lang="en-US" dirty="0" err="1"/>
              <a:t>FormControl</a:t>
            </a:r>
            <a:r>
              <a:rPr lang="en-US" dirty="0"/>
              <a:t>(),</a:t>
            </a:r>
          </a:p>
          <a:p>
            <a:r>
              <a:rPr lang="en-US" dirty="0"/>
              <a:t>             </a:t>
            </a:r>
            <a:r>
              <a:rPr lang="en-US" dirty="0" err="1"/>
              <a:t>countr:new</a:t>
            </a:r>
            <a:r>
              <a:rPr lang="en-US" dirty="0"/>
              <a:t> </a:t>
            </a:r>
            <a:r>
              <a:rPr lang="en-US" dirty="0" err="1"/>
              <a:t>FormControl</a:t>
            </a:r>
            <a:r>
              <a:rPr lang="en-US" dirty="0"/>
              <a:t>()</a:t>
            </a:r>
          </a:p>
          <a:p>
            <a:r>
              <a:rPr lang="en-US" dirty="0"/>
              <a:t>          })</a:t>
            </a:r>
          </a:p>
          <a:p>
            <a:r>
              <a:rPr lang="en-US" dirty="0"/>
              <a:t>      }</a:t>
            </a:r>
          </a:p>
          <a:p>
            <a:r>
              <a:rPr lang="en-US" dirty="0"/>
              <a:t>}</a:t>
            </a:r>
          </a:p>
        </p:txBody>
      </p:sp>
      <p:sp>
        <p:nvSpPr>
          <p:cNvPr id="6" name="TextBox 5"/>
          <p:cNvSpPr txBox="1"/>
          <p:nvPr/>
        </p:nvSpPr>
        <p:spPr>
          <a:xfrm>
            <a:off x="473122" y="1413689"/>
            <a:ext cx="5622878" cy="507831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 &lt;form </a:t>
            </a:r>
            <a:r>
              <a:rPr lang="en-US" dirty="0" err="1"/>
              <a:t>novalidate</a:t>
            </a:r>
            <a:r>
              <a:rPr lang="en-US" dirty="0"/>
              <a:t> [</a:t>
            </a:r>
            <a:r>
              <a:rPr lang="en-US" dirty="0" err="1"/>
              <a:t>formGroup</a:t>
            </a:r>
            <a:r>
              <a:rPr lang="en-US" dirty="0"/>
              <a:t>]="</a:t>
            </a:r>
            <a:r>
              <a:rPr lang="en-US" dirty="0" err="1"/>
              <a:t>userForm</a:t>
            </a:r>
            <a:r>
              <a:rPr lang="en-US" dirty="0"/>
              <a:t>"&gt;</a:t>
            </a:r>
          </a:p>
          <a:p>
            <a:r>
              <a:rPr lang="en-US" dirty="0"/>
              <a:t>    &lt;</a:t>
            </a:r>
            <a:r>
              <a:rPr lang="en-US" dirty="0" err="1"/>
              <a:t>fieldset</a:t>
            </a:r>
            <a:r>
              <a:rPr lang="en-US" dirty="0"/>
              <a:t> </a:t>
            </a:r>
            <a:r>
              <a:rPr lang="en-US" dirty="0" err="1"/>
              <a:t>formGroupName</a:t>
            </a:r>
            <a:r>
              <a:rPr lang="en-US" dirty="0"/>
              <a:t>="name"&gt;</a:t>
            </a:r>
          </a:p>
          <a:p>
            <a:r>
              <a:rPr lang="en-US" dirty="0"/>
              <a:t>        &lt;div class="form-group"&gt;</a:t>
            </a:r>
          </a:p>
          <a:p>
            <a:r>
              <a:rPr lang="en-US" dirty="0"/>
              <a:t>            &lt;label&gt;First Name&lt;/label&gt;</a:t>
            </a:r>
          </a:p>
          <a:p>
            <a:r>
              <a:rPr lang="en-US" dirty="0"/>
              <a:t>            &lt;input type="text"</a:t>
            </a:r>
          </a:p>
          <a:p>
            <a:r>
              <a:rPr lang="en-US" dirty="0"/>
              <a:t>                   class="form-control" </a:t>
            </a:r>
            <a:r>
              <a:rPr lang="en-US" dirty="0" err="1"/>
              <a:t>formControlName</a:t>
            </a:r>
            <a:r>
              <a:rPr lang="en-US" dirty="0"/>
              <a:t>="</a:t>
            </a:r>
            <a:r>
              <a:rPr lang="en-US" dirty="0" err="1"/>
              <a:t>firstName</a:t>
            </a:r>
            <a:r>
              <a:rPr lang="en-US" dirty="0"/>
              <a:t>"&gt;</a:t>
            </a:r>
          </a:p>
          <a:p>
            <a:r>
              <a:rPr lang="en-US" dirty="0"/>
              <a:t>        &lt;/div&gt;</a:t>
            </a:r>
          </a:p>
          <a:p>
            <a:endParaRPr lang="en-US" dirty="0"/>
          </a:p>
          <a:p>
            <a:r>
              <a:rPr lang="en-US" dirty="0"/>
              <a:t>        &lt;div class="form-group"&gt;</a:t>
            </a:r>
          </a:p>
          <a:p>
            <a:r>
              <a:rPr lang="en-US" dirty="0"/>
              <a:t>            &lt;label&gt;Last Name&lt;/label&gt;</a:t>
            </a:r>
          </a:p>
          <a:p>
            <a:r>
              <a:rPr lang="en-US" dirty="0"/>
              <a:t>            &lt;input type="text"</a:t>
            </a:r>
          </a:p>
          <a:p>
            <a:r>
              <a:rPr lang="en-US" dirty="0"/>
              <a:t>                   class="form-control" </a:t>
            </a:r>
            <a:r>
              <a:rPr lang="en-US" dirty="0" err="1"/>
              <a:t>formControlName</a:t>
            </a:r>
            <a:r>
              <a:rPr lang="en-US" dirty="0"/>
              <a:t>="</a:t>
            </a:r>
            <a:r>
              <a:rPr lang="en-US" dirty="0" err="1"/>
              <a:t>lastName</a:t>
            </a:r>
            <a:r>
              <a:rPr lang="en-US" dirty="0"/>
              <a:t>"&gt;</a:t>
            </a:r>
          </a:p>
          <a:p>
            <a:r>
              <a:rPr lang="en-US" dirty="0"/>
              <a:t>        &lt;/div&gt;</a:t>
            </a:r>
          </a:p>
          <a:p>
            <a:r>
              <a:rPr lang="en-US" dirty="0"/>
              <a:t>    &lt;/</a:t>
            </a:r>
            <a:r>
              <a:rPr lang="en-US" dirty="0" err="1"/>
              <a:t>fieldset</a:t>
            </a:r>
            <a:r>
              <a:rPr lang="en-US" dirty="0"/>
              <a:t>&gt;</a:t>
            </a:r>
          </a:p>
          <a:p>
            <a:endParaRPr lang="en-US" dirty="0"/>
          </a:p>
          <a:p>
            <a:r>
              <a:rPr lang="en-US" dirty="0"/>
              <a:t> &lt;form&gt;</a:t>
            </a:r>
          </a:p>
        </p:txBody>
      </p:sp>
      <p:cxnSp>
        <p:nvCxnSpPr>
          <p:cNvPr id="8" name="Straight Arrow Connector 7"/>
          <p:cNvCxnSpPr/>
          <p:nvPr/>
        </p:nvCxnSpPr>
        <p:spPr>
          <a:xfrm>
            <a:off x="4449170" y="1552189"/>
            <a:ext cx="3466531" cy="1187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3284561" y="3261815"/>
            <a:ext cx="4535606" cy="4503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75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477"/>
            <a:ext cx="10515600" cy="1325563"/>
          </a:xfrm>
        </p:spPr>
        <p:txBody>
          <a:bodyPr/>
          <a:lstStyle/>
          <a:p>
            <a:r>
              <a:rPr lang="en-IN" dirty="0" smtClean="0"/>
              <a:t>Pipes</a:t>
            </a:r>
            <a:endParaRPr lang="en-US" dirty="0"/>
          </a:p>
        </p:txBody>
      </p:sp>
      <p:sp>
        <p:nvSpPr>
          <p:cNvPr id="4" name="Rounded Rectangle 3"/>
          <p:cNvSpPr/>
          <p:nvPr/>
        </p:nvSpPr>
        <p:spPr>
          <a:xfrm>
            <a:off x="1460310" y="2879678"/>
            <a:ext cx="1624084" cy="1446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Input</a:t>
            </a:r>
            <a:endParaRPr lang="en-US" dirty="0"/>
          </a:p>
        </p:txBody>
      </p:sp>
      <p:sp>
        <p:nvSpPr>
          <p:cNvPr id="5" name="Rounded Rectangle 4"/>
          <p:cNvSpPr/>
          <p:nvPr/>
        </p:nvSpPr>
        <p:spPr>
          <a:xfrm>
            <a:off x="3823647" y="2879678"/>
            <a:ext cx="1624084" cy="1446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Pipe</a:t>
            </a:r>
            <a:endParaRPr lang="en-US" dirty="0"/>
          </a:p>
        </p:txBody>
      </p:sp>
      <p:sp>
        <p:nvSpPr>
          <p:cNvPr id="6" name="Rounded Rectangle 5"/>
          <p:cNvSpPr/>
          <p:nvPr/>
        </p:nvSpPr>
        <p:spPr>
          <a:xfrm>
            <a:off x="6471313" y="2879678"/>
            <a:ext cx="1624084" cy="1446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Desired output</a:t>
            </a:r>
            <a:endParaRPr lang="en-US" dirty="0"/>
          </a:p>
        </p:txBody>
      </p:sp>
      <p:sp>
        <p:nvSpPr>
          <p:cNvPr id="7" name="Right Arrow 6"/>
          <p:cNvSpPr/>
          <p:nvPr/>
        </p:nvSpPr>
        <p:spPr>
          <a:xfrm>
            <a:off x="3084394" y="3411940"/>
            <a:ext cx="881417" cy="40943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ight Arrow 7"/>
          <p:cNvSpPr/>
          <p:nvPr/>
        </p:nvSpPr>
        <p:spPr>
          <a:xfrm>
            <a:off x="5518813" y="3425588"/>
            <a:ext cx="952500" cy="39578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253066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Built in Pipes</a:t>
            </a:r>
            <a:endParaRPr lang="en-US" dirty="0"/>
          </a:p>
        </p:txBody>
      </p:sp>
      <p:sp>
        <p:nvSpPr>
          <p:cNvPr id="3" name="Content Placeholder 2"/>
          <p:cNvSpPr>
            <a:spLocks noGrp="1"/>
          </p:cNvSpPr>
          <p:nvPr>
            <p:ph idx="1"/>
          </p:nvPr>
        </p:nvSpPr>
        <p:spPr/>
        <p:txBody>
          <a:bodyPr/>
          <a:lstStyle/>
          <a:p>
            <a:r>
              <a:rPr lang="en-IN" dirty="0" smtClean="0"/>
              <a:t>Lowercase</a:t>
            </a:r>
          </a:p>
          <a:p>
            <a:r>
              <a:rPr lang="en-IN" dirty="0" smtClean="0"/>
              <a:t>Uppercase</a:t>
            </a:r>
          </a:p>
          <a:p>
            <a:r>
              <a:rPr lang="en-IN" dirty="0" smtClean="0"/>
              <a:t>Date</a:t>
            </a:r>
          </a:p>
          <a:p>
            <a:endParaRPr lang="en-US" dirty="0"/>
          </a:p>
        </p:txBody>
      </p:sp>
      <p:sp>
        <p:nvSpPr>
          <p:cNvPr id="5" name="TextBox 4"/>
          <p:cNvSpPr txBox="1"/>
          <p:nvPr/>
        </p:nvSpPr>
        <p:spPr>
          <a:xfrm>
            <a:off x="5431809" y="1825625"/>
            <a:ext cx="4872251"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b="1" dirty="0"/>
              <a:t> &lt;h4&gt;{{name}}&lt;/h4</a:t>
            </a:r>
            <a:r>
              <a:rPr lang="pt-BR" sz="2400" b="1" dirty="0" smtClean="0"/>
              <a:t>&gt;</a:t>
            </a:r>
          </a:p>
          <a:p>
            <a:endParaRPr lang="pt-BR" sz="2400" b="1" dirty="0"/>
          </a:p>
          <a:p>
            <a:r>
              <a:rPr lang="pt-BR" sz="2400" b="1" dirty="0"/>
              <a:t> &lt;h4&gt; {{name | uppercase}}&lt;/h4</a:t>
            </a:r>
            <a:r>
              <a:rPr lang="pt-BR" sz="2400" b="1" dirty="0" smtClean="0"/>
              <a:t>&gt;</a:t>
            </a:r>
          </a:p>
          <a:p>
            <a:endParaRPr lang="pt-BR" sz="2400" b="1" dirty="0"/>
          </a:p>
          <a:p>
            <a:r>
              <a:rPr lang="pt-BR" sz="2400" b="1" dirty="0"/>
              <a:t>  &lt;h4&gt; {{name | lowercase}}&lt;/h4&gt;</a:t>
            </a:r>
            <a:endParaRPr lang="en-US" sz="2400" b="1" dirty="0"/>
          </a:p>
        </p:txBody>
      </p:sp>
    </p:spTree>
    <p:extLst>
      <p:ext uri="{BB962C8B-B14F-4D97-AF65-F5344CB8AC3E}">
        <p14:creationId xmlns:p14="http://schemas.microsoft.com/office/powerpoint/2010/main" val="3328821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Chaining Pipe</a:t>
            </a:r>
            <a:endParaRPr lang="en-US" dirty="0"/>
          </a:p>
        </p:txBody>
      </p:sp>
      <p:sp>
        <p:nvSpPr>
          <p:cNvPr id="4" name="TextBox 3"/>
          <p:cNvSpPr txBox="1"/>
          <p:nvPr/>
        </p:nvSpPr>
        <p:spPr>
          <a:xfrm>
            <a:off x="1596788" y="2047164"/>
            <a:ext cx="9103057"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 {{ </a:t>
            </a:r>
            <a:r>
              <a:rPr lang="en-US" sz="2800" b="1" dirty="0" err="1"/>
              <a:t>mfgDate</a:t>
            </a:r>
            <a:r>
              <a:rPr lang="en-US" sz="2800" b="1" dirty="0"/>
              <a:t> | date | uppercase}}               </a:t>
            </a:r>
          </a:p>
          <a:p>
            <a:r>
              <a:rPr lang="en-US" sz="2800" b="1" dirty="0"/>
              <a:t>                    </a:t>
            </a:r>
          </a:p>
          <a:p>
            <a:r>
              <a:rPr lang="en-US" sz="2800" b="1" dirty="0"/>
              <a:t>                    </a:t>
            </a:r>
          </a:p>
          <a:p>
            <a:r>
              <a:rPr lang="en-US" sz="2800" b="1" dirty="0"/>
              <a:t>   {{  </a:t>
            </a:r>
            <a:r>
              <a:rPr lang="en-US" sz="2800" b="1" dirty="0" err="1"/>
              <a:t>mfgDate</a:t>
            </a:r>
            <a:r>
              <a:rPr lang="en-US" sz="2800" b="1" dirty="0"/>
              <a:t> | date:'</a:t>
            </a:r>
            <a:r>
              <a:rPr lang="en-US" sz="2800" b="1" dirty="0" err="1"/>
              <a:t>fullDate</a:t>
            </a:r>
            <a:r>
              <a:rPr lang="en-US" sz="2800" b="1" dirty="0"/>
              <a:t>' | uppercase}}&lt;</a:t>
            </a:r>
            <a:r>
              <a:rPr lang="en-US" sz="2800" b="1" dirty="0" err="1"/>
              <a:t>br</a:t>
            </a:r>
            <a:r>
              <a:rPr lang="en-US" sz="2800" b="1" dirty="0"/>
              <a:t>/&gt;</a:t>
            </a:r>
          </a:p>
        </p:txBody>
      </p:sp>
    </p:spTree>
    <p:extLst>
      <p:ext uri="{BB962C8B-B14F-4D97-AF65-F5344CB8AC3E}">
        <p14:creationId xmlns:p14="http://schemas.microsoft.com/office/powerpoint/2010/main" val="90762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Pipe</a:t>
            </a:r>
            <a:endParaRPr lang="en-US" dirty="0"/>
          </a:p>
        </p:txBody>
      </p:sp>
      <p:sp>
        <p:nvSpPr>
          <p:cNvPr id="4" name="TextBox 3"/>
          <p:cNvSpPr txBox="1"/>
          <p:nvPr/>
        </p:nvSpPr>
        <p:spPr>
          <a:xfrm>
            <a:off x="4517409" y="2197290"/>
            <a:ext cx="6836391"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import { </a:t>
            </a:r>
            <a:r>
              <a:rPr lang="en-US" dirty="0" err="1"/>
              <a:t>Pipe,PipeTransform</a:t>
            </a:r>
            <a:r>
              <a:rPr lang="en-US" dirty="0"/>
              <a:t> } from '@angular/core';</a:t>
            </a:r>
          </a:p>
          <a:p>
            <a:endParaRPr lang="en-US" dirty="0"/>
          </a:p>
          <a:p>
            <a:r>
              <a:rPr lang="en-US" dirty="0"/>
              <a:t>@Pipe({</a:t>
            </a:r>
          </a:p>
          <a:p>
            <a:r>
              <a:rPr lang="en-US" dirty="0"/>
              <a:t>    </a:t>
            </a:r>
            <a:r>
              <a:rPr lang="en-US" dirty="0" err="1"/>
              <a:t>name:'double</a:t>
            </a:r>
            <a:r>
              <a:rPr lang="en-US" dirty="0"/>
              <a:t>'</a:t>
            </a:r>
          </a:p>
          <a:p>
            <a:r>
              <a:rPr lang="en-US" dirty="0"/>
              <a:t>})</a:t>
            </a:r>
          </a:p>
          <a:p>
            <a:endParaRPr lang="en-US" dirty="0"/>
          </a:p>
          <a:p>
            <a:r>
              <a:rPr lang="en-US" dirty="0"/>
              <a:t>export  class  </a:t>
            </a:r>
            <a:r>
              <a:rPr lang="en-US" dirty="0" err="1"/>
              <a:t>DoublePipe</a:t>
            </a:r>
            <a:r>
              <a:rPr lang="en-US" dirty="0"/>
              <a:t> implements  </a:t>
            </a:r>
            <a:r>
              <a:rPr lang="en-US" b="1" dirty="0" err="1">
                <a:solidFill>
                  <a:srgbClr val="FF0000"/>
                </a:solidFill>
              </a:rPr>
              <a:t>PipeTransform</a:t>
            </a:r>
            <a:r>
              <a:rPr lang="en-US" dirty="0"/>
              <a:t>{</a:t>
            </a:r>
          </a:p>
          <a:p>
            <a:r>
              <a:rPr lang="en-US" dirty="0"/>
              <a:t>    </a:t>
            </a:r>
            <a:r>
              <a:rPr lang="en-US" b="1" dirty="0">
                <a:solidFill>
                  <a:srgbClr val="FF0000"/>
                </a:solidFill>
              </a:rPr>
              <a:t>transform(</a:t>
            </a:r>
            <a:r>
              <a:rPr lang="en-US" b="1" dirty="0" err="1">
                <a:solidFill>
                  <a:srgbClr val="FF0000"/>
                </a:solidFill>
              </a:rPr>
              <a:t>value:any,args</a:t>
            </a:r>
            <a:r>
              <a:rPr lang="en-US" dirty="0"/>
              <a:t>?:any):any{</a:t>
            </a:r>
          </a:p>
          <a:p>
            <a:endParaRPr lang="en-US" dirty="0"/>
          </a:p>
          <a:p>
            <a:r>
              <a:rPr lang="en-US" dirty="0"/>
              <a:t>        return value*value;</a:t>
            </a:r>
          </a:p>
          <a:p>
            <a:r>
              <a:rPr lang="en-US" dirty="0"/>
              <a:t>    }</a:t>
            </a:r>
          </a:p>
          <a:p>
            <a:r>
              <a:rPr lang="en-US" dirty="0"/>
              <a:t>}</a:t>
            </a:r>
          </a:p>
        </p:txBody>
      </p:sp>
      <p:sp>
        <p:nvSpPr>
          <p:cNvPr id="5" name="TextBox 4"/>
          <p:cNvSpPr txBox="1"/>
          <p:nvPr/>
        </p:nvSpPr>
        <p:spPr>
          <a:xfrm>
            <a:off x="450376" y="3370997"/>
            <a:ext cx="3698543"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&lt;input  type="text" #input (</a:t>
            </a:r>
            <a:r>
              <a:rPr lang="en-US" dirty="0" err="1"/>
              <a:t>keyup</a:t>
            </a:r>
            <a:r>
              <a:rPr lang="en-US" dirty="0"/>
              <a:t>)="0"/&gt;</a:t>
            </a:r>
          </a:p>
          <a:p>
            <a:r>
              <a:rPr lang="en-US" dirty="0"/>
              <a:t>&lt;p&gt;{{</a:t>
            </a:r>
            <a:r>
              <a:rPr lang="en-US" dirty="0" err="1"/>
              <a:t>input.value</a:t>
            </a:r>
            <a:r>
              <a:rPr lang="en-US" dirty="0"/>
              <a:t>}}&lt;/p&gt;</a:t>
            </a:r>
          </a:p>
          <a:p>
            <a:r>
              <a:rPr lang="en-US" dirty="0"/>
              <a:t>&lt;p&gt;{{</a:t>
            </a:r>
            <a:r>
              <a:rPr lang="en-US" b="1" dirty="0" err="1">
                <a:solidFill>
                  <a:srgbClr val="FF0000"/>
                </a:solidFill>
              </a:rPr>
              <a:t>input.value|double</a:t>
            </a:r>
            <a:r>
              <a:rPr lang="en-US" b="1" dirty="0">
                <a:solidFill>
                  <a:srgbClr val="FF0000"/>
                </a:solidFill>
              </a:rPr>
              <a:t>}}&lt;/</a:t>
            </a:r>
            <a:r>
              <a:rPr lang="en-US" dirty="0"/>
              <a:t>p&gt;</a:t>
            </a:r>
          </a:p>
          <a:p>
            <a:endParaRPr lang="en-US" dirty="0"/>
          </a:p>
        </p:txBody>
      </p:sp>
      <p:cxnSp>
        <p:nvCxnSpPr>
          <p:cNvPr id="8" name="Straight Arrow Connector 7"/>
          <p:cNvCxnSpPr/>
          <p:nvPr/>
        </p:nvCxnSpPr>
        <p:spPr>
          <a:xfrm flipH="1">
            <a:off x="2743200" y="3234519"/>
            <a:ext cx="2756848" cy="10099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137574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Async</a:t>
            </a:r>
            <a:r>
              <a:rPr lang="en-IN" dirty="0" smtClean="0"/>
              <a:t> Pipe</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a:t>
            </a:r>
            <a:r>
              <a:rPr lang="en-US" dirty="0"/>
              <a:t>pipe accepts promise or  </a:t>
            </a:r>
            <a:r>
              <a:rPr lang="en-US" dirty="0" err="1"/>
              <a:t>observavle</a:t>
            </a:r>
            <a:r>
              <a:rPr lang="en-US" dirty="0"/>
              <a:t> input and subscribes to the input automatically and eventually returns the emitted value.</a:t>
            </a:r>
          </a:p>
          <a:p>
            <a:r>
              <a:rPr lang="en-US" dirty="0" smtClean="0"/>
              <a:t>This </a:t>
            </a:r>
            <a:r>
              <a:rPr lang="en-US" dirty="0"/>
              <a:t>pipe maintains a subscription to the input observable and keeps delivering values from that</a:t>
            </a:r>
          </a:p>
        </p:txBody>
      </p:sp>
    </p:spTree>
    <p:extLst>
      <p:ext uri="{BB962C8B-B14F-4D97-AF65-F5344CB8AC3E}">
        <p14:creationId xmlns:p14="http://schemas.microsoft.com/office/powerpoint/2010/main" val="4225879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477"/>
            <a:ext cx="10515600" cy="1325563"/>
          </a:xfrm>
        </p:spPr>
        <p:txBody>
          <a:bodyPr/>
          <a:lstStyle/>
          <a:p>
            <a:r>
              <a:rPr lang="en-IN" dirty="0" smtClean="0"/>
              <a:t>Need of  Services</a:t>
            </a:r>
            <a:endParaRPr lang="en-US" dirty="0"/>
          </a:p>
        </p:txBody>
      </p:sp>
      <p:sp>
        <p:nvSpPr>
          <p:cNvPr id="4" name="Rectangle 3"/>
          <p:cNvSpPr/>
          <p:nvPr/>
        </p:nvSpPr>
        <p:spPr>
          <a:xfrm>
            <a:off x="2483893" y="1745471"/>
            <a:ext cx="2402006" cy="1953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Component1</a:t>
            </a:r>
          </a:p>
          <a:p>
            <a:pPr algn="ctr"/>
            <a:endParaRPr lang="en-IN" dirty="0"/>
          </a:p>
          <a:p>
            <a:pPr algn="ctr"/>
            <a:endParaRPr lang="en-IN" dirty="0" smtClean="0"/>
          </a:p>
          <a:p>
            <a:pPr algn="ctr"/>
            <a:endParaRPr lang="en-IN" dirty="0"/>
          </a:p>
          <a:p>
            <a:pPr algn="ctr"/>
            <a:endParaRPr lang="en-US" dirty="0"/>
          </a:p>
        </p:txBody>
      </p:sp>
      <p:sp>
        <p:nvSpPr>
          <p:cNvPr id="6" name="Rounded Rectangle 5"/>
          <p:cNvSpPr/>
          <p:nvPr/>
        </p:nvSpPr>
        <p:spPr>
          <a:xfrm>
            <a:off x="2756848" y="2708455"/>
            <a:ext cx="1856096" cy="6823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Code</a:t>
            </a:r>
            <a:endParaRPr lang="en-US" dirty="0"/>
          </a:p>
        </p:txBody>
      </p:sp>
      <p:sp>
        <p:nvSpPr>
          <p:cNvPr id="7" name="Rectangle 6"/>
          <p:cNvSpPr/>
          <p:nvPr/>
        </p:nvSpPr>
        <p:spPr>
          <a:xfrm>
            <a:off x="2483893" y="3979331"/>
            <a:ext cx="2402006" cy="1953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Component2</a:t>
            </a:r>
          </a:p>
          <a:p>
            <a:pPr algn="ctr"/>
            <a:endParaRPr lang="en-IN" dirty="0"/>
          </a:p>
          <a:p>
            <a:pPr algn="ctr"/>
            <a:endParaRPr lang="en-IN" dirty="0" smtClean="0"/>
          </a:p>
          <a:p>
            <a:pPr algn="ctr"/>
            <a:endParaRPr lang="en-IN" dirty="0"/>
          </a:p>
          <a:p>
            <a:pPr algn="ctr"/>
            <a:endParaRPr lang="en-US" dirty="0"/>
          </a:p>
        </p:txBody>
      </p:sp>
      <p:sp>
        <p:nvSpPr>
          <p:cNvPr id="8" name="Rounded Rectangle 7"/>
          <p:cNvSpPr/>
          <p:nvPr/>
        </p:nvSpPr>
        <p:spPr>
          <a:xfrm>
            <a:off x="2756848" y="4955963"/>
            <a:ext cx="1856096" cy="682388"/>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Code</a:t>
            </a:r>
            <a:endParaRPr lang="en-US" dirty="0"/>
          </a:p>
        </p:txBody>
      </p:sp>
      <p:sp>
        <p:nvSpPr>
          <p:cNvPr id="9" name="TextBox 8"/>
          <p:cNvSpPr txBox="1"/>
          <p:nvPr/>
        </p:nvSpPr>
        <p:spPr>
          <a:xfrm>
            <a:off x="5805985" y="2707012"/>
            <a:ext cx="392486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IN" dirty="0" smtClean="0"/>
          </a:p>
          <a:p>
            <a:r>
              <a:rPr lang="en-IN" dirty="0" smtClean="0"/>
              <a:t> Same Code appeared  in both</a:t>
            </a:r>
            <a:endParaRPr lang="en-IN" dirty="0"/>
          </a:p>
          <a:p>
            <a:r>
              <a:rPr lang="en-IN" dirty="0" smtClean="0"/>
              <a:t> Component.</a:t>
            </a:r>
          </a:p>
          <a:p>
            <a:endParaRPr lang="en-US" dirty="0"/>
          </a:p>
        </p:txBody>
      </p:sp>
      <p:cxnSp>
        <p:nvCxnSpPr>
          <p:cNvPr id="12" name="Straight Arrow Connector 11"/>
          <p:cNvCxnSpPr>
            <a:endCxn id="6" idx="3"/>
          </p:cNvCxnSpPr>
          <p:nvPr/>
        </p:nvCxnSpPr>
        <p:spPr>
          <a:xfrm flipH="1">
            <a:off x="4612944" y="3049649"/>
            <a:ext cx="11930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9" idx="1"/>
          </p:cNvCxnSpPr>
          <p:nvPr/>
        </p:nvCxnSpPr>
        <p:spPr>
          <a:xfrm flipH="1">
            <a:off x="4517410" y="3307177"/>
            <a:ext cx="1288575" cy="1648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923128" y="4435522"/>
            <a:ext cx="4367284" cy="923330"/>
          </a:xfrm>
          <a:prstGeom prst="rect">
            <a:avLst/>
          </a:prstGeom>
          <a:noFill/>
        </p:spPr>
        <p:txBody>
          <a:bodyPr wrap="square" rtlCol="0">
            <a:spAutoFit/>
          </a:bodyPr>
          <a:lstStyle/>
          <a:p>
            <a:pPr marL="342900" indent="-342900">
              <a:buAutoNum type="arabicPeriod"/>
            </a:pPr>
            <a:r>
              <a:rPr lang="en-IN" dirty="0" smtClean="0"/>
              <a:t>Difficult to maintain</a:t>
            </a:r>
          </a:p>
          <a:p>
            <a:endParaRPr lang="en-IN" dirty="0" smtClean="0"/>
          </a:p>
          <a:p>
            <a:r>
              <a:rPr lang="en-IN" dirty="0" smtClean="0"/>
              <a:t>2.  Code Duplication</a:t>
            </a:r>
            <a:endParaRPr lang="en-US" dirty="0"/>
          </a:p>
        </p:txBody>
      </p:sp>
    </p:spTree>
    <p:extLst>
      <p:ext uri="{BB962C8B-B14F-4D97-AF65-F5344CB8AC3E}">
        <p14:creationId xmlns:p14="http://schemas.microsoft.com/office/powerpoint/2010/main" val="311332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Effect transition="in" filter="fade">
                                      <p:cBhvr>
                                        <p:cTn id="56" dur="1000"/>
                                        <p:tgtEl>
                                          <p:spTgt spid="16">
                                            <p:txEl>
                                              <p:pRg st="0" end="0"/>
                                            </p:txEl>
                                          </p:spTgt>
                                        </p:tgtEl>
                                      </p:cBhvr>
                                    </p:animEffect>
                                    <p:anim calcmode="lin" valueType="num">
                                      <p:cBhvr>
                                        <p:cTn id="57"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6">
                                            <p:txEl>
                                              <p:pRg st="2" end="2"/>
                                            </p:txEl>
                                          </p:spTgt>
                                        </p:tgtEl>
                                        <p:attrNameLst>
                                          <p:attrName>style.visibility</p:attrName>
                                        </p:attrNameLst>
                                      </p:cBhvr>
                                      <p:to>
                                        <p:strVal val="visible"/>
                                      </p:to>
                                    </p:set>
                                    <p:animEffect transition="in" filter="fade">
                                      <p:cBhvr>
                                        <p:cTn id="63" dur="1000"/>
                                        <p:tgtEl>
                                          <p:spTgt spid="16">
                                            <p:txEl>
                                              <p:pRg st="2" end="2"/>
                                            </p:txEl>
                                          </p:spTgt>
                                        </p:tgtEl>
                                      </p:cBhvr>
                                    </p:animEffect>
                                    <p:anim calcmode="lin" valueType="num">
                                      <p:cBhvr>
                                        <p:cTn id="64"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6013" y="2084439"/>
            <a:ext cx="6182142"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import { </a:t>
            </a:r>
            <a:r>
              <a:rPr lang="en-IN" dirty="0" err="1" smtClean="0"/>
              <a:t>NgModule</a:t>
            </a:r>
            <a:r>
              <a:rPr lang="en-IN" dirty="0" smtClean="0"/>
              <a:t> }      from '@angular/core';</a:t>
            </a:r>
          </a:p>
          <a:p>
            <a:endParaRPr lang="en-IN" dirty="0" smtClean="0"/>
          </a:p>
          <a:p>
            <a:r>
              <a:rPr lang="en-IN" dirty="0" smtClean="0"/>
              <a:t>import { </a:t>
            </a:r>
            <a:r>
              <a:rPr lang="en-IN" dirty="0" err="1" smtClean="0"/>
              <a:t>BrowserModule</a:t>
            </a:r>
            <a:r>
              <a:rPr lang="en-IN" dirty="0" smtClean="0"/>
              <a:t> } from '@angular/platform-browser';</a:t>
            </a:r>
          </a:p>
          <a:p>
            <a:endParaRPr lang="en-IN" dirty="0" smtClean="0"/>
          </a:p>
          <a:p>
            <a:r>
              <a:rPr lang="en-IN" dirty="0" smtClean="0"/>
              <a:t>@</a:t>
            </a:r>
            <a:r>
              <a:rPr lang="en-IN" dirty="0" err="1" smtClean="0"/>
              <a:t>NgModule</a:t>
            </a:r>
            <a:r>
              <a:rPr lang="en-IN" dirty="0" smtClean="0"/>
              <a:t>({</a:t>
            </a:r>
          </a:p>
          <a:p>
            <a:r>
              <a:rPr lang="en-IN" dirty="0" smtClean="0"/>
              <a:t>  imports:      [ </a:t>
            </a:r>
            <a:r>
              <a:rPr lang="en-IN" dirty="0" err="1" smtClean="0"/>
              <a:t>BrowserModule</a:t>
            </a:r>
            <a:r>
              <a:rPr lang="en-IN" dirty="0" smtClean="0"/>
              <a:t> ],</a:t>
            </a:r>
          </a:p>
          <a:p>
            <a:r>
              <a:rPr lang="en-IN" dirty="0" smtClean="0"/>
              <a:t>  providers:    [ Logger ],</a:t>
            </a:r>
          </a:p>
          <a:p>
            <a:r>
              <a:rPr lang="en-IN" dirty="0" smtClean="0"/>
              <a:t>  declarations: [ </a:t>
            </a:r>
            <a:r>
              <a:rPr lang="en-IN" dirty="0" err="1" smtClean="0"/>
              <a:t>AppComponent</a:t>
            </a:r>
            <a:r>
              <a:rPr lang="en-IN" dirty="0" smtClean="0"/>
              <a:t> ],</a:t>
            </a:r>
          </a:p>
          <a:p>
            <a:r>
              <a:rPr lang="en-IN" dirty="0" smtClean="0"/>
              <a:t>  exports:      [ </a:t>
            </a:r>
            <a:r>
              <a:rPr lang="en-IN" dirty="0" err="1" smtClean="0"/>
              <a:t>AppComponent</a:t>
            </a:r>
            <a:r>
              <a:rPr lang="en-IN" dirty="0" smtClean="0"/>
              <a:t> ],</a:t>
            </a:r>
          </a:p>
          <a:p>
            <a:r>
              <a:rPr lang="en-IN" dirty="0" smtClean="0"/>
              <a:t>  bootstrap:    [ </a:t>
            </a:r>
            <a:r>
              <a:rPr lang="en-IN" dirty="0" err="1" smtClean="0"/>
              <a:t>AppComponent</a:t>
            </a:r>
            <a:r>
              <a:rPr lang="en-IN" dirty="0" smtClean="0"/>
              <a:t> ]</a:t>
            </a:r>
          </a:p>
          <a:p>
            <a:r>
              <a:rPr lang="en-IN" dirty="0" smtClean="0"/>
              <a:t>})</a:t>
            </a:r>
          </a:p>
          <a:p>
            <a:endParaRPr lang="en-IN" dirty="0" smtClean="0"/>
          </a:p>
          <a:p>
            <a:r>
              <a:rPr lang="en-IN" dirty="0" smtClean="0"/>
              <a:t>export class </a:t>
            </a:r>
            <a:r>
              <a:rPr lang="en-IN" dirty="0" err="1" smtClean="0"/>
              <a:t>AppModule</a:t>
            </a:r>
            <a:r>
              <a:rPr lang="en-IN" dirty="0" smtClean="0"/>
              <a:t> { }</a:t>
            </a:r>
            <a:endParaRPr lang="en-US" dirty="0"/>
          </a:p>
        </p:txBody>
      </p:sp>
      <p:sp>
        <p:nvSpPr>
          <p:cNvPr id="4" name="TextBox 3"/>
          <p:cNvSpPr txBox="1"/>
          <p:nvPr/>
        </p:nvSpPr>
        <p:spPr>
          <a:xfrm>
            <a:off x="1425676" y="1238865"/>
            <a:ext cx="5191433" cy="369332"/>
          </a:xfrm>
          <a:prstGeom prst="rect">
            <a:avLst/>
          </a:prstGeom>
          <a:noFill/>
        </p:spPr>
        <p:txBody>
          <a:bodyPr wrap="square" rtlCol="0">
            <a:spAutoFit/>
          </a:bodyPr>
          <a:lstStyle/>
          <a:p>
            <a:r>
              <a:rPr lang="en-IN" dirty="0" smtClean="0"/>
              <a:t>Root Module : </a:t>
            </a:r>
            <a:r>
              <a:rPr lang="en-IN" dirty="0" err="1" smtClean="0"/>
              <a:t>NgModule</a:t>
            </a:r>
            <a:r>
              <a:rPr lang="en-IN" dirty="0" smtClean="0"/>
              <a:t> | </a:t>
            </a:r>
            <a:r>
              <a:rPr lang="en-IN" dirty="0" err="1" smtClean="0"/>
              <a:t>AppModule</a:t>
            </a:r>
            <a:r>
              <a:rPr lang="en-IN" dirty="0" smtClean="0"/>
              <a:t> Structure</a:t>
            </a:r>
            <a:endParaRPr lang="en-US" dirty="0"/>
          </a:p>
        </p:txBody>
      </p:sp>
      <p:cxnSp>
        <p:nvCxnSpPr>
          <p:cNvPr id="6" name="Straight Arrow Connector 5"/>
          <p:cNvCxnSpPr/>
          <p:nvPr/>
        </p:nvCxnSpPr>
        <p:spPr>
          <a:xfrm flipH="1">
            <a:off x="5773003" y="1608197"/>
            <a:ext cx="1665027" cy="6163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438030" y="1292320"/>
            <a:ext cx="1733266" cy="369332"/>
          </a:xfrm>
          <a:prstGeom prst="rect">
            <a:avLst/>
          </a:prstGeom>
          <a:noFill/>
        </p:spPr>
        <p:txBody>
          <a:bodyPr wrap="square" rtlCol="0">
            <a:spAutoFit/>
          </a:bodyPr>
          <a:lstStyle/>
          <a:p>
            <a:r>
              <a:rPr lang="en-IN" dirty="0" smtClean="0"/>
              <a:t>Angular Library</a:t>
            </a:r>
            <a:endParaRPr lang="en-US" dirty="0"/>
          </a:p>
        </p:txBody>
      </p:sp>
      <p:cxnSp>
        <p:nvCxnSpPr>
          <p:cNvPr id="9" name="Straight Arrow Connector 8"/>
          <p:cNvCxnSpPr/>
          <p:nvPr/>
        </p:nvCxnSpPr>
        <p:spPr>
          <a:xfrm flipH="1">
            <a:off x="6617109" y="1608197"/>
            <a:ext cx="820921" cy="11077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4558352" y="2565779"/>
            <a:ext cx="4094329" cy="1064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8652681" y="2002846"/>
            <a:ext cx="3132676" cy="1200329"/>
          </a:xfrm>
          <a:prstGeom prst="rect">
            <a:avLst/>
          </a:prstGeom>
          <a:noFill/>
        </p:spPr>
        <p:txBody>
          <a:bodyPr wrap="square" rtlCol="0">
            <a:spAutoFit/>
          </a:bodyPr>
          <a:lstStyle/>
          <a:p>
            <a:r>
              <a:rPr lang="en-IN" dirty="0" smtClean="0"/>
              <a:t>Registers critical application service provider and also  includes common directives like </a:t>
            </a:r>
            <a:r>
              <a:rPr lang="en-IN" dirty="0" err="1" smtClean="0"/>
              <a:t>ngIf</a:t>
            </a:r>
            <a:r>
              <a:rPr lang="en-IN" dirty="0" smtClean="0"/>
              <a:t> and </a:t>
            </a:r>
            <a:r>
              <a:rPr lang="en-IN" dirty="0" err="1" smtClean="0"/>
              <a:t>ngFor</a:t>
            </a:r>
            <a:endParaRPr lang="en-US" dirty="0"/>
          </a:p>
        </p:txBody>
      </p:sp>
      <p:sp>
        <p:nvSpPr>
          <p:cNvPr id="14" name="TextBox 13"/>
          <p:cNvSpPr txBox="1"/>
          <p:nvPr/>
        </p:nvSpPr>
        <p:spPr>
          <a:xfrm>
            <a:off x="8652681" y="3507475"/>
            <a:ext cx="2674961" cy="1200329"/>
          </a:xfrm>
          <a:prstGeom prst="rect">
            <a:avLst/>
          </a:prstGeom>
          <a:noFill/>
        </p:spPr>
        <p:txBody>
          <a:bodyPr wrap="square" rtlCol="0">
            <a:spAutoFit/>
          </a:bodyPr>
          <a:lstStyle/>
          <a:p>
            <a:r>
              <a:rPr lang="en-US" dirty="0" smtClean="0"/>
              <a:t>The declarations list identifies the application's only component, the root component</a:t>
            </a:r>
            <a:endParaRPr lang="en-US" dirty="0"/>
          </a:p>
        </p:txBody>
      </p:sp>
      <p:cxnSp>
        <p:nvCxnSpPr>
          <p:cNvPr id="16" name="Straight Arrow Connector 15"/>
          <p:cNvCxnSpPr/>
          <p:nvPr/>
        </p:nvCxnSpPr>
        <p:spPr>
          <a:xfrm flipH="1">
            <a:off x="4483437" y="3971498"/>
            <a:ext cx="4319369" cy="2995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304663" y="5012104"/>
            <a:ext cx="3377821" cy="1754326"/>
          </a:xfrm>
          <a:prstGeom prst="rect">
            <a:avLst/>
          </a:prstGeom>
          <a:noFill/>
        </p:spPr>
        <p:txBody>
          <a:bodyPr wrap="square" rtlCol="0">
            <a:spAutoFit/>
          </a:bodyPr>
          <a:lstStyle/>
          <a:p>
            <a:r>
              <a:rPr lang="en-US" dirty="0" smtClean="0"/>
              <a:t>identifies this </a:t>
            </a:r>
            <a:r>
              <a:rPr lang="en-US" dirty="0" err="1" smtClean="0"/>
              <a:t>AppComponent</a:t>
            </a:r>
            <a:r>
              <a:rPr lang="en-US" dirty="0" smtClean="0"/>
              <a:t> as the bootstrap component. When Angular launches the app, it places the HTML rendering of </a:t>
            </a:r>
            <a:r>
              <a:rPr lang="en-US" dirty="0" err="1" smtClean="0"/>
              <a:t>AppComponent</a:t>
            </a:r>
            <a:r>
              <a:rPr lang="en-US" dirty="0" smtClean="0"/>
              <a:t> in the DOM, inside the &lt;my-app&gt; element tags</a:t>
            </a:r>
            <a:endParaRPr lang="en-US" dirty="0"/>
          </a:p>
        </p:txBody>
      </p:sp>
      <p:cxnSp>
        <p:nvCxnSpPr>
          <p:cNvPr id="19" name="Straight Arrow Connector 18"/>
          <p:cNvCxnSpPr/>
          <p:nvPr/>
        </p:nvCxnSpPr>
        <p:spPr>
          <a:xfrm flipH="1" flipV="1">
            <a:off x="4326340" y="4858603"/>
            <a:ext cx="3978324" cy="5902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162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000"/>
                                        <p:tgtEl>
                                          <p:spTgt spid="3">
                                            <p:txEl>
                                              <p:pRg st="8" end="8"/>
                                            </p:txEl>
                                          </p:spTgt>
                                        </p:tgtEl>
                                      </p:cBhvr>
                                    </p:animEffect>
                                    <p:anim calcmode="lin" valueType="num">
                                      <p:cBhvr>
                                        <p:cTn id="5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1000"/>
                                        <p:tgtEl>
                                          <p:spTgt spid="3">
                                            <p:txEl>
                                              <p:pRg st="9" end="9"/>
                                            </p:txEl>
                                          </p:spTgt>
                                        </p:tgtEl>
                                      </p:cBhvr>
                                    </p:animEffect>
                                    <p:anim calcmode="lin" valueType="num">
                                      <p:cBhvr>
                                        <p:cTn id="6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6"/>
                                        </p:tgtEl>
                                        <p:attrNameLst>
                                          <p:attrName>style.visibility</p:attrName>
                                        </p:attrNameLst>
                                      </p:cBhvr>
                                      <p:to>
                                        <p:strVal val="visible"/>
                                      </p:to>
                                    </p:set>
                                    <p:anim calcmode="lin" valueType="num">
                                      <p:cBhvr additive="base">
                                        <p:cTn id="84" dur="500" fill="hold"/>
                                        <p:tgtEl>
                                          <p:spTgt spid="6"/>
                                        </p:tgtEl>
                                        <p:attrNameLst>
                                          <p:attrName>ppt_x</p:attrName>
                                        </p:attrNameLst>
                                      </p:cBhvr>
                                      <p:tavLst>
                                        <p:tav tm="0">
                                          <p:val>
                                            <p:strVal val="#ppt_x"/>
                                          </p:val>
                                        </p:tav>
                                        <p:tav tm="100000">
                                          <p:val>
                                            <p:strVal val="#ppt_x"/>
                                          </p:val>
                                        </p:tav>
                                      </p:tavLst>
                                    </p:anim>
                                    <p:anim calcmode="lin" valueType="num">
                                      <p:cBhvr additive="base">
                                        <p:cTn id="8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barn(inVertical)">
                                      <p:cBhvr>
                                        <p:cTn id="90" dur="500"/>
                                        <p:tgtEl>
                                          <p:spTgt spid="7"/>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additive="base">
                                        <p:cTn id="95" dur="500" fill="hold"/>
                                        <p:tgtEl>
                                          <p:spTgt spid="9"/>
                                        </p:tgtEl>
                                        <p:attrNameLst>
                                          <p:attrName>ppt_x</p:attrName>
                                        </p:attrNameLst>
                                      </p:cBhvr>
                                      <p:tavLst>
                                        <p:tav tm="0">
                                          <p:val>
                                            <p:strVal val="#ppt_x"/>
                                          </p:val>
                                        </p:tav>
                                        <p:tav tm="100000">
                                          <p:val>
                                            <p:strVal val="#ppt_x"/>
                                          </p:val>
                                        </p:tav>
                                      </p:tavLst>
                                    </p:anim>
                                    <p:anim calcmode="lin" valueType="num">
                                      <p:cBhvr additive="base">
                                        <p:cTn id="9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anim calcmode="lin" valueType="num">
                                      <p:cBhvr additive="base">
                                        <p:cTn id="101" dur="500" fill="hold"/>
                                        <p:tgtEl>
                                          <p:spTgt spid="11"/>
                                        </p:tgtEl>
                                        <p:attrNameLst>
                                          <p:attrName>ppt_x</p:attrName>
                                        </p:attrNameLst>
                                      </p:cBhvr>
                                      <p:tavLst>
                                        <p:tav tm="0">
                                          <p:val>
                                            <p:strVal val="#ppt_x"/>
                                          </p:val>
                                        </p:tav>
                                        <p:tav tm="100000">
                                          <p:val>
                                            <p:strVal val="#ppt_x"/>
                                          </p:val>
                                        </p:tav>
                                      </p:tavLst>
                                    </p:anim>
                                    <p:anim calcmode="lin" valueType="num">
                                      <p:cBhvr additive="base">
                                        <p:cTn id="10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barn(inVertical)">
                                      <p:cBhvr>
                                        <p:cTn id="107" dur="500"/>
                                        <p:tgtEl>
                                          <p:spTgt spid="13"/>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anim calcmode="lin" valueType="num">
                                      <p:cBhvr additive="base">
                                        <p:cTn id="112" dur="500" fill="hold"/>
                                        <p:tgtEl>
                                          <p:spTgt spid="16"/>
                                        </p:tgtEl>
                                        <p:attrNameLst>
                                          <p:attrName>ppt_x</p:attrName>
                                        </p:attrNameLst>
                                      </p:cBhvr>
                                      <p:tavLst>
                                        <p:tav tm="0">
                                          <p:val>
                                            <p:strVal val="#ppt_x"/>
                                          </p:val>
                                        </p:tav>
                                        <p:tav tm="100000">
                                          <p:val>
                                            <p:strVal val="#ppt_x"/>
                                          </p:val>
                                        </p:tav>
                                      </p:tavLst>
                                    </p:anim>
                                    <p:anim calcmode="lin" valueType="num">
                                      <p:cBhvr additive="base">
                                        <p:cTn id="1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14"/>
                                        </p:tgtEl>
                                        <p:attrNameLst>
                                          <p:attrName>style.visibility</p:attrName>
                                        </p:attrNameLst>
                                      </p:cBhvr>
                                      <p:to>
                                        <p:strVal val="visible"/>
                                      </p:to>
                                    </p:set>
                                    <p:anim calcmode="lin" valueType="num">
                                      <p:cBhvr additive="base">
                                        <p:cTn id="118" dur="500" fill="hold"/>
                                        <p:tgtEl>
                                          <p:spTgt spid="14"/>
                                        </p:tgtEl>
                                        <p:attrNameLst>
                                          <p:attrName>ppt_x</p:attrName>
                                        </p:attrNameLst>
                                      </p:cBhvr>
                                      <p:tavLst>
                                        <p:tav tm="0">
                                          <p:val>
                                            <p:strVal val="#ppt_x"/>
                                          </p:val>
                                        </p:tav>
                                        <p:tav tm="100000">
                                          <p:val>
                                            <p:strVal val="#ppt_x"/>
                                          </p:val>
                                        </p:tav>
                                      </p:tavLst>
                                    </p:anim>
                                    <p:anim calcmode="lin" valueType="num">
                                      <p:cBhvr additive="base">
                                        <p:cTn id="1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nodeType="clickEffect">
                                  <p:stCondLst>
                                    <p:cond delay="0"/>
                                  </p:stCondLst>
                                  <p:childTnLst>
                                    <p:set>
                                      <p:cBhvr>
                                        <p:cTn id="123" dur="1" fill="hold">
                                          <p:stCondLst>
                                            <p:cond delay="0"/>
                                          </p:stCondLst>
                                        </p:cTn>
                                        <p:tgtEl>
                                          <p:spTgt spid="19"/>
                                        </p:tgtEl>
                                        <p:attrNameLst>
                                          <p:attrName>style.visibility</p:attrName>
                                        </p:attrNameLst>
                                      </p:cBhvr>
                                      <p:to>
                                        <p:strVal val="visible"/>
                                      </p:to>
                                    </p:set>
                                    <p:anim calcmode="lin" valueType="num">
                                      <p:cBhvr additive="base">
                                        <p:cTn id="124" dur="500" fill="hold"/>
                                        <p:tgtEl>
                                          <p:spTgt spid="19"/>
                                        </p:tgtEl>
                                        <p:attrNameLst>
                                          <p:attrName>ppt_x</p:attrName>
                                        </p:attrNameLst>
                                      </p:cBhvr>
                                      <p:tavLst>
                                        <p:tav tm="0">
                                          <p:val>
                                            <p:strVal val="#ppt_x"/>
                                          </p:val>
                                        </p:tav>
                                        <p:tav tm="100000">
                                          <p:val>
                                            <p:strVal val="#ppt_x"/>
                                          </p:val>
                                        </p:tav>
                                      </p:tavLst>
                                    </p:anim>
                                    <p:anim calcmode="lin" valueType="num">
                                      <p:cBhvr additive="base">
                                        <p:cTn id="1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grpId="0" nodeType="click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fade">
                                      <p:cBhvr>
                                        <p:cTn id="130" dur="1000"/>
                                        <p:tgtEl>
                                          <p:spTgt spid="18"/>
                                        </p:tgtEl>
                                      </p:cBhvr>
                                    </p:animEffect>
                                    <p:anim calcmode="lin" valueType="num">
                                      <p:cBhvr>
                                        <p:cTn id="131" dur="1000" fill="hold"/>
                                        <p:tgtEl>
                                          <p:spTgt spid="18"/>
                                        </p:tgtEl>
                                        <p:attrNameLst>
                                          <p:attrName>ppt_x</p:attrName>
                                        </p:attrNameLst>
                                      </p:cBhvr>
                                      <p:tavLst>
                                        <p:tav tm="0">
                                          <p:val>
                                            <p:strVal val="#ppt_x"/>
                                          </p:val>
                                        </p:tav>
                                        <p:tav tm="100000">
                                          <p:val>
                                            <p:strVal val="#ppt_x"/>
                                          </p:val>
                                        </p:tav>
                                      </p:tavLst>
                                    </p:anim>
                                    <p:anim calcmode="lin" valueType="num">
                                      <p:cBhvr>
                                        <p:cTn id="1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P spid="13" grpId="0"/>
      <p:bldP spid="14" grpId="0"/>
      <p:bldP spid="1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Services</a:t>
            </a:r>
            <a:endParaRPr lang="en-US" dirty="0"/>
          </a:p>
        </p:txBody>
      </p:sp>
      <p:sp>
        <p:nvSpPr>
          <p:cNvPr id="4" name="Rectangle 3"/>
          <p:cNvSpPr/>
          <p:nvPr/>
        </p:nvSpPr>
        <p:spPr>
          <a:xfrm>
            <a:off x="2101755" y="1745471"/>
            <a:ext cx="2784144" cy="1953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Component1</a:t>
            </a:r>
          </a:p>
          <a:p>
            <a:pPr algn="ctr"/>
            <a:endParaRPr lang="en-IN" dirty="0"/>
          </a:p>
          <a:p>
            <a:pPr algn="ctr"/>
            <a:endParaRPr lang="en-IN" dirty="0" smtClean="0"/>
          </a:p>
          <a:p>
            <a:pPr algn="ctr"/>
            <a:endParaRPr lang="en-IN" dirty="0"/>
          </a:p>
          <a:p>
            <a:pPr algn="ctr"/>
            <a:endParaRPr lang="en-US" dirty="0"/>
          </a:p>
        </p:txBody>
      </p:sp>
      <p:sp>
        <p:nvSpPr>
          <p:cNvPr id="6" name="Rounded Rectangle 5"/>
          <p:cNvSpPr/>
          <p:nvPr/>
        </p:nvSpPr>
        <p:spPr>
          <a:xfrm>
            <a:off x="2483893" y="2708455"/>
            <a:ext cx="2129051" cy="6823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Constructor(type)</a:t>
            </a:r>
            <a:endParaRPr lang="en-US" dirty="0"/>
          </a:p>
        </p:txBody>
      </p:sp>
      <p:sp>
        <p:nvSpPr>
          <p:cNvPr id="7" name="Rectangle 6"/>
          <p:cNvSpPr/>
          <p:nvPr/>
        </p:nvSpPr>
        <p:spPr>
          <a:xfrm>
            <a:off x="2101755" y="3979331"/>
            <a:ext cx="2784144" cy="1953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Component2</a:t>
            </a:r>
          </a:p>
          <a:p>
            <a:pPr algn="ctr"/>
            <a:endParaRPr lang="en-IN" dirty="0"/>
          </a:p>
          <a:p>
            <a:pPr algn="ctr"/>
            <a:endParaRPr lang="en-IN" dirty="0" smtClean="0"/>
          </a:p>
          <a:p>
            <a:pPr algn="ctr"/>
            <a:endParaRPr lang="en-IN" dirty="0"/>
          </a:p>
          <a:p>
            <a:pPr algn="ctr"/>
            <a:endParaRPr lang="en-US" dirty="0"/>
          </a:p>
        </p:txBody>
      </p:sp>
      <p:sp>
        <p:nvSpPr>
          <p:cNvPr id="8" name="Rounded Rectangle 7"/>
          <p:cNvSpPr/>
          <p:nvPr/>
        </p:nvSpPr>
        <p:spPr>
          <a:xfrm>
            <a:off x="2483893" y="4955963"/>
            <a:ext cx="2129051" cy="682388"/>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Constructor(type)</a:t>
            </a:r>
            <a:endParaRPr lang="en-US" dirty="0"/>
          </a:p>
        </p:txBody>
      </p:sp>
      <p:cxnSp>
        <p:nvCxnSpPr>
          <p:cNvPr id="12" name="Straight Arrow Connector 11"/>
          <p:cNvCxnSpPr>
            <a:endCxn id="6" idx="3"/>
          </p:cNvCxnSpPr>
          <p:nvPr/>
        </p:nvCxnSpPr>
        <p:spPr>
          <a:xfrm flipH="1" flipV="1">
            <a:off x="4612944" y="3049649"/>
            <a:ext cx="2339454" cy="485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endCxn id="8" idx="3"/>
          </p:cNvCxnSpPr>
          <p:nvPr/>
        </p:nvCxnSpPr>
        <p:spPr>
          <a:xfrm flipH="1">
            <a:off x="4612944" y="3718918"/>
            <a:ext cx="2339454" cy="1578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6952397" y="2947915"/>
            <a:ext cx="2696569" cy="1433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Service</a:t>
            </a:r>
          </a:p>
          <a:p>
            <a:pPr algn="ctr"/>
            <a:endParaRPr lang="en-IN" dirty="0"/>
          </a:p>
          <a:p>
            <a:pPr algn="ctr"/>
            <a:endParaRPr lang="en-US" dirty="0"/>
          </a:p>
        </p:txBody>
      </p:sp>
      <p:sp>
        <p:nvSpPr>
          <p:cNvPr id="17" name="Rounded Rectangle 16"/>
          <p:cNvSpPr/>
          <p:nvPr/>
        </p:nvSpPr>
        <p:spPr>
          <a:xfrm>
            <a:off x="7397088" y="3596183"/>
            <a:ext cx="1910685" cy="5884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Code</a:t>
            </a:r>
            <a:endParaRPr lang="en-US" dirty="0"/>
          </a:p>
        </p:txBody>
      </p:sp>
      <p:sp>
        <p:nvSpPr>
          <p:cNvPr id="18" name="TextBox 17"/>
          <p:cNvSpPr txBox="1"/>
          <p:nvPr/>
        </p:nvSpPr>
        <p:spPr>
          <a:xfrm>
            <a:off x="5145206" y="2361063"/>
            <a:ext cx="1651379" cy="369332"/>
          </a:xfrm>
          <a:prstGeom prst="rect">
            <a:avLst/>
          </a:prstGeom>
          <a:noFill/>
        </p:spPr>
        <p:txBody>
          <a:bodyPr wrap="square" rtlCol="0">
            <a:spAutoFit/>
          </a:bodyPr>
          <a:lstStyle/>
          <a:p>
            <a:r>
              <a:rPr lang="en-IN" dirty="0" smtClean="0"/>
              <a:t>Injected</a:t>
            </a:r>
            <a:endParaRPr lang="en-US" dirty="0"/>
          </a:p>
        </p:txBody>
      </p:sp>
      <p:sp>
        <p:nvSpPr>
          <p:cNvPr id="19" name="Rounded Rectangle 18"/>
          <p:cNvSpPr/>
          <p:nvPr/>
        </p:nvSpPr>
        <p:spPr>
          <a:xfrm>
            <a:off x="436728" y="2552131"/>
            <a:ext cx="1269242" cy="11667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inst1</a:t>
            </a:r>
            <a:endParaRPr lang="en-US" dirty="0"/>
          </a:p>
        </p:txBody>
      </p:sp>
      <p:sp>
        <p:nvSpPr>
          <p:cNvPr id="20" name="Rounded Rectangle 19"/>
          <p:cNvSpPr/>
          <p:nvPr/>
        </p:nvSpPr>
        <p:spPr>
          <a:xfrm>
            <a:off x="415119" y="4580361"/>
            <a:ext cx="1269242" cy="11667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inst2</a:t>
            </a:r>
            <a:endParaRPr lang="en-US" dirty="0"/>
          </a:p>
        </p:txBody>
      </p:sp>
    </p:spTree>
    <p:extLst>
      <p:ext uri="{BB962C8B-B14F-4D97-AF65-F5344CB8AC3E}">
        <p14:creationId xmlns:p14="http://schemas.microsoft.com/office/powerpoint/2010/main" val="18674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5" grpId="0" animBg="1"/>
      <p:bldP spid="17" grpId="0" animBg="1"/>
      <p:bldP spid="18" grpId="0"/>
      <p:bldP spid="19"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Dependency Injection</a:t>
            </a:r>
            <a:endParaRPr lang="en-US" dirty="0"/>
          </a:p>
        </p:txBody>
      </p:sp>
      <p:sp>
        <p:nvSpPr>
          <p:cNvPr id="3" name="Content Placeholder 2"/>
          <p:cNvSpPr>
            <a:spLocks noGrp="1"/>
          </p:cNvSpPr>
          <p:nvPr>
            <p:ph idx="1"/>
          </p:nvPr>
        </p:nvSpPr>
        <p:spPr/>
        <p:txBody>
          <a:bodyPr/>
          <a:lstStyle/>
          <a:p>
            <a:r>
              <a:rPr lang="en-IN" dirty="0" smtClean="0"/>
              <a:t>Allows us to inject dependencies in different components across application without needing to know how dependencies are create or what </a:t>
            </a:r>
            <a:r>
              <a:rPr lang="en-IN" dirty="0" err="1" smtClean="0"/>
              <a:t>dependencie</a:t>
            </a:r>
            <a:r>
              <a:rPr lang="en-IN" dirty="0" smtClean="0"/>
              <a:t> they need.</a:t>
            </a:r>
            <a:endParaRPr lang="en-US" dirty="0"/>
          </a:p>
        </p:txBody>
      </p:sp>
    </p:spTree>
    <p:extLst>
      <p:ext uri="{BB962C8B-B14F-4D97-AF65-F5344CB8AC3E}">
        <p14:creationId xmlns:p14="http://schemas.microsoft.com/office/powerpoint/2010/main" val="31535983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3715" y="2007217"/>
            <a:ext cx="3362325" cy="2952750"/>
          </a:xfrm>
          <a:prstGeom prst="rect">
            <a:avLst/>
          </a:prstGeom>
        </p:spPr>
      </p:pic>
      <p:sp>
        <p:nvSpPr>
          <p:cNvPr id="3" name="TextBox 2"/>
          <p:cNvSpPr txBox="1"/>
          <p:nvPr/>
        </p:nvSpPr>
        <p:spPr>
          <a:xfrm>
            <a:off x="5923128" y="1774209"/>
            <a:ext cx="4735773" cy="1200329"/>
          </a:xfrm>
          <a:prstGeom prst="rect">
            <a:avLst/>
          </a:prstGeom>
          <a:noFill/>
        </p:spPr>
        <p:txBody>
          <a:bodyPr wrap="square" rtlCol="0">
            <a:spAutoFit/>
          </a:bodyPr>
          <a:lstStyle/>
          <a:p>
            <a:r>
              <a:rPr lang="en-IN" dirty="0" smtClean="0"/>
              <a:t>Problem </a:t>
            </a:r>
          </a:p>
          <a:p>
            <a:pPr marL="342900" indent="-342900">
              <a:buAutoNum type="arabicPeriod"/>
            </a:pPr>
            <a:r>
              <a:rPr lang="en-IN" dirty="0" smtClean="0"/>
              <a:t>We have Created all the required instances inside Constructor.</a:t>
            </a:r>
          </a:p>
          <a:p>
            <a:endParaRPr lang="en-US" dirty="0"/>
          </a:p>
        </p:txBody>
      </p:sp>
      <p:cxnSp>
        <p:nvCxnSpPr>
          <p:cNvPr id="5" name="Straight Arrow Connector 4"/>
          <p:cNvCxnSpPr/>
          <p:nvPr/>
        </p:nvCxnSpPr>
        <p:spPr>
          <a:xfrm flipH="1">
            <a:off x="4067033" y="2251881"/>
            <a:ext cx="1828800" cy="982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6428096" y="4312693"/>
            <a:ext cx="4653886" cy="369332"/>
          </a:xfrm>
          <a:prstGeom prst="rect">
            <a:avLst/>
          </a:prstGeom>
          <a:noFill/>
        </p:spPr>
        <p:txBody>
          <a:bodyPr wrap="square" rtlCol="0">
            <a:spAutoFit/>
          </a:bodyPr>
          <a:lstStyle/>
          <a:p>
            <a:r>
              <a:rPr lang="en-IN" b="1" dirty="0" smtClean="0">
                <a:solidFill>
                  <a:srgbClr val="FF0000"/>
                </a:solidFill>
              </a:rPr>
              <a:t>Such code is hard to maintain and TEST</a:t>
            </a:r>
            <a:endParaRPr lang="en-US" b="1" dirty="0">
              <a:solidFill>
                <a:srgbClr val="FF0000"/>
              </a:solidFill>
            </a:endParaRPr>
          </a:p>
        </p:txBody>
      </p:sp>
    </p:spTree>
    <p:extLst>
      <p:ext uri="{BB962C8B-B14F-4D97-AF65-F5344CB8AC3E}">
        <p14:creationId xmlns:p14="http://schemas.microsoft.com/office/powerpoint/2010/main" val="175978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6881" y="2421553"/>
            <a:ext cx="3305175" cy="2124075"/>
          </a:xfrm>
          <a:prstGeom prst="rect">
            <a:avLst/>
          </a:prstGeom>
        </p:spPr>
      </p:pic>
      <p:sp>
        <p:nvSpPr>
          <p:cNvPr id="3" name="TextBox 2"/>
          <p:cNvSpPr txBox="1"/>
          <p:nvPr/>
        </p:nvSpPr>
        <p:spPr>
          <a:xfrm>
            <a:off x="3766782" y="593427"/>
            <a:ext cx="4367284" cy="1200329"/>
          </a:xfrm>
          <a:prstGeom prst="rect">
            <a:avLst/>
          </a:prstGeom>
          <a:noFill/>
        </p:spPr>
        <p:txBody>
          <a:bodyPr wrap="square" rtlCol="0">
            <a:spAutoFit/>
          </a:bodyPr>
          <a:lstStyle/>
          <a:p>
            <a:pPr marL="342900" indent="-342900">
              <a:buAutoNum type="arabicPeriod"/>
            </a:pPr>
            <a:r>
              <a:rPr lang="en-IN" dirty="0" smtClean="0"/>
              <a:t>Moved all the dependency outside the constructor</a:t>
            </a:r>
          </a:p>
          <a:p>
            <a:pPr marL="342900" indent="-342900">
              <a:buAutoNum type="arabicPeriod"/>
            </a:pPr>
            <a:r>
              <a:rPr lang="en-IN" dirty="0" smtClean="0"/>
              <a:t>Pass needed dependency to Car through Constructor Called Constructor Injection</a:t>
            </a:r>
            <a:endParaRPr lang="en-US" dirty="0"/>
          </a:p>
        </p:txBody>
      </p:sp>
      <p:pic>
        <p:nvPicPr>
          <p:cNvPr id="4" name="Picture 3"/>
          <p:cNvPicPr>
            <a:picLocks noChangeAspect="1"/>
          </p:cNvPicPr>
          <p:nvPr/>
        </p:nvPicPr>
        <p:blipFill>
          <a:blip r:embed="rId3"/>
          <a:stretch>
            <a:fillRect/>
          </a:stretch>
        </p:blipFill>
        <p:spPr>
          <a:xfrm>
            <a:off x="5521942" y="2263608"/>
            <a:ext cx="2612124" cy="2039056"/>
          </a:xfrm>
          <a:prstGeom prst="rect">
            <a:avLst/>
          </a:prstGeom>
        </p:spPr>
      </p:pic>
      <p:sp>
        <p:nvSpPr>
          <p:cNvPr id="8" name="TextBox 7"/>
          <p:cNvSpPr txBox="1"/>
          <p:nvPr/>
        </p:nvSpPr>
        <p:spPr>
          <a:xfrm>
            <a:off x="2292824" y="5363570"/>
            <a:ext cx="7451677" cy="923330"/>
          </a:xfrm>
          <a:prstGeom prst="rect">
            <a:avLst/>
          </a:prstGeom>
          <a:noFill/>
        </p:spPr>
        <p:txBody>
          <a:bodyPr wrap="square" rtlCol="0">
            <a:spAutoFit/>
          </a:bodyPr>
          <a:lstStyle/>
          <a:p>
            <a:r>
              <a:rPr lang="en-IN" dirty="0" err="1" smtClean="0"/>
              <a:t>Advtantage</a:t>
            </a:r>
            <a:endParaRPr lang="en-IN" dirty="0" smtClean="0"/>
          </a:p>
          <a:p>
            <a:r>
              <a:rPr lang="en-IN" dirty="0" smtClean="0"/>
              <a:t>- Dependency are now decoupled from a class. Hence would be easier to test and maintain.</a:t>
            </a:r>
            <a:endParaRPr lang="en-US" dirty="0"/>
          </a:p>
        </p:txBody>
      </p:sp>
    </p:spTree>
    <p:extLst>
      <p:ext uri="{BB962C8B-B14F-4D97-AF65-F5344CB8AC3E}">
        <p14:creationId xmlns:p14="http://schemas.microsoft.com/office/powerpoint/2010/main" val="295771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096" y="464024"/>
            <a:ext cx="6168788" cy="369332"/>
          </a:xfrm>
          <a:prstGeom prst="rect">
            <a:avLst/>
          </a:prstGeom>
          <a:noFill/>
        </p:spPr>
        <p:txBody>
          <a:bodyPr wrap="square" rtlCol="0">
            <a:spAutoFit/>
          </a:bodyPr>
          <a:lstStyle/>
          <a:p>
            <a:r>
              <a:rPr lang="en-IN" dirty="0" smtClean="0"/>
              <a:t>Who will Assemble this in Angular 2? = DI Framework</a:t>
            </a:r>
            <a:endParaRPr lang="en-US" dirty="0"/>
          </a:p>
        </p:txBody>
      </p:sp>
      <p:sp>
        <p:nvSpPr>
          <p:cNvPr id="3" name="TextBox 2"/>
          <p:cNvSpPr txBox="1"/>
          <p:nvPr/>
        </p:nvSpPr>
        <p:spPr>
          <a:xfrm>
            <a:off x="805219" y="1241946"/>
            <a:ext cx="10317706" cy="457200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sp>
        <p:nvSpPr>
          <p:cNvPr id="4" name="TextBox 3"/>
          <p:cNvSpPr txBox="1"/>
          <p:nvPr/>
        </p:nvSpPr>
        <p:spPr>
          <a:xfrm>
            <a:off x="1119117" y="3084393"/>
            <a:ext cx="3753135"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Class Car{</a:t>
            </a:r>
          </a:p>
          <a:p>
            <a:endParaRPr lang="en-IN" dirty="0"/>
          </a:p>
          <a:p>
            <a:endParaRPr lang="en-IN" dirty="0" smtClean="0"/>
          </a:p>
          <a:p>
            <a:r>
              <a:rPr lang="en-IN" dirty="0" smtClean="0"/>
              <a:t> constructor(</a:t>
            </a:r>
            <a:r>
              <a:rPr lang="en-IN" dirty="0" err="1" smtClean="0"/>
              <a:t>engine:Engine,tire:Tire</a:t>
            </a:r>
            <a:r>
              <a:rPr lang="en-IN" dirty="0" smtClean="0"/>
              <a:t>){</a:t>
            </a:r>
          </a:p>
          <a:p>
            <a:endParaRPr lang="en-IN" dirty="0"/>
          </a:p>
          <a:p>
            <a:r>
              <a:rPr lang="en-IN" dirty="0" smtClean="0"/>
              <a:t> }</a:t>
            </a:r>
            <a:endParaRPr lang="en-IN" dirty="0"/>
          </a:p>
          <a:p>
            <a:r>
              <a:rPr lang="en-IN" dirty="0" smtClean="0"/>
              <a:t>}</a:t>
            </a:r>
            <a:endParaRPr lang="en-US" dirty="0"/>
          </a:p>
        </p:txBody>
      </p:sp>
      <p:sp>
        <p:nvSpPr>
          <p:cNvPr id="5" name="TextBox 4"/>
          <p:cNvSpPr txBox="1"/>
          <p:nvPr/>
        </p:nvSpPr>
        <p:spPr>
          <a:xfrm>
            <a:off x="5854889" y="1583141"/>
            <a:ext cx="402609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IN" dirty="0" smtClean="0"/>
          </a:p>
          <a:p>
            <a:r>
              <a:rPr lang="en-IN" dirty="0" smtClean="0"/>
              <a:t>Providers:[{</a:t>
            </a:r>
            <a:r>
              <a:rPr lang="en-IN" dirty="0" err="1" smtClean="0"/>
              <a:t>provide:Car,useClass:Car</a:t>
            </a:r>
            <a:r>
              <a:rPr lang="en-IN" dirty="0" smtClean="0"/>
              <a:t>]</a:t>
            </a:r>
            <a:endParaRPr lang="en-US" dirty="0"/>
          </a:p>
        </p:txBody>
      </p:sp>
      <p:sp>
        <p:nvSpPr>
          <p:cNvPr id="7" name="TextBox 6"/>
          <p:cNvSpPr txBox="1"/>
          <p:nvPr/>
        </p:nvSpPr>
        <p:spPr>
          <a:xfrm>
            <a:off x="6864824" y="3527946"/>
            <a:ext cx="3330054"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 Injector</a:t>
            </a:r>
          </a:p>
          <a:p>
            <a:endParaRPr lang="en-IN" dirty="0"/>
          </a:p>
          <a:p>
            <a:r>
              <a:rPr lang="en-IN" dirty="0" smtClean="0"/>
              <a:t>  </a:t>
            </a:r>
          </a:p>
          <a:p>
            <a:endParaRPr lang="en-IN" dirty="0"/>
          </a:p>
          <a:p>
            <a:endParaRPr lang="en-US" dirty="0"/>
          </a:p>
        </p:txBody>
      </p:sp>
      <p:sp>
        <p:nvSpPr>
          <p:cNvPr id="8" name="Rounded Rectangle 7"/>
          <p:cNvSpPr/>
          <p:nvPr/>
        </p:nvSpPr>
        <p:spPr>
          <a:xfrm>
            <a:off x="7656394" y="4031816"/>
            <a:ext cx="2224585" cy="79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Car Instance</a:t>
            </a:r>
            <a:endParaRPr lang="en-US" dirty="0"/>
          </a:p>
        </p:txBody>
      </p:sp>
      <p:sp>
        <p:nvSpPr>
          <p:cNvPr id="9" name="Down Arrow 8"/>
          <p:cNvSpPr/>
          <p:nvPr/>
        </p:nvSpPr>
        <p:spPr>
          <a:xfrm>
            <a:off x="8802806" y="2131830"/>
            <a:ext cx="136478" cy="182602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Left Arrow 9"/>
          <p:cNvSpPr/>
          <p:nvPr/>
        </p:nvSpPr>
        <p:spPr>
          <a:xfrm>
            <a:off x="4708478" y="4427601"/>
            <a:ext cx="2947916" cy="23993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p:cNvSpPr txBox="1"/>
          <p:nvPr/>
        </p:nvSpPr>
        <p:spPr>
          <a:xfrm>
            <a:off x="1521726" y="1550451"/>
            <a:ext cx="3616657" cy="646331"/>
          </a:xfrm>
          <a:prstGeom prst="rect">
            <a:avLst/>
          </a:prstGeom>
          <a:noFill/>
        </p:spPr>
        <p:txBody>
          <a:bodyPr wrap="square" rtlCol="0">
            <a:spAutoFit/>
          </a:bodyPr>
          <a:lstStyle/>
          <a:p>
            <a:r>
              <a:rPr lang="en-IN" dirty="0" smtClean="0"/>
              <a:t>Provider consists of Car token and Configurable object</a:t>
            </a:r>
            <a:endParaRPr lang="en-US" dirty="0"/>
          </a:p>
        </p:txBody>
      </p:sp>
    </p:spTree>
    <p:extLst>
      <p:ext uri="{BB962C8B-B14F-4D97-AF65-F5344CB8AC3E}">
        <p14:creationId xmlns:p14="http://schemas.microsoft.com/office/powerpoint/2010/main" val="23520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wipe(down)">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7" grpId="0" animBg="1"/>
      <p:bldP spid="9"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Providers</a:t>
            </a:r>
            <a:endParaRPr lang="en-US" dirty="0"/>
          </a:p>
        </p:txBody>
      </p:sp>
      <p:sp>
        <p:nvSpPr>
          <p:cNvPr id="3" name="Content Placeholder 2"/>
          <p:cNvSpPr>
            <a:spLocks noGrp="1"/>
          </p:cNvSpPr>
          <p:nvPr>
            <p:ph idx="1"/>
          </p:nvPr>
        </p:nvSpPr>
        <p:spPr/>
        <p:txBody>
          <a:bodyPr/>
          <a:lstStyle/>
          <a:p>
            <a:r>
              <a:rPr lang="en-IN" dirty="0" smtClean="0"/>
              <a:t>Class Provider</a:t>
            </a:r>
          </a:p>
          <a:p>
            <a:r>
              <a:rPr lang="en-IN" dirty="0" smtClean="0"/>
              <a:t>Value Provider</a:t>
            </a:r>
          </a:p>
          <a:p>
            <a:r>
              <a:rPr lang="en-IN" dirty="0" smtClean="0"/>
              <a:t>Factory Provider</a:t>
            </a:r>
            <a:endParaRPr lang="en-US" dirty="0"/>
          </a:p>
        </p:txBody>
      </p:sp>
    </p:spTree>
    <p:extLst>
      <p:ext uri="{BB962C8B-B14F-4D97-AF65-F5344CB8AC3E}">
        <p14:creationId xmlns:p14="http://schemas.microsoft.com/office/powerpoint/2010/main" val="3880727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Show </a:t>
            </a:r>
            <a:r>
              <a:rPr lang="en-IN" dirty="0" err="1" smtClean="0"/>
              <a:t>ComponentDIInjection</a:t>
            </a:r>
            <a:endParaRPr lang="en-US" dirty="0"/>
          </a:p>
        </p:txBody>
      </p:sp>
    </p:spTree>
    <p:extLst>
      <p:ext uri="{BB962C8B-B14F-4D97-AF65-F5344CB8AC3E}">
        <p14:creationId xmlns:p14="http://schemas.microsoft.com/office/powerpoint/2010/main" val="4962351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Injecting  Services into Module</a:t>
            </a:r>
            <a:endParaRPr lang="en-US" dirty="0"/>
          </a:p>
        </p:txBody>
      </p:sp>
      <p:sp>
        <p:nvSpPr>
          <p:cNvPr id="4" name="Rectangle 3"/>
          <p:cNvSpPr/>
          <p:nvPr/>
        </p:nvSpPr>
        <p:spPr>
          <a:xfrm>
            <a:off x="2101755" y="1745471"/>
            <a:ext cx="2784144" cy="1953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Component1</a:t>
            </a:r>
          </a:p>
          <a:p>
            <a:pPr algn="ctr"/>
            <a:endParaRPr lang="en-IN" dirty="0"/>
          </a:p>
          <a:p>
            <a:pPr algn="ctr"/>
            <a:endParaRPr lang="en-IN" dirty="0" smtClean="0"/>
          </a:p>
          <a:p>
            <a:pPr algn="ctr"/>
            <a:endParaRPr lang="en-IN" dirty="0"/>
          </a:p>
          <a:p>
            <a:pPr algn="ctr"/>
            <a:endParaRPr lang="en-US" dirty="0"/>
          </a:p>
        </p:txBody>
      </p:sp>
      <p:sp>
        <p:nvSpPr>
          <p:cNvPr id="6" name="Rounded Rectangle 5"/>
          <p:cNvSpPr/>
          <p:nvPr/>
        </p:nvSpPr>
        <p:spPr>
          <a:xfrm>
            <a:off x="2483893" y="2708455"/>
            <a:ext cx="2129051" cy="6823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Constructor(type)</a:t>
            </a:r>
            <a:endParaRPr lang="en-US" dirty="0"/>
          </a:p>
        </p:txBody>
      </p:sp>
      <p:sp>
        <p:nvSpPr>
          <p:cNvPr id="7" name="Rectangle 6"/>
          <p:cNvSpPr/>
          <p:nvPr/>
        </p:nvSpPr>
        <p:spPr>
          <a:xfrm>
            <a:off x="2101755" y="3979331"/>
            <a:ext cx="2784144" cy="1953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Component2</a:t>
            </a:r>
          </a:p>
          <a:p>
            <a:pPr algn="ctr"/>
            <a:endParaRPr lang="en-IN" dirty="0"/>
          </a:p>
          <a:p>
            <a:pPr algn="ctr"/>
            <a:endParaRPr lang="en-IN" dirty="0" smtClean="0"/>
          </a:p>
          <a:p>
            <a:pPr algn="ctr"/>
            <a:endParaRPr lang="en-IN" dirty="0"/>
          </a:p>
          <a:p>
            <a:pPr algn="ctr"/>
            <a:endParaRPr lang="en-US" dirty="0"/>
          </a:p>
        </p:txBody>
      </p:sp>
      <p:sp>
        <p:nvSpPr>
          <p:cNvPr id="8" name="Rounded Rectangle 7"/>
          <p:cNvSpPr/>
          <p:nvPr/>
        </p:nvSpPr>
        <p:spPr>
          <a:xfrm>
            <a:off x="2483893" y="4955963"/>
            <a:ext cx="2129051" cy="682388"/>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Constructor(type)</a:t>
            </a:r>
            <a:endParaRPr lang="en-US" dirty="0"/>
          </a:p>
        </p:txBody>
      </p:sp>
      <p:cxnSp>
        <p:nvCxnSpPr>
          <p:cNvPr id="12" name="Straight Arrow Connector 11"/>
          <p:cNvCxnSpPr>
            <a:endCxn id="6" idx="3"/>
          </p:cNvCxnSpPr>
          <p:nvPr/>
        </p:nvCxnSpPr>
        <p:spPr>
          <a:xfrm flipH="1" flipV="1">
            <a:off x="4612944" y="3049649"/>
            <a:ext cx="2339454" cy="485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endCxn id="8" idx="3"/>
          </p:cNvCxnSpPr>
          <p:nvPr/>
        </p:nvCxnSpPr>
        <p:spPr>
          <a:xfrm flipH="1">
            <a:off x="4612944" y="3718918"/>
            <a:ext cx="2339454" cy="1578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9081449" y="2982227"/>
            <a:ext cx="2696569" cy="1433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Service</a:t>
            </a:r>
          </a:p>
          <a:p>
            <a:pPr algn="ctr"/>
            <a:endParaRPr lang="en-IN" dirty="0"/>
          </a:p>
          <a:p>
            <a:pPr algn="ctr"/>
            <a:endParaRPr lang="en-US" dirty="0"/>
          </a:p>
        </p:txBody>
      </p:sp>
      <p:sp>
        <p:nvSpPr>
          <p:cNvPr id="17" name="Rounded Rectangle 16"/>
          <p:cNvSpPr/>
          <p:nvPr/>
        </p:nvSpPr>
        <p:spPr>
          <a:xfrm>
            <a:off x="9443115" y="3685087"/>
            <a:ext cx="1910685" cy="5884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Code</a:t>
            </a:r>
            <a:endParaRPr lang="en-US" dirty="0"/>
          </a:p>
        </p:txBody>
      </p:sp>
      <p:sp>
        <p:nvSpPr>
          <p:cNvPr id="18" name="TextBox 17"/>
          <p:cNvSpPr txBox="1"/>
          <p:nvPr/>
        </p:nvSpPr>
        <p:spPr>
          <a:xfrm>
            <a:off x="8228464" y="2593637"/>
            <a:ext cx="1651379" cy="369332"/>
          </a:xfrm>
          <a:prstGeom prst="rect">
            <a:avLst/>
          </a:prstGeom>
          <a:noFill/>
        </p:spPr>
        <p:txBody>
          <a:bodyPr wrap="square" rtlCol="0">
            <a:spAutoFit/>
          </a:bodyPr>
          <a:lstStyle/>
          <a:p>
            <a:r>
              <a:rPr lang="en-IN" dirty="0" smtClean="0"/>
              <a:t>Injected</a:t>
            </a:r>
            <a:endParaRPr lang="en-US" dirty="0"/>
          </a:p>
        </p:txBody>
      </p:sp>
      <p:sp>
        <p:nvSpPr>
          <p:cNvPr id="19" name="Rounded Rectangle 18"/>
          <p:cNvSpPr/>
          <p:nvPr/>
        </p:nvSpPr>
        <p:spPr>
          <a:xfrm>
            <a:off x="464023" y="3112986"/>
            <a:ext cx="1269242" cy="11667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inst1</a:t>
            </a:r>
            <a:endParaRPr lang="en-US" dirty="0"/>
          </a:p>
        </p:txBody>
      </p:sp>
      <p:sp>
        <p:nvSpPr>
          <p:cNvPr id="3" name="Rounded Rectangle 2"/>
          <p:cNvSpPr/>
          <p:nvPr/>
        </p:nvSpPr>
        <p:spPr>
          <a:xfrm>
            <a:off x="6399664" y="3190115"/>
            <a:ext cx="1828800" cy="1180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AppMdule</a:t>
            </a:r>
            <a:endParaRPr lang="en-US" dirty="0"/>
          </a:p>
        </p:txBody>
      </p:sp>
      <p:cxnSp>
        <p:nvCxnSpPr>
          <p:cNvPr id="9" name="Straight Arrow Connector 8"/>
          <p:cNvCxnSpPr>
            <a:stCxn id="15" idx="1"/>
            <a:endCxn id="3" idx="3"/>
          </p:cNvCxnSpPr>
          <p:nvPr/>
        </p:nvCxnSpPr>
        <p:spPr>
          <a:xfrm flipH="1">
            <a:off x="8228464" y="3698735"/>
            <a:ext cx="852985" cy="815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5282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ppt_x"/>
                                          </p:val>
                                        </p:tav>
                                        <p:tav tm="100000">
                                          <p:val>
                                            <p:strVal val="#ppt_x"/>
                                          </p:val>
                                        </p:tav>
                                      </p:tavLst>
                                    </p:anim>
                                    <p:anim calcmode="lin" valueType="num">
                                      <p:cBhvr additive="base">
                                        <p:cTn id="5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5" grpId="0" animBg="1"/>
      <p:bldP spid="17" grpId="0" animBg="1"/>
      <p:bldP spid="18" grpId="0"/>
      <p:bldP spid="19" grpId="0" animBg="1"/>
      <p:bldP spid="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Show </a:t>
            </a:r>
            <a:r>
              <a:rPr lang="en-IN" dirty="0" err="1" smtClean="0"/>
              <a:t>ModuleDIInjection</a:t>
            </a:r>
            <a:endParaRPr lang="en-US" dirty="0"/>
          </a:p>
        </p:txBody>
      </p:sp>
    </p:spTree>
    <p:extLst>
      <p:ext uri="{BB962C8B-B14F-4D97-AF65-F5344CB8AC3E}">
        <p14:creationId xmlns:p14="http://schemas.microsoft.com/office/powerpoint/2010/main" val="42785497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What is Routing</a:t>
            </a:r>
            <a:endParaRPr lang="en-US" dirty="0"/>
          </a:p>
        </p:txBody>
      </p:sp>
      <p:sp>
        <p:nvSpPr>
          <p:cNvPr id="3" name="Content Placeholder 2"/>
          <p:cNvSpPr>
            <a:spLocks noGrp="1"/>
          </p:cNvSpPr>
          <p:nvPr>
            <p:ph idx="1"/>
          </p:nvPr>
        </p:nvSpPr>
        <p:spPr/>
        <p:txBody>
          <a:bodyPr/>
          <a:lstStyle/>
          <a:p>
            <a:r>
              <a:rPr lang="en-IN" dirty="0" smtClean="0"/>
              <a:t>Changing the state of the application</a:t>
            </a:r>
          </a:p>
          <a:p>
            <a:endParaRPr lang="en-IN" dirty="0"/>
          </a:p>
          <a:p>
            <a:r>
              <a:rPr lang="en-IN" dirty="0" smtClean="0"/>
              <a:t>Loading  appropriate URL depending on Users Action</a:t>
            </a:r>
          </a:p>
          <a:p>
            <a:pPr marL="0" indent="0">
              <a:buNone/>
            </a:pPr>
            <a:endParaRPr lang="en-US" dirty="0"/>
          </a:p>
        </p:txBody>
      </p:sp>
    </p:spTree>
    <p:extLst>
      <p:ext uri="{BB962C8B-B14F-4D97-AF65-F5344CB8AC3E}">
        <p14:creationId xmlns:p14="http://schemas.microsoft.com/office/powerpoint/2010/main" val="859962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7230" y="887104"/>
            <a:ext cx="3957851" cy="369332"/>
          </a:xfrm>
          <a:prstGeom prst="rect">
            <a:avLst/>
          </a:prstGeom>
          <a:noFill/>
        </p:spPr>
        <p:txBody>
          <a:bodyPr wrap="square" rtlCol="0">
            <a:spAutoFit/>
          </a:bodyPr>
          <a:lstStyle/>
          <a:p>
            <a:r>
              <a:rPr lang="en-IN" dirty="0" err="1" smtClean="0"/>
              <a:t>BootStraping</a:t>
            </a:r>
            <a:r>
              <a:rPr lang="en-IN" dirty="0" smtClean="0"/>
              <a:t> in </a:t>
            </a:r>
            <a:r>
              <a:rPr lang="en-IN" dirty="0" err="1" smtClean="0"/>
              <a:t>main.ts</a:t>
            </a:r>
            <a:endParaRPr lang="en-US" dirty="0"/>
          </a:p>
        </p:txBody>
      </p:sp>
      <p:sp>
        <p:nvSpPr>
          <p:cNvPr id="3" name="TextBox 2"/>
          <p:cNvSpPr txBox="1"/>
          <p:nvPr/>
        </p:nvSpPr>
        <p:spPr>
          <a:xfrm>
            <a:off x="627796" y="2210938"/>
            <a:ext cx="6482687"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 The browser platform with a compiler</a:t>
            </a:r>
          </a:p>
          <a:p>
            <a:r>
              <a:rPr lang="en-US" dirty="0" smtClean="0"/>
              <a:t>import { </a:t>
            </a:r>
            <a:r>
              <a:rPr lang="en-US" dirty="0" err="1" smtClean="0"/>
              <a:t>platformBrowserDynamic</a:t>
            </a:r>
            <a:r>
              <a:rPr lang="en-US" dirty="0" smtClean="0"/>
              <a:t> } from '@angular/platform-browser-dynamic';</a:t>
            </a:r>
          </a:p>
          <a:p>
            <a:endParaRPr lang="en-US" dirty="0" smtClean="0"/>
          </a:p>
          <a:p>
            <a:r>
              <a:rPr lang="en-US" dirty="0" smtClean="0"/>
              <a:t>// The app module</a:t>
            </a:r>
          </a:p>
          <a:p>
            <a:r>
              <a:rPr lang="en-US" dirty="0" smtClean="0"/>
              <a:t>import { </a:t>
            </a:r>
            <a:r>
              <a:rPr lang="en-US" dirty="0" err="1" smtClean="0"/>
              <a:t>AppModule</a:t>
            </a:r>
            <a:r>
              <a:rPr lang="en-US" dirty="0" smtClean="0"/>
              <a:t> } from './</a:t>
            </a:r>
            <a:r>
              <a:rPr lang="en-US" dirty="0" err="1" smtClean="0"/>
              <a:t>app.module</a:t>
            </a:r>
            <a:r>
              <a:rPr lang="en-US" dirty="0" smtClean="0"/>
              <a:t>';</a:t>
            </a:r>
          </a:p>
          <a:p>
            <a:endParaRPr lang="en-US" dirty="0" smtClean="0"/>
          </a:p>
          <a:p>
            <a:r>
              <a:rPr lang="en-US" dirty="0" smtClean="0"/>
              <a:t>// Compile and launch the module</a:t>
            </a:r>
          </a:p>
          <a:p>
            <a:r>
              <a:rPr lang="en-US" dirty="0" err="1" smtClean="0"/>
              <a:t>platformBrowserDynamic</a:t>
            </a:r>
            <a:r>
              <a:rPr lang="en-US" dirty="0" smtClean="0"/>
              <a:t>().</a:t>
            </a:r>
            <a:r>
              <a:rPr lang="en-US" dirty="0" err="1" smtClean="0"/>
              <a:t>bootstrapModule</a:t>
            </a:r>
            <a:r>
              <a:rPr lang="en-US" dirty="0" smtClean="0"/>
              <a:t>(</a:t>
            </a:r>
            <a:r>
              <a:rPr lang="en-US" dirty="0" err="1" smtClean="0"/>
              <a:t>AppModule</a:t>
            </a:r>
            <a:r>
              <a:rPr lang="en-US" dirty="0" smtClean="0"/>
              <a:t>);</a:t>
            </a:r>
          </a:p>
          <a:p>
            <a:endParaRPr lang="en-US" dirty="0"/>
          </a:p>
        </p:txBody>
      </p:sp>
    </p:spTree>
    <p:extLst>
      <p:ext uri="{BB962C8B-B14F-4D97-AF65-F5344CB8AC3E}">
        <p14:creationId xmlns:p14="http://schemas.microsoft.com/office/powerpoint/2010/main" val="177539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Routing Works</a:t>
            </a:r>
            <a:endParaRPr lang="en-US" dirty="0"/>
          </a:p>
        </p:txBody>
      </p:sp>
      <p:sp>
        <p:nvSpPr>
          <p:cNvPr id="4" name="TextBox 3"/>
          <p:cNvSpPr txBox="1"/>
          <p:nvPr/>
        </p:nvSpPr>
        <p:spPr>
          <a:xfrm>
            <a:off x="1828799" y="1555845"/>
            <a:ext cx="6905767" cy="368489"/>
          </a:xfrm>
          <a:prstGeom prst="rect">
            <a:avLst/>
          </a:prstGeom>
          <a:noFill/>
        </p:spPr>
        <p:txBody>
          <a:bodyPr wrap="square" rtlCol="0">
            <a:spAutoFit/>
          </a:bodyPr>
          <a:lstStyle/>
          <a:p>
            <a:r>
              <a:rPr lang="en-IN" dirty="0" smtClean="0"/>
              <a:t>http://Swapnil.app/products/12/Iphone</a:t>
            </a:r>
            <a:endParaRPr lang="en-US" dirty="0"/>
          </a:p>
        </p:txBody>
      </p:sp>
      <p:sp>
        <p:nvSpPr>
          <p:cNvPr id="5" name="Down Arrow 4"/>
          <p:cNvSpPr/>
          <p:nvPr/>
        </p:nvSpPr>
        <p:spPr>
          <a:xfrm>
            <a:off x="3398293" y="1924334"/>
            <a:ext cx="450376" cy="119072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2122227" y="3017789"/>
            <a:ext cx="3002507" cy="586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Parse </a:t>
            </a:r>
            <a:r>
              <a:rPr lang="en-IN" dirty="0" err="1" smtClean="0"/>
              <a:t>Url</a:t>
            </a:r>
            <a:endParaRPr lang="en-US" dirty="0"/>
          </a:p>
        </p:txBody>
      </p:sp>
      <p:sp>
        <p:nvSpPr>
          <p:cNvPr id="7" name="Rounded Rectangle 6"/>
          <p:cNvSpPr/>
          <p:nvPr/>
        </p:nvSpPr>
        <p:spPr>
          <a:xfrm>
            <a:off x="4858603" y="2157979"/>
            <a:ext cx="1542197" cy="6261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smtClean="0"/>
              <a:t>Url</a:t>
            </a:r>
            <a:r>
              <a:rPr lang="en-IN" dirty="0" smtClean="0"/>
              <a:t> Segment</a:t>
            </a:r>
            <a:endParaRPr lang="en-US" dirty="0"/>
          </a:p>
        </p:txBody>
      </p:sp>
      <p:cxnSp>
        <p:nvCxnSpPr>
          <p:cNvPr id="9" name="Straight Arrow Connector 8"/>
          <p:cNvCxnSpPr>
            <a:stCxn id="7" idx="1"/>
          </p:cNvCxnSpPr>
          <p:nvPr/>
        </p:nvCxnSpPr>
        <p:spPr>
          <a:xfrm flipH="1" flipV="1">
            <a:off x="4271749" y="1924333"/>
            <a:ext cx="586854" cy="5467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7" idx="0"/>
          </p:cNvCxnSpPr>
          <p:nvPr/>
        </p:nvCxnSpPr>
        <p:spPr>
          <a:xfrm flipH="1" flipV="1">
            <a:off x="5418163" y="1924333"/>
            <a:ext cx="211539" cy="2336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Down Arrow 11"/>
          <p:cNvSpPr/>
          <p:nvPr/>
        </p:nvSpPr>
        <p:spPr>
          <a:xfrm>
            <a:off x="3370995" y="3604643"/>
            <a:ext cx="477673" cy="953709"/>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Rectangle 12"/>
          <p:cNvSpPr/>
          <p:nvPr/>
        </p:nvSpPr>
        <p:spPr>
          <a:xfrm>
            <a:off x="2122227" y="4633224"/>
            <a:ext cx="3002507" cy="586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Identify Routes</a:t>
            </a:r>
            <a:endParaRPr lang="en-US" dirty="0"/>
          </a:p>
        </p:txBody>
      </p:sp>
      <p:sp>
        <p:nvSpPr>
          <p:cNvPr id="14" name="Rounded Rectangle 13"/>
          <p:cNvSpPr/>
          <p:nvPr/>
        </p:nvSpPr>
        <p:spPr>
          <a:xfrm>
            <a:off x="286602" y="4026714"/>
            <a:ext cx="1542197" cy="13095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Identify Components</a:t>
            </a:r>
            <a:endParaRPr lang="en-US" dirty="0"/>
          </a:p>
        </p:txBody>
      </p:sp>
      <p:cxnSp>
        <p:nvCxnSpPr>
          <p:cNvPr id="16" name="Straight Arrow Connector 15"/>
          <p:cNvCxnSpPr/>
          <p:nvPr/>
        </p:nvCxnSpPr>
        <p:spPr>
          <a:xfrm>
            <a:off x="1828799" y="4121624"/>
            <a:ext cx="464025" cy="4367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ounded Rectangle 16"/>
          <p:cNvSpPr/>
          <p:nvPr/>
        </p:nvSpPr>
        <p:spPr>
          <a:xfrm>
            <a:off x="6400800" y="4026714"/>
            <a:ext cx="1746913" cy="63918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smtClean="0"/>
              <a:t>/user</a:t>
            </a:r>
            <a:endParaRPr lang="en-US" dirty="0"/>
          </a:p>
        </p:txBody>
      </p:sp>
      <p:sp>
        <p:nvSpPr>
          <p:cNvPr id="19" name="Rounded Rectangle 18"/>
          <p:cNvSpPr/>
          <p:nvPr/>
        </p:nvSpPr>
        <p:spPr>
          <a:xfrm>
            <a:off x="8952932" y="3994038"/>
            <a:ext cx="1746913" cy="63918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smtClean="0"/>
              <a:t>/user/:id</a:t>
            </a:r>
            <a:endParaRPr lang="en-US" dirty="0"/>
          </a:p>
        </p:txBody>
      </p:sp>
      <p:sp>
        <p:nvSpPr>
          <p:cNvPr id="20" name="Rounded Rectangle 19"/>
          <p:cNvSpPr/>
          <p:nvPr/>
        </p:nvSpPr>
        <p:spPr>
          <a:xfrm>
            <a:off x="6237027" y="5336275"/>
            <a:ext cx="2074458" cy="63918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err="1" smtClean="0"/>
              <a:t>UserComponent</a:t>
            </a:r>
            <a:endParaRPr lang="en-US" dirty="0"/>
          </a:p>
        </p:txBody>
      </p:sp>
      <p:sp>
        <p:nvSpPr>
          <p:cNvPr id="21" name="Rounded Rectangle 20"/>
          <p:cNvSpPr/>
          <p:nvPr/>
        </p:nvSpPr>
        <p:spPr>
          <a:xfrm>
            <a:off x="8789159" y="5336275"/>
            <a:ext cx="2361062" cy="63918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err="1" smtClean="0"/>
              <a:t>UserDataComponent</a:t>
            </a:r>
            <a:endParaRPr lang="en-US" dirty="0"/>
          </a:p>
        </p:txBody>
      </p:sp>
      <p:cxnSp>
        <p:nvCxnSpPr>
          <p:cNvPr id="23" name="Straight Arrow Connector 22"/>
          <p:cNvCxnSpPr>
            <a:stCxn id="17" idx="2"/>
            <a:endCxn id="20" idx="0"/>
          </p:cNvCxnSpPr>
          <p:nvPr/>
        </p:nvCxnSpPr>
        <p:spPr>
          <a:xfrm flipH="1">
            <a:off x="7274256" y="4665900"/>
            <a:ext cx="1" cy="6703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9826387" y="4681494"/>
            <a:ext cx="1" cy="6703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296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ppt_x"/>
                                          </p:val>
                                        </p:tav>
                                        <p:tav tm="100000">
                                          <p:val>
                                            <p:strVal val="#ppt_x"/>
                                          </p:val>
                                        </p:tav>
                                      </p:tavLst>
                                    </p:anim>
                                    <p:anim calcmode="lin" valueType="num">
                                      <p:cBhvr additive="base">
                                        <p:cTn id="9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ppt_x"/>
                                          </p:val>
                                        </p:tav>
                                        <p:tav tm="100000">
                                          <p:val>
                                            <p:strVal val="#ppt_x"/>
                                          </p:val>
                                        </p:tav>
                                      </p:tavLst>
                                    </p:anim>
                                    <p:anim calcmode="lin" valueType="num">
                                      <p:cBhvr additive="base">
                                        <p:cTn id="9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12" grpId="0" animBg="1"/>
      <p:bldP spid="13" grpId="0" animBg="1"/>
      <p:bldP spid="14" grpId="0" animBg="1"/>
      <p:bldP spid="17" grpId="0" animBg="1"/>
      <p:bldP spid="19" grpId="0" animBg="1"/>
      <p:bldP spid="20" grpId="0" animBg="1"/>
      <p:bldP spid="2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Setting Routes</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Create separate </a:t>
            </a:r>
            <a:r>
              <a:rPr lang="en-IN" dirty="0" err="1" smtClean="0"/>
              <a:t>app.routing</a:t>
            </a:r>
            <a:r>
              <a:rPr lang="en-IN" dirty="0" smtClean="0"/>
              <a:t> file</a:t>
            </a:r>
          </a:p>
          <a:p>
            <a:endParaRPr lang="en-IN" dirty="0"/>
          </a:p>
          <a:p>
            <a:r>
              <a:rPr lang="en-IN" dirty="0" smtClean="0"/>
              <a:t>Use Routes </a:t>
            </a:r>
          </a:p>
          <a:p>
            <a:endParaRPr lang="en-IN" dirty="0" smtClean="0"/>
          </a:p>
          <a:p>
            <a:r>
              <a:rPr lang="en-IN" dirty="0" smtClean="0"/>
              <a:t>Create Collection of Routes</a:t>
            </a:r>
          </a:p>
          <a:p>
            <a:endParaRPr lang="en-IN" dirty="0"/>
          </a:p>
          <a:p>
            <a:r>
              <a:rPr lang="en-IN" dirty="0" smtClean="0"/>
              <a:t>Export the Routes  using </a:t>
            </a:r>
            <a:r>
              <a:rPr lang="en-IN" dirty="0" err="1" smtClean="0"/>
              <a:t>RouterModule</a:t>
            </a:r>
            <a:r>
              <a:rPr lang="en-IN" dirty="0" smtClean="0"/>
              <a:t> </a:t>
            </a:r>
            <a:r>
              <a:rPr lang="en-IN" dirty="0" err="1" smtClean="0"/>
              <a:t>forRoot</a:t>
            </a:r>
            <a:r>
              <a:rPr lang="en-IN" dirty="0" smtClean="0"/>
              <a:t> method</a:t>
            </a:r>
          </a:p>
          <a:p>
            <a:endParaRPr lang="en-IN" dirty="0"/>
          </a:p>
          <a:p>
            <a:r>
              <a:rPr lang="en-IN" dirty="0" smtClean="0"/>
              <a:t>Add Ref of the routing in </a:t>
            </a:r>
            <a:r>
              <a:rPr lang="en-IN" dirty="0" err="1" smtClean="0"/>
              <a:t>AppModule</a:t>
            </a:r>
            <a:endParaRPr lang="en-IN" dirty="0" smtClean="0"/>
          </a:p>
          <a:p>
            <a:endParaRPr lang="en-IN" dirty="0"/>
          </a:p>
          <a:p>
            <a:r>
              <a:rPr lang="en-IN" dirty="0" smtClean="0"/>
              <a:t>Render the Routes</a:t>
            </a:r>
            <a:endParaRPr lang="en-US" dirty="0"/>
          </a:p>
        </p:txBody>
      </p:sp>
    </p:spTree>
    <p:extLst>
      <p:ext uri="{BB962C8B-B14F-4D97-AF65-F5344CB8AC3E}">
        <p14:creationId xmlns:p14="http://schemas.microsoft.com/office/powerpoint/2010/main" val="37302096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3582" y="1078173"/>
            <a:ext cx="7383439" cy="38472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import {Routes, </a:t>
            </a:r>
            <a:r>
              <a:rPr lang="en-US" dirty="0" err="1"/>
              <a:t>RouterModule</a:t>
            </a:r>
            <a:r>
              <a:rPr lang="en-US" dirty="0"/>
              <a:t>} from "@angular/router";</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UserComponent</a:t>
            </a:r>
            <a:r>
              <a:rPr lang="en-US" dirty="0"/>
              <a:t> } from './</a:t>
            </a:r>
            <a:r>
              <a:rPr lang="en-US" dirty="0" err="1"/>
              <a:t>user.component</a:t>
            </a:r>
            <a:r>
              <a:rPr lang="en-US" dirty="0"/>
              <a:t>';</a:t>
            </a:r>
          </a:p>
          <a:p>
            <a:endParaRPr lang="en-US" dirty="0"/>
          </a:p>
          <a:p>
            <a:r>
              <a:rPr lang="en-US" dirty="0" err="1"/>
              <a:t>const</a:t>
            </a:r>
            <a:r>
              <a:rPr lang="en-US" dirty="0"/>
              <a:t> </a:t>
            </a:r>
            <a:r>
              <a:rPr lang="en-US" dirty="0" err="1"/>
              <a:t>APP_ROUTES:Routes</a:t>
            </a:r>
            <a:r>
              <a:rPr lang="en-US" dirty="0"/>
              <a:t>=[</a:t>
            </a:r>
          </a:p>
          <a:p>
            <a:endParaRPr lang="en-US" dirty="0"/>
          </a:p>
          <a:p>
            <a:r>
              <a:rPr lang="en-US" dirty="0"/>
              <a:t>    { path :'user',</a:t>
            </a:r>
            <a:r>
              <a:rPr lang="en-US" dirty="0" err="1" smtClean="0"/>
              <a:t>component:UserComponent</a:t>
            </a:r>
            <a:r>
              <a:rPr lang="en-US" dirty="0" smtClean="0"/>
              <a:t>},</a:t>
            </a:r>
            <a:endParaRPr lang="en-US" dirty="0"/>
          </a:p>
          <a:p>
            <a:r>
              <a:rPr lang="en-US" dirty="0"/>
              <a:t>    {path:'',</a:t>
            </a:r>
            <a:r>
              <a:rPr lang="en-US" dirty="0" err="1" smtClean="0"/>
              <a:t>component:HomeComponent</a:t>
            </a:r>
            <a:r>
              <a:rPr lang="en-US" dirty="0" smtClean="0"/>
              <a:t>}</a:t>
            </a:r>
            <a:endParaRPr lang="en-US" dirty="0"/>
          </a:p>
          <a:p>
            <a:r>
              <a:rPr lang="en-US" dirty="0"/>
              <a:t>];</a:t>
            </a:r>
          </a:p>
          <a:p>
            <a:endParaRPr lang="en-US" dirty="0"/>
          </a:p>
          <a:p>
            <a:r>
              <a:rPr lang="en-US" dirty="0"/>
              <a:t>export </a:t>
            </a:r>
            <a:r>
              <a:rPr lang="en-US" dirty="0" err="1"/>
              <a:t>const</a:t>
            </a:r>
            <a:r>
              <a:rPr lang="en-US" dirty="0"/>
              <a:t> </a:t>
            </a:r>
            <a:r>
              <a:rPr lang="en-US" sz="2800" b="1" dirty="0">
                <a:solidFill>
                  <a:srgbClr val="00B050"/>
                </a:solidFill>
              </a:rPr>
              <a:t>routing</a:t>
            </a:r>
            <a:r>
              <a:rPr lang="en-US" dirty="0"/>
              <a:t>=</a:t>
            </a:r>
            <a:r>
              <a:rPr lang="en-US" dirty="0" err="1"/>
              <a:t>RouterModule.forRoot</a:t>
            </a:r>
            <a:r>
              <a:rPr lang="en-US" dirty="0"/>
              <a:t>(APP_ROUTES);</a:t>
            </a:r>
          </a:p>
          <a:p>
            <a:endParaRPr lang="en-US" dirty="0"/>
          </a:p>
          <a:p>
            <a:endParaRPr lang="en-US" dirty="0"/>
          </a:p>
        </p:txBody>
      </p:sp>
      <p:sp>
        <p:nvSpPr>
          <p:cNvPr id="3" name="TextBox 2"/>
          <p:cNvSpPr txBox="1"/>
          <p:nvPr/>
        </p:nvSpPr>
        <p:spPr>
          <a:xfrm>
            <a:off x="4189863" y="5022376"/>
            <a:ext cx="2702256" cy="369332"/>
          </a:xfrm>
          <a:prstGeom prst="rect">
            <a:avLst/>
          </a:prstGeom>
          <a:noFill/>
        </p:spPr>
        <p:txBody>
          <a:bodyPr wrap="square" rtlCol="0">
            <a:spAutoFit/>
          </a:bodyPr>
          <a:lstStyle/>
          <a:p>
            <a:r>
              <a:rPr lang="en-IN" dirty="0" err="1" smtClean="0"/>
              <a:t>App.routing</a:t>
            </a:r>
            <a:r>
              <a:rPr lang="en-IN" dirty="0" smtClean="0"/>
              <a:t> File</a:t>
            </a:r>
            <a:endParaRPr lang="en-US" dirty="0"/>
          </a:p>
        </p:txBody>
      </p:sp>
    </p:spTree>
    <p:extLst>
      <p:ext uri="{BB962C8B-B14F-4D97-AF65-F5344CB8AC3E}">
        <p14:creationId xmlns:p14="http://schemas.microsoft.com/office/powerpoint/2010/main" val="400693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 calcmode="lin" valueType="num">
                                      <p:cBhvr additive="base">
                                        <p:cTn id="32"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 calcmode="lin" valueType="num">
                                      <p:cBhvr additive="base">
                                        <p:cTn id="3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 calcmode="lin" valueType="num">
                                      <p:cBhvr additive="base">
                                        <p:cTn id="40"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
                                            <p:txEl>
                                              <p:pRg st="1" end="1"/>
                                            </p:txEl>
                                          </p:spTgt>
                                        </p:tgtEl>
                                        <p:attrNameLst>
                                          <p:attrName>style.visibility</p:attrName>
                                        </p:attrNameLst>
                                      </p:cBhvr>
                                      <p:to>
                                        <p:strVal val="visible"/>
                                      </p:to>
                                    </p:set>
                                    <p:anim calcmode="lin" valueType="num">
                                      <p:cBhvr additive="base">
                                        <p:cTn id="4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txEl>
                                              <p:pRg st="1" end="1"/>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 calcmode="lin" valueType="num">
                                      <p:cBhvr additive="base">
                                        <p:cTn id="5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 calcmode="lin" valueType="num">
                                      <p:cBhvr additive="base">
                                        <p:cTn id="56"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8173" y="941697"/>
            <a:ext cx="7124131" cy="40626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UserComponent</a:t>
            </a:r>
            <a:r>
              <a:rPr lang="en-US" dirty="0"/>
              <a:t> }  from './</a:t>
            </a:r>
            <a:r>
              <a:rPr lang="en-US" dirty="0" err="1"/>
              <a:t>user.component</a:t>
            </a:r>
            <a:r>
              <a:rPr lang="en-US" dirty="0"/>
              <a:t>';</a:t>
            </a:r>
          </a:p>
          <a:p>
            <a:r>
              <a:rPr lang="en-US" sz="2800" b="1" dirty="0">
                <a:solidFill>
                  <a:srgbClr val="00B050"/>
                </a:solidFill>
              </a:rPr>
              <a:t>import { routing } from  './</a:t>
            </a:r>
            <a:r>
              <a:rPr lang="en-US" sz="2800" b="1" dirty="0" err="1">
                <a:solidFill>
                  <a:srgbClr val="00B050"/>
                </a:solidFill>
              </a:rPr>
              <a:t>app.routing</a:t>
            </a:r>
            <a:r>
              <a:rPr lang="en-US" sz="2800" b="1" dirty="0">
                <a:solidFill>
                  <a:srgbClr val="00B050"/>
                </a:solidFill>
              </a:rPr>
              <a:t>';</a:t>
            </a:r>
          </a:p>
          <a:p>
            <a:endParaRPr lang="en-US" dirty="0"/>
          </a:p>
          <a:p>
            <a:r>
              <a:rPr lang="en-US" dirty="0"/>
              <a:t>@</a:t>
            </a:r>
            <a:r>
              <a:rPr lang="en-US" dirty="0" err="1"/>
              <a:t>NgModule</a:t>
            </a:r>
            <a:r>
              <a:rPr lang="en-US" dirty="0"/>
              <a:t>({</a:t>
            </a:r>
          </a:p>
          <a:p>
            <a:r>
              <a:rPr lang="en-US" dirty="0"/>
              <a:t>  imports: [ </a:t>
            </a:r>
            <a:r>
              <a:rPr lang="en-US" dirty="0" err="1"/>
              <a:t>BrowserModule,</a:t>
            </a:r>
            <a:r>
              <a:rPr lang="en-US" sz="3200" b="1" dirty="0" err="1">
                <a:solidFill>
                  <a:srgbClr val="00B050"/>
                </a:solidFill>
              </a:rPr>
              <a:t>routing</a:t>
            </a:r>
            <a:r>
              <a:rPr lang="en-US" dirty="0"/>
              <a:t> ],</a:t>
            </a:r>
          </a:p>
          <a:p>
            <a:r>
              <a:rPr lang="en-US" dirty="0"/>
              <a:t>  declarations: [ </a:t>
            </a:r>
            <a:r>
              <a:rPr lang="en-US" dirty="0" err="1"/>
              <a:t>AppComponent,HomeComponent,UserComponent</a:t>
            </a:r>
            <a:r>
              <a:rPr lang="en-US" dirty="0"/>
              <a:t>],</a:t>
            </a:r>
          </a:p>
          <a:p>
            <a:r>
              <a:rPr lang="en-US" dirty="0"/>
              <a:t>  bootstrap: [ </a:t>
            </a:r>
            <a:r>
              <a:rPr lang="en-US" dirty="0" err="1"/>
              <a:t>AppComponent</a:t>
            </a:r>
            <a:r>
              <a:rPr lang="en-US" dirty="0"/>
              <a:t> ]</a:t>
            </a:r>
          </a:p>
          <a:p>
            <a:r>
              <a:rPr lang="en-US" dirty="0"/>
              <a:t>})</a:t>
            </a:r>
          </a:p>
          <a:p>
            <a:r>
              <a:rPr lang="en-US" dirty="0"/>
              <a:t>export class </a:t>
            </a:r>
            <a:r>
              <a:rPr lang="en-US" dirty="0" err="1"/>
              <a:t>AppModule</a:t>
            </a:r>
            <a:r>
              <a:rPr lang="en-US" dirty="0"/>
              <a:t> { }</a:t>
            </a:r>
          </a:p>
        </p:txBody>
      </p:sp>
      <p:sp>
        <p:nvSpPr>
          <p:cNvPr id="3" name="TextBox 2"/>
          <p:cNvSpPr txBox="1"/>
          <p:nvPr/>
        </p:nvSpPr>
        <p:spPr>
          <a:xfrm>
            <a:off x="3330054" y="5295331"/>
            <a:ext cx="6305265" cy="523220"/>
          </a:xfrm>
          <a:prstGeom prst="rect">
            <a:avLst/>
          </a:prstGeom>
          <a:noFill/>
        </p:spPr>
        <p:txBody>
          <a:bodyPr wrap="square" rtlCol="0">
            <a:spAutoFit/>
          </a:bodyPr>
          <a:lstStyle/>
          <a:p>
            <a:r>
              <a:rPr lang="en-IN" sz="2800" b="1" dirty="0" smtClean="0"/>
              <a:t>Register your Route to Application</a:t>
            </a:r>
            <a:endParaRPr lang="en-US" sz="2800" b="1" dirty="0"/>
          </a:p>
        </p:txBody>
      </p:sp>
      <p:cxnSp>
        <p:nvCxnSpPr>
          <p:cNvPr id="5" name="Straight Arrow Connector 4"/>
          <p:cNvCxnSpPr/>
          <p:nvPr/>
        </p:nvCxnSpPr>
        <p:spPr>
          <a:xfrm flipH="1">
            <a:off x="5104263" y="3480179"/>
            <a:ext cx="4107976" cy="95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Flowchart: Document 6"/>
          <p:cNvSpPr/>
          <p:nvPr/>
        </p:nvSpPr>
        <p:spPr>
          <a:xfrm>
            <a:off x="9212240" y="2524836"/>
            <a:ext cx="2715904" cy="233376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App.routing.ts</a:t>
            </a:r>
            <a:endParaRPr lang="en-US" dirty="0"/>
          </a:p>
        </p:txBody>
      </p:sp>
    </p:spTree>
    <p:extLst>
      <p:ext uri="{BB962C8B-B14F-4D97-AF65-F5344CB8AC3E}">
        <p14:creationId xmlns:p14="http://schemas.microsoft.com/office/powerpoint/2010/main" val="348213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 calcmode="lin" valueType="num">
                                      <p:cBhvr additive="base">
                                        <p:cTn id="4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 calcmode="lin" valueType="num">
                                      <p:cBhvr additive="base">
                                        <p:cTn id="5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 calcmode="lin" valueType="num">
                                      <p:cBhvr additive="base">
                                        <p:cTn id="5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
                                            <p:txEl>
                                              <p:pRg st="12" end="12"/>
                                            </p:txEl>
                                          </p:spTgt>
                                        </p:tgtEl>
                                        <p:attrNameLst>
                                          <p:attrName>style.visibility</p:attrName>
                                        </p:attrNameLst>
                                      </p:cBhvr>
                                      <p:to>
                                        <p:strVal val="visible"/>
                                      </p:to>
                                    </p:set>
                                    <p:anim calcmode="lin" valueType="num">
                                      <p:cBhvr additive="base">
                                        <p:cTn id="59"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
                                            <p:txEl>
                                              <p:pRg st="8" end="8"/>
                                            </p:txEl>
                                          </p:spTgt>
                                        </p:tgtEl>
                                        <p:attrNameLst>
                                          <p:attrName>style.visibility</p:attrName>
                                        </p:attrNameLst>
                                      </p:cBhvr>
                                      <p:to>
                                        <p:strVal val="visible"/>
                                      </p:to>
                                    </p:set>
                                    <p:anim calcmode="lin" valueType="num">
                                      <p:cBhvr additive="base">
                                        <p:cTn id="6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
                                            <p:txEl>
                                              <p:pRg st="5" end="5"/>
                                            </p:txEl>
                                          </p:spTgt>
                                        </p:tgtEl>
                                        <p:attrNameLst>
                                          <p:attrName>style.visibility</p:attrName>
                                        </p:attrNameLst>
                                      </p:cBhvr>
                                      <p:to>
                                        <p:strVal val="visible"/>
                                      </p:to>
                                    </p:set>
                                    <p:anim calcmode="lin" valueType="num">
                                      <p:cBhvr additive="base">
                                        <p:cTn id="7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additive="base">
                                        <p:cTn id="77" dur="500" fill="hold"/>
                                        <p:tgtEl>
                                          <p:spTgt spid="5"/>
                                        </p:tgtEl>
                                        <p:attrNameLst>
                                          <p:attrName>ppt_x</p:attrName>
                                        </p:attrNameLst>
                                      </p:cBhvr>
                                      <p:tavLst>
                                        <p:tav tm="0">
                                          <p:val>
                                            <p:strVal val="#ppt_x"/>
                                          </p:val>
                                        </p:tav>
                                        <p:tav tm="100000">
                                          <p:val>
                                            <p:strVal val="#ppt_x"/>
                                          </p:val>
                                        </p:tav>
                                      </p:tavLst>
                                    </p:anim>
                                    <p:anim calcmode="lin" valueType="num">
                                      <p:cBhvr additive="base">
                                        <p:cTn id="7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fill="hold"/>
                                        <p:tgtEl>
                                          <p:spTgt spid="7"/>
                                        </p:tgtEl>
                                        <p:attrNameLst>
                                          <p:attrName>ppt_x</p:attrName>
                                        </p:attrNameLst>
                                      </p:cBhvr>
                                      <p:tavLst>
                                        <p:tav tm="0">
                                          <p:val>
                                            <p:strVal val="#ppt_x"/>
                                          </p:val>
                                        </p:tav>
                                        <p:tav tm="100000">
                                          <p:val>
                                            <p:strVal val="#ppt_x"/>
                                          </p:val>
                                        </p:tav>
                                      </p:tavLst>
                                    </p:anim>
                                    <p:anim calcmode="lin" valueType="num">
                                      <p:cBhvr additive="base">
                                        <p:cTn id="8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Render the Routes : </a:t>
            </a:r>
            <a:r>
              <a:rPr lang="en-IN" b="1" dirty="0" smtClean="0">
                <a:solidFill>
                  <a:srgbClr val="00B050"/>
                </a:solidFill>
              </a:rPr>
              <a:t>ROUTER-OUTLET</a:t>
            </a:r>
            <a:endParaRPr lang="en-US" b="1" dirty="0">
              <a:solidFill>
                <a:srgbClr val="00B050"/>
              </a:solidFill>
            </a:endParaRPr>
          </a:p>
        </p:txBody>
      </p:sp>
      <p:sp>
        <p:nvSpPr>
          <p:cNvPr id="5" name="Snip Single Corner Rectangle 4"/>
          <p:cNvSpPr/>
          <p:nvPr/>
        </p:nvSpPr>
        <p:spPr>
          <a:xfrm>
            <a:off x="204717" y="2059716"/>
            <a:ext cx="4094328" cy="3645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endParaRPr lang="en-IN" dirty="0"/>
          </a:p>
          <a:p>
            <a:pPr algn="ctr"/>
            <a:r>
              <a:rPr lang="en-IN" dirty="0" smtClean="0"/>
              <a:t>&lt;h1&gt; Routing Demo &lt;/h1&gt;</a:t>
            </a:r>
          </a:p>
          <a:p>
            <a:pPr algn="ctr"/>
            <a:endParaRPr lang="en-IN" dirty="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smtClean="0"/>
          </a:p>
          <a:p>
            <a:pPr algn="ctr"/>
            <a:endParaRPr lang="en-US" dirty="0"/>
          </a:p>
        </p:txBody>
      </p:sp>
      <p:sp>
        <p:nvSpPr>
          <p:cNvPr id="6" name="TextBox 5"/>
          <p:cNvSpPr txBox="1"/>
          <p:nvPr/>
        </p:nvSpPr>
        <p:spPr>
          <a:xfrm>
            <a:off x="1364776" y="6237027"/>
            <a:ext cx="4012442" cy="369332"/>
          </a:xfrm>
          <a:prstGeom prst="rect">
            <a:avLst/>
          </a:prstGeom>
          <a:noFill/>
        </p:spPr>
        <p:txBody>
          <a:bodyPr wrap="square" rtlCol="0">
            <a:spAutoFit/>
          </a:bodyPr>
          <a:lstStyle/>
          <a:p>
            <a:r>
              <a:rPr lang="en-IN" dirty="0" err="1" smtClean="0"/>
              <a:t>App.component.ts</a:t>
            </a:r>
            <a:endParaRPr lang="en-US" dirty="0"/>
          </a:p>
        </p:txBody>
      </p:sp>
      <p:sp>
        <p:nvSpPr>
          <p:cNvPr id="7" name="TextBox 6"/>
          <p:cNvSpPr txBox="1"/>
          <p:nvPr/>
        </p:nvSpPr>
        <p:spPr>
          <a:xfrm>
            <a:off x="696036" y="3155372"/>
            <a:ext cx="3070746"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&lt;router-outlet&gt;</a:t>
            </a:r>
          </a:p>
          <a:p>
            <a:endParaRPr lang="en-IN" dirty="0" smtClean="0"/>
          </a:p>
          <a:p>
            <a:r>
              <a:rPr lang="en-IN" dirty="0" smtClean="0"/>
              <a:t>Router-outlet specifies the location where component to be loaded</a:t>
            </a:r>
            <a:endParaRPr lang="en-IN" dirty="0"/>
          </a:p>
          <a:p>
            <a:endParaRPr lang="en-IN" dirty="0"/>
          </a:p>
          <a:p>
            <a:r>
              <a:rPr lang="en-IN" dirty="0" smtClean="0"/>
              <a:t>&lt;/router-outlet&gt;</a:t>
            </a:r>
            <a:endParaRPr lang="en-US" dirty="0"/>
          </a:p>
        </p:txBody>
      </p:sp>
      <p:sp>
        <p:nvSpPr>
          <p:cNvPr id="8" name="Rounded Rectangle 7"/>
          <p:cNvSpPr/>
          <p:nvPr/>
        </p:nvSpPr>
        <p:spPr>
          <a:xfrm>
            <a:off x="5581934" y="2141333"/>
            <a:ext cx="286603" cy="37545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t>App.routing</a:t>
            </a:r>
            <a:endParaRPr lang="en-US" dirty="0"/>
          </a:p>
        </p:txBody>
      </p:sp>
      <p:sp>
        <p:nvSpPr>
          <p:cNvPr id="9" name="Flowchart: Document 8"/>
          <p:cNvSpPr/>
          <p:nvPr/>
        </p:nvSpPr>
        <p:spPr>
          <a:xfrm>
            <a:off x="7997588" y="2059716"/>
            <a:ext cx="1924334" cy="174800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User.Component</a:t>
            </a:r>
            <a:endParaRPr lang="en-US" dirty="0"/>
          </a:p>
        </p:txBody>
      </p:sp>
      <p:sp>
        <p:nvSpPr>
          <p:cNvPr id="10" name="Flowchart: Document 9"/>
          <p:cNvSpPr/>
          <p:nvPr/>
        </p:nvSpPr>
        <p:spPr>
          <a:xfrm>
            <a:off x="7997588" y="4176753"/>
            <a:ext cx="1924334" cy="174800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Home.component</a:t>
            </a:r>
            <a:endParaRPr lang="en-US" dirty="0"/>
          </a:p>
        </p:txBody>
      </p:sp>
      <p:sp>
        <p:nvSpPr>
          <p:cNvPr id="11" name="TextBox 10"/>
          <p:cNvSpPr txBox="1"/>
          <p:nvPr/>
        </p:nvSpPr>
        <p:spPr>
          <a:xfrm>
            <a:off x="6359857" y="2141333"/>
            <a:ext cx="11600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smtClean="0"/>
              <a:t>‘ User’</a:t>
            </a:r>
            <a:endParaRPr lang="en-US" dirty="0"/>
          </a:p>
        </p:txBody>
      </p:sp>
      <p:sp>
        <p:nvSpPr>
          <p:cNvPr id="12" name="TextBox 11"/>
          <p:cNvSpPr txBox="1"/>
          <p:nvPr/>
        </p:nvSpPr>
        <p:spPr>
          <a:xfrm>
            <a:off x="6359857" y="5354959"/>
            <a:ext cx="11600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smtClean="0"/>
              <a:t>‘ Home’</a:t>
            </a:r>
            <a:endParaRPr lang="en-US" dirty="0"/>
          </a:p>
        </p:txBody>
      </p:sp>
      <p:cxnSp>
        <p:nvCxnSpPr>
          <p:cNvPr id="16" name="Straight Arrow Connector 15"/>
          <p:cNvCxnSpPr/>
          <p:nvPr/>
        </p:nvCxnSpPr>
        <p:spPr>
          <a:xfrm flipH="1">
            <a:off x="5868537" y="3155372"/>
            <a:ext cx="21290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3466532" y="3123063"/>
            <a:ext cx="2115402" cy="6846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5875360" y="4942007"/>
            <a:ext cx="21290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H="1" flipV="1">
            <a:off x="2792104" y="4176753"/>
            <a:ext cx="2789830" cy="765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6264322" y="3413996"/>
            <a:ext cx="968991" cy="369332"/>
          </a:xfrm>
          <a:prstGeom prst="rect">
            <a:avLst/>
          </a:prstGeom>
          <a:noFill/>
        </p:spPr>
        <p:txBody>
          <a:bodyPr wrap="square" rtlCol="0">
            <a:spAutoFit/>
          </a:bodyPr>
          <a:lstStyle/>
          <a:p>
            <a:r>
              <a:rPr lang="en-IN" dirty="0" smtClean="0"/>
              <a:t>Routes</a:t>
            </a:r>
            <a:endParaRPr lang="en-US" dirty="0"/>
          </a:p>
        </p:txBody>
      </p:sp>
      <p:cxnSp>
        <p:nvCxnSpPr>
          <p:cNvPr id="27" name="Straight Arrow Connector 26"/>
          <p:cNvCxnSpPr>
            <a:endCxn id="11" idx="2"/>
          </p:cNvCxnSpPr>
          <p:nvPr/>
        </p:nvCxnSpPr>
        <p:spPr>
          <a:xfrm flipH="1" flipV="1">
            <a:off x="6939887" y="2510665"/>
            <a:ext cx="88710" cy="7862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endCxn id="12" idx="0"/>
          </p:cNvCxnSpPr>
          <p:nvPr/>
        </p:nvCxnSpPr>
        <p:spPr>
          <a:xfrm flipH="1">
            <a:off x="6939887" y="3800080"/>
            <a:ext cx="88710" cy="1554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1117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ppt_x"/>
                                          </p:val>
                                        </p:tav>
                                        <p:tav tm="100000">
                                          <p:val>
                                            <p:strVal val="#ppt_x"/>
                                          </p:val>
                                        </p:tav>
                                      </p:tavLst>
                                    </p:anim>
                                    <p:anim calcmode="lin" valueType="num">
                                      <p:cBhvr additive="base">
                                        <p:cTn id="8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2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Navigation </a:t>
            </a:r>
            <a:r>
              <a:rPr lang="en-IN" dirty="0" err="1" smtClean="0"/>
              <a:t>Links:routerLink</a:t>
            </a:r>
            <a:endParaRPr lang="en-US" dirty="0"/>
          </a:p>
        </p:txBody>
      </p:sp>
      <p:sp>
        <p:nvSpPr>
          <p:cNvPr id="5" name="Snip and Round Single Corner Rectangle 4"/>
          <p:cNvSpPr/>
          <p:nvPr/>
        </p:nvSpPr>
        <p:spPr>
          <a:xfrm>
            <a:off x="1774209" y="1924334"/>
            <a:ext cx="4708478" cy="4258102"/>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&lt;h1&gt;Routing Demo&lt;/h1&gt; </a:t>
            </a:r>
          </a:p>
          <a:p>
            <a:pPr algn="ctr"/>
            <a:endParaRPr lang="en-US" dirty="0"/>
          </a:p>
          <a:p>
            <a:pPr algn="ctr"/>
            <a:r>
              <a:rPr lang="en-US" dirty="0"/>
              <a:t> &lt;a [</a:t>
            </a:r>
            <a:r>
              <a:rPr lang="en-US" dirty="0" err="1"/>
              <a:t>routerLink</a:t>
            </a:r>
            <a:r>
              <a:rPr lang="en-US" dirty="0"/>
              <a:t>]="['']"&gt;Home&lt;/a&gt; ||</a:t>
            </a:r>
          </a:p>
          <a:p>
            <a:pPr algn="ctr"/>
            <a:r>
              <a:rPr lang="en-US" dirty="0"/>
              <a:t> &lt;a [</a:t>
            </a:r>
            <a:r>
              <a:rPr lang="en-US" dirty="0" err="1"/>
              <a:t>routerLink</a:t>
            </a:r>
            <a:r>
              <a:rPr lang="en-US" dirty="0"/>
              <a:t>]="['user']"&gt;User&lt;/a&gt; </a:t>
            </a:r>
          </a:p>
          <a:p>
            <a:pPr algn="ctr"/>
            <a:r>
              <a:rPr lang="en-US" dirty="0"/>
              <a:t> </a:t>
            </a:r>
          </a:p>
          <a:p>
            <a:pPr algn="ctr"/>
            <a:r>
              <a:rPr lang="en-US" dirty="0"/>
              <a:t>&lt;</a:t>
            </a:r>
            <a:r>
              <a:rPr lang="en-US" dirty="0" err="1"/>
              <a:t>br</a:t>
            </a:r>
            <a:r>
              <a:rPr lang="en-US" dirty="0"/>
              <a:t>/&gt;</a:t>
            </a:r>
          </a:p>
          <a:p>
            <a:pPr algn="ctr"/>
            <a:endParaRPr lang="en-US" dirty="0"/>
          </a:p>
          <a:p>
            <a:pPr algn="ctr"/>
            <a:r>
              <a:rPr lang="en-US" dirty="0"/>
              <a:t>&lt;router-outlet</a:t>
            </a:r>
            <a:r>
              <a:rPr lang="en-US" dirty="0" smtClean="0"/>
              <a:t>&gt;  &lt;/</a:t>
            </a:r>
            <a:r>
              <a:rPr lang="en-US" dirty="0"/>
              <a:t>router-outlet&gt;</a:t>
            </a:r>
          </a:p>
          <a:p>
            <a:pPr algn="ctr"/>
            <a:endParaRPr lang="en-US" dirty="0"/>
          </a:p>
        </p:txBody>
      </p:sp>
      <p:cxnSp>
        <p:nvCxnSpPr>
          <p:cNvPr id="7" name="Straight Arrow Connector 6"/>
          <p:cNvCxnSpPr/>
          <p:nvPr/>
        </p:nvCxnSpPr>
        <p:spPr>
          <a:xfrm flipH="1">
            <a:off x="3603009" y="2674961"/>
            <a:ext cx="3903260" cy="9416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ounded Rectangle 7"/>
          <p:cNvSpPr/>
          <p:nvPr/>
        </p:nvSpPr>
        <p:spPr>
          <a:xfrm>
            <a:off x="7670042" y="2238232"/>
            <a:ext cx="3439236" cy="212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routerLink</a:t>
            </a:r>
            <a:r>
              <a:rPr lang="en-IN" dirty="0" smtClean="0"/>
              <a:t> Directives is use to create link to component. It  allows us to pass the path of route  which will be compared with routing file .</a:t>
            </a:r>
          </a:p>
          <a:p>
            <a:pPr algn="ctr"/>
            <a:r>
              <a:rPr lang="en-IN" dirty="0" smtClean="0"/>
              <a:t>It uses property binding syntax</a:t>
            </a:r>
            <a:endParaRPr lang="en-US" dirty="0"/>
          </a:p>
        </p:txBody>
      </p:sp>
    </p:spTree>
    <p:extLst>
      <p:ext uri="{BB962C8B-B14F-4D97-AF65-F5344CB8AC3E}">
        <p14:creationId xmlns:p14="http://schemas.microsoft.com/office/powerpoint/2010/main" val="4510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Imperative Routing</a:t>
            </a:r>
            <a:endParaRPr lang="en-US" dirty="0"/>
          </a:p>
        </p:txBody>
      </p:sp>
      <p:sp>
        <p:nvSpPr>
          <p:cNvPr id="4" name="Rectangle 3"/>
          <p:cNvSpPr/>
          <p:nvPr/>
        </p:nvSpPr>
        <p:spPr>
          <a:xfrm>
            <a:off x="1160060" y="1801504"/>
            <a:ext cx="6591868" cy="45310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&lt;</a:t>
            </a:r>
            <a:r>
              <a:rPr lang="en-US" dirty="0"/>
              <a:t>button (click)="</a:t>
            </a:r>
            <a:r>
              <a:rPr lang="en-US" dirty="0" err="1"/>
              <a:t>onNavigateTo</a:t>
            </a:r>
            <a:r>
              <a:rPr lang="en-US" dirty="0"/>
              <a:t>()"&gt;Home&lt;/button</a:t>
            </a:r>
            <a:r>
              <a:rPr lang="en-US" dirty="0" smtClean="0"/>
              <a:t>&gt;</a:t>
            </a:r>
          </a:p>
          <a:p>
            <a:pPr algn="ctr"/>
            <a:endParaRPr lang="en-IN" dirty="0" smtClean="0"/>
          </a:p>
          <a:p>
            <a:pPr algn="ctr"/>
            <a:endParaRPr lang="en-IN" dirty="0"/>
          </a:p>
          <a:p>
            <a:pPr algn="ctr"/>
            <a:r>
              <a:rPr lang="en-US" dirty="0" smtClean="0"/>
              <a:t>export </a:t>
            </a:r>
            <a:r>
              <a:rPr lang="en-US" dirty="0"/>
              <a:t>class </a:t>
            </a:r>
            <a:r>
              <a:rPr lang="en-US" dirty="0" err="1"/>
              <a:t>UserComponent</a:t>
            </a:r>
            <a:r>
              <a:rPr lang="en-US" dirty="0"/>
              <a:t> {</a:t>
            </a:r>
          </a:p>
          <a:p>
            <a:pPr algn="ctr"/>
            <a:r>
              <a:rPr lang="en-US" dirty="0"/>
              <a:t>	</a:t>
            </a:r>
          </a:p>
          <a:p>
            <a:pPr algn="ctr"/>
            <a:r>
              <a:rPr lang="en-US" dirty="0"/>
              <a:t>constructor(private </a:t>
            </a:r>
            <a:r>
              <a:rPr lang="en-US" sz="2800" b="1" dirty="0" err="1">
                <a:solidFill>
                  <a:srgbClr val="00B050"/>
                </a:solidFill>
              </a:rPr>
              <a:t>router:Router</a:t>
            </a:r>
            <a:r>
              <a:rPr lang="en-US" dirty="0" smtClean="0"/>
              <a:t>){</a:t>
            </a:r>
          </a:p>
          <a:p>
            <a:pPr algn="ctr"/>
            <a:r>
              <a:rPr lang="en-US" dirty="0" smtClean="0"/>
              <a:t>	}</a:t>
            </a:r>
          </a:p>
          <a:p>
            <a:pPr algn="ctr"/>
            <a:r>
              <a:rPr lang="en-US" dirty="0" smtClean="0"/>
              <a:t>       </a:t>
            </a:r>
            <a:r>
              <a:rPr lang="en-US" dirty="0" err="1"/>
              <a:t>onNavigateTo</a:t>
            </a:r>
            <a:r>
              <a:rPr lang="en-US" dirty="0"/>
              <a:t>(){</a:t>
            </a:r>
          </a:p>
          <a:p>
            <a:pPr algn="ctr"/>
            <a:r>
              <a:rPr lang="en-US" dirty="0"/>
              <a:t>  	</a:t>
            </a:r>
          </a:p>
          <a:p>
            <a:pPr algn="ctr"/>
            <a:r>
              <a:rPr lang="en-US" dirty="0"/>
              <a:t>	</a:t>
            </a:r>
            <a:r>
              <a:rPr lang="en-US" sz="2800" b="1" dirty="0" err="1">
                <a:solidFill>
                  <a:srgbClr val="00B050"/>
                </a:solidFill>
              </a:rPr>
              <a:t>this.router.navigate</a:t>
            </a:r>
            <a:r>
              <a:rPr lang="en-US" sz="2800" b="1" dirty="0">
                <a:solidFill>
                  <a:srgbClr val="00B050"/>
                </a:solidFill>
              </a:rPr>
              <a:t>(['/']);</a:t>
            </a:r>
          </a:p>
          <a:p>
            <a:pPr algn="ctr"/>
            <a:r>
              <a:rPr lang="en-US" dirty="0"/>
              <a:t>     }</a:t>
            </a:r>
          </a:p>
          <a:p>
            <a:pPr algn="ctr"/>
            <a:r>
              <a:rPr lang="en-US" dirty="0"/>
              <a:t>}</a:t>
            </a:r>
          </a:p>
          <a:p>
            <a:pPr algn="ctr"/>
            <a:r>
              <a:rPr lang="en-US" dirty="0"/>
              <a:t> </a:t>
            </a:r>
          </a:p>
        </p:txBody>
      </p:sp>
    </p:spTree>
    <p:extLst>
      <p:ext uri="{BB962C8B-B14F-4D97-AF65-F5344CB8AC3E}">
        <p14:creationId xmlns:p14="http://schemas.microsoft.com/office/powerpoint/2010/main" val="25725255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 Parameter</a:t>
            </a:r>
            <a:endParaRPr lang="en-US" dirty="0"/>
          </a:p>
        </p:txBody>
      </p:sp>
      <p:sp>
        <p:nvSpPr>
          <p:cNvPr id="4" name="TextBox 3"/>
          <p:cNvSpPr txBox="1"/>
          <p:nvPr/>
        </p:nvSpPr>
        <p:spPr>
          <a:xfrm>
            <a:off x="7014950" y="2741566"/>
            <a:ext cx="4599295" cy="240065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 </a:t>
            </a:r>
            <a:r>
              <a:rPr lang="en-US" dirty="0" smtClean="0"/>
              <a:t>2.</a:t>
            </a:r>
          </a:p>
          <a:p>
            <a:r>
              <a:rPr lang="en-US" dirty="0" smtClean="0"/>
              <a:t>&lt;</a:t>
            </a:r>
            <a:r>
              <a:rPr lang="en-US" dirty="0"/>
              <a:t>input type="text" #id (input)="0"/&gt;</a:t>
            </a:r>
          </a:p>
          <a:p>
            <a:r>
              <a:rPr lang="en-US" dirty="0"/>
              <a:t>  </a:t>
            </a:r>
          </a:p>
          <a:p>
            <a:endParaRPr lang="en-US" dirty="0" smtClean="0"/>
          </a:p>
          <a:p>
            <a:r>
              <a:rPr lang="en-US" dirty="0" smtClean="0"/>
              <a:t> </a:t>
            </a:r>
            <a:r>
              <a:rPr lang="en-US" dirty="0"/>
              <a:t>&lt;a [</a:t>
            </a:r>
            <a:r>
              <a:rPr lang="en-US" sz="2400" b="1" dirty="0" err="1">
                <a:solidFill>
                  <a:srgbClr val="00B050"/>
                </a:solidFill>
              </a:rPr>
              <a:t>routerLink</a:t>
            </a:r>
            <a:r>
              <a:rPr lang="en-US" sz="2400" b="1" dirty="0">
                <a:solidFill>
                  <a:srgbClr val="00B050"/>
                </a:solidFill>
              </a:rPr>
              <a:t>]="['user',</a:t>
            </a:r>
            <a:r>
              <a:rPr lang="en-US" sz="2400" b="1" dirty="0" err="1">
                <a:solidFill>
                  <a:srgbClr val="00B050"/>
                </a:solidFill>
              </a:rPr>
              <a:t>id.value</a:t>
            </a:r>
            <a:r>
              <a:rPr lang="en-US" sz="2400" b="1" dirty="0">
                <a:solidFill>
                  <a:srgbClr val="00B050"/>
                </a:solidFill>
              </a:rPr>
              <a:t>]"&gt;</a:t>
            </a:r>
            <a:r>
              <a:rPr lang="en-US" dirty="0"/>
              <a:t>User&lt;/a</a:t>
            </a:r>
            <a:r>
              <a:rPr lang="en-US" dirty="0" smtClean="0"/>
              <a:t>&gt;</a:t>
            </a:r>
          </a:p>
          <a:p>
            <a:endParaRPr lang="en-US" dirty="0"/>
          </a:p>
        </p:txBody>
      </p:sp>
      <p:sp>
        <p:nvSpPr>
          <p:cNvPr id="5" name="TextBox 4"/>
          <p:cNvSpPr txBox="1"/>
          <p:nvPr/>
        </p:nvSpPr>
        <p:spPr>
          <a:xfrm>
            <a:off x="491319" y="2741566"/>
            <a:ext cx="5243015" cy="8002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 </a:t>
            </a:r>
            <a:endParaRPr lang="en-US" dirty="0" smtClean="0"/>
          </a:p>
          <a:p>
            <a:r>
              <a:rPr lang="en-US" dirty="0"/>
              <a:t> </a:t>
            </a:r>
            <a:r>
              <a:rPr lang="en-US" dirty="0" smtClean="0"/>
              <a:t>1. {</a:t>
            </a:r>
            <a:r>
              <a:rPr lang="en-US" dirty="0" err="1" smtClean="0"/>
              <a:t>path</a:t>
            </a:r>
            <a:r>
              <a:rPr lang="en-US" sz="2800" b="1" dirty="0" err="1">
                <a:solidFill>
                  <a:srgbClr val="00B050"/>
                </a:solidFill>
              </a:rPr>
              <a:t>:'user</a:t>
            </a:r>
            <a:r>
              <a:rPr lang="en-US" sz="2800" b="1" dirty="0">
                <a:solidFill>
                  <a:srgbClr val="00B050"/>
                </a:solidFill>
              </a:rPr>
              <a:t>/:id',</a:t>
            </a:r>
            <a:r>
              <a:rPr lang="en-US" dirty="0" err="1"/>
              <a:t>component:UserComponent</a:t>
            </a:r>
            <a:r>
              <a:rPr lang="en-US" dirty="0"/>
              <a:t>}</a:t>
            </a:r>
          </a:p>
        </p:txBody>
      </p:sp>
      <p:cxnSp>
        <p:nvCxnSpPr>
          <p:cNvPr id="7" name="Straight Arrow Connector 6"/>
          <p:cNvCxnSpPr/>
          <p:nvPr/>
        </p:nvCxnSpPr>
        <p:spPr>
          <a:xfrm flipH="1" flipV="1">
            <a:off x="2347415" y="3411940"/>
            <a:ext cx="7451678" cy="791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003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Route Parameters</a:t>
            </a:r>
            <a:endParaRPr lang="en-US" dirty="0"/>
          </a:p>
        </p:txBody>
      </p:sp>
      <p:sp>
        <p:nvSpPr>
          <p:cNvPr id="4" name="TextBox 3"/>
          <p:cNvSpPr txBox="1"/>
          <p:nvPr/>
        </p:nvSpPr>
        <p:spPr>
          <a:xfrm>
            <a:off x="2975212" y="2074460"/>
            <a:ext cx="8188657" cy="255454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export class </a:t>
            </a:r>
            <a:r>
              <a:rPr lang="en-US" dirty="0" err="1"/>
              <a:t>UserComponent</a:t>
            </a:r>
            <a:r>
              <a:rPr lang="en-US" dirty="0"/>
              <a:t> {</a:t>
            </a:r>
          </a:p>
          <a:p>
            <a:r>
              <a:rPr lang="en-US" b="1" dirty="0" err="1">
                <a:solidFill>
                  <a:srgbClr val="FF0000"/>
                </a:solidFill>
              </a:rPr>
              <a:t>id:string</a:t>
            </a:r>
            <a:r>
              <a:rPr lang="en-US" b="1" dirty="0">
                <a:solidFill>
                  <a:srgbClr val="FF0000"/>
                </a:solidFill>
              </a:rPr>
              <a:t>;</a:t>
            </a:r>
          </a:p>
          <a:p>
            <a:r>
              <a:rPr lang="en-US" dirty="0"/>
              <a:t>constructor(private </a:t>
            </a:r>
            <a:r>
              <a:rPr lang="en-US" dirty="0" err="1"/>
              <a:t>router:Router,private</a:t>
            </a:r>
            <a:r>
              <a:rPr lang="en-US" dirty="0"/>
              <a:t> </a:t>
            </a:r>
            <a:r>
              <a:rPr lang="en-US" sz="2400" b="1" dirty="0" err="1">
                <a:solidFill>
                  <a:srgbClr val="00B050"/>
                </a:solidFill>
              </a:rPr>
              <a:t>activatedRoute:ActivatedRoute</a:t>
            </a:r>
            <a:r>
              <a:rPr lang="en-US" b="1" dirty="0" smtClean="0">
                <a:solidFill>
                  <a:srgbClr val="00B050"/>
                </a:solidFill>
              </a:rPr>
              <a:t>){</a:t>
            </a:r>
          </a:p>
          <a:p>
            <a:endParaRPr lang="en-US" dirty="0"/>
          </a:p>
          <a:p>
            <a:r>
              <a:rPr lang="en-US" dirty="0"/>
              <a:t>	</a:t>
            </a:r>
            <a:r>
              <a:rPr lang="en-US" sz="2800" b="1" dirty="0">
                <a:solidFill>
                  <a:srgbClr val="00B050"/>
                </a:solidFill>
              </a:rPr>
              <a:t>this.id=</a:t>
            </a:r>
            <a:r>
              <a:rPr lang="en-US" sz="2800" b="1" dirty="0" err="1">
                <a:solidFill>
                  <a:srgbClr val="00B050"/>
                </a:solidFill>
              </a:rPr>
              <a:t>activatedRoute.snapshot.params</a:t>
            </a:r>
            <a:r>
              <a:rPr lang="en-US" sz="2800" b="1" dirty="0">
                <a:solidFill>
                  <a:srgbClr val="00B050"/>
                </a:solidFill>
              </a:rPr>
              <a:t>['id'];</a:t>
            </a:r>
          </a:p>
          <a:p>
            <a:r>
              <a:rPr lang="en-US" dirty="0"/>
              <a:t>	}</a:t>
            </a:r>
          </a:p>
          <a:p>
            <a:r>
              <a:rPr lang="en-US" dirty="0"/>
              <a:t>     </a:t>
            </a:r>
          </a:p>
          <a:p>
            <a:r>
              <a:rPr lang="en-US" dirty="0"/>
              <a:t>}</a:t>
            </a:r>
          </a:p>
        </p:txBody>
      </p:sp>
    </p:spTree>
    <p:extLst>
      <p:ext uri="{BB962C8B-B14F-4D97-AF65-F5344CB8AC3E}">
        <p14:creationId xmlns:p14="http://schemas.microsoft.com/office/powerpoint/2010/main" val="363981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using Observable</a:t>
            </a:r>
            <a:endParaRPr lang="en-US" dirty="0"/>
          </a:p>
        </p:txBody>
      </p:sp>
      <p:sp>
        <p:nvSpPr>
          <p:cNvPr id="5" name="TextBox 4"/>
          <p:cNvSpPr txBox="1"/>
          <p:nvPr/>
        </p:nvSpPr>
        <p:spPr>
          <a:xfrm>
            <a:off x="4408227" y="2088107"/>
            <a:ext cx="6400800" cy="45243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export class </a:t>
            </a:r>
            <a:r>
              <a:rPr lang="en-US" dirty="0" err="1"/>
              <a:t>UserComponent</a:t>
            </a:r>
            <a:r>
              <a:rPr lang="en-US" dirty="0"/>
              <a:t> implements </a:t>
            </a:r>
            <a:r>
              <a:rPr lang="en-US" dirty="0" err="1"/>
              <a:t>OnDestroy</a:t>
            </a:r>
            <a:r>
              <a:rPr lang="en-US" dirty="0"/>
              <a:t>{</a:t>
            </a:r>
          </a:p>
          <a:p>
            <a:r>
              <a:rPr lang="en-US" dirty="0"/>
              <a:t>    </a:t>
            </a:r>
            <a:r>
              <a:rPr lang="en-US" dirty="0" err="1"/>
              <a:t>id:string</a:t>
            </a:r>
            <a:r>
              <a:rPr lang="en-US" dirty="0"/>
              <a:t>;</a:t>
            </a:r>
          </a:p>
          <a:p>
            <a:r>
              <a:rPr lang="en-US" dirty="0"/>
              <a:t>  private  subscription: Subscription;</a:t>
            </a:r>
          </a:p>
          <a:p>
            <a:r>
              <a:rPr lang="en-US" dirty="0"/>
              <a:t>constructor(private </a:t>
            </a:r>
            <a:r>
              <a:rPr lang="en-US" dirty="0" err="1"/>
              <a:t>router:Router,private</a:t>
            </a:r>
            <a:r>
              <a:rPr lang="en-US" dirty="0"/>
              <a:t> </a:t>
            </a:r>
            <a:r>
              <a:rPr lang="en-US" b="1" dirty="0" err="1">
                <a:solidFill>
                  <a:srgbClr val="00B050"/>
                </a:solidFill>
              </a:rPr>
              <a:t>activatedRoute:ActivatedRoute</a:t>
            </a:r>
            <a:r>
              <a:rPr lang="en-US" dirty="0"/>
              <a:t>){</a:t>
            </a:r>
          </a:p>
          <a:p>
            <a:endParaRPr lang="en-US" dirty="0"/>
          </a:p>
          <a:p>
            <a:r>
              <a:rPr lang="en-US" b="1" dirty="0">
                <a:solidFill>
                  <a:srgbClr val="00B050"/>
                </a:solidFill>
              </a:rPr>
              <a:t>   </a:t>
            </a:r>
            <a:r>
              <a:rPr lang="en-US" b="1" dirty="0" err="1">
                <a:solidFill>
                  <a:srgbClr val="00B050"/>
                </a:solidFill>
              </a:rPr>
              <a:t>this.subscription</a:t>
            </a:r>
            <a:r>
              <a:rPr lang="en-US" b="1" dirty="0">
                <a:solidFill>
                  <a:srgbClr val="00B050"/>
                </a:solidFill>
              </a:rPr>
              <a:t>= </a:t>
            </a:r>
            <a:r>
              <a:rPr lang="en-US" b="1" dirty="0" err="1">
                <a:solidFill>
                  <a:srgbClr val="00B050"/>
                </a:solidFill>
              </a:rPr>
              <a:t>activatedRoute.params.subscribe</a:t>
            </a:r>
            <a:r>
              <a:rPr lang="en-US" b="1" dirty="0">
                <a:solidFill>
                  <a:srgbClr val="00B050"/>
                </a:solidFill>
              </a:rPr>
              <a:t>((</a:t>
            </a:r>
            <a:r>
              <a:rPr lang="en-US" b="1" dirty="0" err="1">
                <a:solidFill>
                  <a:srgbClr val="00B050"/>
                </a:solidFill>
              </a:rPr>
              <a:t>param:any</a:t>
            </a:r>
            <a:r>
              <a:rPr lang="en-US" b="1" dirty="0">
                <a:solidFill>
                  <a:srgbClr val="00B050"/>
                </a:solidFill>
              </a:rPr>
              <a:t>)=&gt;this.id=</a:t>
            </a:r>
            <a:r>
              <a:rPr lang="en-US" b="1" dirty="0" err="1">
                <a:solidFill>
                  <a:srgbClr val="00B050"/>
                </a:solidFill>
              </a:rPr>
              <a:t>param</a:t>
            </a:r>
            <a:r>
              <a:rPr lang="en-US" b="1" dirty="0">
                <a:solidFill>
                  <a:srgbClr val="00B050"/>
                </a:solidFill>
              </a:rPr>
              <a:t>['id'])</a:t>
            </a:r>
          </a:p>
          <a:p>
            <a:r>
              <a:rPr lang="en-US" dirty="0"/>
              <a:t>}</a:t>
            </a:r>
          </a:p>
          <a:p>
            <a:endParaRPr lang="en-US" dirty="0"/>
          </a:p>
          <a:p>
            <a:r>
              <a:rPr lang="en-US" dirty="0"/>
              <a:t>   </a:t>
            </a:r>
            <a:r>
              <a:rPr lang="en-US" dirty="0" err="1"/>
              <a:t>ngOnDestroy</a:t>
            </a:r>
            <a:r>
              <a:rPr lang="en-US" dirty="0"/>
              <a:t>(){</a:t>
            </a:r>
          </a:p>
          <a:p>
            <a:r>
              <a:rPr lang="en-US" dirty="0"/>
              <a:t>        </a:t>
            </a:r>
            <a:r>
              <a:rPr lang="en-US" b="1" dirty="0" err="1">
                <a:solidFill>
                  <a:srgbClr val="00B050"/>
                </a:solidFill>
              </a:rPr>
              <a:t>this.subscription.unsubscribe</a:t>
            </a:r>
            <a:r>
              <a:rPr lang="en-US" b="1" dirty="0">
                <a:solidFill>
                  <a:srgbClr val="00B050"/>
                </a:solidFill>
              </a:rPr>
              <a:t>();</a:t>
            </a:r>
          </a:p>
          <a:p>
            <a:r>
              <a:rPr lang="en-US" dirty="0"/>
              <a:t>   }</a:t>
            </a:r>
          </a:p>
          <a:p>
            <a:r>
              <a:rPr lang="en-US" dirty="0"/>
              <a:t>}</a:t>
            </a:r>
          </a:p>
          <a:p>
            <a:endParaRPr lang="en-US" dirty="0"/>
          </a:p>
        </p:txBody>
      </p:sp>
      <p:sp>
        <p:nvSpPr>
          <p:cNvPr id="6" name="TextBox 5"/>
          <p:cNvSpPr txBox="1"/>
          <p:nvPr/>
        </p:nvSpPr>
        <p:spPr>
          <a:xfrm>
            <a:off x="95534" y="1801504"/>
            <a:ext cx="393055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Import Subscription and </a:t>
            </a:r>
            <a:r>
              <a:rPr lang="en-IN" dirty="0" err="1" smtClean="0"/>
              <a:t>onDestroy</a:t>
            </a:r>
            <a:endParaRPr lang="en-US" dirty="0"/>
          </a:p>
        </p:txBody>
      </p:sp>
    </p:spTree>
    <p:extLst>
      <p:ext uri="{BB962C8B-B14F-4D97-AF65-F5344CB8AC3E}">
        <p14:creationId xmlns:p14="http://schemas.microsoft.com/office/powerpoint/2010/main" val="20550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View</a:t>
            </a:r>
            <a:endParaRPr lang="en-US" dirty="0"/>
          </a:p>
        </p:txBody>
      </p:sp>
    </p:spTree>
    <p:extLst>
      <p:ext uri="{BB962C8B-B14F-4D97-AF65-F5344CB8AC3E}">
        <p14:creationId xmlns:p14="http://schemas.microsoft.com/office/powerpoint/2010/main" val="26744894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Defining Child Routes</a:t>
            </a:r>
            <a:endParaRPr lang="en-US" dirty="0"/>
          </a:p>
        </p:txBody>
      </p:sp>
      <p:sp>
        <p:nvSpPr>
          <p:cNvPr id="3" name="Content Placeholder 2"/>
          <p:cNvSpPr>
            <a:spLocks noGrp="1"/>
          </p:cNvSpPr>
          <p:nvPr>
            <p:ph idx="1"/>
          </p:nvPr>
        </p:nvSpPr>
        <p:spPr/>
        <p:txBody>
          <a:bodyPr/>
          <a:lstStyle/>
          <a:p>
            <a:r>
              <a:rPr lang="en-IN" dirty="0" smtClean="0"/>
              <a:t>Create Separate Child Route file</a:t>
            </a:r>
          </a:p>
          <a:p>
            <a:endParaRPr lang="en-IN" dirty="0"/>
          </a:p>
          <a:p>
            <a:r>
              <a:rPr lang="en-IN" dirty="0" smtClean="0"/>
              <a:t>Change the Main app routing file</a:t>
            </a:r>
          </a:p>
          <a:p>
            <a:endParaRPr lang="en-IN" dirty="0"/>
          </a:p>
          <a:p>
            <a:r>
              <a:rPr lang="en-IN" dirty="0" smtClean="0"/>
              <a:t>Add a router outlet in the component where you want to add child</a:t>
            </a:r>
            <a:endParaRPr lang="en-US" dirty="0"/>
          </a:p>
        </p:txBody>
      </p:sp>
    </p:spTree>
    <p:extLst>
      <p:ext uri="{BB962C8B-B14F-4D97-AF65-F5344CB8AC3E}">
        <p14:creationId xmlns:p14="http://schemas.microsoft.com/office/powerpoint/2010/main" val="19677211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477"/>
            <a:ext cx="10515600" cy="1325563"/>
          </a:xfrm>
        </p:spPr>
        <p:txBody>
          <a:bodyPr/>
          <a:lstStyle/>
          <a:p>
            <a:r>
              <a:rPr lang="en-IN" dirty="0"/>
              <a:t>Create Separate Child Route file</a:t>
            </a:r>
          </a:p>
        </p:txBody>
      </p:sp>
      <p:sp>
        <p:nvSpPr>
          <p:cNvPr id="5" name="TextBox 4"/>
          <p:cNvSpPr txBox="1"/>
          <p:nvPr/>
        </p:nvSpPr>
        <p:spPr>
          <a:xfrm>
            <a:off x="1419367" y="1677040"/>
            <a:ext cx="7833815"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import {Routes} from "@angular/router";</a:t>
            </a:r>
          </a:p>
          <a:p>
            <a:r>
              <a:rPr lang="en-US" dirty="0"/>
              <a:t>import  { </a:t>
            </a:r>
            <a:r>
              <a:rPr lang="en-US" dirty="0" err="1"/>
              <a:t>UserDetailComponent</a:t>
            </a:r>
            <a:r>
              <a:rPr lang="en-US" dirty="0"/>
              <a:t> } from  './</a:t>
            </a:r>
            <a:r>
              <a:rPr lang="en-US" dirty="0" err="1"/>
              <a:t>userdetails.component</a:t>
            </a:r>
            <a:r>
              <a:rPr lang="en-US" dirty="0"/>
              <a:t>';</a:t>
            </a:r>
          </a:p>
          <a:p>
            <a:r>
              <a:rPr lang="en-US" dirty="0"/>
              <a:t>import  { </a:t>
            </a:r>
            <a:r>
              <a:rPr lang="en-US" dirty="0" err="1"/>
              <a:t>UserEditComponent</a:t>
            </a:r>
            <a:r>
              <a:rPr lang="en-US" dirty="0"/>
              <a:t> } from  './</a:t>
            </a:r>
            <a:r>
              <a:rPr lang="en-US" dirty="0" err="1"/>
              <a:t>useredit.component</a:t>
            </a:r>
            <a:r>
              <a:rPr lang="en-US" dirty="0"/>
              <a:t>';</a:t>
            </a:r>
          </a:p>
          <a:p>
            <a:r>
              <a:rPr lang="en-US" dirty="0"/>
              <a:t>export </a:t>
            </a:r>
            <a:r>
              <a:rPr lang="en-US" dirty="0" err="1"/>
              <a:t>const</a:t>
            </a:r>
            <a:r>
              <a:rPr lang="en-US" dirty="0"/>
              <a:t> USER_ROUTES: Routes=[</a:t>
            </a:r>
          </a:p>
          <a:p>
            <a:endParaRPr lang="en-US" dirty="0"/>
          </a:p>
          <a:p>
            <a:r>
              <a:rPr lang="en-US" dirty="0"/>
              <a:t>    {path:'detail',</a:t>
            </a:r>
            <a:r>
              <a:rPr lang="en-US" dirty="0" err="1"/>
              <a:t>component:UserDetailComponent</a:t>
            </a:r>
            <a:r>
              <a:rPr lang="en-US" dirty="0"/>
              <a:t>},</a:t>
            </a:r>
          </a:p>
          <a:p>
            <a:r>
              <a:rPr lang="en-US" dirty="0"/>
              <a:t>    {path:'edit',</a:t>
            </a:r>
            <a:r>
              <a:rPr lang="en-US" dirty="0" err="1"/>
              <a:t>component:UserEditComponent</a:t>
            </a:r>
            <a:r>
              <a:rPr lang="en-US" dirty="0"/>
              <a:t>}</a:t>
            </a:r>
          </a:p>
          <a:p>
            <a:r>
              <a:rPr lang="en-US" dirty="0"/>
              <a:t>];</a:t>
            </a:r>
          </a:p>
          <a:p>
            <a:endParaRPr lang="en-US" dirty="0"/>
          </a:p>
        </p:txBody>
      </p:sp>
    </p:spTree>
    <p:extLst>
      <p:ext uri="{BB962C8B-B14F-4D97-AF65-F5344CB8AC3E}">
        <p14:creationId xmlns:p14="http://schemas.microsoft.com/office/powerpoint/2010/main" val="199738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477"/>
            <a:ext cx="10515600" cy="1325563"/>
          </a:xfrm>
        </p:spPr>
        <p:txBody>
          <a:bodyPr/>
          <a:lstStyle/>
          <a:p>
            <a:r>
              <a:rPr lang="en-IN" dirty="0" smtClean="0"/>
              <a:t>Change </a:t>
            </a:r>
            <a:r>
              <a:rPr lang="en-IN" dirty="0" err="1" smtClean="0"/>
              <a:t>app.routing</a:t>
            </a:r>
            <a:r>
              <a:rPr lang="en-IN" dirty="0" smtClean="0"/>
              <a:t> file</a:t>
            </a:r>
            <a:endParaRPr lang="en-IN" dirty="0"/>
          </a:p>
        </p:txBody>
      </p:sp>
      <p:sp>
        <p:nvSpPr>
          <p:cNvPr id="5" name="TextBox 4"/>
          <p:cNvSpPr txBox="1"/>
          <p:nvPr/>
        </p:nvSpPr>
        <p:spPr>
          <a:xfrm>
            <a:off x="1419367" y="1677040"/>
            <a:ext cx="9444251" cy="467820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import {Routes, </a:t>
            </a:r>
            <a:r>
              <a:rPr lang="en-US" dirty="0" err="1"/>
              <a:t>RouterModule</a:t>
            </a:r>
            <a:r>
              <a:rPr lang="en-US" dirty="0"/>
              <a:t>} from "@angular/router";</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UserComponent</a:t>
            </a:r>
            <a:r>
              <a:rPr lang="en-US" dirty="0"/>
              <a:t> } from './</a:t>
            </a:r>
            <a:r>
              <a:rPr lang="en-US" dirty="0" err="1"/>
              <a:t>user.component</a:t>
            </a:r>
            <a:r>
              <a:rPr lang="en-US" dirty="0"/>
              <a:t>';</a:t>
            </a:r>
          </a:p>
          <a:p>
            <a:r>
              <a:rPr lang="en-US" dirty="0"/>
              <a:t>import  { USER_ROUTES } from  './</a:t>
            </a:r>
            <a:r>
              <a:rPr lang="en-US" dirty="0" err="1"/>
              <a:t>app.childroute</a:t>
            </a:r>
            <a:r>
              <a:rPr lang="en-US" dirty="0"/>
              <a:t>';</a:t>
            </a:r>
          </a:p>
          <a:p>
            <a:endParaRPr lang="en-US" dirty="0"/>
          </a:p>
          <a:p>
            <a:r>
              <a:rPr lang="en-US" dirty="0" err="1"/>
              <a:t>const</a:t>
            </a:r>
            <a:r>
              <a:rPr lang="en-US" dirty="0"/>
              <a:t> </a:t>
            </a:r>
            <a:r>
              <a:rPr lang="en-US" dirty="0" err="1"/>
              <a:t>APP_ROUTES:Routes</a:t>
            </a:r>
            <a:r>
              <a:rPr lang="en-US" dirty="0"/>
              <a:t>=[</a:t>
            </a:r>
          </a:p>
          <a:p>
            <a:endParaRPr lang="en-US" dirty="0"/>
          </a:p>
          <a:p>
            <a:r>
              <a:rPr lang="en-US" dirty="0"/>
              <a:t>    //{ path :'user',</a:t>
            </a:r>
            <a:r>
              <a:rPr lang="en-US" dirty="0" err="1"/>
              <a:t>component:UserComponent</a:t>
            </a:r>
            <a:r>
              <a:rPr lang="en-US" dirty="0"/>
              <a:t>},</a:t>
            </a:r>
          </a:p>
          <a:p>
            <a:r>
              <a:rPr lang="en-US" dirty="0"/>
              <a:t> </a:t>
            </a:r>
          </a:p>
          <a:p>
            <a:r>
              <a:rPr lang="en-US" dirty="0"/>
              <a:t>    {</a:t>
            </a:r>
            <a:r>
              <a:rPr lang="en-US" dirty="0" err="1"/>
              <a:t>path:'user</a:t>
            </a:r>
            <a:r>
              <a:rPr lang="en-US" dirty="0"/>
              <a:t>/:id',</a:t>
            </a:r>
            <a:r>
              <a:rPr lang="en-US" dirty="0" err="1"/>
              <a:t>component:UserComponent</a:t>
            </a:r>
            <a:r>
              <a:rPr lang="en-US" dirty="0"/>
              <a:t>},</a:t>
            </a:r>
          </a:p>
          <a:p>
            <a:r>
              <a:rPr lang="en-US" dirty="0"/>
              <a:t>    {</a:t>
            </a:r>
            <a:r>
              <a:rPr lang="en-US" dirty="0" err="1"/>
              <a:t>path:'user</a:t>
            </a:r>
            <a:r>
              <a:rPr lang="en-US" dirty="0"/>
              <a:t>/:id',</a:t>
            </a:r>
            <a:r>
              <a:rPr lang="en-US" sz="2800" dirty="0" err="1">
                <a:solidFill>
                  <a:srgbClr val="00B050"/>
                </a:solidFill>
              </a:rPr>
              <a:t>component:UserComponent,children:USER_ROUTES</a:t>
            </a:r>
            <a:r>
              <a:rPr lang="en-US" sz="2800" dirty="0">
                <a:solidFill>
                  <a:srgbClr val="00B050"/>
                </a:solidFill>
              </a:rPr>
              <a:t>},</a:t>
            </a:r>
          </a:p>
          <a:p>
            <a:r>
              <a:rPr lang="en-US" dirty="0"/>
              <a:t>    {path:'',</a:t>
            </a:r>
            <a:r>
              <a:rPr lang="en-US" dirty="0" err="1"/>
              <a:t>component:HomeComponent</a:t>
            </a:r>
            <a:r>
              <a:rPr lang="en-US" dirty="0"/>
              <a:t>}</a:t>
            </a:r>
          </a:p>
          <a:p>
            <a:r>
              <a:rPr lang="en-US" dirty="0"/>
              <a:t>];</a:t>
            </a:r>
          </a:p>
          <a:p>
            <a:endParaRPr lang="en-US" dirty="0"/>
          </a:p>
          <a:p>
            <a:r>
              <a:rPr lang="en-US" dirty="0"/>
              <a:t>export </a:t>
            </a:r>
            <a:r>
              <a:rPr lang="en-US" dirty="0" err="1"/>
              <a:t>const</a:t>
            </a:r>
            <a:r>
              <a:rPr lang="en-US" dirty="0"/>
              <a:t> routing=</a:t>
            </a:r>
            <a:r>
              <a:rPr lang="en-US" dirty="0" err="1"/>
              <a:t>RouterModule.forRoot</a:t>
            </a:r>
            <a:r>
              <a:rPr lang="en-US" dirty="0"/>
              <a:t>(APP_ROUTES);</a:t>
            </a:r>
          </a:p>
        </p:txBody>
      </p:sp>
    </p:spTree>
    <p:extLst>
      <p:ext uri="{BB962C8B-B14F-4D97-AF65-F5344CB8AC3E}">
        <p14:creationId xmlns:p14="http://schemas.microsoft.com/office/powerpoint/2010/main" val="3256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830"/>
            <a:ext cx="10515600" cy="1325563"/>
          </a:xfrm>
        </p:spPr>
        <p:txBody>
          <a:bodyPr/>
          <a:lstStyle/>
          <a:p>
            <a:r>
              <a:rPr lang="en-IN" dirty="0" smtClean="0"/>
              <a:t>Add Router-Outlet</a:t>
            </a:r>
            <a:endParaRPr lang="en-IN" dirty="0"/>
          </a:p>
        </p:txBody>
      </p:sp>
      <p:sp>
        <p:nvSpPr>
          <p:cNvPr id="5" name="TextBox 4"/>
          <p:cNvSpPr txBox="1"/>
          <p:nvPr/>
        </p:nvSpPr>
        <p:spPr>
          <a:xfrm>
            <a:off x="1419367" y="1677040"/>
            <a:ext cx="7833815" cy="30162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a:p>
            <a:r>
              <a:rPr lang="en-US" dirty="0"/>
              <a:t>template:`&lt;h3&gt;User Component&lt;/h3&gt;</a:t>
            </a:r>
          </a:p>
          <a:p>
            <a:r>
              <a:rPr lang="en-US" dirty="0"/>
              <a:t> </a:t>
            </a:r>
          </a:p>
          <a:p>
            <a:r>
              <a:rPr lang="en-US" dirty="0"/>
              <a:t>            &lt;a [</a:t>
            </a:r>
            <a:r>
              <a:rPr lang="en-US" dirty="0" err="1"/>
              <a:t>routerLink</a:t>
            </a:r>
            <a:r>
              <a:rPr lang="en-US" dirty="0"/>
              <a:t>]="['/user']"&gt;User&lt;/a&gt;</a:t>
            </a:r>
          </a:p>
          <a:p>
            <a:r>
              <a:rPr lang="en-US" dirty="0"/>
              <a:t>            </a:t>
            </a:r>
          </a:p>
          <a:p>
            <a:r>
              <a:rPr lang="en-US" dirty="0"/>
              <a:t>            &lt;button (click)="</a:t>
            </a:r>
            <a:r>
              <a:rPr lang="en-US" dirty="0" err="1"/>
              <a:t>onNavigateTo</a:t>
            </a:r>
            <a:r>
              <a:rPr lang="en-US" dirty="0"/>
              <a:t>()"&gt;Go to Home&lt;/button&gt;</a:t>
            </a:r>
          </a:p>
          <a:p>
            <a:r>
              <a:rPr lang="en-US" dirty="0"/>
              <a:t>             {{id}}</a:t>
            </a:r>
          </a:p>
          <a:p>
            <a:r>
              <a:rPr lang="en-US" dirty="0"/>
              <a:t>         &lt;</a:t>
            </a:r>
            <a:r>
              <a:rPr lang="en-US" dirty="0" err="1"/>
              <a:t>hr</a:t>
            </a:r>
            <a:r>
              <a:rPr lang="en-US" dirty="0"/>
              <a:t>/&gt; &lt;</a:t>
            </a:r>
            <a:r>
              <a:rPr lang="en-US" dirty="0" err="1"/>
              <a:t>hr</a:t>
            </a:r>
            <a:r>
              <a:rPr lang="en-US" dirty="0"/>
              <a:t>/&gt;</a:t>
            </a:r>
          </a:p>
          <a:p>
            <a:r>
              <a:rPr lang="en-US" dirty="0"/>
              <a:t>          </a:t>
            </a:r>
            <a:r>
              <a:rPr lang="en-US" sz="2800" dirty="0">
                <a:solidFill>
                  <a:srgbClr val="00B050"/>
                </a:solidFill>
              </a:rPr>
              <a:t>&lt;router-outlet&gt;&lt;/router-outlet&gt;</a:t>
            </a:r>
          </a:p>
          <a:p>
            <a:endParaRPr lang="en-US" dirty="0"/>
          </a:p>
        </p:txBody>
      </p:sp>
    </p:spTree>
    <p:extLst>
      <p:ext uri="{BB962C8B-B14F-4D97-AF65-F5344CB8AC3E}">
        <p14:creationId xmlns:p14="http://schemas.microsoft.com/office/powerpoint/2010/main" val="246990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JS </a:t>
            </a:r>
            <a:r>
              <a:rPr lang="en-IN" dirty="0" err="1" smtClean="0"/>
              <a:t>LifeCycle</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163883" y="2000534"/>
            <a:ext cx="3346100" cy="4263788"/>
          </a:xfrm>
          <a:prstGeom prst="rect">
            <a:avLst/>
          </a:prstGeom>
          <a:noFill/>
          <a:ln>
            <a:noFill/>
          </a:ln>
        </p:spPr>
      </p:pic>
    </p:spTree>
    <p:extLst>
      <p:ext uri="{BB962C8B-B14F-4D97-AF65-F5344CB8AC3E}">
        <p14:creationId xmlns:p14="http://schemas.microsoft.com/office/powerpoint/2010/main" val="20617141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Encapsulation</a:t>
            </a:r>
            <a:endParaRPr lang="en-US" dirty="0"/>
          </a:p>
        </p:txBody>
      </p:sp>
      <p:sp>
        <p:nvSpPr>
          <p:cNvPr id="4" name="Rounded Rectangle 3"/>
          <p:cNvSpPr/>
          <p:nvPr/>
        </p:nvSpPr>
        <p:spPr>
          <a:xfrm>
            <a:off x="1064525" y="3057099"/>
            <a:ext cx="2006221" cy="1596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Style</a:t>
            </a:r>
            <a:endParaRPr lang="en-US" dirty="0"/>
          </a:p>
        </p:txBody>
      </p:sp>
      <p:sp>
        <p:nvSpPr>
          <p:cNvPr id="5" name="Right Arrow 4"/>
          <p:cNvSpPr/>
          <p:nvPr/>
        </p:nvSpPr>
        <p:spPr>
          <a:xfrm>
            <a:off x="3166281" y="3657600"/>
            <a:ext cx="2606722" cy="53226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Flowchart: Document 5"/>
          <p:cNvSpPr/>
          <p:nvPr/>
        </p:nvSpPr>
        <p:spPr>
          <a:xfrm>
            <a:off x="5868538" y="2381534"/>
            <a:ext cx="2756848" cy="308439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Component</a:t>
            </a:r>
            <a:endParaRPr lang="en-US" dirty="0"/>
          </a:p>
        </p:txBody>
      </p:sp>
      <p:sp>
        <p:nvSpPr>
          <p:cNvPr id="7" name="TextBox 6"/>
          <p:cNvSpPr txBox="1"/>
          <p:nvPr/>
        </p:nvSpPr>
        <p:spPr>
          <a:xfrm>
            <a:off x="2306472" y="2060812"/>
            <a:ext cx="3016155" cy="369332"/>
          </a:xfrm>
          <a:prstGeom prst="rect">
            <a:avLst/>
          </a:prstGeom>
          <a:noFill/>
        </p:spPr>
        <p:txBody>
          <a:bodyPr wrap="square" rtlCol="0">
            <a:spAutoFit/>
          </a:bodyPr>
          <a:lstStyle/>
          <a:p>
            <a:r>
              <a:rPr lang="en-IN" dirty="0" smtClean="0"/>
              <a:t>Style to specific component</a:t>
            </a:r>
            <a:endParaRPr lang="en-US" dirty="0"/>
          </a:p>
        </p:txBody>
      </p:sp>
    </p:spTree>
    <p:extLst>
      <p:ext uri="{BB962C8B-B14F-4D97-AF65-F5344CB8AC3E}">
        <p14:creationId xmlns:p14="http://schemas.microsoft.com/office/powerpoint/2010/main" val="15348572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668740" y="1719618"/>
            <a:ext cx="3848669" cy="2879678"/>
          </a:xfrm>
          <a:prstGeom prst="rect">
            <a:avLst/>
          </a:prstGeom>
          <a:noFill/>
          <a:ln>
            <a:noFill/>
          </a:ln>
        </p:spPr>
      </p:pic>
      <p:pic>
        <p:nvPicPr>
          <p:cNvPr id="3"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6335451" y="1050878"/>
            <a:ext cx="5251498" cy="4299044"/>
          </a:xfrm>
          <a:prstGeom prst="rect">
            <a:avLst/>
          </a:prstGeom>
          <a:noFill/>
          <a:ln>
            <a:noFill/>
          </a:ln>
        </p:spPr>
      </p:pic>
      <p:cxnSp>
        <p:nvCxnSpPr>
          <p:cNvPr id="5" name="Straight Arrow Connector 4"/>
          <p:cNvCxnSpPr/>
          <p:nvPr/>
        </p:nvCxnSpPr>
        <p:spPr>
          <a:xfrm flipV="1">
            <a:off x="3370997" y="1719618"/>
            <a:ext cx="3944203" cy="4503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V="1">
            <a:off x="3220872" y="3357349"/>
            <a:ext cx="4449170" cy="150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282890" y="5486400"/>
            <a:ext cx="4408226" cy="646331"/>
          </a:xfrm>
          <a:prstGeom prst="rect">
            <a:avLst/>
          </a:prstGeom>
          <a:noFill/>
        </p:spPr>
        <p:txBody>
          <a:bodyPr wrap="square" rtlCol="0">
            <a:spAutoFit/>
          </a:bodyPr>
          <a:lstStyle/>
          <a:p>
            <a:r>
              <a:rPr lang="en-IN" dirty="0" smtClean="0"/>
              <a:t>Entire Style is rewritten with the different name to achieve scope style/</a:t>
            </a:r>
            <a:endParaRPr lang="en-US" dirty="0"/>
          </a:p>
        </p:txBody>
      </p:sp>
      <p:sp>
        <p:nvSpPr>
          <p:cNvPr id="10" name="TextBox 9"/>
          <p:cNvSpPr txBox="1"/>
          <p:nvPr/>
        </p:nvSpPr>
        <p:spPr>
          <a:xfrm>
            <a:off x="5841242" y="5650173"/>
            <a:ext cx="3384645" cy="523220"/>
          </a:xfrm>
          <a:prstGeom prst="rect">
            <a:avLst/>
          </a:prstGeom>
          <a:noFill/>
        </p:spPr>
        <p:txBody>
          <a:bodyPr wrap="square" rtlCol="0">
            <a:spAutoFit/>
          </a:bodyPr>
          <a:lstStyle/>
          <a:p>
            <a:r>
              <a:rPr lang="en-IN" sz="2800" dirty="0" smtClean="0"/>
              <a:t>Emulated</a:t>
            </a:r>
            <a:endParaRPr lang="en-US" sz="2800" dirty="0"/>
          </a:p>
        </p:txBody>
      </p:sp>
    </p:spTree>
    <p:extLst>
      <p:ext uri="{BB962C8B-B14F-4D97-AF65-F5344CB8AC3E}">
        <p14:creationId xmlns:p14="http://schemas.microsoft.com/office/powerpoint/2010/main" val="159366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2054036" y="1400222"/>
            <a:ext cx="5493176" cy="3267312"/>
          </a:xfrm>
          <a:prstGeom prst="rect">
            <a:avLst/>
          </a:prstGeom>
          <a:noFill/>
          <a:ln>
            <a:noFill/>
          </a:ln>
        </p:spPr>
      </p:pic>
      <p:cxnSp>
        <p:nvCxnSpPr>
          <p:cNvPr id="4" name="Straight Arrow Connector 3"/>
          <p:cNvCxnSpPr/>
          <p:nvPr/>
        </p:nvCxnSpPr>
        <p:spPr>
          <a:xfrm flipH="1">
            <a:off x="4612943" y="1583140"/>
            <a:ext cx="4135272" cy="3002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8679976" y="1119116"/>
            <a:ext cx="2906973" cy="1200329"/>
          </a:xfrm>
          <a:prstGeom prst="rect">
            <a:avLst/>
          </a:prstGeom>
          <a:noFill/>
        </p:spPr>
        <p:txBody>
          <a:bodyPr wrap="square" rtlCol="0">
            <a:spAutoFit/>
          </a:bodyPr>
          <a:lstStyle/>
          <a:p>
            <a:r>
              <a:rPr lang="en-IN" dirty="0" smtClean="0"/>
              <a:t>Check this Shadow Root . Which create a unique tree. Its done to create scope Styles.</a:t>
            </a:r>
            <a:endParaRPr lang="en-US" dirty="0"/>
          </a:p>
        </p:txBody>
      </p:sp>
      <p:sp>
        <p:nvSpPr>
          <p:cNvPr id="6" name="TextBox 5"/>
          <p:cNvSpPr txBox="1"/>
          <p:nvPr/>
        </p:nvSpPr>
        <p:spPr>
          <a:xfrm>
            <a:off x="4258101" y="5158854"/>
            <a:ext cx="6714699" cy="369332"/>
          </a:xfrm>
          <a:prstGeom prst="rect">
            <a:avLst/>
          </a:prstGeom>
          <a:noFill/>
        </p:spPr>
        <p:txBody>
          <a:bodyPr wrap="square" rtlCol="0">
            <a:spAutoFit/>
          </a:bodyPr>
          <a:lstStyle/>
          <a:p>
            <a:r>
              <a:rPr lang="en-IN" dirty="0" err="1" smtClean="0"/>
              <a:t>Encapsulation:ViewEncapsulation.Native</a:t>
            </a:r>
            <a:endParaRPr lang="en-US" dirty="0"/>
          </a:p>
        </p:txBody>
      </p:sp>
    </p:spTree>
    <p:extLst>
      <p:ext uri="{BB962C8B-B14F-4D97-AF65-F5344CB8AC3E}">
        <p14:creationId xmlns:p14="http://schemas.microsoft.com/office/powerpoint/2010/main" val="5621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Encapsulation</a:t>
            </a:r>
            <a:endParaRPr lang="en-US" dirty="0"/>
          </a:p>
        </p:txBody>
      </p:sp>
      <p:sp>
        <p:nvSpPr>
          <p:cNvPr id="3" name="Content Placeholder 2"/>
          <p:cNvSpPr>
            <a:spLocks noGrp="1"/>
          </p:cNvSpPr>
          <p:nvPr>
            <p:ph idx="1"/>
          </p:nvPr>
        </p:nvSpPr>
        <p:spPr/>
        <p:txBody>
          <a:bodyPr/>
          <a:lstStyle/>
          <a:p>
            <a:r>
              <a:rPr lang="en-IN" dirty="0" smtClean="0"/>
              <a:t>Emulated</a:t>
            </a:r>
          </a:p>
          <a:p>
            <a:endParaRPr lang="en-IN" dirty="0"/>
          </a:p>
          <a:p>
            <a:r>
              <a:rPr lang="en-IN" dirty="0" smtClean="0"/>
              <a:t>Native :Shadow DOM</a:t>
            </a:r>
          </a:p>
          <a:p>
            <a:endParaRPr lang="en-IN" dirty="0"/>
          </a:p>
          <a:p>
            <a:r>
              <a:rPr lang="en-IN" dirty="0" smtClean="0"/>
              <a:t>None : Style will be leaked to other pages.</a:t>
            </a:r>
            <a:endParaRPr lang="en-US" dirty="0"/>
          </a:p>
        </p:txBody>
      </p:sp>
    </p:spTree>
    <p:extLst>
      <p:ext uri="{BB962C8B-B14F-4D97-AF65-F5344CB8AC3E}">
        <p14:creationId xmlns:p14="http://schemas.microsoft.com/office/powerpoint/2010/main" val="4131371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3714</TotalTime>
  <Words>4588</Words>
  <Application>Microsoft Office PowerPoint</Application>
  <PresentationFormat>Widescreen</PresentationFormat>
  <Paragraphs>1201</Paragraphs>
  <Slides>98</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98</vt:i4>
      </vt:variant>
    </vt:vector>
  </HeadingPairs>
  <TitlesOfParts>
    <vt:vector size="102" baseType="lpstr">
      <vt:lpstr>Arial</vt:lpstr>
      <vt:lpstr>Calibri</vt:lpstr>
      <vt:lpstr>Calibri Light</vt:lpstr>
      <vt:lpstr>Office Theme</vt:lpstr>
      <vt:lpstr>Angular2</vt:lpstr>
      <vt:lpstr>Problems Faced in Angular 1.5</vt:lpstr>
      <vt:lpstr>Features and Benefits</vt:lpstr>
      <vt:lpstr>Features and Benefits</vt:lpstr>
      <vt:lpstr>Modules</vt:lpstr>
      <vt:lpstr>Introduction to Modules</vt:lpstr>
      <vt:lpstr>PowerPoint Presentation</vt:lpstr>
      <vt:lpstr>PowerPoint Presentation</vt:lpstr>
      <vt:lpstr>View</vt:lpstr>
      <vt:lpstr>PowerPoint Presentation</vt:lpstr>
      <vt:lpstr>PowerPoint Presentation</vt:lpstr>
      <vt:lpstr>PowerPoint Presentation</vt:lpstr>
      <vt:lpstr>PowerPoint Presentation</vt:lpstr>
      <vt:lpstr>PowerPoint Presentation</vt:lpstr>
      <vt:lpstr>Need of Data Binding</vt:lpstr>
      <vt:lpstr>Directives</vt:lpstr>
      <vt:lpstr>Services</vt:lpstr>
      <vt:lpstr>Dependency Injection</vt:lpstr>
      <vt:lpstr>Root Module</vt:lpstr>
      <vt:lpstr>RootModule</vt:lpstr>
      <vt:lpstr>PowerPoint Presentation</vt:lpstr>
      <vt:lpstr>PowerPoint Presentation</vt:lpstr>
      <vt:lpstr>Create Component</vt:lpstr>
      <vt:lpstr>PowerPoint Presentation</vt:lpstr>
      <vt:lpstr>PowerPoint Presentation</vt:lpstr>
      <vt:lpstr>PowerPoint Presentation</vt:lpstr>
      <vt:lpstr>Add Custom Component into Root Component</vt:lpstr>
      <vt:lpstr>PowerPoint Presentation</vt:lpstr>
      <vt:lpstr>PowerPoint Presentation</vt:lpstr>
      <vt:lpstr>PowerPoint Presentation</vt:lpstr>
      <vt:lpstr>Component Style</vt:lpstr>
      <vt:lpstr>PowerPoint Presentation</vt:lpstr>
      <vt:lpstr>PowerPoint Presentation</vt:lpstr>
      <vt:lpstr>Component using Interpolation</vt:lpstr>
      <vt:lpstr>PowerPoint Presentation</vt:lpstr>
      <vt:lpstr>Event Binding</vt:lpstr>
      <vt:lpstr>PowerPoint Presentation</vt:lpstr>
      <vt:lpstr>$Event Object</vt:lpstr>
      <vt:lpstr>$Event object</vt:lpstr>
      <vt:lpstr>PowerPoint Presentation</vt:lpstr>
      <vt:lpstr>Passing data using Ref variable</vt:lpstr>
      <vt:lpstr>PowerPoint Presentation</vt:lpstr>
      <vt:lpstr>Key Event Filtering</vt:lpstr>
      <vt:lpstr>PowerPoint Presentation</vt:lpstr>
      <vt:lpstr>Property Binding</vt:lpstr>
      <vt:lpstr>PowerPoint Presentation</vt:lpstr>
      <vt:lpstr>Class Binding</vt:lpstr>
      <vt:lpstr>PowerPoint Presentation</vt:lpstr>
      <vt:lpstr>Style Binding</vt:lpstr>
      <vt:lpstr>PowerPoint Presentation</vt:lpstr>
      <vt:lpstr>Two Way Data Binding</vt:lpstr>
      <vt:lpstr>NgIf </vt:lpstr>
      <vt:lpstr>Ng-Switch</vt:lpstr>
      <vt:lpstr>NgFor </vt:lpstr>
      <vt:lpstr>PowerPoint Presentation</vt:lpstr>
      <vt:lpstr>NgClass</vt:lpstr>
      <vt:lpstr>PowerPoint Presentation</vt:lpstr>
      <vt:lpstr>NgStyle</vt:lpstr>
      <vt:lpstr>PowerPoint Presentation</vt:lpstr>
      <vt:lpstr>NgNonBindable</vt:lpstr>
      <vt:lpstr>Forms</vt:lpstr>
      <vt:lpstr>Model Driven Approach</vt:lpstr>
      <vt:lpstr>Model Driven Approach</vt:lpstr>
      <vt:lpstr>Pipes</vt:lpstr>
      <vt:lpstr>Built in Pipes</vt:lpstr>
      <vt:lpstr>Chaining Pipe</vt:lpstr>
      <vt:lpstr>Custom Pipe</vt:lpstr>
      <vt:lpstr>Async Pipe</vt:lpstr>
      <vt:lpstr>Need of  Services</vt:lpstr>
      <vt:lpstr>Services</vt:lpstr>
      <vt:lpstr>Dependency Injection</vt:lpstr>
      <vt:lpstr>PowerPoint Presentation</vt:lpstr>
      <vt:lpstr>PowerPoint Presentation</vt:lpstr>
      <vt:lpstr>PowerPoint Presentation</vt:lpstr>
      <vt:lpstr>Providers</vt:lpstr>
      <vt:lpstr>Show ComponentDIInjection</vt:lpstr>
      <vt:lpstr>Injecting  Services into Module</vt:lpstr>
      <vt:lpstr>Show ModuleDIInjection</vt:lpstr>
      <vt:lpstr> What is Routing</vt:lpstr>
      <vt:lpstr>How Routing Works</vt:lpstr>
      <vt:lpstr>Setting Routes</vt:lpstr>
      <vt:lpstr>PowerPoint Presentation</vt:lpstr>
      <vt:lpstr>PowerPoint Presentation</vt:lpstr>
      <vt:lpstr>Render the Routes : ROUTER-OUTLET</vt:lpstr>
      <vt:lpstr>Using Navigation Links:routerLink</vt:lpstr>
      <vt:lpstr>Imperative Routing</vt:lpstr>
      <vt:lpstr>Route Parameter</vt:lpstr>
      <vt:lpstr>Reading Route Parameters</vt:lpstr>
      <vt:lpstr>Reading using Observable</vt:lpstr>
      <vt:lpstr>Defining Child Routes</vt:lpstr>
      <vt:lpstr>Create Separate Child Route file</vt:lpstr>
      <vt:lpstr>Change app.routing file</vt:lpstr>
      <vt:lpstr>Add Router-Outlet</vt:lpstr>
      <vt:lpstr>Angular JS LifeCycle</vt:lpstr>
      <vt:lpstr>View Encapsulation</vt:lpstr>
      <vt:lpstr>PowerPoint Presentation</vt:lpstr>
      <vt:lpstr>PowerPoint Presentation</vt:lpstr>
      <vt:lpstr>View Encapsulation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Angular2</dc:title>
  <dc:creator>Swapnil Gaikwad</dc:creator>
  <cp:lastModifiedBy>Swapnil Gaikwad</cp:lastModifiedBy>
  <cp:revision>158</cp:revision>
  <dcterms:created xsi:type="dcterms:W3CDTF">2017-01-01T09:49:14Z</dcterms:created>
  <dcterms:modified xsi:type="dcterms:W3CDTF">2017-02-05T18:58:27Z</dcterms:modified>
</cp:coreProperties>
</file>