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4BB0-73CF-7C88-FD14-FA7AA79BC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36A76-D31F-3493-F1D4-EEEFE0C02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A2995-A684-6893-3F52-770D2904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41AF-A3BC-42C5-B353-91B3BCE772C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665F3-53BC-58A4-8D33-6EF86443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95C47-677B-FDC0-3B18-79A886BE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602-F7DA-457B-B2C2-9ED698C6E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49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CBBE-7BDA-6BB2-5E56-1260CC67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89B93-5D87-C73C-B059-E6837B247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58300-8117-70E2-94B1-A6F2325F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41AF-A3BC-42C5-B353-91B3BCE772C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6F8C0-D34B-D7C8-2FE9-BB8CC211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F129A-78F8-E6E0-1CCF-69B080A3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602-F7DA-457B-B2C2-9ED698C6E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05EB3-E717-9715-9797-643EEBAD3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1B072-D55D-2607-5A4B-2FA758D07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B39C-5722-7102-FCDA-862AB518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41AF-A3BC-42C5-B353-91B3BCE772C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DEB0-50DE-55A9-50FB-61F44A37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2AC31-B5DF-504A-54B2-9B0F8D15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602-F7DA-457B-B2C2-9ED698C6E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1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D1E0-82A2-523F-3C06-5B76B75F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1B56-70C2-B202-BEC7-B7E8853B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B5B4D-CE62-B7F6-C98E-3AB6129B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41AF-A3BC-42C5-B353-91B3BCE772C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0D1E-0AA4-8A88-BA86-E589CD3E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77A9-0E08-683B-5115-079B3A67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602-F7DA-457B-B2C2-9ED698C6E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4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9DB1-11C7-714D-6BFE-39B24DCB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B55C-610D-8219-3E8B-C8AE2648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AAF6A-787E-7CC8-FF32-03F6BAF9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41AF-A3BC-42C5-B353-91B3BCE772C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12A89-60A3-9823-1D2F-643D2ABA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00311-339B-03B3-8EFF-B904C8B1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602-F7DA-457B-B2C2-9ED698C6E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90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827D-8DD6-510A-06CD-7B86A929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7B1E-B512-ABBC-05CC-D2B0F1BDA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3A39F-9FF7-39C1-F4FA-4A3F3FED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52D55-EB83-93E6-1683-C7741D5E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41AF-A3BC-42C5-B353-91B3BCE772C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82732-0C07-938B-824E-CEC1FDA9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68FA1-A3A5-2894-0EFA-4EF877ED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602-F7DA-457B-B2C2-9ED698C6E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35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332F-BB36-EA37-6AEA-53872F36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AF51E-F277-B5C7-F883-5FA33E04F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AF65C-DD0A-1019-EE20-C61DC6DB1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657EC-2E71-D9D9-6D21-15D0B209C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15BCB-7754-35CC-259B-8BEAA5E61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F2C9B-18EF-A969-4221-CAAB7A92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41AF-A3BC-42C5-B353-91B3BCE772C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451DF-E5C3-140F-2CBE-F0879EEC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0FBE6-1B50-0992-3462-902E1040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602-F7DA-457B-B2C2-9ED698C6E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4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DA70-91D6-F12E-9425-5CB0936C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81FA2-3C22-31B6-6158-BD2AE2D3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41AF-A3BC-42C5-B353-91B3BCE772C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FF76F-500F-0BEB-2A3C-A36574DF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E38F8-2E46-4FCE-697C-1250D50E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602-F7DA-457B-B2C2-9ED698C6E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86F21-4EF0-B6EE-52E9-5D5F4136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41AF-A3BC-42C5-B353-91B3BCE772C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EBC08-353E-D7FC-73C5-76641EFD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A4EED-A70E-9335-7B08-85BEFE29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602-F7DA-457B-B2C2-9ED698C6E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6754-655B-EEDA-667B-553FBD3F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CE68-6F63-7C7E-F5FB-9E369ABE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06017-4DE7-C984-A1BD-2753CF273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72CD2-22F8-A4B4-F07D-87F60240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41AF-A3BC-42C5-B353-91B3BCE772C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3B8DD-63C8-7BB0-3BA8-C73AAC57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67E6-B092-C7A4-B505-D8DC9999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602-F7DA-457B-B2C2-9ED698C6E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9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A06F-F77F-DB7A-8A7E-CD3B9AA4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C00E4-4D4D-0E38-95D1-24AEE6A46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28236-73D2-A69F-1F1C-3AD893466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6B4A1-7D6E-A7F5-B9EC-7238B37B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41AF-A3BC-42C5-B353-91B3BCE772C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B73A4-F688-0FBC-E0B0-69E116C5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9A693-E3E7-BC0E-B7E5-63FBDAF2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602-F7DA-457B-B2C2-9ED698C6E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51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0883A-D0B4-6D1A-277F-ECEC8523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0CD86-7042-551F-9320-2050FBB77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625F5-E743-31DA-BCD9-8FBC3827D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41AF-A3BC-42C5-B353-91B3BCE772C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1EC8-BFB6-6C12-2457-6F64C7151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638C-1224-E73D-5074-BDD4EB518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3602-F7DA-457B-B2C2-9ED698C6E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8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4473-2DF0-8B0D-95D6-B69A87BA3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474"/>
            <a:ext cx="9144000" cy="1093334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badi" panose="020B0604020104020204" pitchFamily="34" charset="0"/>
              </a:rPr>
              <a:t>Email flow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23E90-96AE-57BC-CE4C-6C04DF274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93" y="1317256"/>
            <a:ext cx="2256545" cy="2918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0B666-59F4-BA6D-A6B6-AD8E5A04FDB5}"/>
              </a:ext>
            </a:extLst>
          </p:cNvPr>
          <p:cNvSpPr txBox="1"/>
          <p:nvPr/>
        </p:nvSpPr>
        <p:spPr>
          <a:xfrm>
            <a:off x="1326993" y="4279088"/>
            <a:ext cx="2256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Subject: </a:t>
            </a:r>
            <a:r>
              <a:rPr lang="en-GB" sz="1800" i="1" dirty="0">
                <a:solidFill>
                  <a:srgbClr val="000000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v.1 Get the most out of your new subscription to Maison Dubois</a:t>
            </a:r>
            <a:endParaRPr lang="en-GB" sz="1800" i="1" dirty="0">
              <a:effectLst/>
              <a:latin typeface="Abadi Extra Light" panose="020B0204020104020204" pitchFamily="34" charset="0"/>
              <a:ea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Welcome Email sent after audience subscribes to mailing list.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22D8DD-C69A-8874-D483-77700F90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55" y="1317256"/>
            <a:ext cx="2280017" cy="2918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A3858A-7B78-9295-16B1-ADC25FDAE1B2}"/>
              </a:ext>
            </a:extLst>
          </p:cNvPr>
          <p:cNvSpPr txBox="1"/>
          <p:nvPr/>
        </p:nvSpPr>
        <p:spPr>
          <a:xfrm>
            <a:off x="4855227" y="4260428"/>
            <a:ext cx="2256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Subject: </a:t>
            </a:r>
            <a:r>
              <a:rPr lang="en-GB" sz="1800" b="1" i="1" dirty="0"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v.2 Tired of the same look? Spruce up your living room this winter!</a:t>
            </a:r>
            <a:endParaRPr lang="en-GB" sz="1800" i="1" dirty="0">
              <a:effectLst/>
              <a:latin typeface="Abadi Extra Light" panose="020B0204020104020204" pitchFamily="34" charset="0"/>
              <a:ea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Winter Catalogue to be sent 3 days after audience subscribes to mailing list.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955121-080F-3D51-2780-419118DD6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464" y="1317256"/>
            <a:ext cx="2280018" cy="29431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232351-54A9-3CFB-E89F-D1E0F719DDA5}"/>
              </a:ext>
            </a:extLst>
          </p:cNvPr>
          <p:cNvSpPr txBox="1"/>
          <p:nvPr/>
        </p:nvSpPr>
        <p:spPr>
          <a:xfrm>
            <a:off x="8620200" y="4272586"/>
            <a:ext cx="2256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Subject: </a:t>
            </a:r>
            <a:r>
              <a:rPr lang="en-GB" sz="1800" b="1" i="1" dirty="0"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New features to make decorating easier</a:t>
            </a:r>
            <a:endParaRPr lang="en-GB" sz="1800" i="1" dirty="0">
              <a:effectLst/>
              <a:latin typeface="Abadi Extra Light" panose="020B0204020104020204" pitchFamily="34" charset="0"/>
              <a:ea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New features sent 3 days after Winter Catalogue is delivered.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FE09E-2613-E570-159E-E0E7F19AFDA1}"/>
              </a:ext>
            </a:extLst>
          </p:cNvPr>
          <p:cNvSpPr txBox="1"/>
          <p:nvPr/>
        </p:nvSpPr>
        <p:spPr>
          <a:xfrm>
            <a:off x="1853440" y="1007644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badi" panose="020B0604020104020204" pitchFamily="34" charset="0"/>
              </a:rPr>
              <a:t>Day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05859-9C6A-5A82-9ACE-3ED8B844CCEF}"/>
              </a:ext>
            </a:extLst>
          </p:cNvPr>
          <p:cNvSpPr txBox="1"/>
          <p:nvPr/>
        </p:nvSpPr>
        <p:spPr>
          <a:xfrm>
            <a:off x="5234802" y="986142"/>
            <a:ext cx="14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badi" panose="020B0604020104020204" pitchFamily="34" charset="0"/>
              </a:rPr>
              <a:t>Day + 3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3C14AD-394A-16C5-2A08-A5FE5519774E}"/>
              </a:ext>
            </a:extLst>
          </p:cNvPr>
          <p:cNvSpPr txBox="1"/>
          <p:nvPr/>
        </p:nvSpPr>
        <p:spPr>
          <a:xfrm>
            <a:off x="8999775" y="986142"/>
            <a:ext cx="14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badi" panose="020B0604020104020204" pitchFamily="34" charset="0"/>
              </a:rPr>
              <a:t>Day + 6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FD7691-1265-EFE0-48E1-342FA2530718}"/>
              </a:ext>
            </a:extLst>
          </p:cNvPr>
          <p:cNvCxnSpPr>
            <a:cxnSpLocks/>
          </p:cNvCxnSpPr>
          <p:nvPr/>
        </p:nvCxnSpPr>
        <p:spPr>
          <a:xfrm>
            <a:off x="3900196" y="2776670"/>
            <a:ext cx="765110" cy="1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7D020B-6C37-928D-5945-4DFEE812A3E3}"/>
              </a:ext>
            </a:extLst>
          </p:cNvPr>
          <p:cNvCxnSpPr>
            <a:cxnSpLocks/>
          </p:cNvCxnSpPr>
          <p:nvPr/>
        </p:nvCxnSpPr>
        <p:spPr>
          <a:xfrm>
            <a:off x="7477563" y="2782756"/>
            <a:ext cx="765110" cy="1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39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4473-2DF0-8B0D-95D6-B69A87BA3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897" y="210736"/>
            <a:ext cx="10065440" cy="54195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Abadi" panose="020B0604020104020204" pitchFamily="34" charset="0"/>
              </a:rPr>
              <a:t>Email design for welcome programme  (email 2 of 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790AB-2856-1594-325A-261806CE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19" y="1310165"/>
            <a:ext cx="3697878" cy="4835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C256B0-4E29-8C1E-ECE2-C6A24FA04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47" y="1310165"/>
            <a:ext cx="3724952" cy="400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5CDFC6-267D-BEEB-71F7-D69BAA66D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945" y="5351021"/>
            <a:ext cx="3697877" cy="79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AAE9103-8503-1BA7-7988-19E3232CF7CB}"/>
              </a:ext>
            </a:extLst>
          </p:cNvPr>
          <p:cNvSpPr/>
          <p:nvPr/>
        </p:nvSpPr>
        <p:spPr>
          <a:xfrm>
            <a:off x="3473116" y="1800808"/>
            <a:ext cx="1472108" cy="1082351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AF5BE0-1654-D138-7E5C-5AACCB9F7E59}"/>
              </a:ext>
            </a:extLst>
          </p:cNvPr>
          <p:cNvCxnSpPr>
            <a:cxnSpLocks/>
            <a:stCxn id="19" idx="1"/>
            <a:endCxn id="25" idx="2"/>
          </p:cNvCxnSpPr>
          <p:nvPr/>
        </p:nvCxnSpPr>
        <p:spPr>
          <a:xfrm flipH="1" flipV="1">
            <a:off x="2454442" y="1081911"/>
            <a:ext cx="1234259" cy="8774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255CC5-7CE2-3FC2-216E-D097EC8C33EF}"/>
              </a:ext>
            </a:extLst>
          </p:cNvPr>
          <p:cNvSpPr txBox="1"/>
          <p:nvPr/>
        </p:nvSpPr>
        <p:spPr>
          <a:xfrm>
            <a:off x="1435768" y="712579"/>
            <a:ext cx="203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Company Logo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797F8D-8F47-3CB2-7069-43F05590939B}"/>
              </a:ext>
            </a:extLst>
          </p:cNvPr>
          <p:cNvSpPr/>
          <p:nvPr/>
        </p:nvSpPr>
        <p:spPr>
          <a:xfrm>
            <a:off x="7623534" y="2850054"/>
            <a:ext cx="1033778" cy="8217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2DCAC8-AC14-A0E9-B00C-E0C6B18EEE09}"/>
              </a:ext>
            </a:extLst>
          </p:cNvPr>
          <p:cNvCxnSpPr>
            <a:cxnSpLocks/>
            <a:stCxn id="30" idx="2"/>
            <a:endCxn id="26" idx="7"/>
          </p:cNvCxnSpPr>
          <p:nvPr/>
        </p:nvCxnSpPr>
        <p:spPr>
          <a:xfrm flipH="1">
            <a:off x="8505919" y="2335964"/>
            <a:ext cx="2728704" cy="6344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1A07F7-7713-AFBF-B417-F5E9683564BC}"/>
              </a:ext>
            </a:extLst>
          </p:cNvPr>
          <p:cNvSpPr txBox="1"/>
          <p:nvPr/>
        </p:nvSpPr>
        <p:spPr>
          <a:xfrm>
            <a:off x="10215949" y="1966632"/>
            <a:ext cx="203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Call to action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AAE510-8BC0-0EFE-13C8-6C380B3E80AC}"/>
              </a:ext>
            </a:extLst>
          </p:cNvPr>
          <p:cNvSpPr/>
          <p:nvPr/>
        </p:nvSpPr>
        <p:spPr>
          <a:xfrm>
            <a:off x="7355305" y="3609474"/>
            <a:ext cx="1628273" cy="386716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E4296A-BA6A-4218-B08D-88849BCD0A29}"/>
              </a:ext>
            </a:extLst>
          </p:cNvPr>
          <p:cNvCxnSpPr>
            <a:cxnSpLocks/>
            <a:stCxn id="37" idx="2"/>
            <a:endCxn id="32" idx="6"/>
          </p:cNvCxnSpPr>
          <p:nvPr/>
        </p:nvCxnSpPr>
        <p:spPr>
          <a:xfrm flipH="1">
            <a:off x="8983578" y="3663082"/>
            <a:ext cx="2251045" cy="1397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EB90D65-4150-BDDC-BE76-61D9ADC79FA4}"/>
              </a:ext>
            </a:extLst>
          </p:cNvPr>
          <p:cNvSpPr txBox="1"/>
          <p:nvPr/>
        </p:nvSpPr>
        <p:spPr>
          <a:xfrm>
            <a:off x="10215949" y="3293750"/>
            <a:ext cx="203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Social media links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2EB08EF-0711-A676-FDF9-282773480428}"/>
              </a:ext>
            </a:extLst>
          </p:cNvPr>
          <p:cNvSpPr/>
          <p:nvPr/>
        </p:nvSpPr>
        <p:spPr>
          <a:xfrm>
            <a:off x="7283116" y="4924926"/>
            <a:ext cx="1828799" cy="130421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420A3E-D49E-A977-2695-D707969E0916}"/>
              </a:ext>
            </a:extLst>
          </p:cNvPr>
          <p:cNvCxnSpPr>
            <a:cxnSpLocks/>
            <a:stCxn id="45" idx="1"/>
            <a:endCxn id="41" idx="6"/>
          </p:cNvCxnSpPr>
          <p:nvPr/>
        </p:nvCxnSpPr>
        <p:spPr>
          <a:xfrm flipH="1">
            <a:off x="9111915" y="4514387"/>
            <a:ext cx="1104034" cy="106264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40D6E97-15B6-70B6-E7CD-D0CAD75F973F}"/>
              </a:ext>
            </a:extLst>
          </p:cNvPr>
          <p:cNvSpPr txBox="1"/>
          <p:nvPr/>
        </p:nvSpPr>
        <p:spPr>
          <a:xfrm>
            <a:off x="10215949" y="4052722"/>
            <a:ext cx="2037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Information required under GDPR legislation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95E8C6-5C82-8B2D-0C43-854F0EC62191}"/>
              </a:ext>
            </a:extLst>
          </p:cNvPr>
          <p:cNvSpPr/>
          <p:nvPr/>
        </p:nvSpPr>
        <p:spPr>
          <a:xfrm>
            <a:off x="2952646" y="5061284"/>
            <a:ext cx="2461391" cy="515751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46AA44-9B6F-3C1A-1037-1408ACDB2D16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676400" y="4374124"/>
            <a:ext cx="1276246" cy="9414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1376CA8-4176-9F2F-86EB-5729BE855912}"/>
              </a:ext>
            </a:extLst>
          </p:cNvPr>
          <p:cNvSpPr txBox="1"/>
          <p:nvPr/>
        </p:nvSpPr>
        <p:spPr>
          <a:xfrm>
            <a:off x="657726" y="3727793"/>
            <a:ext cx="203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Attention grabbing text</a:t>
            </a:r>
          </a:p>
        </p:txBody>
      </p:sp>
    </p:spTree>
    <p:extLst>
      <p:ext uri="{BB962C8B-B14F-4D97-AF65-F5344CB8AC3E}">
        <p14:creationId xmlns:p14="http://schemas.microsoft.com/office/powerpoint/2010/main" val="341821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4473-2DF0-8B0D-95D6-B69A87BA3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897" y="210736"/>
            <a:ext cx="9144000" cy="54195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Abadi" panose="020B0604020104020204" pitchFamily="34" charset="0"/>
              </a:rPr>
              <a:t>Email design for welcome programme (phone)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3E9B9-BDAE-D5B1-93C0-424633C9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805" y="1558719"/>
            <a:ext cx="2141774" cy="3740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E6EEC8-8A8D-8EDD-E8EC-4569DF620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822" y="1558719"/>
            <a:ext cx="2101840" cy="3740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082813-A936-FBB2-8323-E7014036F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905" y="1558719"/>
            <a:ext cx="2137464" cy="374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4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4473-2DF0-8B0D-95D6-B69A87BA3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897" y="210736"/>
            <a:ext cx="9144000" cy="54195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Abadi" panose="020B0604020104020204" pitchFamily="34" charset="0"/>
              </a:rPr>
              <a:t>Heat Map Analysis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D1ED20-8B7D-7704-247B-639FF444CE69}"/>
              </a:ext>
            </a:extLst>
          </p:cNvPr>
          <p:cNvGrpSpPr/>
          <p:nvPr/>
        </p:nvGrpSpPr>
        <p:grpSpPr>
          <a:xfrm>
            <a:off x="844204" y="880704"/>
            <a:ext cx="4797644" cy="5238705"/>
            <a:chOff x="780196" y="752688"/>
            <a:chExt cx="3969560" cy="4334493"/>
          </a:xfrm>
        </p:grpSpPr>
        <p:pic>
          <p:nvPicPr>
            <p:cNvPr id="5" name="Picture 4" descr="A table with yellow and green legs">
              <a:extLst>
                <a:ext uri="{FF2B5EF4-FFF2-40B4-BE49-F238E27FC236}">
                  <a16:creationId xmlns:a16="http://schemas.microsoft.com/office/drawing/2014/main" id="{A12D836F-BD56-A35D-9CFC-940005A55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96" y="752688"/>
              <a:ext cx="3969560" cy="21640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 descr="A screenshot of a product&#10;&#10;Description automatically generated">
              <a:extLst>
                <a:ext uri="{FF2B5EF4-FFF2-40B4-BE49-F238E27FC236}">
                  <a16:creationId xmlns:a16="http://schemas.microsoft.com/office/drawing/2014/main" id="{F1314C61-EAD0-1486-C45D-C1A7015CD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96" y="2916739"/>
              <a:ext cx="3963695" cy="21704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CF700736-356C-55D2-9720-03FAB5424EC1}"/>
              </a:ext>
            </a:extLst>
          </p:cNvPr>
          <p:cNvSpPr/>
          <p:nvPr/>
        </p:nvSpPr>
        <p:spPr>
          <a:xfrm>
            <a:off x="2705620" y="4189305"/>
            <a:ext cx="1067724" cy="78503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28BA76-EBA0-FF98-FFA4-441D7141B225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773344" y="2478269"/>
            <a:ext cx="4910409" cy="210355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A52B58-8B36-E0E1-C9FF-F071B04F9F0E}"/>
              </a:ext>
            </a:extLst>
          </p:cNvPr>
          <p:cNvSpPr txBox="1"/>
          <p:nvPr/>
        </p:nvSpPr>
        <p:spPr>
          <a:xfrm>
            <a:off x="7427978" y="1277940"/>
            <a:ext cx="2511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 Extra Light" panose="020B0204020104020204" pitchFamily="34" charset="0"/>
              </a:rPr>
              <a:t>Activity around text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4149C82-8571-F505-6944-45624AC9E86A}"/>
              </a:ext>
            </a:extLst>
          </p:cNvPr>
          <p:cNvSpPr/>
          <p:nvPr/>
        </p:nvSpPr>
        <p:spPr>
          <a:xfrm>
            <a:off x="2655828" y="1799672"/>
            <a:ext cx="1472108" cy="1082351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AC39A2-B7B7-C4E0-F7EB-92015DAF0368}"/>
              </a:ext>
            </a:extLst>
          </p:cNvPr>
          <p:cNvCxnSpPr>
            <a:cxnSpLocks/>
            <a:stCxn id="34" idx="6"/>
            <a:endCxn id="24" idx="2"/>
          </p:cNvCxnSpPr>
          <p:nvPr/>
        </p:nvCxnSpPr>
        <p:spPr>
          <a:xfrm>
            <a:off x="4127936" y="2340848"/>
            <a:ext cx="4555817" cy="13742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C9F3C8E-28A0-2A3D-A876-3365AE87B6BA}"/>
              </a:ext>
            </a:extLst>
          </p:cNvPr>
          <p:cNvSpPr/>
          <p:nvPr/>
        </p:nvSpPr>
        <p:spPr>
          <a:xfrm>
            <a:off x="3289322" y="2827091"/>
            <a:ext cx="1067724" cy="78503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950171-95E6-4A3E-04AA-931DE035C68F}"/>
              </a:ext>
            </a:extLst>
          </p:cNvPr>
          <p:cNvCxnSpPr>
            <a:cxnSpLocks/>
            <a:stCxn id="44" idx="6"/>
            <a:endCxn id="55" idx="1"/>
          </p:cNvCxnSpPr>
          <p:nvPr/>
        </p:nvCxnSpPr>
        <p:spPr>
          <a:xfrm>
            <a:off x="4357046" y="3219607"/>
            <a:ext cx="2848428" cy="104245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8BE122-4F3E-B4E4-75C6-594EF72DCDBE}"/>
              </a:ext>
            </a:extLst>
          </p:cNvPr>
          <p:cNvSpPr txBox="1"/>
          <p:nvPr/>
        </p:nvSpPr>
        <p:spPr>
          <a:xfrm>
            <a:off x="7205474" y="3384898"/>
            <a:ext cx="3557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 Extra Light" panose="020B0204020104020204" pitchFamily="34" charset="0"/>
              </a:rPr>
              <a:t>Attempts to interact with image</a:t>
            </a:r>
          </a:p>
        </p:txBody>
      </p:sp>
    </p:spTree>
    <p:extLst>
      <p:ext uri="{BB962C8B-B14F-4D97-AF65-F5344CB8AC3E}">
        <p14:creationId xmlns:p14="http://schemas.microsoft.com/office/powerpoint/2010/main" val="108615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4473-2DF0-8B0D-95D6-B69A87BA3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4703"/>
            <a:ext cx="9144000" cy="541952"/>
          </a:xfrm>
        </p:spPr>
        <p:txBody>
          <a:bodyPr>
            <a:no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Abadi" panose="020B0604020104020204" pitchFamily="34" charset="0"/>
              </a:rPr>
              <a:t>Landing Page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C6E1E6-08C6-4844-19A9-BD19975AA69A}"/>
              </a:ext>
            </a:extLst>
          </p:cNvPr>
          <p:cNvGrpSpPr/>
          <p:nvPr/>
        </p:nvGrpSpPr>
        <p:grpSpPr>
          <a:xfrm>
            <a:off x="7098169" y="1483267"/>
            <a:ext cx="4663440" cy="4366953"/>
            <a:chOff x="6064897" y="395131"/>
            <a:chExt cx="4663440" cy="4366953"/>
          </a:xfrm>
        </p:grpSpPr>
        <p:pic>
          <p:nvPicPr>
            <p:cNvPr id="21" name="Picture 20" descr="A computer with a blank screen&#10;&#10;Description automatically generated">
              <a:extLst>
                <a:ext uri="{FF2B5EF4-FFF2-40B4-BE49-F238E27FC236}">
                  <a16:creationId xmlns:a16="http://schemas.microsoft.com/office/drawing/2014/main" id="{A2D9F2A0-8289-7428-F793-BBAC18118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897" y="395131"/>
              <a:ext cx="4663440" cy="4366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Picture 3" descr="A log bed with a basket&#10;&#10;Description automatically generated">
              <a:extLst>
                <a:ext uri="{FF2B5EF4-FFF2-40B4-BE49-F238E27FC236}">
                  <a16:creationId xmlns:a16="http://schemas.microsoft.com/office/drawing/2014/main" id="{38D24A04-94FA-D72D-9363-81E999EE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7562" y="1670246"/>
              <a:ext cx="2873038" cy="16771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A2771F6-106E-49D7-A18E-32B3F59F6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97" y="2306227"/>
            <a:ext cx="6857684" cy="4128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C0A2A-753D-0FBF-9975-09D883935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834" y="2758382"/>
            <a:ext cx="2873038" cy="1677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579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4473-2DF0-8B0D-95D6-B69A87BA3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4703"/>
            <a:ext cx="9144000" cy="541952"/>
          </a:xfrm>
        </p:spPr>
        <p:txBody>
          <a:bodyPr>
            <a:no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Abadi" panose="020B0604020104020204" pitchFamily="34" charset="0"/>
              </a:rPr>
              <a:t>Landing Page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C6E1E6-08C6-4844-19A9-BD19975AA69A}"/>
              </a:ext>
            </a:extLst>
          </p:cNvPr>
          <p:cNvGrpSpPr/>
          <p:nvPr/>
        </p:nvGrpSpPr>
        <p:grpSpPr>
          <a:xfrm>
            <a:off x="7098169" y="1483267"/>
            <a:ext cx="4663440" cy="4366953"/>
            <a:chOff x="6064897" y="395131"/>
            <a:chExt cx="4663440" cy="4366953"/>
          </a:xfrm>
        </p:grpSpPr>
        <p:pic>
          <p:nvPicPr>
            <p:cNvPr id="21" name="Picture 20" descr="A computer with a blank screen&#10;&#10;Description automatically generated">
              <a:extLst>
                <a:ext uri="{FF2B5EF4-FFF2-40B4-BE49-F238E27FC236}">
                  <a16:creationId xmlns:a16="http://schemas.microsoft.com/office/drawing/2014/main" id="{A2D9F2A0-8289-7428-F793-BBAC18118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897" y="395131"/>
              <a:ext cx="4663440" cy="4366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Picture 3" descr="A log bed with a basket&#10;&#10;Description automatically generated">
              <a:extLst>
                <a:ext uri="{FF2B5EF4-FFF2-40B4-BE49-F238E27FC236}">
                  <a16:creationId xmlns:a16="http://schemas.microsoft.com/office/drawing/2014/main" id="{38D24A04-94FA-D72D-9363-81E999EEC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7562" y="1670246"/>
              <a:ext cx="2873038" cy="16771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BBC0A2A-753D-0FBF-9975-09D883935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834" y="2758382"/>
            <a:ext cx="2873038" cy="1677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004CB-0B22-1692-6E8F-35D6D7A33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91" y="2306227"/>
            <a:ext cx="6867182" cy="4128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309C81-E796-B833-120E-DDAA12132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832" y="2758382"/>
            <a:ext cx="2873039" cy="1677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07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4473-2DF0-8B0D-95D6-B69A87BA3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6778"/>
            <a:ext cx="9144000" cy="968213"/>
          </a:xfrm>
        </p:spPr>
        <p:txBody>
          <a:bodyPr>
            <a:no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Abadi" panose="020B0604020104020204" pitchFamily="34" charset="0"/>
              </a:rPr>
              <a:t>KPI’s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FDFE3-1C54-98D0-F644-EF14512A9905}"/>
              </a:ext>
            </a:extLst>
          </p:cNvPr>
          <p:cNvSpPr txBox="1"/>
          <p:nvPr/>
        </p:nvSpPr>
        <p:spPr>
          <a:xfrm>
            <a:off x="678780" y="1504272"/>
            <a:ext cx="108344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chemeClr val="bg1"/>
                </a:solidFill>
              </a:rPr>
              <a:t>Open Rate </a:t>
            </a:r>
            <a:r>
              <a:rPr lang="en-GB" sz="3600" dirty="0">
                <a:solidFill>
                  <a:schemeClr val="bg1"/>
                </a:solidFill>
              </a:rPr>
              <a:t>– How often are the emails being opened and at what point?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chemeClr val="bg1"/>
                </a:solidFill>
              </a:rPr>
              <a:t>Click-Through Rate </a:t>
            </a:r>
            <a:r>
              <a:rPr lang="en-GB" sz="3600" dirty="0">
                <a:solidFill>
                  <a:schemeClr val="bg1"/>
                </a:solidFill>
              </a:rPr>
              <a:t>– How many people are finding their way to the website?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chemeClr val="bg1"/>
                </a:solidFill>
              </a:rPr>
              <a:t>Conversion Rate </a:t>
            </a:r>
            <a:r>
              <a:rPr lang="en-GB" sz="3600" dirty="0">
                <a:solidFill>
                  <a:schemeClr val="bg1"/>
                </a:solidFill>
              </a:rPr>
              <a:t>– What percentage of subscribers are buying products?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Abadi" panose="020B0604020104020204" pitchFamily="34" charset="0"/>
                <a:ea typeface="Montserrat SemiBold"/>
                <a:cs typeface="Montserrat SemiBold"/>
                <a:sym typeface="Montserrat SemiBold"/>
              </a:rPr>
              <a:t>Landing Page Conversion Rate – </a:t>
            </a:r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  <a:ea typeface="Montserrat SemiBold"/>
                <a:cs typeface="Montserrat SemiBold"/>
                <a:sym typeface="Montserrat SemiBold"/>
              </a:rPr>
              <a:t>how many website visitors are subscribing?</a:t>
            </a:r>
            <a:endParaRPr lang="en-US" sz="3600" b="1" i="0" u="none" strike="noStrike" cap="none" dirty="0">
              <a:solidFill>
                <a:schemeClr val="bg1"/>
              </a:solidFill>
              <a:latin typeface="Abadi" panose="020B0604020104020204" pitchFamily="34" charset="0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9417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191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Abadi Extra Light</vt:lpstr>
      <vt:lpstr>Arial</vt:lpstr>
      <vt:lpstr>Calibri</vt:lpstr>
      <vt:lpstr>Calibri Light</vt:lpstr>
      <vt:lpstr>Office Theme</vt:lpstr>
      <vt:lpstr>Email flow chart</vt:lpstr>
      <vt:lpstr>Email design for welcome programme  (email 2 of 3)</vt:lpstr>
      <vt:lpstr>Email design for welcome programme (phone)</vt:lpstr>
      <vt:lpstr>Heat Map Analysis</vt:lpstr>
      <vt:lpstr>Landing Page</vt:lpstr>
      <vt:lpstr>Landing Page</vt:lpstr>
      <vt:lpstr>KPI’s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flow chart</dc:title>
  <dc:creator>Shaun Cardin</dc:creator>
  <cp:lastModifiedBy>Shaun Cardin</cp:lastModifiedBy>
  <cp:revision>3</cp:revision>
  <dcterms:created xsi:type="dcterms:W3CDTF">2023-10-12T14:11:44Z</dcterms:created>
  <dcterms:modified xsi:type="dcterms:W3CDTF">2023-10-15T19:39:16Z</dcterms:modified>
</cp:coreProperties>
</file>