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60" r:id="rId12"/>
    <p:sldId id="261" r:id="rId13"/>
    <p:sldId id="262" r:id="rId14"/>
    <p:sldId id="272" r:id="rId15"/>
    <p:sldId id="274" r:id="rId16"/>
    <p:sldId id="275" r:id="rId17"/>
  </p:sldIdLst>
  <p:sldSz cx="9144000" cy="5143500" type="screen16x9"/>
  <p:notesSz cx="6858000" cy="9144000"/>
  <p:embeddedFontLst>
    <p:embeddedFont>
      <p:font typeface="Abadi Extra Light" panose="020B0204020104020204" pitchFamily="34" charset="0"/>
      <p:regular r:id="rId19"/>
    </p:embeddedFont>
    <p:embeddedFont>
      <p:font typeface="Century Gothic" panose="020B0502020202020204" pitchFamily="34" charset="0"/>
      <p:regular r:id="rId20"/>
      <p:bold r:id="rId21"/>
      <p:italic r:id="rId22"/>
      <p:boldItalic r:id="rId23"/>
    </p:embeddedFont>
    <p:embeddedFont>
      <p:font typeface="Montserrat" panose="00000500000000000000" pitchFamily="2" charset="0"/>
      <p:regular r:id="rId24"/>
      <p:bold r:id="rId25"/>
      <p:italic r:id="rId26"/>
      <p:boldItalic r:id="rId27"/>
    </p:embeddedFont>
    <p:embeddedFont>
      <p:font typeface="Montserrat Medium" panose="00000600000000000000" pitchFamily="2" charset="0"/>
      <p:regular r:id="rId28"/>
      <p:bold r:id="rId29"/>
      <p:italic r:id="rId30"/>
      <p:boldItalic r:id="rId31"/>
    </p:embeddedFont>
    <p:embeddedFont>
      <p:font typeface="Montserrat SemiBold" panose="000007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jwN1S6UmYRRA3L9TpXgGPuDKEs9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71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432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theme" Target="theme/theme1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22306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3580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15549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2780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4991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5218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1604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6510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1665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4065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4601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8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549450" y="393000"/>
            <a:ext cx="8045100" cy="4357500"/>
          </a:xfrm>
          <a:prstGeom prst="rect">
            <a:avLst/>
          </a:prstGeom>
          <a:solidFill>
            <a:srgbClr val="F2807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"/>
          <p:cNvSpPr txBox="1">
            <a:spLocks noGrp="1"/>
          </p:cNvSpPr>
          <p:nvPr>
            <p:ph type="ctrTitle"/>
          </p:nvPr>
        </p:nvSpPr>
        <p:spPr>
          <a:xfrm>
            <a:off x="311700" y="1676649"/>
            <a:ext cx="8520600" cy="15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Marketing Pitch</a:t>
            </a:r>
            <a:endParaRPr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6181900" y="3665936"/>
            <a:ext cx="2286600" cy="968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27600" y="3883111"/>
            <a:ext cx="2140900" cy="7509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"/>
          <p:cNvSpPr/>
          <p:nvPr/>
        </p:nvSpPr>
        <p:spPr>
          <a:xfrm>
            <a:off x="1613391" y="659925"/>
            <a:ext cx="3894000" cy="3894000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" name="Google Shape;59;p1"/>
          <p:cNvCxnSpPr/>
          <p:nvPr/>
        </p:nvCxnSpPr>
        <p:spPr>
          <a:xfrm rot="10800000" flipH="1">
            <a:off x="5580200" y="2775650"/>
            <a:ext cx="3086100" cy="96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>
            <a:spLocks noGrp="1"/>
          </p:cNvSpPr>
          <p:nvPr>
            <p:ph type="title"/>
          </p:nvPr>
        </p:nvSpPr>
        <p:spPr>
          <a:xfrm>
            <a:off x="311700" y="259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 dirty="0">
                <a:latin typeface="Century Gothic" panose="020B0502020202020204" pitchFamily="34" charset="0"/>
                <a:ea typeface="Montserrat"/>
                <a:cs typeface="Montserrat"/>
                <a:sym typeface="Montserrat"/>
              </a:rPr>
              <a:t>7</a:t>
            </a:r>
            <a:r>
              <a:rPr lang="fr" dirty="0">
                <a:latin typeface="Century Gothic" panose="020B0502020202020204" pitchFamily="34" charset="0"/>
                <a:ea typeface="Montserrat Medium"/>
                <a:cs typeface="Montserrat Medium"/>
                <a:sym typeface="Montserrat Medium"/>
              </a:rPr>
              <a:t> P</a:t>
            </a:r>
            <a:r>
              <a:rPr lang="fr" dirty="0">
                <a:latin typeface="Century Gothic" panose="020B0502020202020204" pitchFamily="34" charset="0"/>
                <a:ea typeface="Montserrat Medium"/>
                <a:cs typeface="Montserrat Medium"/>
                <a:sym typeface="Montserrat Medium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"/>
                  </a:ext>
                </a:extLst>
              </a:rPr>
              <a:t>rinciples</a:t>
            </a:r>
            <a:r>
              <a:rPr lang="fr" dirty="0">
                <a:latin typeface="Century Gothic" panose="020B0502020202020204" pitchFamily="34" charset="0"/>
                <a:ea typeface="Montserrat Medium"/>
                <a:cs typeface="Montserrat Medium"/>
                <a:sym typeface="Montserrat Medium"/>
              </a:rPr>
              <a:t> of </a:t>
            </a:r>
            <a:r>
              <a:rPr lang="fr" dirty="0">
                <a:latin typeface="Century Gothic" panose="020B0502020202020204" pitchFamily="34" charset="0"/>
                <a:ea typeface="Montserrat"/>
                <a:cs typeface="Montserrat"/>
                <a:sym typeface="Montserrat"/>
              </a:rPr>
              <a:t>M</a:t>
            </a:r>
            <a:r>
              <a:rPr lang="fr" dirty="0">
                <a:latin typeface="Century Gothic" panose="020B0502020202020204" pitchFamily="34" charset="0"/>
                <a:ea typeface="Montserrat Medium"/>
                <a:cs typeface="Montserrat Medium"/>
                <a:sym typeface="Montserrat Medium"/>
              </a:rPr>
              <a:t>arketing </a:t>
            </a:r>
            <a:r>
              <a:rPr lang="fr" dirty="0">
                <a:latin typeface="Century Gothic" panose="020B0502020202020204" pitchFamily="34" charset="0"/>
                <a:ea typeface="Montserrat"/>
                <a:cs typeface="Montserrat"/>
                <a:sym typeface="Montserrat"/>
              </a:rPr>
              <a:t>M</a:t>
            </a:r>
            <a:r>
              <a:rPr lang="fr" dirty="0">
                <a:latin typeface="Century Gothic" panose="020B0502020202020204" pitchFamily="34" charset="0"/>
                <a:ea typeface="Montserrat Medium"/>
                <a:cs typeface="Montserrat Medium"/>
                <a:sym typeface="Montserrat Medium"/>
              </a:rPr>
              <a:t>ix</a:t>
            </a:r>
            <a:endParaRPr dirty="0">
              <a:latin typeface="Century Gothic" panose="020B0502020202020204" pitchFamily="34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4" name="Google Shape;74;p3"/>
          <p:cNvSpPr txBox="1">
            <a:spLocks noGrp="1"/>
          </p:cNvSpPr>
          <p:nvPr>
            <p:ph type="body" idx="1"/>
          </p:nvPr>
        </p:nvSpPr>
        <p:spPr>
          <a:xfrm>
            <a:off x="416225" y="2678325"/>
            <a:ext cx="1057500" cy="695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GB" sz="1700" b="1" dirty="0">
                <a:solidFill>
                  <a:schemeClr val="tx1"/>
                </a:solidFill>
              </a:rPr>
              <a:t>Process</a:t>
            </a:r>
          </a:p>
        </p:txBody>
      </p:sp>
      <p:cxnSp>
        <p:nvCxnSpPr>
          <p:cNvPr id="75" name="Google Shape;75;p3"/>
          <p:cNvCxnSpPr/>
          <p:nvPr/>
        </p:nvCxnSpPr>
        <p:spPr>
          <a:xfrm>
            <a:off x="0" y="816675"/>
            <a:ext cx="5172600" cy="0"/>
          </a:xfrm>
          <a:prstGeom prst="straightConnector1">
            <a:avLst/>
          </a:prstGeom>
          <a:noFill/>
          <a:ln w="19050" cap="flat" cmpd="sng">
            <a:solidFill>
              <a:srgbClr val="F2807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6" name="Google Shape;7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59975" y="4517750"/>
            <a:ext cx="1784025" cy="6257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3"/>
          <p:cNvSpPr/>
          <p:nvPr/>
        </p:nvSpPr>
        <p:spPr>
          <a:xfrm>
            <a:off x="673788" y="1920193"/>
            <a:ext cx="539700" cy="539700"/>
          </a:xfrm>
          <a:prstGeom prst="ellipse">
            <a:avLst/>
          </a:prstGeom>
          <a:solidFill>
            <a:srgbClr val="F28075"/>
          </a:solidFill>
          <a:ln w="19050" cap="flat" cmpd="sng">
            <a:solidFill>
              <a:srgbClr val="F280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r>
            <a:endParaRPr sz="19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0F09319-CA0D-BAE4-B76B-8C5F91778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5218" y="1389375"/>
            <a:ext cx="7234764" cy="2890388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GB" b="1" dirty="0">
                <a:solidFill>
                  <a:schemeClr val="tx1"/>
                </a:solidFill>
              </a:rPr>
              <a:t>Halogen Smart Meter</a:t>
            </a:r>
          </a:p>
          <a:p>
            <a:pPr marL="114300" indent="0">
              <a:buNone/>
            </a:pPr>
            <a:r>
              <a:rPr lang="en-GB" dirty="0">
                <a:solidFill>
                  <a:schemeClr val="tx1"/>
                </a:solidFill>
              </a:rPr>
              <a:t>Insurance of the systems in place for smooth delivery and usage</a:t>
            </a:r>
          </a:p>
          <a:p>
            <a:pPr marL="11430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Manufacturer builds and packages product  – Warehouse for distribution – Customer receives product </a:t>
            </a:r>
          </a:p>
          <a:p>
            <a:pPr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Booking for installation is also done online</a:t>
            </a:r>
          </a:p>
          <a:p>
            <a:pPr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Scannable code linking to installation booking</a:t>
            </a:r>
          </a:p>
          <a:p>
            <a:pPr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Provide an emergency helpline via online chat and phone</a:t>
            </a:r>
          </a:p>
          <a:p>
            <a:pPr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Accessibility to online orders with quick and easy checkouts</a:t>
            </a:r>
          </a:p>
          <a:p>
            <a:pPr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Energy supplier checker to make sure the customer can have the product installed.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F22B79-78C6-26FF-1BFE-3C7FC5B8C870}"/>
              </a:ext>
            </a:extLst>
          </p:cNvPr>
          <p:cNvSpPr txBox="1"/>
          <p:nvPr/>
        </p:nvSpPr>
        <p:spPr>
          <a:xfrm>
            <a:off x="416225" y="3132312"/>
            <a:ext cx="1057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The way in which the product is going to get from the manufacturer to the customer</a:t>
            </a:r>
          </a:p>
        </p:txBody>
      </p:sp>
    </p:spTree>
    <p:extLst>
      <p:ext uri="{BB962C8B-B14F-4D97-AF65-F5344CB8AC3E}">
        <p14:creationId xmlns:p14="http://schemas.microsoft.com/office/powerpoint/2010/main" val="418253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>
            <a:spLocks noGrp="1"/>
          </p:cNvSpPr>
          <p:nvPr>
            <p:ph type="title"/>
          </p:nvPr>
        </p:nvSpPr>
        <p:spPr>
          <a:xfrm>
            <a:off x="311700" y="259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 dirty="0">
                <a:latin typeface="Century Gothic" panose="020B0502020202020204" pitchFamily="34" charset="0"/>
                <a:ea typeface="Montserrat"/>
                <a:cs typeface="Montserrat"/>
                <a:sym typeface="Montserrat"/>
              </a:rPr>
              <a:t>T</a:t>
            </a:r>
            <a:r>
              <a:rPr lang="fr" dirty="0">
                <a:latin typeface="Century Gothic" panose="020B0502020202020204" pitchFamily="34" charset="0"/>
                <a:ea typeface="Montserrat Medium"/>
                <a:cs typeface="Montserrat Medium"/>
                <a:sym typeface="Montserrat Medium"/>
              </a:rPr>
              <a:t>raditional </a:t>
            </a:r>
            <a:r>
              <a:rPr lang="fr" dirty="0">
                <a:latin typeface="Century Gothic" panose="020B0502020202020204" pitchFamily="34" charset="0"/>
                <a:ea typeface="Montserrat"/>
                <a:cs typeface="Montserrat"/>
                <a:sym typeface="Montserrat"/>
              </a:rPr>
              <a:t>M</a:t>
            </a:r>
            <a:r>
              <a:rPr lang="fr" dirty="0">
                <a:latin typeface="Century Gothic" panose="020B0502020202020204" pitchFamily="34" charset="0"/>
                <a:ea typeface="Montserrat Medium"/>
                <a:cs typeface="Montserrat Medium"/>
                <a:sym typeface="Montserrat Medium"/>
              </a:rPr>
              <a:t>arketing vs </a:t>
            </a:r>
            <a:r>
              <a:rPr lang="fr" dirty="0">
                <a:latin typeface="Century Gothic" panose="020B0502020202020204" pitchFamily="34" charset="0"/>
                <a:ea typeface="Montserrat"/>
                <a:cs typeface="Montserrat"/>
                <a:sym typeface="Montserrat"/>
              </a:rPr>
              <a:t>D</a:t>
            </a:r>
            <a:r>
              <a:rPr lang="fr" dirty="0">
                <a:latin typeface="Century Gothic" panose="020B0502020202020204" pitchFamily="34" charset="0"/>
                <a:ea typeface="Montserrat Medium"/>
                <a:cs typeface="Montserrat Medium"/>
                <a:sym typeface="Montserrat Medium"/>
              </a:rPr>
              <a:t>igital </a:t>
            </a:r>
            <a:r>
              <a:rPr lang="fr" dirty="0">
                <a:latin typeface="Century Gothic" panose="020B0502020202020204" pitchFamily="34" charset="0"/>
                <a:ea typeface="Montserrat"/>
                <a:cs typeface="Montserrat"/>
                <a:sym typeface="Montserrat"/>
              </a:rPr>
              <a:t>M</a:t>
            </a:r>
            <a:r>
              <a:rPr lang="fr" dirty="0">
                <a:latin typeface="Century Gothic" panose="020B0502020202020204" pitchFamily="34" charset="0"/>
                <a:ea typeface="Montserrat Medium"/>
                <a:cs typeface="Montserrat Medium"/>
                <a:sym typeface="Montserrat Medium"/>
              </a:rPr>
              <a:t>arketing</a:t>
            </a:r>
            <a:endParaRPr dirty="0">
              <a:latin typeface="Century Gothic" panose="020B0502020202020204" pitchFamily="34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3" name="Google Shape;103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96400" cy="3253500"/>
          </a:xfrm>
          <a:prstGeom prst="rect">
            <a:avLst/>
          </a:prstGeom>
          <a:noFill/>
          <a:ln w="28575" cap="flat" cmpd="sng">
            <a:solidFill>
              <a:srgbClr val="F280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Time consuming 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Performance is harder to measure 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More risk on investment due to lack of measurability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Harder to make adjustments</a:t>
            </a:r>
            <a:endParaRPr dirty="0"/>
          </a:p>
        </p:txBody>
      </p:sp>
      <p:pic>
        <p:nvPicPr>
          <p:cNvPr id="104" name="Google Shape;10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59975" y="4517750"/>
            <a:ext cx="1784025" cy="625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4"/>
          <p:cNvCxnSpPr/>
          <p:nvPr/>
        </p:nvCxnSpPr>
        <p:spPr>
          <a:xfrm>
            <a:off x="-5" y="816641"/>
            <a:ext cx="7317300" cy="0"/>
          </a:xfrm>
          <a:prstGeom prst="straightConnector1">
            <a:avLst/>
          </a:prstGeom>
          <a:noFill/>
          <a:ln w="19050" cap="flat" cmpd="sng">
            <a:solidFill>
              <a:srgbClr val="F2807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Google Shape;106;p4"/>
          <p:cNvSpPr txBox="1">
            <a:spLocks noGrp="1"/>
          </p:cNvSpPr>
          <p:nvPr>
            <p:ph type="body" idx="1"/>
          </p:nvPr>
        </p:nvSpPr>
        <p:spPr>
          <a:xfrm>
            <a:off x="4693058" y="1152475"/>
            <a:ext cx="4196400" cy="3253500"/>
          </a:xfrm>
          <a:prstGeom prst="rect">
            <a:avLst/>
          </a:prstGeom>
          <a:noFill/>
          <a:ln w="28575" cap="flat" cmpd="sng">
            <a:solidFill>
              <a:srgbClr val="F280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Easier targeting – Being able to focus primarily on target market will optimise sales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Tracking/measurable – Ability to track campaign reach and performance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Quicker and easier to make adjustments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Instantaneous feedback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Guaranteed reach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Cost effective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>
            <a:spLocks noGrp="1"/>
          </p:cNvSpPr>
          <p:nvPr>
            <p:ph type="title"/>
          </p:nvPr>
        </p:nvSpPr>
        <p:spPr>
          <a:xfrm>
            <a:off x="311700" y="250939"/>
            <a:ext cx="8520600" cy="5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 dirty="0">
                <a:latin typeface="Century Gothic" panose="020B0502020202020204" pitchFamily="34" charset="0"/>
                <a:ea typeface="Montserrat"/>
                <a:cs typeface="Montserrat"/>
                <a:sym typeface="Montserrat"/>
              </a:rPr>
              <a:t>I</a:t>
            </a:r>
            <a:r>
              <a:rPr lang="fr" dirty="0">
                <a:latin typeface="Century Gothic" panose="020B0502020202020204" pitchFamily="34" charset="0"/>
                <a:ea typeface="Montserrat Medium"/>
                <a:cs typeface="Montserrat Medium"/>
                <a:sym typeface="Montserrat Medium"/>
              </a:rPr>
              <a:t>mportance of </a:t>
            </a:r>
            <a:r>
              <a:rPr lang="fr" b="1" dirty="0">
                <a:latin typeface="Century Gothic" panose="020B0502020202020204" pitchFamily="34" charset="0"/>
                <a:ea typeface="Montserrat"/>
                <a:cs typeface="Montserrat"/>
                <a:sym typeface="Montserrat"/>
              </a:rPr>
              <a:t>ROI</a:t>
            </a:r>
            <a:endParaRPr b="1" dirty="0">
              <a:latin typeface="Century Gothic" panose="020B0502020202020204" pitchFamily="34" charset="0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FontTx/>
              <a:buChar char="-"/>
            </a:pPr>
            <a:r>
              <a:rPr lang="en-GB" dirty="0"/>
              <a:t>To insure that the money invested in marketing will be returned with profit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FontTx/>
              <a:buChar char="-"/>
            </a:pPr>
            <a:r>
              <a:rPr lang="en-GB" dirty="0"/>
              <a:t>Considering Halogens change from B2B to B2C it is vital that ROI is correct formulated as the return from customers needs to out-way the previous model whilst exceeding the cost of marketing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FontTx/>
              <a:buChar char="-"/>
            </a:pPr>
            <a:r>
              <a:rPr lang="en-GB" dirty="0"/>
              <a:t>Making sure that manufacturing, installation and delivery costs is less than how much customers will be paying for the product.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FontTx/>
              <a:buChar char="-"/>
            </a:pPr>
            <a:r>
              <a:rPr lang="en-GB" dirty="0"/>
              <a:t>Measure long term profit targets so that the Halogen can continue to plan ahead.</a:t>
            </a:r>
          </a:p>
          <a:p>
            <a:pPr marL="285750" lvl="0" indent="-28575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FontTx/>
              <a:buChar char="-"/>
            </a:pPr>
            <a:endParaRPr dirty="0"/>
          </a:p>
        </p:txBody>
      </p:sp>
      <p:pic>
        <p:nvPicPr>
          <p:cNvPr id="113" name="Google Shape;11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59975" y="4517750"/>
            <a:ext cx="1784025" cy="625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5"/>
          <p:cNvCxnSpPr/>
          <p:nvPr/>
        </p:nvCxnSpPr>
        <p:spPr>
          <a:xfrm>
            <a:off x="-5" y="816641"/>
            <a:ext cx="3542100" cy="0"/>
          </a:xfrm>
          <a:prstGeom prst="straightConnector1">
            <a:avLst/>
          </a:prstGeom>
          <a:noFill/>
          <a:ln w="19050" cap="flat" cmpd="sng">
            <a:solidFill>
              <a:srgbClr val="F2807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59975" y="4517750"/>
            <a:ext cx="1784025" cy="625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p6"/>
          <p:cNvCxnSpPr/>
          <p:nvPr/>
        </p:nvCxnSpPr>
        <p:spPr>
          <a:xfrm>
            <a:off x="-5" y="816641"/>
            <a:ext cx="3542100" cy="0"/>
          </a:xfrm>
          <a:prstGeom prst="straightConnector1">
            <a:avLst/>
          </a:prstGeom>
          <a:noFill/>
          <a:ln w="19050" cap="flat" cmpd="sng">
            <a:solidFill>
              <a:srgbClr val="F2807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" name="Google Shape;122;p6"/>
          <p:cNvSpPr txBox="1">
            <a:spLocks noGrp="1"/>
          </p:cNvSpPr>
          <p:nvPr>
            <p:ph type="title"/>
          </p:nvPr>
        </p:nvSpPr>
        <p:spPr>
          <a:xfrm>
            <a:off x="311700" y="259575"/>
            <a:ext cx="85206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 b="1" dirty="0"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fr" dirty="0">
                <a:latin typeface="Montserrat Medium"/>
                <a:ea typeface="Montserrat Medium"/>
                <a:cs typeface="Montserrat Medium"/>
                <a:sym typeface="Montserrat Medium"/>
              </a:rPr>
              <a:t>ustomer </a:t>
            </a:r>
            <a:r>
              <a:rPr lang="fr" b="1" dirty="0">
                <a:latin typeface="Montserrat"/>
                <a:ea typeface="Montserrat"/>
                <a:cs typeface="Montserrat"/>
                <a:sym typeface="Montserrat"/>
              </a:rPr>
              <a:t>J</a:t>
            </a:r>
            <a:r>
              <a:rPr lang="fr" dirty="0">
                <a:latin typeface="Montserrat Medium"/>
                <a:ea typeface="Montserrat Medium"/>
                <a:cs typeface="Montserrat Medium"/>
                <a:sym typeface="Montserrat Medium"/>
              </a:rPr>
              <a:t>ourney</a:t>
            </a:r>
            <a:endParaRPr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94A830-52F3-C3A1-FA2E-815DB3DB0717}"/>
              </a:ext>
            </a:extLst>
          </p:cNvPr>
          <p:cNvSpPr txBox="1"/>
          <p:nvPr/>
        </p:nvSpPr>
        <p:spPr>
          <a:xfrm>
            <a:off x="311700" y="1292227"/>
            <a:ext cx="14752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badi Extra Light" panose="020B0204020104020204" pitchFamily="34" charset="0"/>
              </a:rPr>
              <a:t>Awareness</a:t>
            </a:r>
          </a:p>
          <a:p>
            <a:endParaRPr lang="en-GB" dirty="0">
              <a:latin typeface="Abadi Extra Light" panose="020B0204020104020204" pitchFamily="34" charset="0"/>
            </a:endParaRPr>
          </a:p>
          <a:p>
            <a:endParaRPr lang="en-GB" dirty="0">
              <a:latin typeface="Abadi Extra Light" panose="020B020402010402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SEO</a:t>
            </a:r>
          </a:p>
          <a:p>
            <a:endParaRPr lang="en-US" dirty="0">
              <a:latin typeface="Abadi Extra Light" panose="020B020402010402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Social Media</a:t>
            </a:r>
          </a:p>
          <a:p>
            <a:endParaRPr lang="en-US" dirty="0">
              <a:latin typeface="Abadi Extra Light" panose="020B020402010402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Email Marketing</a:t>
            </a:r>
            <a:endParaRPr lang="en-US" dirty="0">
              <a:latin typeface="Abadi Extra Light" panose="020B0204020104020204" pitchFamily="34" charset="0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Abadi Extra Light" panose="020B020402010402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Influencer endorsement </a:t>
            </a:r>
            <a:endParaRPr lang="en-US" dirty="0">
              <a:latin typeface="Abadi Extra Light" panose="020B0204020104020204" pitchFamily="34" charset="0"/>
            </a:endParaRPr>
          </a:p>
          <a:p>
            <a:endParaRPr lang="en-GB" dirty="0">
              <a:latin typeface="Abadi Extra Light" panose="020B02040201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61E484-4235-D4A5-AAFF-8E4CC3EA0F8B}"/>
              </a:ext>
            </a:extLst>
          </p:cNvPr>
          <p:cNvSpPr txBox="1"/>
          <p:nvPr/>
        </p:nvSpPr>
        <p:spPr>
          <a:xfrm>
            <a:off x="1786932" y="1291195"/>
            <a:ext cx="147523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badi Extra Light" panose="020B0204020104020204" pitchFamily="34" charset="0"/>
              </a:rPr>
              <a:t>Marketing &amp; Knowledge</a:t>
            </a:r>
          </a:p>
          <a:p>
            <a:endParaRPr lang="en-GB" dirty="0">
              <a:latin typeface="Abadi Extra Light" panose="020B0204020104020204" pitchFamily="34" charset="0"/>
            </a:endParaRPr>
          </a:p>
          <a:p>
            <a:endParaRPr lang="en-GB" dirty="0">
              <a:latin typeface="Abadi Extra Light" panose="020B020402010402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Copywriting</a:t>
            </a:r>
          </a:p>
          <a:p>
            <a:endParaRPr lang="en-US" dirty="0">
              <a:latin typeface="Abadi Extra Light" panose="020B020402010402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Video content </a:t>
            </a:r>
          </a:p>
          <a:p>
            <a:endParaRPr lang="en-US" dirty="0">
              <a:latin typeface="Abadi Extra Light" panose="020B020402010402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News Letters</a:t>
            </a:r>
          </a:p>
          <a:p>
            <a:endParaRPr lang="en-US" dirty="0">
              <a:latin typeface="Abadi Extra Light" panose="020B020402010402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Blog Posts</a:t>
            </a:r>
            <a:endParaRPr lang="en-US" dirty="0">
              <a:latin typeface="Abadi Extra Light" panose="020B0204020104020204" pitchFamily="34" charset="0"/>
            </a:endParaRPr>
          </a:p>
          <a:p>
            <a:endParaRPr lang="en-GB" dirty="0">
              <a:latin typeface="Abadi Extra Light" panose="020B0204020104020204" pitchFamily="34" charset="0"/>
            </a:endParaRPr>
          </a:p>
          <a:p>
            <a:r>
              <a:rPr lang="en-GB" dirty="0">
                <a:latin typeface="Abadi Extra Light" panose="020B0204020104020204" pitchFamily="34" charset="0"/>
              </a:rPr>
              <a:t>Meet the experts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54129F-BD74-2C21-00B5-E8D600DCBDF8}"/>
              </a:ext>
            </a:extLst>
          </p:cNvPr>
          <p:cNvSpPr txBox="1"/>
          <p:nvPr/>
        </p:nvSpPr>
        <p:spPr>
          <a:xfrm>
            <a:off x="3262164" y="1314037"/>
            <a:ext cx="14752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Sales Conversion</a:t>
            </a:r>
          </a:p>
          <a:p>
            <a:endParaRPr lang="en-US" dirty="0">
              <a:latin typeface="Abadi Extra Light" panose="020B0204020104020204" pitchFamily="34" charset="0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Abadi Extra Light" panose="020B020402010402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Demo App to use</a:t>
            </a:r>
          </a:p>
          <a:p>
            <a:endParaRPr lang="en-US" dirty="0">
              <a:latin typeface="Abadi Extra Light" panose="020B020402010402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Offer alongside other products</a:t>
            </a:r>
          </a:p>
          <a:p>
            <a:endParaRPr lang="en-US" dirty="0">
              <a:latin typeface="Abadi Extra Light" panose="020B020402010402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Discount when you switch</a:t>
            </a:r>
          </a:p>
          <a:p>
            <a:endParaRPr lang="en-US" dirty="0">
              <a:latin typeface="Abadi Extra Light" panose="020B0204020104020204" pitchFamily="34" charset="0"/>
            </a:endParaRPr>
          </a:p>
          <a:p>
            <a:endParaRPr lang="en-US" dirty="0">
              <a:latin typeface="Abadi Extra Light" panose="020B02040201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A1EF64-40A3-2C84-B05C-B34C435EEECA}"/>
              </a:ext>
            </a:extLst>
          </p:cNvPr>
          <p:cNvSpPr txBox="1"/>
          <p:nvPr/>
        </p:nvSpPr>
        <p:spPr>
          <a:xfrm>
            <a:off x="4737396" y="1130035"/>
            <a:ext cx="147523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Customer Experience and Product Support</a:t>
            </a:r>
          </a:p>
          <a:p>
            <a:endParaRPr lang="en-US" dirty="0">
              <a:latin typeface="Abadi Extra Light" panose="020B0204020104020204" pitchFamily="34" charset="0"/>
            </a:endParaRPr>
          </a:p>
          <a:p>
            <a:endParaRPr lang="en-US" dirty="0">
              <a:latin typeface="Abadi Extra Light" panose="020B020402010402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Helpline and online chat</a:t>
            </a:r>
          </a:p>
          <a:p>
            <a:endParaRPr lang="en-US" dirty="0">
              <a:latin typeface="Abadi Extra Light" panose="020B0204020104020204" pitchFamily="34" charset="0"/>
            </a:endParaRPr>
          </a:p>
          <a:p>
            <a:r>
              <a:rPr lang="en-US" dirty="0">
                <a:latin typeface="Abadi Extra Light" panose="020B0204020104020204" pitchFamily="34" charset="0"/>
              </a:rPr>
              <a:t>Customer Forum</a:t>
            </a:r>
          </a:p>
          <a:p>
            <a:endParaRPr lang="en-US" dirty="0">
              <a:latin typeface="Abadi Extra Light" panose="020B0204020104020204" pitchFamily="34" charset="0"/>
            </a:endParaRPr>
          </a:p>
          <a:p>
            <a:r>
              <a:rPr lang="en-US" dirty="0">
                <a:latin typeface="Abadi Extra Light" panose="020B0204020104020204" pitchFamily="34" charset="0"/>
              </a:rPr>
              <a:t>Customer Experience check-ins</a:t>
            </a:r>
          </a:p>
          <a:p>
            <a:endParaRPr lang="en-US" dirty="0">
              <a:latin typeface="Abadi Extra Light" panose="020B0204020104020204" pitchFamily="34" charset="0"/>
            </a:endParaRPr>
          </a:p>
          <a:p>
            <a:endParaRPr lang="en-US" dirty="0">
              <a:latin typeface="Abadi Extra Light" panose="020B0204020104020204" pitchFamily="34" charset="0"/>
            </a:endParaRPr>
          </a:p>
          <a:p>
            <a:endParaRPr lang="en-US" dirty="0">
              <a:latin typeface="Abadi Extra Light" panose="020B02040201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C4ADF2-E92B-FA5B-12A4-79FA76B84AAE}"/>
              </a:ext>
            </a:extLst>
          </p:cNvPr>
          <p:cNvSpPr txBox="1"/>
          <p:nvPr/>
        </p:nvSpPr>
        <p:spPr>
          <a:xfrm>
            <a:off x="6248400" y="1291195"/>
            <a:ext cx="13289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Retention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Abadi Extra Light" panose="020B0204020104020204" pitchFamily="34" charset="0"/>
            </a:endParaRPr>
          </a:p>
          <a:p>
            <a:endParaRPr lang="en-US" dirty="0">
              <a:latin typeface="Abadi Extra Light" panose="020B0204020104020204" pitchFamily="34" charset="0"/>
            </a:endParaRPr>
          </a:p>
          <a:p>
            <a:r>
              <a:rPr lang="en-US" dirty="0">
                <a:latin typeface="Abadi Extra Light" panose="020B0204020104020204" pitchFamily="34" charset="0"/>
              </a:rPr>
              <a:t>Updated News letter</a:t>
            </a:r>
          </a:p>
          <a:p>
            <a:endParaRPr lang="en-US" dirty="0">
              <a:latin typeface="Abadi Extra Light" panose="020B0204020104020204" pitchFamily="34" charset="0"/>
            </a:endParaRPr>
          </a:p>
          <a:p>
            <a:r>
              <a:rPr lang="en-US" dirty="0">
                <a:latin typeface="Abadi Extra Light" panose="020B0204020104020204" pitchFamily="34" charset="0"/>
              </a:rPr>
              <a:t>Email Blogs</a:t>
            </a:r>
          </a:p>
          <a:p>
            <a:endParaRPr lang="en-US" dirty="0">
              <a:latin typeface="Abadi Extra Light" panose="020B0204020104020204" pitchFamily="34" charset="0"/>
            </a:endParaRPr>
          </a:p>
          <a:p>
            <a:r>
              <a:rPr lang="en-US" dirty="0">
                <a:latin typeface="Abadi Extra Light" panose="020B0204020104020204" pitchFamily="34" charset="0"/>
              </a:rPr>
              <a:t>Snail mail Flyers</a:t>
            </a:r>
          </a:p>
          <a:p>
            <a:endParaRPr lang="en-US" dirty="0">
              <a:latin typeface="Abadi Extra Light" panose="020B0204020104020204" pitchFamily="34" charset="0"/>
            </a:endParaRPr>
          </a:p>
          <a:p>
            <a:r>
              <a:rPr lang="en-US" dirty="0">
                <a:latin typeface="Abadi Extra Light" panose="020B0204020104020204" pitchFamily="34" charset="0"/>
              </a:rPr>
              <a:t>Company updates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DD2A66-C983-98F8-5285-78CED48BB0D2}"/>
              </a:ext>
            </a:extLst>
          </p:cNvPr>
          <p:cNvSpPr txBox="1"/>
          <p:nvPr/>
        </p:nvSpPr>
        <p:spPr>
          <a:xfrm>
            <a:off x="7577328" y="1285009"/>
            <a:ext cx="13289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badi Extra Light" panose="020B0204020104020204" pitchFamily="34" charset="0"/>
              </a:rPr>
              <a:t>Advocacy</a:t>
            </a:r>
          </a:p>
          <a:p>
            <a:endParaRPr lang="en-US" dirty="0">
              <a:latin typeface="Abadi Extra Light" panose="020B0204020104020204" pitchFamily="34" charset="0"/>
            </a:endParaRPr>
          </a:p>
          <a:p>
            <a:endParaRPr lang="en-US" dirty="0">
              <a:latin typeface="Abadi Extra Light" panose="020B0204020104020204" pitchFamily="34" charset="0"/>
            </a:endParaRPr>
          </a:p>
          <a:p>
            <a:r>
              <a:rPr lang="en-US" dirty="0">
                <a:latin typeface="Abadi Extra Light" panose="020B0204020104020204" pitchFamily="34" charset="0"/>
              </a:rPr>
              <a:t>Easy sharing options</a:t>
            </a:r>
          </a:p>
          <a:p>
            <a:endParaRPr lang="en-US" dirty="0">
              <a:latin typeface="Abadi Extra Light" panose="020B0204020104020204" pitchFamily="34" charset="0"/>
            </a:endParaRPr>
          </a:p>
          <a:p>
            <a:r>
              <a:rPr lang="en-US" dirty="0">
                <a:latin typeface="Abadi Extra Light" panose="020B0204020104020204" pitchFamily="34" charset="0"/>
              </a:rPr>
              <a:t>Affiliation link</a:t>
            </a:r>
          </a:p>
          <a:p>
            <a:endParaRPr lang="en-US" dirty="0">
              <a:latin typeface="Abadi Extra Light" panose="020B0204020104020204" pitchFamily="34" charset="0"/>
            </a:endParaRPr>
          </a:p>
          <a:p>
            <a:endParaRPr lang="en-US" dirty="0">
              <a:latin typeface="Abadi Extra Light" panose="020B0204020104020204" pitchFamily="34" charset="0"/>
            </a:endParaRPr>
          </a:p>
          <a:p>
            <a:endParaRPr lang="en-US" dirty="0">
              <a:latin typeface="Abadi Extra Light" panose="020B0204020104020204" pitchFamily="34" charset="0"/>
            </a:endParaRPr>
          </a:p>
          <a:p>
            <a:endParaRPr lang="en-US" dirty="0">
              <a:latin typeface="Abadi Extra Light" panose="020B0204020104020204" pitchFamily="34" charset="0"/>
            </a:endParaRPr>
          </a:p>
          <a:p>
            <a:endParaRPr lang="en-US" dirty="0">
              <a:latin typeface="Abadi Extra Light" panose="020B02040201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59975" y="4517750"/>
            <a:ext cx="1784025" cy="625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p6"/>
          <p:cNvCxnSpPr/>
          <p:nvPr/>
        </p:nvCxnSpPr>
        <p:spPr>
          <a:xfrm>
            <a:off x="-5" y="816641"/>
            <a:ext cx="3542100" cy="0"/>
          </a:xfrm>
          <a:prstGeom prst="straightConnector1">
            <a:avLst/>
          </a:prstGeom>
          <a:noFill/>
          <a:ln w="19050" cap="flat" cmpd="sng">
            <a:solidFill>
              <a:srgbClr val="F2807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" name="Google Shape;122;p6"/>
          <p:cNvSpPr txBox="1">
            <a:spLocks noGrp="1"/>
          </p:cNvSpPr>
          <p:nvPr>
            <p:ph type="title"/>
          </p:nvPr>
        </p:nvSpPr>
        <p:spPr>
          <a:xfrm>
            <a:off x="311700" y="259575"/>
            <a:ext cx="85206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 b="1" dirty="0">
                <a:latin typeface="Montserrat"/>
                <a:ea typeface="Montserrat"/>
                <a:cs typeface="Montserrat"/>
                <a:sym typeface="Montserrat"/>
              </a:rPr>
              <a:t>Portfolio example 1</a:t>
            </a:r>
            <a:endParaRPr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3" name="Picture 2" descr="A person holding a shovel&#10;&#10;Description automatically generated">
            <a:extLst>
              <a:ext uri="{FF2B5EF4-FFF2-40B4-BE49-F238E27FC236}">
                <a16:creationId xmlns:a16="http://schemas.microsoft.com/office/drawing/2014/main" id="{989F00CF-0B38-39AD-B5FC-0E71CE9F3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1030915"/>
            <a:ext cx="2041356" cy="36441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4BB9D3-474D-D5BC-AE7D-E23EC0E1B019}"/>
              </a:ext>
            </a:extLst>
          </p:cNvPr>
          <p:cNvSpPr txBox="1"/>
          <p:nvPr/>
        </p:nvSpPr>
        <p:spPr>
          <a:xfrm>
            <a:off x="3108959" y="1279088"/>
            <a:ext cx="489508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dirty="0">
                <a:solidFill>
                  <a:srgbClr val="271A38"/>
                </a:solidFill>
                <a:effectLst/>
                <a:latin typeface="Inter"/>
              </a:rPr>
              <a:t>British Gas Summer </a:t>
            </a:r>
            <a:r>
              <a:rPr lang="en-US" sz="1800" b="1" dirty="0">
                <a:solidFill>
                  <a:srgbClr val="271A38"/>
                </a:solidFill>
                <a:latin typeface="Inter"/>
              </a:rPr>
              <a:t>D</a:t>
            </a:r>
            <a:r>
              <a:rPr lang="en-US" sz="1800" b="1" i="0" dirty="0">
                <a:solidFill>
                  <a:srgbClr val="271A38"/>
                </a:solidFill>
                <a:effectLst/>
                <a:latin typeface="Inter"/>
              </a:rPr>
              <a:t>iscount campaign</a:t>
            </a:r>
          </a:p>
          <a:p>
            <a:pPr algn="l"/>
            <a:endParaRPr lang="en-US" sz="1800" dirty="0">
              <a:solidFill>
                <a:srgbClr val="271A38"/>
              </a:solidFill>
              <a:latin typeface="Inter"/>
            </a:endParaRPr>
          </a:p>
          <a:p>
            <a:pPr algn="l"/>
            <a:r>
              <a:rPr lang="en-US" sz="1800" b="0" i="0" dirty="0">
                <a:solidFill>
                  <a:srgbClr val="271A38"/>
                </a:solidFill>
                <a:effectLst/>
                <a:latin typeface="Inter"/>
              </a:rPr>
              <a:t>Bring awareness to British </a:t>
            </a:r>
            <a:r>
              <a:rPr lang="en-US" sz="1800" dirty="0">
                <a:solidFill>
                  <a:srgbClr val="271A38"/>
                </a:solidFill>
                <a:latin typeface="Inter"/>
              </a:rPr>
              <a:t>Gas’ discounted boiler service.</a:t>
            </a:r>
          </a:p>
          <a:p>
            <a:pPr algn="l"/>
            <a:endParaRPr lang="en-US" sz="1800" b="0" i="0" dirty="0">
              <a:solidFill>
                <a:srgbClr val="271A38"/>
              </a:solidFill>
              <a:effectLst/>
              <a:latin typeface="Inter"/>
            </a:endParaRPr>
          </a:p>
          <a:p>
            <a:pPr algn="l"/>
            <a:r>
              <a:rPr lang="en-US" sz="1800" dirty="0">
                <a:solidFill>
                  <a:srgbClr val="271A38"/>
                </a:solidFill>
                <a:latin typeface="Inter"/>
              </a:rPr>
              <a:t>This is effective because it suggests the risks of higher prices occurring in winter within the caption, enticing people to take advantage of the offer now.</a:t>
            </a:r>
          </a:p>
        </p:txBody>
      </p:sp>
    </p:spTree>
    <p:extLst>
      <p:ext uri="{BB962C8B-B14F-4D97-AF65-F5344CB8AC3E}">
        <p14:creationId xmlns:p14="http://schemas.microsoft.com/office/powerpoint/2010/main" val="3416491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59975" y="4517750"/>
            <a:ext cx="1784025" cy="625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p6"/>
          <p:cNvCxnSpPr/>
          <p:nvPr/>
        </p:nvCxnSpPr>
        <p:spPr>
          <a:xfrm>
            <a:off x="-5" y="816641"/>
            <a:ext cx="3542100" cy="0"/>
          </a:xfrm>
          <a:prstGeom prst="straightConnector1">
            <a:avLst/>
          </a:prstGeom>
          <a:noFill/>
          <a:ln w="19050" cap="flat" cmpd="sng">
            <a:solidFill>
              <a:srgbClr val="F2807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" name="Google Shape;122;p6"/>
          <p:cNvSpPr txBox="1">
            <a:spLocks noGrp="1"/>
          </p:cNvSpPr>
          <p:nvPr>
            <p:ph type="title"/>
          </p:nvPr>
        </p:nvSpPr>
        <p:spPr>
          <a:xfrm>
            <a:off x="311700" y="214889"/>
            <a:ext cx="85206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 b="1" dirty="0">
                <a:latin typeface="Montserrat"/>
                <a:ea typeface="Montserrat"/>
                <a:cs typeface="Montserrat"/>
                <a:sym typeface="Montserrat"/>
              </a:rPr>
              <a:t>Portfolio example 2</a:t>
            </a:r>
            <a:br>
              <a:rPr lang="fr" b="1" dirty="0">
                <a:latin typeface="Montserrat"/>
                <a:ea typeface="Montserrat"/>
                <a:cs typeface="Montserrat"/>
                <a:sym typeface="Montserrat"/>
              </a:rPr>
            </a:br>
            <a:endParaRPr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4BB9D3-474D-D5BC-AE7D-E23EC0E1B019}"/>
              </a:ext>
            </a:extLst>
          </p:cNvPr>
          <p:cNvSpPr txBox="1"/>
          <p:nvPr/>
        </p:nvSpPr>
        <p:spPr>
          <a:xfrm>
            <a:off x="3163020" y="1556087"/>
            <a:ext cx="526165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dirty="0">
                <a:solidFill>
                  <a:srgbClr val="271A38"/>
                </a:solidFill>
                <a:effectLst/>
                <a:latin typeface="Inter"/>
              </a:rPr>
              <a:t>Octopus energy infographics</a:t>
            </a:r>
          </a:p>
          <a:p>
            <a:pPr algn="l"/>
            <a:endParaRPr lang="en-US" sz="1800" b="0" i="0" dirty="0">
              <a:solidFill>
                <a:srgbClr val="271A38"/>
              </a:solidFill>
              <a:effectLst/>
              <a:latin typeface="Inter"/>
            </a:endParaRPr>
          </a:p>
          <a:p>
            <a:pPr algn="l"/>
            <a:r>
              <a:rPr lang="en-US" sz="1800" b="0" i="0" dirty="0">
                <a:solidFill>
                  <a:srgbClr val="271A38"/>
                </a:solidFill>
                <a:effectLst/>
                <a:latin typeface="Inter"/>
              </a:rPr>
              <a:t>To teach customers about the movement to green energy and how much they can save</a:t>
            </a:r>
            <a:endParaRPr lang="en-US" sz="1800" dirty="0">
              <a:solidFill>
                <a:srgbClr val="271A38"/>
              </a:solidFill>
              <a:latin typeface="Inter"/>
            </a:endParaRPr>
          </a:p>
          <a:p>
            <a:pPr algn="l"/>
            <a:endParaRPr lang="en-US" sz="1800" b="0" i="0" dirty="0">
              <a:solidFill>
                <a:srgbClr val="271A38"/>
              </a:solidFill>
              <a:effectLst/>
              <a:latin typeface="Inter"/>
            </a:endParaRPr>
          </a:p>
          <a:p>
            <a:pPr algn="l"/>
            <a:r>
              <a:rPr lang="en-US" sz="1800" dirty="0">
                <a:solidFill>
                  <a:srgbClr val="271A38"/>
                </a:solidFill>
                <a:latin typeface="Inter"/>
              </a:rPr>
              <a:t>The infographics are easy to read and understand and are very brand heavy staying on theme</a:t>
            </a:r>
            <a:endParaRPr lang="en-US" sz="1800" b="0" i="0" dirty="0">
              <a:solidFill>
                <a:srgbClr val="271A38"/>
              </a:solidFill>
              <a:effectLst/>
              <a:latin typeface="Inter"/>
            </a:endParaRPr>
          </a:p>
        </p:txBody>
      </p:sp>
      <p:pic>
        <p:nvPicPr>
          <p:cNvPr id="2" name="Picture 2" descr="Octopus Energy Group and CPP Investments announce strategic ...">
            <a:extLst>
              <a:ext uri="{FF2B5EF4-FFF2-40B4-BE49-F238E27FC236}">
                <a16:creationId xmlns:a16="http://schemas.microsoft.com/office/drawing/2014/main" id="{C9C4A17D-6525-37D2-D82D-64044EE67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00" y="1055386"/>
            <a:ext cx="2350119" cy="332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968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59975" y="4517750"/>
            <a:ext cx="1784025" cy="625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p6"/>
          <p:cNvCxnSpPr/>
          <p:nvPr/>
        </p:nvCxnSpPr>
        <p:spPr>
          <a:xfrm>
            <a:off x="-5" y="816641"/>
            <a:ext cx="3542100" cy="0"/>
          </a:xfrm>
          <a:prstGeom prst="straightConnector1">
            <a:avLst/>
          </a:prstGeom>
          <a:noFill/>
          <a:ln w="19050" cap="flat" cmpd="sng">
            <a:solidFill>
              <a:srgbClr val="F2807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" name="Google Shape;122;p6"/>
          <p:cNvSpPr txBox="1">
            <a:spLocks noGrp="1"/>
          </p:cNvSpPr>
          <p:nvPr>
            <p:ph type="title"/>
          </p:nvPr>
        </p:nvSpPr>
        <p:spPr>
          <a:xfrm>
            <a:off x="311700" y="214889"/>
            <a:ext cx="8520600" cy="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 b="1" dirty="0">
                <a:latin typeface="Montserrat"/>
                <a:ea typeface="Montserrat"/>
                <a:cs typeface="Montserrat"/>
                <a:sym typeface="Montserrat"/>
              </a:rPr>
              <a:t>Portfolio example 3</a:t>
            </a:r>
            <a:br>
              <a:rPr lang="fr" b="1" dirty="0">
                <a:latin typeface="Montserrat"/>
                <a:ea typeface="Montserrat"/>
                <a:cs typeface="Montserrat"/>
                <a:sym typeface="Montserrat"/>
              </a:rPr>
            </a:br>
            <a:endParaRPr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4BB9D3-474D-D5BC-AE7D-E23EC0E1B019}"/>
              </a:ext>
            </a:extLst>
          </p:cNvPr>
          <p:cNvSpPr txBox="1"/>
          <p:nvPr/>
        </p:nvSpPr>
        <p:spPr>
          <a:xfrm>
            <a:off x="5334104" y="1547931"/>
            <a:ext cx="3127143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71A38"/>
                </a:solidFill>
                <a:effectLst/>
                <a:latin typeface="Inter"/>
              </a:rPr>
              <a:t>Scottish Power Solar Panel Campaign</a:t>
            </a:r>
          </a:p>
          <a:p>
            <a:pPr algn="l"/>
            <a:endParaRPr lang="en-US" dirty="0">
              <a:solidFill>
                <a:srgbClr val="271A38"/>
              </a:solidFill>
              <a:latin typeface="Inter"/>
            </a:endParaRPr>
          </a:p>
          <a:p>
            <a:pPr algn="l"/>
            <a:r>
              <a:rPr lang="en-US" b="0" i="0" dirty="0">
                <a:solidFill>
                  <a:srgbClr val="271A38"/>
                </a:solidFill>
                <a:effectLst/>
                <a:latin typeface="Inter"/>
              </a:rPr>
              <a:t>To make people aware of how much money they save with solar panels and the advantages of them for the </a:t>
            </a:r>
            <a:r>
              <a:rPr lang="en-US" dirty="0">
                <a:solidFill>
                  <a:srgbClr val="271A38"/>
                </a:solidFill>
                <a:latin typeface="Inter"/>
              </a:rPr>
              <a:t>environment.</a:t>
            </a:r>
          </a:p>
          <a:p>
            <a:pPr algn="l"/>
            <a:endParaRPr lang="en-US" dirty="0">
              <a:solidFill>
                <a:srgbClr val="271A38"/>
              </a:solidFill>
              <a:latin typeface="Inter"/>
            </a:endParaRPr>
          </a:p>
          <a:p>
            <a:pPr algn="l"/>
            <a:r>
              <a:rPr lang="en-US" dirty="0">
                <a:solidFill>
                  <a:srgbClr val="271A38"/>
                </a:solidFill>
                <a:latin typeface="Inter"/>
              </a:rPr>
              <a:t>Effective because it shows a precise amount that customers are saving and provides information of how much emissions are saved.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295303-A4B3-64B1-B812-F918D3C44E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1516429"/>
            <a:ext cx="4907370" cy="252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661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59975" y="4517750"/>
            <a:ext cx="1784025" cy="6257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"/>
          <p:cNvSpPr txBox="1">
            <a:spLocks noGrp="1"/>
          </p:cNvSpPr>
          <p:nvPr>
            <p:ph type="title"/>
          </p:nvPr>
        </p:nvSpPr>
        <p:spPr>
          <a:xfrm>
            <a:off x="311700" y="259575"/>
            <a:ext cx="497729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 dirty="0">
                <a:latin typeface="Century Gothic" panose="020B0502020202020204" pitchFamily="34" charset="0"/>
                <a:ea typeface="Montserrat"/>
                <a:cs typeface="Montserrat"/>
                <a:sym typeface="Montserrat"/>
              </a:rPr>
              <a:t>W</a:t>
            </a:r>
            <a:r>
              <a:rPr lang="fr" dirty="0">
                <a:latin typeface="Century Gothic" panose="020B0502020202020204" pitchFamily="34" charset="0"/>
                <a:ea typeface="Montserrat Medium"/>
                <a:cs typeface="Montserrat Medium"/>
                <a:sym typeface="Montserrat Medium"/>
              </a:rPr>
              <a:t>hy Is </a:t>
            </a:r>
            <a:r>
              <a:rPr lang="fr" dirty="0">
                <a:latin typeface="Century Gothic" panose="020B0502020202020204" pitchFamily="34" charset="0"/>
                <a:ea typeface="Montserrat"/>
                <a:cs typeface="Montserrat"/>
                <a:sym typeface="Montserrat"/>
              </a:rPr>
              <a:t>M</a:t>
            </a:r>
            <a:r>
              <a:rPr lang="fr" dirty="0">
                <a:latin typeface="Century Gothic" panose="020B0502020202020204" pitchFamily="34" charset="0"/>
                <a:ea typeface="Montserrat Medium"/>
                <a:cs typeface="Montserrat Medium"/>
                <a:sym typeface="Montserrat Medium"/>
              </a:rPr>
              <a:t>arketing Important?</a:t>
            </a:r>
            <a:endParaRPr dirty="0">
              <a:latin typeface="Century Gothic" panose="020B0502020202020204" pitchFamily="34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6" name="Google Shape;66;p2"/>
          <p:cNvSpPr txBox="1">
            <a:spLocks noGrp="1"/>
          </p:cNvSpPr>
          <p:nvPr>
            <p:ph type="body" idx="1"/>
          </p:nvPr>
        </p:nvSpPr>
        <p:spPr>
          <a:xfrm>
            <a:off x="311700" y="1487910"/>
            <a:ext cx="8520600" cy="245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114300" indent="0">
              <a:buNone/>
            </a:pPr>
            <a:r>
              <a:rPr lang="en-GB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M</a:t>
            </a:r>
            <a:r>
              <a:rPr lang="fr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arketing is the strategy employed for increasing the awareness, understanding and demand of a business and/or product.</a:t>
            </a:r>
          </a:p>
          <a:p>
            <a:pPr marL="114300" indent="0">
              <a:buNone/>
            </a:pPr>
            <a:endParaRPr lang="fr" sz="24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r>
              <a:rPr lang="f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Bringing brand awareness to HaloGen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 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Maintaining product demand</a:t>
            </a:r>
            <a:br>
              <a:rPr lang="f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</a:br>
            <a:endParaRPr sz="2400" dirty="0">
              <a:solidFill>
                <a:schemeClr val="tx1">
                  <a:lumMod val="95000"/>
                  <a:lumOff val="5000"/>
                </a:schemeClr>
              </a:solidFill>
              <a:latin typeface="Century Gothic" panose="020B0502020202020204" pitchFamily="34" charset="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entury Gothic" panose="020B0502020202020204" pitchFamily="34" charset="0"/>
              </a:rPr>
              <a:t>Retain customer</a:t>
            </a:r>
            <a:r>
              <a:rPr lang="fr" sz="2400" dirty="0">
                <a:solidFill>
                  <a:schemeClr val="tx1"/>
                </a:solidFill>
                <a:latin typeface="Century Gothic" panose="020B0502020202020204" pitchFamily="34" charset="0"/>
              </a:rPr>
              <a:t>s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fr" sz="24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" sz="2400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67" name="Google Shape;67;p2"/>
          <p:cNvCxnSpPr/>
          <p:nvPr/>
        </p:nvCxnSpPr>
        <p:spPr>
          <a:xfrm>
            <a:off x="-5" y="816641"/>
            <a:ext cx="5289000" cy="0"/>
          </a:xfrm>
          <a:prstGeom prst="straightConnector1">
            <a:avLst/>
          </a:prstGeom>
          <a:noFill/>
          <a:ln w="19050" cap="flat" cmpd="sng">
            <a:solidFill>
              <a:srgbClr val="F2807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>
            <a:spLocks noGrp="1"/>
          </p:cNvSpPr>
          <p:nvPr>
            <p:ph type="title"/>
          </p:nvPr>
        </p:nvSpPr>
        <p:spPr>
          <a:xfrm>
            <a:off x="311700" y="259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 dirty="0">
                <a:latin typeface="Century Gothic" panose="020B0502020202020204" pitchFamily="34" charset="0"/>
                <a:ea typeface="Montserrat"/>
                <a:cs typeface="Montserrat"/>
                <a:sym typeface="Montserrat"/>
              </a:rPr>
              <a:t>7</a:t>
            </a:r>
            <a:r>
              <a:rPr lang="fr" dirty="0">
                <a:latin typeface="Century Gothic" panose="020B0502020202020204" pitchFamily="34" charset="0"/>
                <a:ea typeface="Montserrat Medium"/>
                <a:cs typeface="Montserrat Medium"/>
                <a:sym typeface="Montserrat Medium"/>
              </a:rPr>
              <a:t> P</a:t>
            </a:r>
            <a:r>
              <a:rPr lang="fr" dirty="0">
                <a:latin typeface="Century Gothic" panose="020B0502020202020204" pitchFamily="34" charset="0"/>
                <a:ea typeface="Montserrat Medium"/>
                <a:cs typeface="Montserrat Medium"/>
                <a:sym typeface="Montserrat Medium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rinciples</a:t>
            </a:r>
            <a:r>
              <a:rPr lang="fr" dirty="0">
                <a:latin typeface="Century Gothic" panose="020B0502020202020204" pitchFamily="34" charset="0"/>
                <a:ea typeface="Montserrat Medium"/>
                <a:cs typeface="Montserrat Medium"/>
                <a:sym typeface="Montserrat Medium"/>
              </a:rPr>
              <a:t> of </a:t>
            </a:r>
            <a:r>
              <a:rPr lang="fr" dirty="0">
                <a:latin typeface="Century Gothic" panose="020B0502020202020204" pitchFamily="34" charset="0"/>
                <a:ea typeface="Montserrat"/>
                <a:cs typeface="Montserrat"/>
                <a:sym typeface="Montserrat"/>
              </a:rPr>
              <a:t>M</a:t>
            </a:r>
            <a:r>
              <a:rPr lang="fr" dirty="0">
                <a:latin typeface="Century Gothic" panose="020B0502020202020204" pitchFamily="34" charset="0"/>
                <a:ea typeface="Montserrat Medium"/>
                <a:cs typeface="Montserrat Medium"/>
                <a:sym typeface="Montserrat Medium"/>
              </a:rPr>
              <a:t>arketing </a:t>
            </a:r>
            <a:r>
              <a:rPr lang="fr" dirty="0">
                <a:latin typeface="Century Gothic" panose="020B0502020202020204" pitchFamily="34" charset="0"/>
                <a:ea typeface="Montserrat"/>
                <a:cs typeface="Montserrat"/>
                <a:sym typeface="Montserrat"/>
              </a:rPr>
              <a:t>M</a:t>
            </a:r>
            <a:r>
              <a:rPr lang="fr" dirty="0">
                <a:latin typeface="Century Gothic" panose="020B0502020202020204" pitchFamily="34" charset="0"/>
                <a:ea typeface="Montserrat Medium"/>
                <a:cs typeface="Montserrat Medium"/>
                <a:sym typeface="Montserrat Medium"/>
              </a:rPr>
              <a:t>ix</a:t>
            </a:r>
            <a:endParaRPr dirty="0">
              <a:latin typeface="Century Gothic" panose="020B0502020202020204" pitchFamily="34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4" name="Google Shape;74;p3"/>
          <p:cNvSpPr txBox="1">
            <a:spLocks noGrp="1"/>
          </p:cNvSpPr>
          <p:nvPr>
            <p:ph type="body" idx="1"/>
          </p:nvPr>
        </p:nvSpPr>
        <p:spPr>
          <a:xfrm>
            <a:off x="416225" y="2678325"/>
            <a:ext cx="1057500" cy="695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GB" sz="1700" b="1" dirty="0"/>
              <a:t>Product</a:t>
            </a:r>
          </a:p>
        </p:txBody>
      </p:sp>
      <p:cxnSp>
        <p:nvCxnSpPr>
          <p:cNvPr id="75" name="Google Shape;75;p3"/>
          <p:cNvCxnSpPr/>
          <p:nvPr/>
        </p:nvCxnSpPr>
        <p:spPr>
          <a:xfrm>
            <a:off x="0" y="816675"/>
            <a:ext cx="5172600" cy="0"/>
          </a:xfrm>
          <a:prstGeom prst="straightConnector1">
            <a:avLst/>
          </a:prstGeom>
          <a:noFill/>
          <a:ln w="19050" cap="flat" cmpd="sng">
            <a:solidFill>
              <a:srgbClr val="F2807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6" name="Google Shape;7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59975" y="4517750"/>
            <a:ext cx="1784025" cy="6257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3"/>
          <p:cNvSpPr/>
          <p:nvPr/>
        </p:nvSpPr>
        <p:spPr>
          <a:xfrm>
            <a:off x="673788" y="1920193"/>
            <a:ext cx="539700" cy="539700"/>
          </a:xfrm>
          <a:prstGeom prst="ellipse">
            <a:avLst/>
          </a:prstGeom>
          <a:solidFill>
            <a:srgbClr val="F28075"/>
          </a:solidFill>
          <a:ln w="19050" cap="flat" cmpd="sng">
            <a:solidFill>
              <a:srgbClr val="F280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3"/>
          <p:cNvSpPr/>
          <p:nvPr/>
        </p:nvSpPr>
        <p:spPr>
          <a:xfrm>
            <a:off x="1870540" y="1920193"/>
            <a:ext cx="539700" cy="539700"/>
          </a:xfrm>
          <a:prstGeom prst="ellipse">
            <a:avLst/>
          </a:prstGeom>
          <a:solidFill>
            <a:srgbClr val="F28075"/>
          </a:solidFill>
          <a:ln w="19050" cap="flat" cmpd="sng">
            <a:solidFill>
              <a:srgbClr val="F280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9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79" name="Google Shape;79;p3"/>
          <p:cNvSpPr/>
          <p:nvPr/>
        </p:nvSpPr>
        <p:spPr>
          <a:xfrm>
            <a:off x="3067293" y="1920193"/>
            <a:ext cx="539700" cy="539700"/>
          </a:xfrm>
          <a:prstGeom prst="ellipse">
            <a:avLst/>
          </a:prstGeom>
          <a:solidFill>
            <a:srgbClr val="F28075"/>
          </a:solidFill>
          <a:ln w="19050" cap="flat" cmpd="sng">
            <a:solidFill>
              <a:srgbClr val="F280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9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0" name="Google Shape;80;p3"/>
          <p:cNvSpPr/>
          <p:nvPr/>
        </p:nvSpPr>
        <p:spPr>
          <a:xfrm>
            <a:off x="4264046" y="1920193"/>
            <a:ext cx="539700" cy="539700"/>
          </a:xfrm>
          <a:prstGeom prst="ellipse">
            <a:avLst/>
          </a:prstGeom>
          <a:solidFill>
            <a:srgbClr val="F28075"/>
          </a:solidFill>
          <a:ln w="19050" cap="flat" cmpd="sng">
            <a:solidFill>
              <a:srgbClr val="F280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9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5460799" y="1920193"/>
            <a:ext cx="539700" cy="539700"/>
          </a:xfrm>
          <a:prstGeom prst="ellipse">
            <a:avLst/>
          </a:prstGeom>
          <a:solidFill>
            <a:srgbClr val="F28075"/>
          </a:solidFill>
          <a:ln w="19050" cap="flat" cmpd="sng">
            <a:solidFill>
              <a:srgbClr val="F280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9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2" name="Google Shape;82;p3"/>
          <p:cNvSpPr/>
          <p:nvPr/>
        </p:nvSpPr>
        <p:spPr>
          <a:xfrm>
            <a:off x="6657552" y="1920193"/>
            <a:ext cx="539700" cy="539700"/>
          </a:xfrm>
          <a:prstGeom prst="ellipse">
            <a:avLst/>
          </a:prstGeom>
          <a:solidFill>
            <a:srgbClr val="F28075"/>
          </a:solidFill>
          <a:ln w="19050" cap="flat" cmpd="sng">
            <a:solidFill>
              <a:srgbClr val="F280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9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3" name="Google Shape;83;p3"/>
          <p:cNvSpPr/>
          <p:nvPr/>
        </p:nvSpPr>
        <p:spPr>
          <a:xfrm>
            <a:off x="7854305" y="1920193"/>
            <a:ext cx="539700" cy="539700"/>
          </a:xfrm>
          <a:prstGeom prst="ellipse">
            <a:avLst/>
          </a:prstGeom>
          <a:solidFill>
            <a:srgbClr val="F28075"/>
          </a:solidFill>
          <a:ln w="19050" cap="flat" cmpd="sng">
            <a:solidFill>
              <a:srgbClr val="F280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9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4" name="Google Shape;84;p3"/>
          <p:cNvSpPr txBox="1">
            <a:spLocks noGrp="1"/>
          </p:cNvSpPr>
          <p:nvPr>
            <p:ph type="body" idx="1"/>
          </p:nvPr>
        </p:nvSpPr>
        <p:spPr>
          <a:xfrm>
            <a:off x="1611657" y="2678325"/>
            <a:ext cx="1057500" cy="695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GB" b="1" dirty="0"/>
              <a:t>Price</a:t>
            </a:r>
            <a:endParaRPr b="1" dirty="0"/>
          </a:p>
        </p:txBody>
      </p:sp>
      <p:sp>
        <p:nvSpPr>
          <p:cNvPr id="85" name="Google Shape;85;p3"/>
          <p:cNvSpPr txBox="1">
            <a:spLocks noGrp="1"/>
          </p:cNvSpPr>
          <p:nvPr>
            <p:ph type="body" idx="1"/>
          </p:nvPr>
        </p:nvSpPr>
        <p:spPr>
          <a:xfrm>
            <a:off x="2669157" y="2678325"/>
            <a:ext cx="1333346" cy="695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GB" b="1" dirty="0"/>
              <a:t>Promotion</a:t>
            </a:r>
            <a:endParaRPr lang="en-GB" sz="2000" b="1" dirty="0"/>
          </a:p>
          <a:p>
            <a:pPr marL="285750" indent="-285750" algn="ctr">
              <a:spcAft>
                <a:spcPts val="1200"/>
              </a:spcAft>
            </a:pPr>
            <a:endParaRPr sz="2000" dirty="0"/>
          </a:p>
        </p:txBody>
      </p:sp>
      <p:sp>
        <p:nvSpPr>
          <p:cNvPr id="86" name="Google Shape;86;p3"/>
          <p:cNvSpPr txBox="1">
            <a:spLocks noGrp="1"/>
          </p:cNvSpPr>
          <p:nvPr>
            <p:ph type="body" idx="1"/>
          </p:nvPr>
        </p:nvSpPr>
        <p:spPr>
          <a:xfrm>
            <a:off x="4002503" y="2678325"/>
            <a:ext cx="1057500" cy="695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GB" b="1" dirty="0"/>
              <a:t>Place</a:t>
            </a:r>
            <a:endParaRPr b="1" dirty="0"/>
          </a:p>
        </p:txBody>
      </p:sp>
      <p:sp>
        <p:nvSpPr>
          <p:cNvPr id="87" name="Google Shape;87;p3"/>
          <p:cNvSpPr txBox="1">
            <a:spLocks noGrp="1"/>
          </p:cNvSpPr>
          <p:nvPr>
            <p:ph type="body" idx="1"/>
          </p:nvPr>
        </p:nvSpPr>
        <p:spPr>
          <a:xfrm>
            <a:off x="5197925" y="2678325"/>
            <a:ext cx="1057500" cy="695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GB" b="1" dirty="0"/>
              <a:t>People</a:t>
            </a:r>
            <a:endParaRPr b="1" dirty="0"/>
          </a:p>
        </p:txBody>
      </p:sp>
      <p:sp>
        <p:nvSpPr>
          <p:cNvPr id="88" name="Google Shape;88;p3"/>
          <p:cNvSpPr txBox="1">
            <a:spLocks noGrp="1"/>
          </p:cNvSpPr>
          <p:nvPr>
            <p:ph type="body" idx="1"/>
          </p:nvPr>
        </p:nvSpPr>
        <p:spPr>
          <a:xfrm>
            <a:off x="6255424" y="2678325"/>
            <a:ext cx="1346377" cy="695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GB" b="1" dirty="0"/>
              <a:t>Packaging</a:t>
            </a:r>
            <a:endParaRPr b="1" dirty="0"/>
          </a:p>
        </p:txBody>
      </p:sp>
      <p:sp>
        <p:nvSpPr>
          <p:cNvPr id="89" name="Google Shape;89;p3"/>
          <p:cNvSpPr txBox="1">
            <a:spLocks noGrp="1"/>
          </p:cNvSpPr>
          <p:nvPr>
            <p:ph type="body" idx="1"/>
          </p:nvPr>
        </p:nvSpPr>
        <p:spPr>
          <a:xfrm>
            <a:off x="7601802" y="2678325"/>
            <a:ext cx="1230498" cy="695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GB" b="1" dirty="0"/>
              <a:t>Process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595998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>
            <a:spLocks noGrp="1"/>
          </p:cNvSpPr>
          <p:nvPr>
            <p:ph type="title"/>
          </p:nvPr>
        </p:nvSpPr>
        <p:spPr>
          <a:xfrm>
            <a:off x="311700" y="259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 dirty="0">
                <a:latin typeface="Century Gothic" panose="020B0502020202020204" pitchFamily="34" charset="0"/>
                <a:ea typeface="Montserrat"/>
                <a:cs typeface="Montserrat"/>
                <a:sym typeface="Montserrat"/>
              </a:rPr>
              <a:t>7</a:t>
            </a:r>
            <a:r>
              <a:rPr lang="fr" dirty="0">
                <a:latin typeface="Century Gothic" panose="020B0502020202020204" pitchFamily="34" charset="0"/>
                <a:ea typeface="Montserrat Medium"/>
                <a:cs typeface="Montserrat Medium"/>
                <a:sym typeface="Montserrat Medium"/>
              </a:rPr>
              <a:t> P</a:t>
            </a:r>
            <a:r>
              <a:rPr lang="fr" dirty="0">
                <a:latin typeface="Century Gothic" panose="020B0502020202020204" pitchFamily="34" charset="0"/>
                <a:ea typeface="Montserrat Medium"/>
                <a:cs typeface="Montserrat Medium"/>
                <a:sym typeface="Montserrat Medium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"/>
                  </a:ext>
                </a:extLst>
              </a:rPr>
              <a:t>rinciples</a:t>
            </a:r>
            <a:r>
              <a:rPr lang="fr" dirty="0">
                <a:latin typeface="Century Gothic" panose="020B0502020202020204" pitchFamily="34" charset="0"/>
                <a:ea typeface="Montserrat Medium"/>
                <a:cs typeface="Montserrat Medium"/>
                <a:sym typeface="Montserrat Medium"/>
              </a:rPr>
              <a:t> of </a:t>
            </a:r>
            <a:r>
              <a:rPr lang="fr" dirty="0">
                <a:latin typeface="Century Gothic" panose="020B0502020202020204" pitchFamily="34" charset="0"/>
                <a:ea typeface="Montserrat"/>
                <a:cs typeface="Montserrat"/>
                <a:sym typeface="Montserrat"/>
              </a:rPr>
              <a:t>M</a:t>
            </a:r>
            <a:r>
              <a:rPr lang="fr" dirty="0">
                <a:latin typeface="Century Gothic" panose="020B0502020202020204" pitchFamily="34" charset="0"/>
                <a:ea typeface="Montserrat Medium"/>
                <a:cs typeface="Montserrat Medium"/>
                <a:sym typeface="Montserrat Medium"/>
              </a:rPr>
              <a:t>arketing </a:t>
            </a:r>
            <a:r>
              <a:rPr lang="fr" dirty="0">
                <a:latin typeface="Century Gothic" panose="020B0502020202020204" pitchFamily="34" charset="0"/>
                <a:ea typeface="Montserrat"/>
                <a:cs typeface="Montserrat"/>
                <a:sym typeface="Montserrat"/>
              </a:rPr>
              <a:t>M</a:t>
            </a:r>
            <a:r>
              <a:rPr lang="fr" dirty="0">
                <a:latin typeface="Century Gothic" panose="020B0502020202020204" pitchFamily="34" charset="0"/>
                <a:ea typeface="Montserrat Medium"/>
                <a:cs typeface="Montserrat Medium"/>
                <a:sym typeface="Montserrat Medium"/>
              </a:rPr>
              <a:t>ix</a:t>
            </a:r>
            <a:endParaRPr dirty="0">
              <a:latin typeface="Century Gothic" panose="020B0502020202020204" pitchFamily="34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4" name="Google Shape;74;p3"/>
          <p:cNvSpPr txBox="1">
            <a:spLocks noGrp="1"/>
          </p:cNvSpPr>
          <p:nvPr>
            <p:ph type="body" idx="1"/>
          </p:nvPr>
        </p:nvSpPr>
        <p:spPr>
          <a:xfrm>
            <a:off x="416225" y="2678325"/>
            <a:ext cx="1057500" cy="695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GB" sz="1700" b="1" dirty="0">
                <a:solidFill>
                  <a:schemeClr val="tx1"/>
                </a:solidFill>
              </a:rPr>
              <a:t>Product</a:t>
            </a:r>
          </a:p>
        </p:txBody>
      </p:sp>
      <p:cxnSp>
        <p:nvCxnSpPr>
          <p:cNvPr id="75" name="Google Shape;75;p3"/>
          <p:cNvCxnSpPr/>
          <p:nvPr/>
        </p:nvCxnSpPr>
        <p:spPr>
          <a:xfrm>
            <a:off x="0" y="816675"/>
            <a:ext cx="5172600" cy="0"/>
          </a:xfrm>
          <a:prstGeom prst="straightConnector1">
            <a:avLst/>
          </a:prstGeom>
          <a:noFill/>
          <a:ln w="19050" cap="flat" cmpd="sng">
            <a:solidFill>
              <a:srgbClr val="F2807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6" name="Google Shape;7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59975" y="4517750"/>
            <a:ext cx="1784025" cy="6257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3"/>
          <p:cNvSpPr/>
          <p:nvPr/>
        </p:nvSpPr>
        <p:spPr>
          <a:xfrm>
            <a:off x="673788" y="1920193"/>
            <a:ext cx="539700" cy="539700"/>
          </a:xfrm>
          <a:prstGeom prst="ellipse">
            <a:avLst/>
          </a:prstGeom>
          <a:solidFill>
            <a:srgbClr val="F28075"/>
          </a:solidFill>
          <a:ln w="19050" cap="flat" cmpd="sng">
            <a:solidFill>
              <a:srgbClr val="F280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9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0F09319-CA0D-BAE4-B76B-8C5F91778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5218" y="1389375"/>
            <a:ext cx="7234764" cy="289038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GB" b="1" dirty="0">
                <a:solidFill>
                  <a:schemeClr val="tx1"/>
                </a:solidFill>
              </a:rPr>
              <a:t>What are we bringing to the market?</a:t>
            </a:r>
          </a:p>
          <a:p>
            <a:pPr marL="114300" indent="0">
              <a:buNone/>
            </a:pPr>
            <a:endParaRPr lang="en-GB" b="1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GB" dirty="0">
                <a:solidFill>
                  <a:schemeClr val="tx1"/>
                </a:solidFill>
              </a:rPr>
              <a:t>Halogen Smart Meter</a:t>
            </a:r>
          </a:p>
          <a:p>
            <a:pPr marL="114300" indent="0">
              <a:buNone/>
            </a:pPr>
            <a:endParaRPr lang="en-GB" b="1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Reduces energy consumption</a:t>
            </a:r>
          </a:p>
          <a:p>
            <a:pPr>
              <a:buFontTx/>
              <a:buChar char="-"/>
            </a:pPr>
            <a:r>
              <a:rPr lang="en-US" dirty="0">
                <a:solidFill>
                  <a:srgbClr val="202124"/>
                </a:solidFill>
                <a:latin typeface="+mn-lt"/>
              </a:rPr>
              <a:t>Removes the hassle of </a:t>
            </a:r>
            <a:r>
              <a:rPr lang="en-US" b="0" i="0" dirty="0">
                <a:solidFill>
                  <a:srgbClr val="202124"/>
                </a:solidFill>
                <a:effectLst/>
                <a:latin typeface="+mn-lt"/>
              </a:rPr>
              <a:t>manually submitting meter readings</a:t>
            </a:r>
          </a:p>
          <a:p>
            <a:pPr>
              <a:buFontTx/>
              <a:buChar char="-"/>
            </a:pPr>
            <a:r>
              <a:rPr lang="en-US" dirty="0">
                <a:solidFill>
                  <a:srgbClr val="202124"/>
                </a:solidFill>
                <a:latin typeface="+mn-lt"/>
              </a:rPr>
              <a:t>Brings awareness to any faulty appliances</a:t>
            </a:r>
          </a:p>
          <a:p>
            <a:pPr>
              <a:buFontTx/>
              <a:buChar char="-"/>
            </a:pPr>
            <a:r>
              <a:rPr lang="en-US" dirty="0">
                <a:solidFill>
                  <a:srgbClr val="202124"/>
                </a:solidFill>
                <a:latin typeface="+mn-lt"/>
              </a:rPr>
              <a:t>Eco-friendly and helps to save the planet</a:t>
            </a:r>
          </a:p>
          <a:p>
            <a:pPr>
              <a:buFontTx/>
              <a:buChar char="-"/>
            </a:pPr>
            <a:endParaRPr lang="en-US" dirty="0">
              <a:solidFill>
                <a:srgbClr val="202124"/>
              </a:solidFill>
              <a:latin typeface="Google Sans"/>
            </a:endParaRPr>
          </a:p>
          <a:p>
            <a:pPr marL="114300" indent="0">
              <a:buNone/>
            </a:pPr>
            <a:endParaRPr lang="en-US" dirty="0">
              <a:solidFill>
                <a:srgbClr val="202124"/>
              </a:solidFill>
              <a:latin typeface="Google Sans"/>
            </a:endParaRPr>
          </a:p>
          <a:p>
            <a:pPr>
              <a:buFontTx/>
              <a:buChar char="-"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26A154-1B1A-C9AC-38B8-5279F4B3E13E}"/>
              </a:ext>
            </a:extLst>
          </p:cNvPr>
          <p:cNvSpPr txBox="1"/>
          <p:nvPr/>
        </p:nvSpPr>
        <p:spPr>
          <a:xfrm>
            <a:off x="414888" y="3178479"/>
            <a:ext cx="1057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50" dirty="0"/>
              <a:t>The item that is being brought to the market place.</a:t>
            </a:r>
          </a:p>
        </p:txBody>
      </p:sp>
    </p:spTree>
    <p:extLst>
      <p:ext uri="{BB962C8B-B14F-4D97-AF65-F5344CB8AC3E}">
        <p14:creationId xmlns:p14="http://schemas.microsoft.com/office/powerpoint/2010/main" val="749473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>
            <a:spLocks noGrp="1"/>
          </p:cNvSpPr>
          <p:nvPr>
            <p:ph type="title"/>
          </p:nvPr>
        </p:nvSpPr>
        <p:spPr>
          <a:xfrm>
            <a:off x="311700" y="259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 dirty="0">
                <a:latin typeface="Century Gothic" panose="020B0502020202020204" pitchFamily="34" charset="0"/>
                <a:ea typeface="Montserrat"/>
                <a:cs typeface="Montserrat"/>
                <a:sym typeface="Montserrat"/>
              </a:rPr>
              <a:t>7</a:t>
            </a:r>
            <a:r>
              <a:rPr lang="fr" dirty="0">
                <a:latin typeface="Century Gothic" panose="020B0502020202020204" pitchFamily="34" charset="0"/>
                <a:ea typeface="Montserrat Medium"/>
                <a:cs typeface="Montserrat Medium"/>
                <a:sym typeface="Montserrat Medium"/>
              </a:rPr>
              <a:t> P</a:t>
            </a:r>
            <a:r>
              <a:rPr lang="fr" dirty="0">
                <a:latin typeface="Century Gothic" panose="020B0502020202020204" pitchFamily="34" charset="0"/>
                <a:ea typeface="Montserrat Medium"/>
                <a:cs typeface="Montserrat Medium"/>
                <a:sym typeface="Montserrat Medium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rinciples</a:t>
            </a:r>
            <a:r>
              <a:rPr lang="fr" dirty="0">
                <a:latin typeface="Century Gothic" panose="020B0502020202020204" pitchFamily="34" charset="0"/>
                <a:ea typeface="Montserrat Medium"/>
                <a:cs typeface="Montserrat Medium"/>
                <a:sym typeface="Montserrat Medium"/>
              </a:rPr>
              <a:t> of </a:t>
            </a:r>
            <a:r>
              <a:rPr lang="fr" dirty="0">
                <a:latin typeface="Century Gothic" panose="020B0502020202020204" pitchFamily="34" charset="0"/>
                <a:ea typeface="Montserrat"/>
                <a:cs typeface="Montserrat"/>
                <a:sym typeface="Montserrat"/>
              </a:rPr>
              <a:t>M</a:t>
            </a:r>
            <a:r>
              <a:rPr lang="fr" dirty="0">
                <a:latin typeface="Century Gothic" panose="020B0502020202020204" pitchFamily="34" charset="0"/>
                <a:ea typeface="Montserrat Medium"/>
                <a:cs typeface="Montserrat Medium"/>
                <a:sym typeface="Montserrat Medium"/>
              </a:rPr>
              <a:t>arketing </a:t>
            </a:r>
            <a:r>
              <a:rPr lang="fr" dirty="0">
                <a:latin typeface="Century Gothic" panose="020B0502020202020204" pitchFamily="34" charset="0"/>
                <a:ea typeface="Montserrat"/>
                <a:cs typeface="Montserrat"/>
                <a:sym typeface="Montserrat"/>
              </a:rPr>
              <a:t>M</a:t>
            </a:r>
            <a:r>
              <a:rPr lang="fr" dirty="0">
                <a:latin typeface="Century Gothic" panose="020B0502020202020204" pitchFamily="34" charset="0"/>
                <a:ea typeface="Montserrat Medium"/>
                <a:cs typeface="Montserrat Medium"/>
                <a:sym typeface="Montserrat Medium"/>
              </a:rPr>
              <a:t>ix</a:t>
            </a:r>
            <a:endParaRPr dirty="0">
              <a:latin typeface="Century Gothic" panose="020B0502020202020204" pitchFamily="34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4" name="Google Shape;74;p3"/>
          <p:cNvSpPr txBox="1">
            <a:spLocks noGrp="1"/>
          </p:cNvSpPr>
          <p:nvPr>
            <p:ph type="body" idx="1"/>
          </p:nvPr>
        </p:nvSpPr>
        <p:spPr>
          <a:xfrm>
            <a:off x="416225" y="2678325"/>
            <a:ext cx="1057500" cy="695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GB" sz="1700" b="1" dirty="0">
                <a:solidFill>
                  <a:schemeClr val="tx1"/>
                </a:solidFill>
              </a:rPr>
              <a:t>Price</a:t>
            </a:r>
          </a:p>
        </p:txBody>
      </p:sp>
      <p:cxnSp>
        <p:nvCxnSpPr>
          <p:cNvPr id="75" name="Google Shape;75;p3"/>
          <p:cNvCxnSpPr/>
          <p:nvPr/>
        </p:nvCxnSpPr>
        <p:spPr>
          <a:xfrm>
            <a:off x="0" y="816675"/>
            <a:ext cx="5172600" cy="0"/>
          </a:xfrm>
          <a:prstGeom prst="straightConnector1">
            <a:avLst/>
          </a:prstGeom>
          <a:noFill/>
          <a:ln w="19050" cap="flat" cmpd="sng">
            <a:solidFill>
              <a:srgbClr val="F2807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6" name="Google Shape;7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59975" y="4517750"/>
            <a:ext cx="1784025" cy="6257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3"/>
          <p:cNvSpPr/>
          <p:nvPr/>
        </p:nvSpPr>
        <p:spPr>
          <a:xfrm>
            <a:off x="673788" y="1920193"/>
            <a:ext cx="539700" cy="539700"/>
          </a:xfrm>
          <a:prstGeom prst="ellipse">
            <a:avLst/>
          </a:prstGeom>
          <a:solidFill>
            <a:srgbClr val="F28075"/>
          </a:solidFill>
          <a:ln w="19050" cap="flat" cmpd="sng">
            <a:solidFill>
              <a:srgbClr val="F280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19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0F09319-CA0D-BAE4-B76B-8C5F91778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5218" y="1389375"/>
            <a:ext cx="7234764" cy="289038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GB" b="1" dirty="0">
                <a:solidFill>
                  <a:schemeClr val="tx1"/>
                </a:solidFill>
              </a:rPr>
              <a:t>How will the product be priced?</a:t>
            </a:r>
          </a:p>
          <a:p>
            <a:pPr marL="114300" indent="0">
              <a:buNone/>
            </a:pPr>
            <a:endParaRPr lang="en-GB" b="1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We should consider if Halogen will charge a premium or a discount to current competition</a:t>
            </a:r>
          </a:p>
          <a:p>
            <a:pPr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Competition offer  “free” smart meters and installation and then charge via the energy billing.</a:t>
            </a:r>
          </a:p>
          <a:p>
            <a:pPr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Space for upselling: charge for warranty, charge for the mobile application or charge for removal of previous meter.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9664D2-BB6F-14CA-1823-E5DB1E9BAFCF}"/>
              </a:ext>
            </a:extLst>
          </p:cNvPr>
          <p:cNvSpPr txBox="1"/>
          <p:nvPr/>
        </p:nvSpPr>
        <p:spPr>
          <a:xfrm>
            <a:off x="354018" y="3116924"/>
            <a:ext cx="12590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How much does the product cost and how it effect the brand</a:t>
            </a:r>
          </a:p>
        </p:txBody>
      </p:sp>
    </p:spTree>
    <p:extLst>
      <p:ext uri="{BB962C8B-B14F-4D97-AF65-F5344CB8AC3E}">
        <p14:creationId xmlns:p14="http://schemas.microsoft.com/office/powerpoint/2010/main" val="180561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>
            <a:spLocks noGrp="1"/>
          </p:cNvSpPr>
          <p:nvPr>
            <p:ph type="title"/>
          </p:nvPr>
        </p:nvSpPr>
        <p:spPr>
          <a:xfrm>
            <a:off x="311700" y="259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 dirty="0">
                <a:latin typeface="Century Gothic" panose="020B0502020202020204" pitchFamily="34" charset="0"/>
                <a:ea typeface="Montserrat"/>
                <a:cs typeface="Montserrat"/>
                <a:sym typeface="Montserrat"/>
              </a:rPr>
              <a:t>7</a:t>
            </a:r>
            <a:r>
              <a:rPr lang="fr" dirty="0">
                <a:latin typeface="Century Gothic" panose="020B0502020202020204" pitchFamily="34" charset="0"/>
                <a:ea typeface="Montserrat Medium"/>
                <a:cs typeface="Montserrat Medium"/>
                <a:sym typeface="Montserrat Medium"/>
              </a:rPr>
              <a:t> P</a:t>
            </a:r>
            <a:r>
              <a:rPr lang="fr" dirty="0">
                <a:latin typeface="Century Gothic" panose="020B0502020202020204" pitchFamily="34" charset="0"/>
                <a:ea typeface="Montserrat Medium"/>
                <a:cs typeface="Montserrat Medium"/>
                <a:sym typeface="Montserrat Medium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"/>
                  </a:ext>
                </a:extLst>
              </a:rPr>
              <a:t>rinciples</a:t>
            </a:r>
            <a:r>
              <a:rPr lang="fr" dirty="0">
                <a:latin typeface="Century Gothic" panose="020B0502020202020204" pitchFamily="34" charset="0"/>
                <a:ea typeface="Montserrat Medium"/>
                <a:cs typeface="Montserrat Medium"/>
                <a:sym typeface="Montserrat Medium"/>
              </a:rPr>
              <a:t> of </a:t>
            </a:r>
            <a:r>
              <a:rPr lang="fr" dirty="0">
                <a:latin typeface="Century Gothic" panose="020B0502020202020204" pitchFamily="34" charset="0"/>
                <a:ea typeface="Montserrat"/>
                <a:cs typeface="Montserrat"/>
                <a:sym typeface="Montserrat"/>
              </a:rPr>
              <a:t>M</a:t>
            </a:r>
            <a:r>
              <a:rPr lang="fr" dirty="0">
                <a:latin typeface="Century Gothic" panose="020B0502020202020204" pitchFamily="34" charset="0"/>
                <a:ea typeface="Montserrat Medium"/>
                <a:cs typeface="Montserrat Medium"/>
                <a:sym typeface="Montserrat Medium"/>
              </a:rPr>
              <a:t>arketing </a:t>
            </a:r>
            <a:r>
              <a:rPr lang="fr" dirty="0">
                <a:latin typeface="Century Gothic" panose="020B0502020202020204" pitchFamily="34" charset="0"/>
                <a:ea typeface="Montserrat"/>
                <a:cs typeface="Montserrat"/>
                <a:sym typeface="Montserrat"/>
              </a:rPr>
              <a:t>M</a:t>
            </a:r>
            <a:r>
              <a:rPr lang="fr" dirty="0">
                <a:latin typeface="Century Gothic" panose="020B0502020202020204" pitchFamily="34" charset="0"/>
                <a:ea typeface="Montserrat Medium"/>
                <a:cs typeface="Montserrat Medium"/>
                <a:sym typeface="Montserrat Medium"/>
              </a:rPr>
              <a:t>ix</a:t>
            </a:r>
            <a:endParaRPr dirty="0">
              <a:latin typeface="Century Gothic" panose="020B0502020202020204" pitchFamily="34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4" name="Google Shape;74;p3"/>
          <p:cNvSpPr txBox="1">
            <a:spLocks noGrp="1"/>
          </p:cNvSpPr>
          <p:nvPr>
            <p:ph type="body" idx="1"/>
          </p:nvPr>
        </p:nvSpPr>
        <p:spPr>
          <a:xfrm>
            <a:off x="416225" y="2678325"/>
            <a:ext cx="1057500" cy="695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GB" sz="1700" b="1" dirty="0">
                <a:solidFill>
                  <a:schemeClr val="tx1"/>
                </a:solidFill>
              </a:rPr>
              <a:t>Promotion</a:t>
            </a:r>
          </a:p>
        </p:txBody>
      </p:sp>
      <p:cxnSp>
        <p:nvCxnSpPr>
          <p:cNvPr id="75" name="Google Shape;75;p3"/>
          <p:cNvCxnSpPr/>
          <p:nvPr/>
        </p:nvCxnSpPr>
        <p:spPr>
          <a:xfrm>
            <a:off x="0" y="816675"/>
            <a:ext cx="5172600" cy="0"/>
          </a:xfrm>
          <a:prstGeom prst="straightConnector1">
            <a:avLst/>
          </a:prstGeom>
          <a:noFill/>
          <a:ln w="19050" cap="flat" cmpd="sng">
            <a:solidFill>
              <a:srgbClr val="F2807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6" name="Google Shape;7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59975" y="4517750"/>
            <a:ext cx="1784025" cy="6257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3"/>
          <p:cNvSpPr/>
          <p:nvPr/>
        </p:nvSpPr>
        <p:spPr>
          <a:xfrm>
            <a:off x="673788" y="1920193"/>
            <a:ext cx="539700" cy="539700"/>
          </a:xfrm>
          <a:prstGeom prst="ellipse">
            <a:avLst/>
          </a:prstGeom>
          <a:solidFill>
            <a:srgbClr val="F28075"/>
          </a:solidFill>
          <a:ln w="19050" cap="flat" cmpd="sng">
            <a:solidFill>
              <a:srgbClr val="F280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sz="19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0F09319-CA0D-BAE4-B76B-8C5F91778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5218" y="1389375"/>
            <a:ext cx="7234764" cy="289038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GB" b="1" dirty="0">
                <a:solidFill>
                  <a:schemeClr val="tx1"/>
                </a:solidFill>
              </a:rPr>
              <a:t>How can we get people to buy the Halogen Smart Meter?</a:t>
            </a:r>
          </a:p>
          <a:p>
            <a:pPr marL="114300" indent="0">
              <a:buNone/>
            </a:pPr>
            <a:endParaRPr lang="en-GB" b="1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Offer current (indirect) customers a discount to switch over</a:t>
            </a:r>
          </a:p>
          <a:p>
            <a:pPr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Offer a discount for first-time home buyers </a:t>
            </a:r>
          </a:p>
          <a:p>
            <a:pPr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Offer the product alongside other energy related essentials such as lightbulbs, sockets, switches</a:t>
            </a:r>
          </a:p>
          <a:p>
            <a:pPr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Demo app account before customer buys</a:t>
            </a:r>
          </a:p>
          <a:p>
            <a:pPr>
              <a:buFontTx/>
              <a:buChar char="-"/>
            </a:pPr>
            <a:endParaRPr lang="en-GB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A68882-4296-0207-4788-E7F09FA7B47A}"/>
              </a:ext>
            </a:extLst>
          </p:cNvPr>
          <p:cNvSpPr txBox="1"/>
          <p:nvPr/>
        </p:nvSpPr>
        <p:spPr>
          <a:xfrm>
            <a:off x="414888" y="3025953"/>
            <a:ext cx="1057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Method employed to inform people about the new product and to increase engagement.</a:t>
            </a:r>
          </a:p>
        </p:txBody>
      </p:sp>
    </p:spTree>
    <p:extLst>
      <p:ext uri="{BB962C8B-B14F-4D97-AF65-F5344CB8AC3E}">
        <p14:creationId xmlns:p14="http://schemas.microsoft.com/office/powerpoint/2010/main" val="180712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>
            <a:spLocks noGrp="1"/>
          </p:cNvSpPr>
          <p:nvPr>
            <p:ph type="title"/>
          </p:nvPr>
        </p:nvSpPr>
        <p:spPr>
          <a:xfrm>
            <a:off x="311700" y="259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 dirty="0">
                <a:latin typeface="Century Gothic" panose="020B0502020202020204" pitchFamily="34" charset="0"/>
                <a:ea typeface="Montserrat"/>
                <a:cs typeface="Montserrat"/>
                <a:sym typeface="Montserrat"/>
              </a:rPr>
              <a:t>7</a:t>
            </a:r>
            <a:r>
              <a:rPr lang="fr" dirty="0">
                <a:latin typeface="Century Gothic" panose="020B0502020202020204" pitchFamily="34" charset="0"/>
                <a:ea typeface="Montserrat Medium"/>
                <a:cs typeface="Montserrat Medium"/>
                <a:sym typeface="Montserrat Medium"/>
              </a:rPr>
              <a:t> P</a:t>
            </a:r>
            <a:r>
              <a:rPr lang="fr" dirty="0">
                <a:latin typeface="Century Gothic" panose="020B0502020202020204" pitchFamily="34" charset="0"/>
                <a:ea typeface="Montserrat Medium"/>
                <a:cs typeface="Montserrat Medium"/>
                <a:sym typeface="Montserrat Medium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rinciples</a:t>
            </a:r>
            <a:r>
              <a:rPr lang="fr" dirty="0">
                <a:latin typeface="Century Gothic" panose="020B0502020202020204" pitchFamily="34" charset="0"/>
                <a:ea typeface="Montserrat Medium"/>
                <a:cs typeface="Montserrat Medium"/>
                <a:sym typeface="Montserrat Medium"/>
              </a:rPr>
              <a:t> of </a:t>
            </a:r>
            <a:r>
              <a:rPr lang="fr" dirty="0">
                <a:latin typeface="Century Gothic" panose="020B0502020202020204" pitchFamily="34" charset="0"/>
                <a:ea typeface="Montserrat"/>
                <a:cs typeface="Montserrat"/>
                <a:sym typeface="Montserrat"/>
              </a:rPr>
              <a:t>M</a:t>
            </a:r>
            <a:r>
              <a:rPr lang="fr" dirty="0">
                <a:latin typeface="Century Gothic" panose="020B0502020202020204" pitchFamily="34" charset="0"/>
                <a:ea typeface="Montserrat Medium"/>
                <a:cs typeface="Montserrat Medium"/>
                <a:sym typeface="Montserrat Medium"/>
              </a:rPr>
              <a:t>arketing </a:t>
            </a:r>
            <a:r>
              <a:rPr lang="fr" dirty="0">
                <a:latin typeface="Century Gothic" panose="020B0502020202020204" pitchFamily="34" charset="0"/>
                <a:ea typeface="Montserrat"/>
                <a:cs typeface="Montserrat"/>
                <a:sym typeface="Montserrat"/>
              </a:rPr>
              <a:t>M</a:t>
            </a:r>
            <a:r>
              <a:rPr lang="fr" dirty="0">
                <a:latin typeface="Century Gothic" panose="020B0502020202020204" pitchFamily="34" charset="0"/>
                <a:ea typeface="Montserrat Medium"/>
                <a:cs typeface="Montserrat Medium"/>
                <a:sym typeface="Montserrat Medium"/>
              </a:rPr>
              <a:t>ix</a:t>
            </a:r>
            <a:endParaRPr dirty="0">
              <a:latin typeface="Century Gothic" panose="020B0502020202020204" pitchFamily="34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4" name="Google Shape;74;p3"/>
          <p:cNvSpPr txBox="1">
            <a:spLocks noGrp="1"/>
          </p:cNvSpPr>
          <p:nvPr>
            <p:ph type="body" idx="1"/>
          </p:nvPr>
        </p:nvSpPr>
        <p:spPr>
          <a:xfrm>
            <a:off x="416225" y="2678325"/>
            <a:ext cx="1057500" cy="695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GB" sz="1700" b="1" dirty="0">
                <a:solidFill>
                  <a:schemeClr val="tx1"/>
                </a:solidFill>
              </a:rPr>
              <a:t>Place</a:t>
            </a:r>
          </a:p>
        </p:txBody>
      </p:sp>
      <p:cxnSp>
        <p:nvCxnSpPr>
          <p:cNvPr id="75" name="Google Shape;75;p3"/>
          <p:cNvCxnSpPr/>
          <p:nvPr/>
        </p:nvCxnSpPr>
        <p:spPr>
          <a:xfrm>
            <a:off x="0" y="816675"/>
            <a:ext cx="5172600" cy="0"/>
          </a:xfrm>
          <a:prstGeom prst="straightConnector1">
            <a:avLst/>
          </a:prstGeom>
          <a:noFill/>
          <a:ln w="19050" cap="flat" cmpd="sng">
            <a:solidFill>
              <a:srgbClr val="F2807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6" name="Google Shape;7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59975" y="4517750"/>
            <a:ext cx="1784025" cy="6257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3"/>
          <p:cNvSpPr/>
          <p:nvPr/>
        </p:nvSpPr>
        <p:spPr>
          <a:xfrm>
            <a:off x="673788" y="1920193"/>
            <a:ext cx="539700" cy="539700"/>
          </a:xfrm>
          <a:prstGeom prst="ellipse">
            <a:avLst/>
          </a:prstGeom>
          <a:solidFill>
            <a:srgbClr val="F28075"/>
          </a:solidFill>
          <a:ln w="19050" cap="flat" cmpd="sng">
            <a:solidFill>
              <a:srgbClr val="F280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sz="19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0F09319-CA0D-BAE4-B76B-8C5F91778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5218" y="1940237"/>
            <a:ext cx="7234764" cy="1814899"/>
          </a:xfrm>
        </p:spPr>
        <p:txBody>
          <a:bodyPr/>
          <a:lstStyle/>
          <a:p>
            <a:pPr marL="114300" indent="0">
              <a:buNone/>
            </a:pPr>
            <a:r>
              <a:rPr lang="en-GB" b="1" dirty="0">
                <a:solidFill>
                  <a:schemeClr val="tx1"/>
                </a:solidFill>
              </a:rPr>
              <a:t>Where will people find the Halogen Smart Meter?</a:t>
            </a:r>
          </a:p>
          <a:p>
            <a:pPr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Home blogs</a:t>
            </a:r>
          </a:p>
          <a:p>
            <a:pPr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Pinterest pages specialising in home decor</a:t>
            </a:r>
          </a:p>
          <a:p>
            <a:pPr marL="114300" indent="0">
              <a:buNone/>
            </a:pPr>
            <a:r>
              <a:rPr lang="en-GB" dirty="0">
                <a:solidFill>
                  <a:schemeClr val="tx1"/>
                </a:solidFill>
              </a:rPr>
              <a:t>-    Financial advice websites</a:t>
            </a:r>
          </a:p>
          <a:p>
            <a:pPr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Energy comparison websites</a:t>
            </a:r>
          </a:p>
          <a:p>
            <a:pPr>
              <a:buFontTx/>
              <a:buChar char="-"/>
            </a:pPr>
            <a:endParaRPr lang="en-GB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en-GB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8E7967-4235-D596-13E6-D0E3137FA2B8}"/>
              </a:ext>
            </a:extLst>
          </p:cNvPr>
          <p:cNvSpPr txBox="1"/>
          <p:nvPr/>
        </p:nvSpPr>
        <p:spPr>
          <a:xfrm>
            <a:off x="416225" y="3132312"/>
            <a:ext cx="1057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The locations in where potential customers are going to be exposed to the product</a:t>
            </a:r>
          </a:p>
        </p:txBody>
      </p:sp>
    </p:spTree>
    <p:extLst>
      <p:ext uri="{BB962C8B-B14F-4D97-AF65-F5344CB8AC3E}">
        <p14:creationId xmlns:p14="http://schemas.microsoft.com/office/powerpoint/2010/main" val="248282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>
            <a:spLocks noGrp="1"/>
          </p:cNvSpPr>
          <p:nvPr>
            <p:ph type="title"/>
          </p:nvPr>
        </p:nvSpPr>
        <p:spPr>
          <a:xfrm>
            <a:off x="311700" y="259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 dirty="0">
                <a:latin typeface="Century Gothic" panose="020B0502020202020204" pitchFamily="34" charset="0"/>
                <a:ea typeface="Montserrat"/>
                <a:cs typeface="Montserrat"/>
                <a:sym typeface="Montserrat"/>
              </a:rPr>
              <a:t>7</a:t>
            </a:r>
            <a:r>
              <a:rPr lang="fr" dirty="0">
                <a:latin typeface="Century Gothic" panose="020B0502020202020204" pitchFamily="34" charset="0"/>
                <a:ea typeface="Montserrat Medium"/>
                <a:cs typeface="Montserrat Medium"/>
                <a:sym typeface="Montserrat Medium"/>
              </a:rPr>
              <a:t> P</a:t>
            </a:r>
            <a:r>
              <a:rPr lang="fr" dirty="0">
                <a:latin typeface="Century Gothic" panose="020B0502020202020204" pitchFamily="34" charset="0"/>
                <a:ea typeface="Montserrat Medium"/>
                <a:cs typeface="Montserrat Medium"/>
                <a:sym typeface="Montserrat Medium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"/>
                  </a:ext>
                </a:extLst>
              </a:rPr>
              <a:t>rinciples</a:t>
            </a:r>
            <a:r>
              <a:rPr lang="fr" dirty="0">
                <a:latin typeface="Century Gothic" panose="020B0502020202020204" pitchFamily="34" charset="0"/>
                <a:ea typeface="Montserrat Medium"/>
                <a:cs typeface="Montserrat Medium"/>
                <a:sym typeface="Montserrat Medium"/>
              </a:rPr>
              <a:t> of </a:t>
            </a:r>
            <a:r>
              <a:rPr lang="fr" dirty="0">
                <a:latin typeface="Century Gothic" panose="020B0502020202020204" pitchFamily="34" charset="0"/>
                <a:ea typeface="Montserrat"/>
                <a:cs typeface="Montserrat"/>
                <a:sym typeface="Montserrat"/>
              </a:rPr>
              <a:t>M</a:t>
            </a:r>
            <a:r>
              <a:rPr lang="fr" dirty="0">
                <a:latin typeface="Century Gothic" panose="020B0502020202020204" pitchFamily="34" charset="0"/>
                <a:ea typeface="Montserrat Medium"/>
                <a:cs typeface="Montserrat Medium"/>
                <a:sym typeface="Montserrat Medium"/>
              </a:rPr>
              <a:t>arketing </a:t>
            </a:r>
            <a:r>
              <a:rPr lang="fr" dirty="0">
                <a:latin typeface="Century Gothic" panose="020B0502020202020204" pitchFamily="34" charset="0"/>
                <a:ea typeface="Montserrat"/>
                <a:cs typeface="Montserrat"/>
                <a:sym typeface="Montserrat"/>
              </a:rPr>
              <a:t>M</a:t>
            </a:r>
            <a:r>
              <a:rPr lang="fr" dirty="0">
                <a:latin typeface="Century Gothic" panose="020B0502020202020204" pitchFamily="34" charset="0"/>
                <a:ea typeface="Montserrat Medium"/>
                <a:cs typeface="Montserrat Medium"/>
                <a:sym typeface="Montserrat Medium"/>
              </a:rPr>
              <a:t>ix</a:t>
            </a:r>
            <a:endParaRPr dirty="0">
              <a:latin typeface="Century Gothic" panose="020B0502020202020204" pitchFamily="34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4" name="Google Shape;74;p3"/>
          <p:cNvSpPr txBox="1">
            <a:spLocks noGrp="1"/>
          </p:cNvSpPr>
          <p:nvPr>
            <p:ph type="body" idx="1"/>
          </p:nvPr>
        </p:nvSpPr>
        <p:spPr>
          <a:xfrm>
            <a:off x="416225" y="2678325"/>
            <a:ext cx="1057500" cy="695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GB" sz="1700" b="1" dirty="0">
                <a:solidFill>
                  <a:schemeClr val="tx1"/>
                </a:solidFill>
              </a:rPr>
              <a:t>People</a:t>
            </a:r>
          </a:p>
        </p:txBody>
      </p:sp>
      <p:cxnSp>
        <p:nvCxnSpPr>
          <p:cNvPr id="75" name="Google Shape;75;p3"/>
          <p:cNvCxnSpPr/>
          <p:nvPr/>
        </p:nvCxnSpPr>
        <p:spPr>
          <a:xfrm>
            <a:off x="0" y="816675"/>
            <a:ext cx="5172600" cy="0"/>
          </a:xfrm>
          <a:prstGeom prst="straightConnector1">
            <a:avLst/>
          </a:prstGeom>
          <a:noFill/>
          <a:ln w="19050" cap="flat" cmpd="sng">
            <a:solidFill>
              <a:srgbClr val="F2807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6" name="Google Shape;7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59975" y="4517750"/>
            <a:ext cx="1784025" cy="6257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3"/>
          <p:cNvSpPr/>
          <p:nvPr/>
        </p:nvSpPr>
        <p:spPr>
          <a:xfrm>
            <a:off x="673788" y="1920193"/>
            <a:ext cx="539700" cy="539700"/>
          </a:xfrm>
          <a:prstGeom prst="ellipse">
            <a:avLst/>
          </a:prstGeom>
          <a:solidFill>
            <a:srgbClr val="F28075"/>
          </a:solidFill>
          <a:ln w="19050" cap="flat" cmpd="sng">
            <a:solidFill>
              <a:srgbClr val="F280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endParaRPr sz="19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0F09319-CA0D-BAE4-B76B-8C5F91778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5218" y="1389375"/>
            <a:ext cx="7234764" cy="2640291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GB" b="1" dirty="0">
                <a:solidFill>
                  <a:schemeClr val="tx1"/>
                </a:solidFill>
              </a:rPr>
              <a:t>Who is going to buy the Halogen Smart Meter?</a:t>
            </a:r>
          </a:p>
          <a:p>
            <a:pPr marL="114300" indent="0">
              <a:buNone/>
            </a:pPr>
            <a:endParaRPr lang="en-GB" b="1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Homeowners</a:t>
            </a:r>
          </a:p>
          <a:p>
            <a:pPr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First-time, over 50 % ages between 25-35 years old</a:t>
            </a:r>
          </a:p>
          <a:p>
            <a:pPr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Urban locations</a:t>
            </a:r>
          </a:p>
          <a:p>
            <a:pPr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32k-40k per year, average home buyer salary</a:t>
            </a:r>
          </a:p>
          <a:p>
            <a:pPr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Those who have a variable energy tariff</a:t>
            </a:r>
          </a:p>
          <a:p>
            <a:pPr>
              <a:buFontTx/>
              <a:buChar char="-"/>
            </a:pPr>
            <a:endParaRPr lang="en-GB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en-GB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en-GB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B4EBDB-F6FD-4ACD-0AE6-5497158B62DE}"/>
              </a:ext>
            </a:extLst>
          </p:cNvPr>
          <p:cNvSpPr txBox="1"/>
          <p:nvPr/>
        </p:nvSpPr>
        <p:spPr>
          <a:xfrm>
            <a:off x="416225" y="3132312"/>
            <a:ext cx="105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The target market, who specifically is going to want to buy the product</a:t>
            </a:r>
          </a:p>
        </p:txBody>
      </p:sp>
    </p:spTree>
    <p:extLst>
      <p:ext uri="{BB962C8B-B14F-4D97-AF65-F5344CB8AC3E}">
        <p14:creationId xmlns:p14="http://schemas.microsoft.com/office/powerpoint/2010/main" val="62389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>
            <a:spLocks noGrp="1"/>
          </p:cNvSpPr>
          <p:nvPr>
            <p:ph type="title"/>
          </p:nvPr>
        </p:nvSpPr>
        <p:spPr>
          <a:xfrm>
            <a:off x="311700" y="259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" dirty="0">
                <a:latin typeface="Century Gothic" panose="020B0502020202020204" pitchFamily="34" charset="0"/>
                <a:ea typeface="Montserrat"/>
                <a:cs typeface="Montserrat"/>
                <a:sym typeface="Montserrat"/>
              </a:rPr>
              <a:t>7</a:t>
            </a:r>
            <a:r>
              <a:rPr lang="fr" dirty="0">
                <a:latin typeface="Century Gothic" panose="020B0502020202020204" pitchFamily="34" charset="0"/>
                <a:ea typeface="Montserrat Medium"/>
                <a:cs typeface="Montserrat Medium"/>
                <a:sym typeface="Montserrat Medium"/>
              </a:rPr>
              <a:t> P</a:t>
            </a:r>
            <a:r>
              <a:rPr lang="fr" dirty="0">
                <a:latin typeface="Century Gothic" panose="020B0502020202020204" pitchFamily="34" charset="0"/>
                <a:ea typeface="Montserrat Medium"/>
                <a:cs typeface="Montserrat Medium"/>
                <a:sym typeface="Montserrat Medium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rinciples</a:t>
            </a:r>
            <a:r>
              <a:rPr lang="fr" dirty="0">
                <a:latin typeface="Century Gothic" panose="020B0502020202020204" pitchFamily="34" charset="0"/>
                <a:ea typeface="Montserrat Medium"/>
                <a:cs typeface="Montserrat Medium"/>
                <a:sym typeface="Montserrat Medium"/>
              </a:rPr>
              <a:t> of </a:t>
            </a:r>
            <a:r>
              <a:rPr lang="fr" dirty="0">
                <a:latin typeface="Century Gothic" panose="020B0502020202020204" pitchFamily="34" charset="0"/>
                <a:ea typeface="Montserrat"/>
                <a:cs typeface="Montserrat"/>
                <a:sym typeface="Montserrat"/>
              </a:rPr>
              <a:t>M</a:t>
            </a:r>
            <a:r>
              <a:rPr lang="fr" dirty="0">
                <a:latin typeface="Century Gothic" panose="020B0502020202020204" pitchFamily="34" charset="0"/>
                <a:ea typeface="Montserrat Medium"/>
                <a:cs typeface="Montserrat Medium"/>
                <a:sym typeface="Montserrat Medium"/>
              </a:rPr>
              <a:t>arketing </a:t>
            </a:r>
            <a:r>
              <a:rPr lang="fr" dirty="0">
                <a:latin typeface="Century Gothic" panose="020B0502020202020204" pitchFamily="34" charset="0"/>
                <a:ea typeface="Montserrat"/>
                <a:cs typeface="Montserrat"/>
                <a:sym typeface="Montserrat"/>
              </a:rPr>
              <a:t>M</a:t>
            </a:r>
            <a:r>
              <a:rPr lang="fr" dirty="0">
                <a:latin typeface="Century Gothic" panose="020B0502020202020204" pitchFamily="34" charset="0"/>
                <a:ea typeface="Montserrat Medium"/>
                <a:cs typeface="Montserrat Medium"/>
                <a:sym typeface="Montserrat Medium"/>
              </a:rPr>
              <a:t>ix</a:t>
            </a:r>
            <a:endParaRPr dirty="0">
              <a:latin typeface="Century Gothic" panose="020B0502020202020204" pitchFamily="34" charset="0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4" name="Google Shape;74;p3"/>
          <p:cNvSpPr txBox="1">
            <a:spLocks noGrp="1"/>
          </p:cNvSpPr>
          <p:nvPr>
            <p:ph type="body" idx="1"/>
          </p:nvPr>
        </p:nvSpPr>
        <p:spPr>
          <a:xfrm>
            <a:off x="416225" y="2678325"/>
            <a:ext cx="1057500" cy="695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-GB" sz="1700" b="1" dirty="0">
                <a:solidFill>
                  <a:schemeClr val="tx1"/>
                </a:solidFill>
              </a:rPr>
              <a:t>Packaging</a:t>
            </a:r>
          </a:p>
        </p:txBody>
      </p:sp>
      <p:cxnSp>
        <p:nvCxnSpPr>
          <p:cNvPr id="75" name="Google Shape;75;p3"/>
          <p:cNvCxnSpPr/>
          <p:nvPr/>
        </p:nvCxnSpPr>
        <p:spPr>
          <a:xfrm>
            <a:off x="0" y="816675"/>
            <a:ext cx="5172600" cy="0"/>
          </a:xfrm>
          <a:prstGeom prst="straightConnector1">
            <a:avLst/>
          </a:prstGeom>
          <a:noFill/>
          <a:ln w="19050" cap="flat" cmpd="sng">
            <a:solidFill>
              <a:srgbClr val="F2807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6" name="Google Shape;7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59975" y="4517750"/>
            <a:ext cx="1784025" cy="6257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3"/>
          <p:cNvSpPr/>
          <p:nvPr/>
        </p:nvSpPr>
        <p:spPr>
          <a:xfrm>
            <a:off x="673788" y="1920193"/>
            <a:ext cx="539700" cy="539700"/>
          </a:xfrm>
          <a:prstGeom prst="ellipse">
            <a:avLst/>
          </a:prstGeom>
          <a:solidFill>
            <a:srgbClr val="F28075"/>
          </a:solidFill>
          <a:ln w="19050" cap="flat" cmpd="sng">
            <a:solidFill>
              <a:srgbClr val="F280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9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endParaRPr sz="19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0F09319-CA0D-BAE4-B76B-8C5F91778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5218" y="1389375"/>
            <a:ext cx="7234764" cy="2210675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GB" b="1" dirty="0">
                <a:solidFill>
                  <a:schemeClr val="tx1"/>
                </a:solidFill>
              </a:rPr>
              <a:t>How is the Halogen Smart Meter going to come?</a:t>
            </a:r>
          </a:p>
          <a:p>
            <a:pPr marL="114300" indent="0">
              <a:buNone/>
            </a:pPr>
            <a:endParaRPr lang="en-GB" b="1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Clear instructions on the back</a:t>
            </a:r>
          </a:p>
          <a:p>
            <a:pPr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QR code with link to YouTube video tutorial/app/website</a:t>
            </a:r>
          </a:p>
          <a:p>
            <a:pPr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How the device is saving the planet</a:t>
            </a:r>
          </a:p>
          <a:p>
            <a:pPr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Image showing the device in use</a:t>
            </a:r>
          </a:p>
          <a:p>
            <a:pPr>
              <a:buFontTx/>
              <a:buChar char="-"/>
            </a:pPr>
            <a:r>
              <a:rPr lang="en-GB" dirty="0">
                <a:solidFill>
                  <a:schemeClr val="tx1"/>
                </a:solidFill>
              </a:rPr>
              <a:t>Modern, new, lighter colours, futuristic, utopian</a:t>
            </a:r>
          </a:p>
          <a:p>
            <a:pPr>
              <a:buFontTx/>
              <a:buChar char="-"/>
            </a:pPr>
            <a:endParaRPr lang="en-GB" dirty="0">
              <a:solidFill>
                <a:schemeClr val="tx1"/>
              </a:solidFill>
            </a:endParaRPr>
          </a:p>
          <a:p>
            <a:pPr>
              <a:buFontTx/>
              <a:buChar char="-"/>
            </a:pP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9F60AD-2E4E-6D7F-8646-09691601DB6A}"/>
              </a:ext>
            </a:extLst>
          </p:cNvPr>
          <p:cNvSpPr txBox="1"/>
          <p:nvPr/>
        </p:nvSpPr>
        <p:spPr>
          <a:xfrm>
            <a:off x="416225" y="3132312"/>
            <a:ext cx="1057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The look and feel of the product and how fits with the brand</a:t>
            </a:r>
          </a:p>
        </p:txBody>
      </p:sp>
    </p:spTree>
    <p:extLst>
      <p:ext uri="{BB962C8B-B14F-4D97-AF65-F5344CB8AC3E}">
        <p14:creationId xmlns:p14="http://schemas.microsoft.com/office/powerpoint/2010/main" val="38806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2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3982</TotalTime>
  <Words>884</Words>
  <Application>Microsoft Office PowerPoint</Application>
  <PresentationFormat>On-screen Show (16:9)</PresentationFormat>
  <Paragraphs>195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Inter</vt:lpstr>
      <vt:lpstr>Abadi Extra Light</vt:lpstr>
      <vt:lpstr>Century Gothic</vt:lpstr>
      <vt:lpstr>Montserrat</vt:lpstr>
      <vt:lpstr>Google Sans</vt:lpstr>
      <vt:lpstr>Montserrat SemiBold</vt:lpstr>
      <vt:lpstr>Montserrat Medium</vt:lpstr>
      <vt:lpstr>Simple Light</vt:lpstr>
      <vt:lpstr>Marketing Pitch</vt:lpstr>
      <vt:lpstr>Why Is Marketing Important?</vt:lpstr>
      <vt:lpstr>7 Principles of Marketing Mix</vt:lpstr>
      <vt:lpstr>7 Principles of Marketing Mix</vt:lpstr>
      <vt:lpstr>7 Principles of Marketing Mix</vt:lpstr>
      <vt:lpstr>7 Principles of Marketing Mix</vt:lpstr>
      <vt:lpstr>7 Principles of Marketing Mix</vt:lpstr>
      <vt:lpstr>7 Principles of Marketing Mix</vt:lpstr>
      <vt:lpstr>7 Principles of Marketing Mix</vt:lpstr>
      <vt:lpstr>7 Principles of Marketing Mix</vt:lpstr>
      <vt:lpstr>Traditional Marketing vs Digital Marketing</vt:lpstr>
      <vt:lpstr>Importance of ROI</vt:lpstr>
      <vt:lpstr>Customer Journey</vt:lpstr>
      <vt:lpstr>Portfolio example 1</vt:lpstr>
      <vt:lpstr>Portfolio example 2 </vt:lpstr>
      <vt:lpstr>Portfolio example 3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Pitch</dc:title>
  <dc:creator>Shaun Cardin</dc:creator>
  <cp:lastModifiedBy>Shaun Cardin</cp:lastModifiedBy>
  <cp:revision>10</cp:revision>
  <dcterms:modified xsi:type="dcterms:W3CDTF">2023-09-05T11:33:48Z</dcterms:modified>
</cp:coreProperties>
</file>