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62" r:id="rId10"/>
    <p:sldId id="263" r:id="rId11"/>
    <p:sldId id="279" r:id="rId12"/>
    <p:sldId id="275" r:id="rId13"/>
    <p:sldId id="264" r:id="rId14"/>
    <p:sldId id="276" r:id="rId15"/>
    <p:sldId id="265" r:id="rId16"/>
    <p:sldId id="266" r:id="rId17"/>
    <p:sldId id="277" r:id="rId18"/>
    <p:sldId id="267" r:id="rId19"/>
    <p:sldId id="268" r:id="rId20"/>
    <p:sldId id="278" r:id="rId21"/>
    <p:sldId id="269" r:id="rId22"/>
    <p:sldId id="270" r:id="rId23"/>
    <p:sldId id="271" r:id="rId24"/>
    <p:sldId id="272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Old Standard TT" panose="020B0604020202020204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12afd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f12afd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12afd00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12afd00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12afd00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12afd00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42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8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12afd00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12afd00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12afd0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12afd0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12afd00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12afd00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12afd00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12afd00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AUC indicates a higher True Positive Rate and a lower False Positive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from visualisation at the optimal AUC, the distribution for the 2 possible outcomes are clearly distinct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12afd00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12afd00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12afd00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f12afd00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16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12afd00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12afd00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the wordplots, left is for gambling and right is for problem gambling.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Specify the key words (game, win, money, one, today) (money, time,lost,day,feel,life,time)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12afd00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12afd00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Findings of Project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How we hope to use these findings to apply to stakeholders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What we are actually gonna do with the findings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12afd00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12afd00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Findings of Project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How we hope to use these findings to apply to stakeholders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What we are actually gonna do with the findings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12afd00c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12afd00c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09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44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12afd00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12afd00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3321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Subreddit Mapping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Tokenise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Stopwords</a:t>
            </a: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 dirty="0"/>
              <a:t>Lemmetisation</a:t>
            </a:r>
            <a:endParaRPr sz="24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Data Handling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Data Handling</a:t>
            </a:r>
            <a:endParaRPr sz="4000" b="1"/>
          </a:p>
        </p:txBody>
      </p:sp>
      <p:pic>
        <p:nvPicPr>
          <p:cNvPr id="3" name="Picture 2" descr="Cleaning Process">
            <a:extLst>
              <a:ext uri="{FF2B5EF4-FFF2-40B4-BE49-F238E27FC236}">
                <a16:creationId xmlns:a16="http://schemas.microsoft.com/office/drawing/2014/main" id="{6640B056-A749-40A8-AD75-BD3CC356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7" y="1244080"/>
            <a:ext cx="8382805" cy="36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5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Modelling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914642530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19454" y="1152475"/>
            <a:ext cx="285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TFIDF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MultinomialNB &amp; Logistic Regression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Modelling</a:t>
            </a:r>
            <a:endParaRPr sz="4000" b="1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901" y="965051"/>
            <a:ext cx="4768900" cy="32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3774175" y="1106575"/>
            <a:ext cx="160800" cy="307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833450" y="4231225"/>
            <a:ext cx="28518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Post: Gambling like an idiot, i am in debt -&gt; [gambling, idiot, debt]</a:t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4181225" y="1152475"/>
            <a:ext cx="3948400" cy="3404700"/>
            <a:chOff x="4181225" y="1152475"/>
            <a:chExt cx="3948400" cy="3404700"/>
          </a:xfrm>
        </p:grpSpPr>
        <p:sp>
          <p:nvSpPr>
            <p:cNvPr id="109" name="Google Shape;109;p21"/>
            <p:cNvSpPr/>
            <p:nvPr/>
          </p:nvSpPr>
          <p:spPr>
            <a:xfrm>
              <a:off x="4181225" y="1152475"/>
              <a:ext cx="451800" cy="135300"/>
            </a:xfrm>
            <a:prstGeom prst="rect">
              <a:avLst/>
            </a:prstGeom>
            <a:noFill/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633025" y="3810425"/>
              <a:ext cx="390900" cy="135300"/>
            </a:xfrm>
            <a:prstGeom prst="rect">
              <a:avLst/>
            </a:prstGeom>
            <a:noFill/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496550" y="3810425"/>
              <a:ext cx="390900" cy="135300"/>
            </a:xfrm>
            <a:prstGeom prst="rect">
              <a:avLst/>
            </a:prstGeom>
            <a:noFill/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7738725" y="2574925"/>
              <a:ext cx="390900" cy="135300"/>
            </a:xfrm>
            <a:prstGeom prst="rect">
              <a:avLst/>
            </a:prstGeom>
            <a:noFill/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21"/>
            <p:cNvCxnSpPr>
              <a:stCxn id="109" idx="2"/>
            </p:cNvCxnSpPr>
            <p:nvPr/>
          </p:nvCxnSpPr>
          <p:spPr>
            <a:xfrm>
              <a:off x="4407125" y="1287775"/>
              <a:ext cx="1628100" cy="326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1"/>
            <p:cNvCxnSpPr>
              <a:stCxn id="110" idx="2"/>
            </p:cNvCxnSpPr>
            <p:nvPr/>
          </p:nvCxnSpPr>
          <p:spPr>
            <a:xfrm>
              <a:off x="4828475" y="3945725"/>
              <a:ext cx="1206900" cy="59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21"/>
            <p:cNvCxnSpPr>
              <a:stCxn id="112" idx="2"/>
            </p:cNvCxnSpPr>
            <p:nvPr/>
          </p:nvCxnSpPr>
          <p:spPr>
            <a:xfrm flipH="1">
              <a:off x="6055575" y="2710225"/>
              <a:ext cx="1878600" cy="18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1"/>
            <p:cNvCxnSpPr>
              <a:stCxn id="111" idx="2"/>
            </p:cNvCxnSpPr>
            <p:nvPr/>
          </p:nvCxnSpPr>
          <p:spPr>
            <a:xfrm flipH="1">
              <a:off x="6065900" y="3945725"/>
              <a:ext cx="626100" cy="60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17;p21"/>
          <p:cNvGrpSpPr/>
          <p:nvPr/>
        </p:nvGrpSpPr>
        <p:grpSpPr>
          <a:xfrm>
            <a:off x="4285550" y="1341775"/>
            <a:ext cx="3093800" cy="3246000"/>
            <a:chOff x="4285550" y="1341775"/>
            <a:chExt cx="3093800" cy="3246000"/>
          </a:xfrm>
        </p:grpSpPr>
        <p:sp>
          <p:nvSpPr>
            <p:cNvPr id="118" name="Google Shape;118;p21"/>
            <p:cNvSpPr/>
            <p:nvPr/>
          </p:nvSpPr>
          <p:spPr>
            <a:xfrm>
              <a:off x="4285550" y="2391225"/>
              <a:ext cx="201600" cy="1353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7177750" y="1341775"/>
              <a:ext cx="201600" cy="135300"/>
            </a:xfrm>
            <a:prstGeom prst="rect">
              <a:avLst/>
            </a:prstGeom>
            <a:noFill/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21"/>
            <p:cNvCxnSpPr>
              <a:stCxn id="118" idx="2"/>
            </p:cNvCxnSpPr>
            <p:nvPr/>
          </p:nvCxnSpPr>
          <p:spPr>
            <a:xfrm>
              <a:off x="4386350" y="2526525"/>
              <a:ext cx="2820300" cy="205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1"/>
            <p:cNvCxnSpPr>
              <a:stCxn id="119" idx="2"/>
            </p:cNvCxnSpPr>
            <p:nvPr/>
          </p:nvCxnSpPr>
          <p:spPr>
            <a:xfrm flipH="1">
              <a:off x="7257550" y="1477075"/>
              <a:ext cx="21000" cy="311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oogle Shape;122;p21"/>
          <p:cNvGrpSpPr/>
          <p:nvPr/>
        </p:nvGrpSpPr>
        <p:grpSpPr>
          <a:xfrm>
            <a:off x="3991000" y="3097100"/>
            <a:ext cx="2726700" cy="1460100"/>
            <a:chOff x="3991000" y="3097100"/>
            <a:chExt cx="2726700" cy="1460100"/>
          </a:xfrm>
        </p:grpSpPr>
        <p:sp>
          <p:nvSpPr>
            <p:cNvPr id="123" name="Google Shape;123;p21"/>
            <p:cNvSpPr/>
            <p:nvPr/>
          </p:nvSpPr>
          <p:spPr>
            <a:xfrm>
              <a:off x="3991000" y="3097100"/>
              <a:ext cx="201600" cy="1353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21"/>
            <p:cNvCxnSpPr>
              <a:stCxn id="123" idx="2"/>
            </p:cNvCxnSpPr>
            <p:nvPr/>
          </p:nvCxnSpPr>
          <p:spPr>
            <a:xfrm>
              <a:off x="4091800" y="3232400"/>
              <a:ext cx="2625900" cy="13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Results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366628001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Results</a:t>
            </a:r>
            <a:endParaRPr sz="4000" b="1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50" y="1495424"/>
            <a:ext cx="5444500" cy="2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Results</a:t>
            </a:r>
            <a:endParaRPr sz="4000" b="1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l="8801" t="30166" r="5662" b="32419"/>
          <a:stretch/>
        </p:blipFill>
        <p:spPr>
          <a:xfrm>
            <a:off x="861063" y="1558475"/>
            <a:ext cx="7421875" cy="30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Conclusion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1083487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Conclusion</a:t>
            </a:r>
            <a:endParaRPr sz="4000" b="1" dirty="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00" y="1122950"/>
            <a:ext cx="4944925" cy="34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248600" y="1165850"/>
            <a:ext cx="31290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Old Standard TT" panose="020B0604020202020204" charset="0"/>
              </a:rPr>
              <a:t>Selected Vectoriser:</a:t>
            </a:r>
            <a:endParaRPr sz="2400" b="1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ld Standard TT" panose="020B0604020202020204" charset="0"/>
              </a:rPr>
              <a:t>TF-IDF</a:t>
            </a:r>
            <a:endParaRPr sz="2400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Old Standard TT" panose="020B0604020202020204" charset="0"/>
              </a:rPr>
              <a:t>Selected Model:</a:t>
            </a:r>
            <a:r>
              <a:rPr lang="en" sz="2400" dirty="0">
                <a:latin typeface="Old Standard TT" panose="020B0604020202020204" charset="0"/>
              </a:rPr>
              <a:t> </a:t>
            </a:r>
            <a:endParaRPr sz="2400"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ld Standard TT" panose="020B0604020202020204" charset="0"/>
              </a:rPr>
              <a:t>Logistic Regression</a:t>
            </a:r>
            <a:endParaRPr sz="2400" dirty="0">
              <a:latin typeface="Old Standard T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Conclusion</a:t>
            </a:r>
            <a:endParaRPr sz="4000" b="1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ld Standard TT" panose="020B0604020202020204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 dirty="0">
                <a:latin typeface="Old Standard TT" panose="020B0604020202020204" charset="0"/>
              </a:rPr>
              <a:t>Extract the words</a:t>
            </a:r>
            <a:r>
              <a:rPr lang="en" dirty="0">
                <a:latin typeface="Old Standard TT" panose="020B0604020202020204" charset="0"/>
              </a:rPr>
              <a:t> with higher coefficients for gambling and problem_gambling</a:t>
            </a:r>
            <a:endParaRPr dirty="0">
              <a:latin typeface="Old Standard TT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latin typeface="Old Standard TT" panose="020B0604020202020204" charset="0"/>
              </a:rPr>
              <a:t>Words → Basis of investigation to develop recommendations for gambling addicts</a:t>
            </a:r>
            <a:endParaRPr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ld Standard TT" panose="020B060402020202020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ld Standard TT" panose="020B0604020202020204" charset="0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311700" y="1080150"/>
            <a:ext cx="1791612" cy="1663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ld Standard TT" panose="020B0604020202020204" charset="0"/>
              </a:rPr>
              <a:t>Build Model </a:t>
            </a:r>
            <a:endParaRPr dirty="0">
              <a:latin typeface="Old Standard TT" panose="020B0604020202020204" charset="0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238500" y="1080150"/>
            <a:ext cx="1898856" cy="1663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ld Standard TT" panose="020B0604020202020204" charset="0"/>
              </a:rPr>
              <a:t>Classified Subreddit Successfully </a:t>
            </a:r>
            <a:endParaRPr dirty="0">
              <a:latin typeface="Old Standard TT" panose="020B0604020202020204" charset="0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266425" y="1080150"/>
            <a:ext cx="1791612" cy="1663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ld Standard TT" panose="020B0604020202020204" charset="0"/>
              </a:rPr>
              <a:t>NOW WHAT??</a:t>
            </a:r>
            <a:endParaRPr dirty="0">
              <a:latin typeface="Old Standard TT" panose="020B0604020202020204" charset="0"/>
            </a:endParaRPr>
          </a:p>
        </p:txBody>
      </p:sp>
      <p:cxnSp>
        <p:nvCxnSpPr>
          <p:cNvPr id="153" name="Google Shape;153;p25"/>
          <p:cNvCxnSpPr>
            <a:stCxn id="150" idx="0"/>
            <a:endCxn id="151" idx="2"/>
          </p:cNvCxnSpPr>
          <p:nvPr/>
        </p:nvCxnSpPr>
        <p:spPr>
          <a:xfrm>
            <a:off x="2101819" y="1911696"/>
            <a:ext cx="11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5"/>
          <p:cNvCxnSpPr>
            <a:stCxn id="151" idx="0"/>
          </p:cNvCxnSpPr>
          <p:nvPr/>
        </p:nvCxnSpPr>
        <p:spPr>
          <a:xfrm>
            <a:off x="5135774" y="1911696"/>
            <a:ext cx="12378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Recommendations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392566263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Recommendations</a:t>
            </a:r>
            <a:endParaRPr sz="4000" b="1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725" y="1204375"/>
            <a:ext cx="41945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25" y="1204375"/>
            <a:ext cx="409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Recommendations</a:t>
            </a:r>
            <a:endParaRPr sz="4000" b="1"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Observation 1: Money</a:t>
            </a:r>
            <a:r>
              <a:rPr lang="en" dirty="0"/>
              <a:t> has a larger presence in problem_gambling compared to gambling subreddit.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Gambling leads to  Financial Difficulties → Problem Gambling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Gamblers are not solely driven by money, the thrill factor plays a major role → Appears lesser in gambling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Observation 2: </a:t>
            </a:r>
            <a:r>
              <a:rPr lang="en" dirty="0"/>
              <a:t>Words of a shorter term like </a:t>
            </a:r>
            <a:r>
              <a:rPr lang="en" b="1" dirty="0"/>
              <a:t>today</a:t>
            </a:r>
            <a:r>
              <a:rPr lang="en" dirty="0"/>
              <a:t> have a higher representation in gambling over words of longer term like </a:t>
            </a:r>
            <a:r>
              <a:rPr lang="en" b="1" dirty="0"/>
              <a:t>month</a:t>
            </a:r>
            <a:r>
              <a:rPr lang="en" dirty="0"/>
              <a:t> and </a:t>
            </a:r>
            <a:r>
              <a:rPr lang="en" b="1" dirty="0"/>
              <a:t>year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Gamblers yearn for instant gratification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Long term words → long term thoughts on recovery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Identify and link up those who are rehabilitating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Recommendations </a:t>
            </a:r>
            <a:endParaRPr sz="4000" b="1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Observation 3: </a:t>
            </a:r>
            <a:r>
              <a:rPr lang="en" dirty="0"/>
              <a:t>Emotional words like </a:t>
            </a:r>
            <a:r>
              <a:rPr lang="en" b="1" dirty="0"/>
              <a:t>feel </a:t>
            </a:r>
            <a:r>
              <a:rPr lang="en" dirty="0"/>
              <a:t>and </a:t>
            </a:r>
            <a:r>
              <a:rPr lang="en" b="1" dirty="0"/>
              <a:t>lost</a:t>
            </a:r>
            <a:r>
              <a:rPr lang="en" dirty="0"/>
              <a:t> are in the problem_gambling subreddit.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type of feelings can be studied to develop a more customised format of counselling to aid those in distress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Note: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As always the optimal solution to better modelling is to get more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Reddit  != Local problems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Posts may not always be reliable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Use words from reddit to construct a detailed quiz for those facing gambling addiction locally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1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62" y="465225"/>
            <a:ext cx="4120275" cy="42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Gambling</a:t>
            </a:r>
            <a:endParaRPr sz="7200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Jagan, Shaun, Yan Long</a:t>
            </a:r>
            <a:endParaRPr/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21175" y="1672375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Contents</a:t>
            </a:r>
            <a:endParaRPr sz="6000"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Problem Statement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Data Handling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Modelling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Results</a:t>
            </a: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1600"/>
              </a:spcAft>
              <a:buSzPts val="2400"/>
              <a:buChar char="●"/>
            </a:pPr>
            <a:r>
              <a:rPr lang="en" sz="2400" b="1"/>
              <a:t>Conclusion and Recommendations</a:t>
            </a:r>
            <a:endParaRPr sz="2400" b="1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856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Does fortune truly favour the bold?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Problem Statement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013469186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3321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Problem Gambling Vs Gambling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Reddit Posts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NLP &gt; Feature Words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Problem Statement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/>
              <a:t>Data Handling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914452004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3321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Reddit API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Column Selection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Missing Values and Duplicates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Data Handling</a:t>
            </a:r>
            <a:endParaRPr sz="4000" b="1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428</Words>
  <Application>Microsoft Office PowerPoint</Application>
  <PresentationFormat>On-screen Show (16:9)</PresentationFormat>
  <Paragraphs>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Old Standard TT</vt:lpstr>
      <vt:lpstr>Montserrat</vt:lpstr>
      <vt:lpstr>Paperback</vt:lpstr>
      <vt:lpstr>PowerPoint Presentation</vt:lpstr>
      <vt:lpstr>PowerPoint Presentation</vt:lpstr>
      <vt:lpstr>Gambling</vt:lpstr>
      <vt:lpstr>Contents</vt:lpstr>
      <vt:lpstr>Does fortune truly favour the bold?</vt:lpstr>
      <vt:lpstr>Problem Statement</vt:lpstr>
      <vt:lpstr>Problem Statement</vt:lpstr>
      <vt:lpstr>Data Handling</vt:lpstr>
      <vt:lpstr>Data Handling</vt:lpstr>
      <vt:lpstr>Data Handling</vt:lpstr>
      <vt:lpstr>Data Handling</vt:lpstr>
      <vt:lpstr>Modelling</vt:lpstr>
      <vt:lpstr>Modelling</vt:lpstr>
      <vt:lpstr>Results</vt:lpstr>
      <vt:lpstr>Results</vt:lpstr>
      <vt:lpstr>Results</vt:lpstr>
      <vt:lpstr>Conclusion</vt:lpstr>
      <vt:lpstr>Conclusion</vt:lpstr>
      <vt:lpstr>Conclusion</vt:lpstr>
      <vt:lpstr>Recommendations</vt:lpstr>
      <vt:lpstr>Recommendations</vt:lpstr>
      <vt:lpstr>Recommendations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Shaun</cp:lastModifiedBy>
  <cp:revision>4</cp:revision>
  <dcterms:modified xsi:type="dcterms:W3CDTF">2020-03-12T16:05:55Z</dcterms:modified>
</cp:coreProperties>
</file>