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8" r:id="rId3"/>
    <p:sldId id="269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D03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57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A2C0CD-0C98-644B-B761-F97DDC04F59E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95360-1F99-294C-8035-A5B459103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8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0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79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76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52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4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6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53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48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92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1D56B-60CF-8C4B-97C0-D25BCDB18721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EBB45-930F-0A41-9A87-F3F5E71C18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6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85460" y="4031173"/>
            <a:ext cx="5625896" cy="748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M</a:t>
            </a:r>
            <a:r>
              <a:rPr lang="en-US" sz="3200" b="1" baseline="30000" dirty="0">
                <a:latin typeface="Helvetica Neue"/>
                <a:cs typeface="Helvetica Neue"/>
              </a:rPr>
              <a:t>itochondrial 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A</a:t>
            </a:r>
            <a:r>
              <a:rPr lang="en-US" sz="3200" b="1" baseline="30000" dirty="0">
                <a:latin typeface="Helvetica Neue"/>
                <a:cs typeface="Helvetica Neue"/>
              </a:rPr>
              <a:t>nti-oxidant therapy to </a:t>
            </a:r>
          </a:p>
          <a:p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R</a:t>
            </a:r>
            <a:r>
              <a:rPr lang="en-US" sz="3200" b="1" baseline="30000" dirty="0">
                <a:latin typeface="Helvetica Neue"/>
                <a:cs typeface="Helvetica Neue"/>
              </a:rPr>
              <a:t>esol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ve</a:t>
            </a:r>
            <a:r>
              <a:rPr lang="en-US" sz="3200" b="1" baseline="30000" dirty="0">
                <a:latin typeface="Helvetica Neue"/>
                <a:cs typeface="Helvetica Neue"/>
              </a:rPr>
              <a:t> Inflammation in U</a:t>
            </a:r>
            <a:r>
              <a:rPr lang="en-US" sz="3200" b="1" baseline="30000" dirty="0">
                <a:solidFill>
                  <a:srgbClr val="008000"/>
                </a:solidFill>
                <a:latin typeface="Helvetica Neue"/>
                <a:cs typeface="Helvetica Neue"/>
              </a:rPr>
              <a:t>l</a:t>
            </a:r>
            <a:r>
              <a:rPr lang="en-US" sz="3200" b="1" baseline="30000" dirty="0">
                <a:latin typeface="Helvetica Neue"/>
                <a:cs typeface="Helvetica Neue"/>
              </a:rPr>
              <a:t>cerative Colitis </a:t>
            </a:r>
          </a:p>
        </p:txBody>
      </p:sp>
    </p:spTree>
    <p:extLst>
      <p:ext uri="{BB962C8B-B14F-4D97-AF65-F5344CB8AC3E}">
        <p14:creationId xmlns:p14="http://schemas.microsoft.com/office/powerpoint/2010/main" val="967838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95998" y="2085349"/>
            <a:ext cx="254155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dirty="0">
                <a:latin typeface="Helvetica Neue"/>
                <a:cs typeface="Helvetica Neue"/>
              </a:rPr>
              <a:t>r</a:t>
            </a:r>
            <a:r>
              <a:rPr lang="en-US" sz="9600" b="1" dirty="0">
                <a:latin typeface="Helvetica Neue"/>
                <a:cs typeface="Helvetica Neue"/>
              </a:rPr>
              <a:t>v</a:t>
            </a:r>
            <a:r>
              <a:rPr lang="en-US" sz="9600" b="1" dirty="0">
                <a:solidFill>
                  <a:srgbClr val="008000"/>
                </a:solidFill>
                <a:latin typeface="Helvetica Neue"/>
                <a:cs typeface="Helvetica Neue"/>
              </a:rPr>
              <a:t>e</a:t>
            </a:r>
            <a:r>
              <a:rPr lang="en-US" sz="9600" b="1" dirty="0">
                <a:latin typeface="Helvetica Neue"/>
                <a:cs typeface="Helvetica Neue"/>
              </a:rPr>
              <a:t>l</a:t>
            </a:r>
            <a:endParaRPr lang="en-US" sz="9600" b="1" i="1" dirty="0">
              <a:latin typeface="Helvetica Neue"/>
              <a:cs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4014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69269" y="1896946"/>
            <a:ext cx="2193734" cy="1913477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 Neue"/>
                <a:cs typeface="Helvetica Neue"/>
              </a:rPr>
              <a:t>Ma</a:t>
            </a:r>
          </a:p>
        </p:txBody>
      </p:sp>
    </p:spTree>
    <p:extLst>
      <p:ext uri="{BB962C8B-B14F-4D97-AF65-F5344CB8AC3E}">
        <p14:creationId xmlns:p14="http://schemas.microsoft.com/office/powerpoint/2010/main" val="40062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067051" y="3078009"/>
            <a:ext cx="6886575" cy="2055"/>
          </a:xfrm>
          <a:prstGeom prst="straightConnector1">
            <a:avLst/>
          </a:prstGeom>
          <a:ln w="762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64519" y="4150595"/>
            <a:ext cx="162736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  <a:sym typeface="Symbol" panose="05050102010706020507" pitchFamily="18" charset="2"/>
              </a:rPr>
              <a:t>Primary Endpoint</a:t>
            </a:r>
          </a:p>
          <a:p>
            <a:r>
              <a:rPr lang="en-GB" sz="1350" dirty="0">
                <a:latin typeface="Helvetica Neue"/>
              </a:rPr>
              <a:t>Clinical response</a:t>
            </a:r>
          </a:p>
          <a:p>
            <a:r>
              <a:rPr lang="en-GB" sz="1350" dirty="0">
                <a:latin typeface="Helvetica Neue"/>
              </a:rPr>
              <a:t>Full Mayo Score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545376" y="4145070"/>
            <a:ext cx="1867819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50" b="1" dirty="0">
                <a:latin typeface="Helvetica Neue"/>
              </a:rPr>
              <a:t>Secondary </a:t>
            </a:r>
            <a:r>
              <a:rPr lang="en-GB" sz="1350" b="1" dirty="0">
                <a:latin typeface="Helvetica Neue"/>
                <a:sym typeface="Symbol" panose="05050102010706020507" pitchFamily="18" charset="2"/>
              </a:rPr>
              <a:t>Endpoint</a:t>
            </a:r>
          </a:p>
          <a:p>
            <a:r>
              <a:rPr lang="en-GB" sz="1350" dirty="0">
                <a:latin typeface="Helvetica Neue"/>
              </a:rPr>
              <a:t>Clinical remission</a:t>
            </a:r>
          </a:p>
          <a:p>
            <a:r>
              <a:rPr lang="en-GB" sz="1350" dirty="0">
                <a:latin typeface="Helvetica Neue"/>
              </a:rPr>
              <a:t>Treatment escalation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33973" y="2726225"/>
            <a:ext cx="55114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Mitochondrial antioxidant vs placebo (24 weeks duration)</a:t>
            </a:r>
            <a:endParaRPr lang="en-GB" sz="1400" b="1" dirty="0">
              <a:latin typeface="Helvetica Neue"/>
              <a:sym typeface="Symbol" panose="05050102010706020507" pitchFamily="18" charset="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82100" y="1911363"/>
            <a:ext cx="1451038" cy="461665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>
                <a:latin typeface="Helvetica Neue"/>
                <a:sym typeface="Symbol" panose="05050102010706020507" pitchFamily="18" charset="2"/>
              </a:rPr>
              <a:t>UC Flare</a:t>
            </a:r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3067051" y="3206839"/>
            <a:ext cx="121284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35627" y="3852342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8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1564650" y="3080064"/>
            <a:ext cx="1443037" cy="2918"/>
          </a:xfrm>
          <a:prstGeom prst="line">
            <a:avLst/>
          </a:prstGeom>
          <a:ln w="76200">
            <a:solidFill>
              <a:srgbClr val="008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3104014" y="3558491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12454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313488" y="3574708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cxnSpLocks/>
          </p:cNvCxnSpPr>
          <p:nvPr/>
        </p:nvCxnSpPr>
        <p:spPr>
          <a:xfrm>
            <a:off x="8991600" y="3565183"/>
            <a:ext cx="0" cy="2667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82100" y="2496530"/>
            <a:ext cx="1386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Screening</a:t>
            </a:r>
          </a:p>
          <a:p>
            <a:r>
              <a:rPr lang="en-GB" sz="1400" b="1" dirty="0">
                <a:solidFill>
                  <a:srgbClr val="008000"/>
                </a:solidFill>
                <a:latin typeface="Helvetica Neue"/>
              </a:rPr>
              <a:t>(Max 2 weeks)</a:t>
            </a:r>
          </a:p>
        </p:txBody>
      </p:sp>
      <p:cxnSp>
        <p:nvCxnSpPr>
          <p:cNvPr id="28" name="Straight Connector 27"/>
          <p:cNvCxnSpPr>
            <a:cxnSpLocks/>
          </p:cNvCxnSpPr>
          <p:nvPr/>
        </p:nvCxnSpPr>
        <p:spPr>
          <a:xfrm>
            <a:off x="4191212" y="3206839"/>
            <a:ext cx="1022024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9092CA0-D2E9-44A7-B025-6CDDAAA1A48F}"/>
              </a:ext>
            </a:extLst>
          </p:cNvPr>
          <p:cNvSpPr txBox="1"/>
          <p:nvPr/>
        </p:nvSpPr>
        <p:spPr>
          <a:xfrm>
            <a:off x="2704738" y="3842818"/>
            <a:ext cx="7985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6DBEE7-487D-4484-BFBE-A2A0C1026283}"/>
              </a:ext>
            </a:extLst>
          </p:cNvPr>
          <p:cNvSpPr txBox="1"/>
          <p:nvPr/>
        </p:nvSpPr>
        <p:spPr>
          <a:xfrm>
            <a:off x="5864519" y="3849826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12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88243-9A9C-42AA-BF15-4351968AE3E6}"/>
              </a:ext>
            </a:extLst>
          </p:cNvPr>
          <p:cNvSpPr txBox="1"/>
          <p:nvPr/>
        </p:nvSpPr>
        <p:spPr>
          <a:xfrm>
            <a:off x="8542631" y="3847401"/>
            <a:ext cx="897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>
                <a:latin typeface="Helvetica Neue"/>
              </a:rPr>
              <a:t>Week 24</a:t>
            </a:r>
          </a:p>
        </p:txBody>
      </p:sp>
      <p:pic>
        <p:nvPicPr>
          <p:cNvPr id="16" name="Picture 15" descr="A green and white sign&#10;&#10;Description automatically generated with medium confidence">
            <a:extLst>
              <a:ext uri="{FF2B5EF4-FFF2-40B4-BE49-F238E27FC236}">
                <a16:creationId xmlns:a16="http://schemas.microsoft.com/office/drawing/2014/main" id="{AE85391A-382E-42A8-BCB5-236FBEE25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4952" y="1851881"/>
            <a:ext cx="1238674" cy="58062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F0A2E46-5FB4-4956-8221-03DD0EC40218}"/>
              </a:ext>
            </a:extLst>
          </p:cNvPr>
          <p:cNvSpPr txBox="1"/>
          <p:nvPr/>
        </p:nvSpPr>
        <p:spPr>
          <a:xfrm>
            <a:off x="3033973" y="324507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latin typeface="Helvetica Neue"/>
              </a:rPr>
              <a:t>Oral Prednisolone 40mg </a:t>
            </a:r>
            <a:r>
              <a:rPr lang="en-GB" sz="1400" b="1" dirty="0">
                <a:latin typeface="Helvetica Neue"/>
                <a:sym typeface="Symbol" panose="05050102010706020507" pitchFamily="18" charset="2"/>
              </a:rPr>
              <a:t>(tapering by 5mg/week)</a:t>
            </a:r>
            <a:endParaRPr lang="en-GB" sz="1400" b="1" dirty="0">
              <a:solidFill>
                <a:srgbClr val="00B050"/>
              </a:solidFill>
              <a:latin typeface="Helvetica Neue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200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11896</TotalTime>
  <Words>62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Gwo-Tzer Ho</dc:creator>
  <cp:lastModifiedBy>Cher Shiong Chuah</cp:lastModifiedBy>
  <cp:revision>33</cp:revision>
  <dcterms:created xsi:type="dcterms:W3CDTF">2019-02-23T08:14:54Z</dcterms:created>
  <dcterms:modified xsi:type="dcterms:W3CDTF">2022-02-15T08:57:47Z</dcterms:modified>
</cp:coreProperties>
</file>