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8" r:id="rId3"/>
    <p:sldId id="277" r:id="rId4"/>
    <p:sldId id="278" r:id="rId5"/>
    <p:sldId id="259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D0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68" y="-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C0CD-0C98-644B-B761-F97DDC04F59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95360-1F99-294C-8035-A5B45910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D56B-60CF-8C4B-97C0-D25BCDB1872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460" y="4031173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9678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01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1C727-F5F4-5DCA-5963-FF013FBAB009}"/>
              </a:ext>
            </a:extLst>
          </p:cNvPr>
          <p:cNvSpPr/>
          <p:nvPr/>
        </p:nvSpPr>
        <p:spPr>
          <a:xfrm>
            <a:off x="2492128" y="2581209"/>
            <a:ext cx="2507005" cy="15696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Kristen ITC" panose="03050502040202030202" pitchFamily="66" charset="0"/>
                <a:cs typeface="Helvetica Neue"/>
              </a:rPr>
              <a:t>mini-</a:t>
            </a:r>
            <a:endParaRPr lang="en-US" sz="6000" b="1" dirty="0">
              <a:solidFill>
                <a:schemeClr val="tx1"/>
              </a:solidFill>
              <a:latin typeface="Kristen ITC" panose="03050502040202030202" pitchFamily="66" charset="0"/>
              <a:cs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C2C5-ED51-D1E7-C994-3841B4FF9B53}"/>
              </a:ext>
            </a:extLst>
          </p:cNvPr>
          <p:cNvSpPr/>
          <p:nvPr/>
        </p:nvSpPr>
        <p:spPr>
          <a:xfrm>
            <a:off x="4999133" y="2336443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F2EB7-2967-FB3F-28B7-22928D0F905D}"/>
              </a:ext>
            </a:extLst>
          </p:cNvPr>
          <p:cNvSpPr txBox="1"/>
          <p:nvPr/>
        </p:nvSpPr>
        <p:spPr>
          <a:xfrm>
            <a:off x="7225862" y="2524846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22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359" y="4751915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6088" y="4940318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DE89-0F2C-4E09-E841-E03DB1B9535A}"/>
              </a:ext>
            </a:extLst>
          </p:cNvPr>
          <p:cNvSpPr/>
          <p:nvPr/>
        </p:nvSpPr>
        <p:spPr>
          <a:xfrm>
            <a:off x="5065173" y="4996681"/>
            <a:ext cx="2507005" cy="15696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Kristen ITC" panose="03050502040202030202" pitchFamily="66" charset="0"/>
                <a:cs typeface="Helvetica Neue"/>
              </a:rPr>
              <a:t>mini-</a:t>
            </a:r>
            <a:endParaRPr lang="en-US" sz="6000" b="1" dirty="0">
              <a:solidFill>
                <a:schemeClr val="tx1"/>
              </a:solidFill>
              <a:latin typeface="Kristen ITC" panose="03050502040202030202" pitchFamily="66" charset="0"/>
              <a:cs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E9502-05AB-1B1A-F31A-343E0F847DBA}"/>
              </a:ext>
            </a:extLst>
          </p:cNvPr>
          <p:cNvSpPr/>
          <p:nvPr/>
        </p:nvSpPr>
        <p:spPr>
          <a:xfrm>
            <a:off x="7572178" y="4751915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4ABDA-D7B0-2B87-E15C-3D186A5DF444}"/>
              </a:ext>
            </a:extLst>
          </p:cNvPr>
          <p:cNvSpPr txBox="1"/>
          <p:nvPr/>
        </p:nvSpPr>
        <p:spPr>
          <a:xfrm>
            <a:off x="9798908" y="4940318"/>
            <a:ext cx="2360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CE88D-71F3-AD64-FFE3-7BE4B2F412D7}"/>
              </a:ext>
            </a:extLst>
          </p:cNvPr>
          <p:cNvSpPr/>
          <p:nvPr/>
        </p:nvSpPr>
        <p:spPr>
          <a:xfrm>
            <a:off x="1" y="-57357"/>
            <a:ext cx="12192000" cy="451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4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067051" y="3078009"/>
            <a:ext cx="6886575" cy="2055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4519" y="4150595"/>
            <a:ext cx="16273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  <a:sym typeface="Symbol" panose="05050102010706020507" pitchFamily="18" charset="2"/>
              </a:rPr>
              <a:t>Primary Endpoint</a:t>
            </a:r>
          </a:p>
          <a:p>
            <a:r>
              <a:rPr lang="en-GB" sz="1350" dirty="0">
                <a:latin typeface="Helvetica Neue"/>
              </a:rPr>
              <a:t>Clinical response</a:t>
            </a:r>
          </a:p>
          <a:p>
            <a:r>
              <a:rPr lang="en-GB" sz="1350" dirty="0">
                <a:latin typeface="Helvetica Neue"/>
              </a:rPr>
              <a:t>Full Mayo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5376" y="4145070"/>
            <a:ext cx="18678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</a:rPr>
              <a:t>Secondary </a:t>
            </a:r>
            <a:r>
              <a:rPr lang="en-GB" sz="1350" b="1" dirty="0">
                <a:latin typeface="Helvetica Neue"/>
                <a:sym typeface="Symbol" panose="05050102010706020507" pitchFamily="18" charset="2"/>
              </a:rPr>
              <a:t>Endpoint</a:t>
            </a:r>
          </a:p>
          <a:p>
            <a:r>
              <a:rPr lang="en-GB" sz="1350" dirty="0">
                <a:latin typeface="Helvetica Neue"/>
              </a:rPr>
              <a:t>Clinical remission</a:t>
            </a:r>
          </a:p>
          <a:p>
            <a:r>
              <a:rPr lang="en-GB" sz="1350" dirty="0">
                <a:latin typeface="Helvetica Neue"/>
              </a:rPr>
              <a:t>Treatment escalation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973" y="2726225"/>
            <a:ext cx="551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Mitochondrial antioxidant vs placebo (24 weeks duration)</a:t>
            </a:r>
            <a:endParaRPr lang="en-GB" sz="1400" b="1" dirty="0">
              <a:latin typeface="Helvetica Neue"/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2100" y="1911363"/>
            <a:ext cx="1451038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 Neue"/>
                <a:sym typeface="Symbol" panose="05050102010706020507" pitchFamily="18" charset="2"/>
              </a:rPr>
              <a:t>UC Flare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067051" y="3206839"/>
            <a:ext cx="121284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5627" y="3852342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8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564650" y="3080064"/>
            <a:ext cx="1443037" cy="2918"/>
          </a:xfrm>
          <a:prstGeom prst="line">
            <a:avLst/>
          </a:prstGeom>
          <a:ln w="762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104014" y="3558491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4548" y="35747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13488" y="35747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8991600" y="3565183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2100" y="249653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Screening</a:t>
            </a:r>
          </a:p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(Max 2 weeks)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191212" y="3206839"/>
            <a:ext cx="102202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092CA0-D2E9-44A7-B025-6CDDAAA1A48F}"/>
              </a:ext>
            </a:extLst>
          </p:cNvPr>
          <p:cNvSpPr txBox="1"/>
          <p:nvPr/>
        </p:nvSpPr>
        <p:spPr>
          <a:xfrm>
            <a:off x="2704738" y="384281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DBEE7-487D-4484-BFBE-A2A0C1026283}"/>
              </a:ext>
            </a:extLst>
          </p:cNvPr>
          <p:cNvSpPr txBox="1"/>
          <p:nvPr/>
        </p:nvSpPr>
        <p:spPr>
          <a:xfrm>
            <a:off x="5864519" y="3849826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8243-9A9C-42AA-BF15-4351968AE3E6}"/>
              </a:ext>
            </a:extLst>
          </p:cNvPr>
          <p:cNvSpPr txBox="1"/>
          <p:nvPr/>
        </p:nvSpPr>
        <p:spPr>
          <a:xfrm>
            <a:off x="8542631" y="3847401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24</a:t>
            </a:r>
          </a:p>
        </p:txBody>
      </p:sp>
      <p:pic>
        <p:nvPicPr>
          <p:cNvPr id="16" name="Picture 15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AE85391A-382E-42A8-BCB5-236FBEE2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52" y="1851881"/>
            <a:ext cx="1238674" cy="5806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0A2E46-5FB4-4956-8221-03DD0EC40218}"/>
              </a:ext>
            </a:extLst>
          </p:cNvPr>
          <p:cNvSpPr txBox="1"/>
          <p:nvPr/>
        </p:nvSpPr>
        <p:spPr>
          <a:xfrm>
            <a:off x="3033973" y="324507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Helvetica Neue"/>
              </a:rPr>
              <a:t>Oral Prednisolone 40mg </a:t>
            </a:r>
            <a:r>
              <a:rPr lang="en-GB" sz="1400" b="1" dirty="0">
                <a:latin typeface="Helvetica Neue"/>
                <a:sym typeface="Symbol" panose="05050102010706020507" pitchFamily="18" charset="2"/>
              </a:rPr>
              <a:t>(tapering by 5mg/week)</a:t>
            </a:r>
            <a:endParaRPr lang="en-GB" sz="1400" b="1" dirty="0">
              <a:solidFill>
                <a:srgbClr val="00B050"/>
              </a:solidFill>
              <a:latin typeface="Helvetica Neue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0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4006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460" y="4031173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2379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12004</TotalTime>
  <Words>81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 Neue</vt:lpstr>
      <vt:lpstr>Arial</vt:lpstr>
      <vt:lpstr>Calibri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Gwo-Tzer Ho</dc:creator>
  <cp:lastModifiedBy>Cher Shiong Chuah</cp:lastModifiedBy>
  <cp:revision>40</cp:revision>
  <dcterms:created xsi:type="dcterms:W3CDTF">2019-02-23T08:14:54Z</dcterms:created>
  <dcterms:modified xsi:type="dcterms:W3CDTF">2022-10-19T22:57:37Z</dcterms:modified>
</cp:coreProperties>
</file>