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8" r:id="rId3"/>
    <p:sldId id="277" r:id="rId4"/>
    <p:sldId id="278" r:id="rId5"/>
    <p:sldId id="259" r:id="rId6"/>
    <p:sldId id="279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D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536" y="6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C0CD-0C98-644B-B761-F97DDC04F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5360-1F99-294C-8035-A5B45910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D56B-60CF-8C4B-97C0-D25BCDB1872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967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01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1C727-F5F4-5DCA-5963-FF013FBAB009}"/>
              </a:ext>
            </a:extLst>
          </p:cNvPr>
          <p:cNvSpPr/>
          <p:nvPr/>
        </p:nvSpPr>
        <p:spPr>
          <a:xfrm>
            <a:off x="2492128" y="2581209"/>
            <a:ext cx="2507005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60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2C5-ED51-D1E7-C994-3841B4FF9B53}"/>
              </a:ext>
            </a:extLst>
          </p:cNvPr>
          <p:cNvSpPr/>
          <p:nvPr/>
        </p:nvSpPr>
        <p:spPr>
          <a:xfrm>
            <a:off x="4999133" y="2336443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2EB7-2967-FB3F-28B7-22928D0F905D}"/>
              </a:ext>
            </a:extLst>
          </p:cNvPr>
          <p:cNvSpPr txBox="1"/>
          <p:nvPr/>
        </p:nvSpPr>
        <p:spPr>
          <a:xfrm>
            <a:off x="7225862" y="2524846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22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359" y="4751915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6088" y="4940318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DE89-0F2C-4E09-E841-E03DB1B9535A}"/>
              </a:ext>
            </a:extLst>
          </p:cNvPr>
          <p:cNvSpPr/>
          <p:nvPr/>
        </p:nvSpPr>
        <p:spPr>
          <a:xfrm>
            <a:off x="5065173" y="4996681"/>
            <a:ext cx="2507005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60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E9502-05AB-1B1A-F31A-343E0F847DBA}"/>
              </a:ext>
            </a:extLst>
          </p:cNvPr>
          <p:cNvSpPr/>
          <p:nvPr/>
        </p:nvSpPr>
        <p:spPr>
          <a:xfrm>
            <a:off x="7572178" y="4751915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4ABDA-D7B0-2B87-E15C-3D186A5DF444}"/>
              </a:ext>
            </a:extLst>
          </p:cNvPr>
          <p:cNvSpPr txBox="1"/>
          <p:nvPr/>
        </p:nvSpPr>
        <p:spPr>
          <a:xfrm>
            <a:off x="9798908" y="4940318"/>
            <a:ext cx="2360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CE88D-71F3-AD64-FFE3-7BE4B2F412D7}"/>
              </a:ext>
            </a:extLst>
          </p:cNvPr>
          <p:cNvSpPr/>
          <p:nvPr/>
        </p:nvSpPr>
        <p:spPr>
          <a:xfrm>
            <a:off x="1" y="-57357"/>
            <a:ext cx="12192000" cy="451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067051" y="3078009"/>
            <a:ext cx="6886575" cy="2055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4519" y="4150595"/>
            <a:ext cx="16273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  <a:sym typeface="Symbol" panose="05050102010706020507" pitchFamily="18" charset="2"/>
              </a:rPr>
              <a:t>Primary Endpoint</a:t>
            </a:r>
          </a:p>
          <a:p>
            <a:r>
              <a:rPr lang="en-GB" sz="1350" dirty="0">
                <a:latin typeface="Helvetica Neue"/>
              </a:rPr>
              <a:t>Clinical response</a:t>
            </a:r>
          </a:p>
          <a:p>
            <a:r>
              <a:rPr lang="en-GB" sz="1350" dirty="0">
                <a:latin typeface="Helvetica Neue"/>
              </a:rPr>
              <a:t>Full Mayo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5376" y="4145070"/>
            <a:ext cx="18678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</a:rPr>
              <a:t>Secondary </a:t>
            </a:r>
            <a:r>
              <a:rPr lang="en-GB" sz="1350" b="1" dirty="0">
                <a:latin typeface="Helvetica Neue"/>
                <a:sym typeface="Symbol" panose="05050102010706020507" pitchFamily="18" charset="2"/>
              </a:rPr>
              <a:t>Endpoint</a:t>
            </a:r>
          </a:p>
          <a:p>
            <a:r>
              <a:rPr lang="en-GB" sz="1350" dirty="0">
                <a:latin typeface="Helvetica Neue"/>
              </a:rPr>
              <a:t>Clinical remission</a:t>
            </a:r>
          </a:p>
          <a:p>
            <a:r>
              <a:rPr lang="en-GB" sz="1350" dirty="0">
                <a:latin typeface="Helvetica Neue"/>
              </a:rPr>
              <a:t>Treatment escalation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973" y="2726225"/>
            <a:ext cx="551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Mitochondrial antioxidant vs placebo (24 weeks duration)</a:t>
            </a:r>
            <a:endParaRPr lang="en-GB" sz="1400" b="1" dirty="0"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100" y="1911363"/>
            <a:ext cx="1451038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 Neue"/>
                <a:sym typeface="Symbol" panose="05050102010706020507" pitchFamily="18" charset="2"/>
              </a:rPr>
              <a:t>UC Flare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067051" y="3206839"/>
            <a:ext cx="121284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5627" y="385234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8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564650" y="3080064"/>
            <a:ext cx="1443037" cy="2918"/>
          </a:xfrm>
          <a:prstGeom prst="line">
            <a:avLst/>
          </a:prstGeom>
          <a:ln w="762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104014" y="3558491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454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348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991600" y="3565183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2100" y="249653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Screening</a:t>
            </a:r>
          </a:p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(Max 2 weeks)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91212" y="3206839"/>
            <a:ext cx="102202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092CA0-D2E9-44A7-B025-6CDDAAA1A48F}"/>
              </a:ext>
            </a:extLst>
          </p:cNvPr>
          <p:cNvSpPr txBox="1"/>
          <p:nvPr/>
        </p:nvSpPr>
        <p:spPr>
          <a:xfrm>
            <a:off x="2704738" y="384281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DBEE7-487D-4484-BFBE-A2A0C1026283}"/>
              </a:ext>
            </a:extLst>
          </p:cNvPr>
          <p:cNvSpPr txBox="1"/>
          <p:nvPr/>
        </p:nvSpPr>
        <p:spPr>
          <a:xfrm>
            <a:off x="5864519" y="3849826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8243-9A9C-42AA-BF15-4351968AE3E6}"/>
              </a:ext>
            </a:extLst>
          </p:cNvPr>
          <p:cNvSpPr txBox="1"/>
          <p:nvPr/>
        </p:nvSpPr>
        <p:spPr>
          <a:xfrm>
            <a:off x="8542631" y="3847401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24</a:t>
            </a:r>
          </a:p>
        </p:txBody>
      </p:sp>
      <p:pic>
        <p:nvPicPr>
          <p:cNvPr id="16" name="Picture 1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E85391A-382E-42A8-BCB5-236FBEE2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52" y="1851881"/>
            <a:ext cx="1238674" cy="5806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A2E46-5FB4-4956-8221-03DD0EC40218}"/>
              </a:ext>
            </a:extLst>
          </p:cNvPr>
          <p:cNvSpPr txBox="1"/>
          <p:nvPr/>
        </p:nvSpPr>
        <p:spPr>
          <a:xfrm>
            <a:off x="3033973" y="32450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Helvetica Neue"/>
              </a:rPr>
              <a:t>Oral Prednisolone 40mg </a:t>
            </a:r>
            <a:r>
              <a:rPr lang="en-GB" sz="1400" b="1" dirty="0">
                <a:latin typeface="Helvetica Neue"/>
                <a:sym typeface="Symbol" panose="05050102010706020507" pitchFamily="18" charset="2"/>
              </a:rPr>
              <a:t>(tapering by 5mg/week)</a:t>
            </a:r>
            <a:endParaRPr lang="en-GB" sz="1400" b="1" dirty="0">
              <a:solidFill>
                <a:srgbClr val="00B050"/>
              </a:solidFill>
              <a:latin typeface="Helvetica Neue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0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067051" y="2694425"/>
            <a:ext cx="6886575" cy="2055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11978" y="3943285"/>
            <a:ext cx="16273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  <a:sym typeface="Symbol" panose="05050102010706020507" pitchFamily="18" charset="2"/>
              </a:rPr>
              <a:t>Primary Endpoint</a:t>
            </a:r>
          </a:p>
          <a:p>
            <a:r>
              <a:rPr lang="en-GB" sz="1350" dirty="0">
                <a:latin typeface="Helvetica Neue"/>
              </a:rPr>
              <a:t>Feasibility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1615" y="3943285"/>
            <a:ext cx="186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</a:rPr>
              <a:t>Secondary </a:t>
            </a:r>
            <a:r>
              <a:rPr lang="en-GB" sz="1350" b="1" dirty="0">
                <a:latin typeface="Helvetica Neue"/>
                <a:sym typeface="Symbol" panose="05050102010706020507" pitchFamily="18" charset="2"/>
              </a:rPr>
              <a:t>Endpoint</a:t>
            </a:r>
          </a:p>
          <a:p>
            <a:r>
              <a:rPr lang="en-GB" sz="1350" dirty="0">
                <a:latin typeface="Helvetica Neue"/>
              </a:rPr>
              <a:t>PUCAI Score</a:t>
            </a:r>
          </a:p>
          <a:p>
            <a:r>
              <a:rPr lang="en-GB" sz="1350" dirty="0">
                <a:latin typeface="Helvetica Neue"/>
              </a:rPr>
              <a:t>Clinical Response</a:t>
            </a:r>
          </a:p>
          <a:p>
            <a:r>
              <a:rPr lang="en-GB" sz="1350" dirty="0">
                <a:latin typeface="Helvetica Neue"/>
              </a:rPr>
              <a:t>Steroid Burden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973" y="2342641"/>
            <a:ext cx="551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Mitochondrial antioxidant vs placebo (24 weeks duration)</a:t>
            </a:r>
            <a:endParaRPr lang="en-GB" sz="1400" b="1" dirty="0"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100" y="1527779"/>
            <a:ext cx="3057247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 Neue"/>
                <a:sym typeface="Symbol" panose="05050102010706020507" pitchFamily="18" charset="2"/>
              </a:rPr>
              <a:t>UC Flare or new UC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067051" y="2823255"/>
            <a:ext cx="121284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4650" y="2696480"/>
            <a:ext cx="1443037" cy="2918"/>
          </a:xfrm>
          <a:prstGeom prst="line">
            <a:avLst/>
          </a:prstGeom>
          <a:ln w="762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104014" y="3189497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3488" y="3200952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9181071" y="3189497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2100" y="211294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Screening</a:t>
            </a:r>
          </a:p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(Max 2 weeks)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91212" y="2823255"/>
            <a:ext cx="102202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092CA0-D2E9-44A7-B025-6CDDAAA1A48F}"/>
              </a:ext>
            </a:extLst>
          </p:cNvPr>
          <p:cNvSpPr txBox="1"/>
          <p:nvPr/>
        </p:nvSpPr>
        <p:spPr>
          <a:xfrm>
            <a:off x="2704738" y="3473824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DBEE7-487D-4484-BFBE-A2A0C1026283}"/>
              </a:ext>
            </a:extLst>
          </p:cNvPr>
          <p:cNvSpPr txBox="1"/>
          <p:nvPr/>
        </p:nvSpPr>
        <p:spPr>
          <a:xfrm>
            <a:off x="5864519" y="3476070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8243-9A9C-42AA-BF15-4351968AE3E6}"/>
              </a:ext>
            </a:extLst>
          </p:cNvPr>
          <p:cNvSpPr txBox="1"/>
          <p:nvPr/>
        </p:nvSpPr>
        <p:spPr>
          <a:xfrm>
            <a:off x="8732102" y="3471715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24</a:t>
            </a:r>
          </a:p>
        </p:txBody>
      </p:sp>
      <p:pic>
        <p:nvPicPr>
          <p:cNvPr id="16" name="Picture 1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E85391A-382E-42A8-BCB5-236FBEE2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52" y="1468297"/>
            <a:ext cx="1238674" cy="5806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A2E46-5FB4-4956-8221-03DD0EC40218}"/>
              </a:ext>
            </a:extLst>
          </p:cNvPr>
          <p:cNvSpPr txBox="1"/>
          <p:nvPr/>
        </p:nvSpPr>
        <p:spPr>
          <a:xfrm>
            <a:off x="3033973" y="28614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Helvetica Neue"/>
              </a:rPr>
              <a:t>Oral Prednisolone 40mg </a:t>
            </a:r>
            <a:r>
              <a:rPr lang="en-GB" sz="1400" b="1" dirty="0">
                <a:latin typeface="Helvetica Neue"/>
                <a:sym typeface="Symbol" panose="05050102010706020507" pitchFamily="18" charset="2"/>
              </a:rPr>
              <a:t>(tapering by 5mg/week)</a:t>
            </a:r>
            <a:endParaRPr lang="en-GB" sz="1400" b="1" dirty="0">
              <a:solidFill>
                <a:srgbClr val="00B050"/>
              </a:solidFill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50574-A2C0-9559-504B-52A53697CA6E}"/>
              </a:ext>
            </a:extLst>
          </p:cNvPr>
          <p:cNvSpPr/>
          <p:nvPr/>
        </p:nvSpPr>
        <p:spPr>
          <a:xfrm>
            <a:off x="7745231" y="1490748"/>
            <a:ext cx="1017769" cy="5872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36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9B048B-25CB-59B4-2AA1-D7998F47D7BB}"/>
              </a:ext>
            </a:extLst>
          </p:cNvPr>
          <p:cNvSpPr txBox="1"/>
          <p:nvPr/>
        </p:nvSpPr>
        <p:spPr>
          <a:xfrm>
            <a:off x="3501113" y="3471833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A85D08-8035-E9B2-6548-1069790422CF}"/>
              </a:ext>
            </a:extLst>
          </p:cNvPr>
          <p:cNvCxnSpPr/>
          <p:nvPr/>
        </p:nvCxnSpPr>
        <p:spPr>
          <a:xfrm>
            <a:off x="3890034" y="3194199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BA0F7B-A92B-95C9-9B51-C8552DBAA73E}"/>
              </a:ext>
            </a:extLst>
          </p:cNvPr>
          <p:cNvSpPr txBox="1"/>
          <p:nvPr/>
        </p:nvSpPr>
        <p:spPr>
          <a:xfrm>
            <a:off x="4304288" y="347784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962899-45E1-78A4-1567-6CCA9BB6FEC9}"/>
              </a:ext>
            </a:extLst>
          </p:cNvPr>
          <p:cNvCxnSpPr/>
          <p:nvPr/>
        </p:nvCxnSpPr>
        <p:spPr>
          <a:xfrm>
            <a:off x="4693209" y="32002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302101-4AB3-2E1E-F252-873A9890F10E}"/>
              </a:ext>
            </a:extLst>
          </p:cNvPr>
          <p:cNvSpPr txBox="1"/>
          <p:nvPr/>
        </p:nvSpPr>
        <p:spPr>
          <a:xfrm>
            <a:off x="2911978" y="4925728"/>
            <a:ext cx="7222622" cy="561856"/>
          </a:xfrm>
          <a:prstGeom prst="roundRect">
            <a:avLst>
              <a:gd name="adj" fmla="val 29099"/>
            </a:avLst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>
                <a:solidFill>
                  <a:schemeClr val="bg1"/>
                </a:solidFill>
                <a:latin typeface="Helvetica Neue"/>
              </a:rPr>
              <a:t>Patient-Reported Outcome</a:t>
            </a:r>
            <a:endParaRPr lang="en-GB" sz="1350" b="1" dirty="0">
              <a:solidFill>
                <a:schemeClr val="bg1"/>
              </a:solidFill>
              <a:latin typeface="Helvetica Neue"/>
              <a:sym typeface="Symbol" panose="05050102010706020507" pitchFamily="18" charset="2"/>
            </a:endParaRPr>
          </a:p>
          <a:p>
            <a:pPr algn="ctr"/>
            <a:r>
              <a:rPr lang="en-GB" sz="1350" dirty="0">
                <a:solidFill>
                  <a:schemeClr val="bg1"/>
                </a:solidFill>
                <a:latin typeface="Helvetica Neue"/>
              </a:rPr>
              <a:t>TUMMY-UC Score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378D31-4E60-A941-7E81-FB6A9F8DEE4B}"/>
              </a:ext>
            </a:extLst>
          </p:cNvPr>
          <p:cNvCxnSpPr/>
          <p:nvPr/>
        </p:nvCxnSpPr>
        <p:spPr>
          <a:xfrm>
            <a:off x="7272450" y="3192534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939289-2A51-716E-ED66-691C8C5F76AF}"/>
              </a:ext>
            </a:extLst>
          </p:cNvPr>
          <p:cNvSpPr txBox="1"/>
          <p:nvPr/>
        </p:nvSpPr>
        <p:spPr>
          <a:xfrm>
            <a:off x="6823481" y="3467652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16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32D3D4-8285-4F00-C0FB-F267B2609877}"/>
              </a:ext>
            </a:extLst>
          </p:cNvPr>
          <p:cNvCxnSpPr/>
          <p:nvPr/>
        </p:nvCxnSpPr>
        <p:spPr>
          <a:xfrm>
            <a:off x="8226761" y="3187932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F45822-5FE4-49F9-9DB9-65266FE07084}"/>
              </a:ext>
            </a:extLst>
          </p:cNvPr>
          <p:cNvSpPr txBox="1"/>
          <p:nvPr/>
        </p:nvSpPr>
        <p:spPr>
          <a:xfrm>
            <a:off x="7777792" y="3463050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20</a:t>
            </a:r>
          </a:p>
        </p:txBody>
      </p:sp>
    </p:spTree>
    <p:extLst>
      <p:ext uri="{BB962C8B-B14F-4D97-AF65-F5344CB8AC3E}">
        <p14:creationId xmlns:p14="http://schemas.microsoft.com/office/powerpoint/2010/main" val="29653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4006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2379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</TotalTime>
  <Words>141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Calibri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Gwo-Tzer Ho</dc:creator>
  <cp:lastModifiedBy>Cher Shiong Chuah</cp:lastModifiedBy>
  <cp:revision>44</cp:revision>
  <dcterms:created xsi:type="dcterms:W3CDTF">2019-02-23T08:14:54Z</dcterms:created>
  <dcterms:modified xsi:type="dcterms:W3CDTF">2022-10-24T19:47:37Z</dcterms:modified>
</cp:coreProperties>
</file>