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5"/>
  </p:notesMasterIdLst>
  <p:handoutMasterIdLst>
    <p:handoutMasterId r:id="rId16"/>
  </p:handoutMasterIdLst>
  <p:sldIdLst>
    <p:sldId id="256" r:id="rId2"/>
    <p:sldId id="257" r:id="rId3"/>
    <p:sldId id="258" r:id="rId4"/>
    <p:sldId id="260" r:id="rId5"/>
    <p:sldId id="259"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0"/>
  </p:normalViewPr>
  <p:slideViewPr>
    <p:cSldViewPr snapToGrid="0" snapToObjects="1">
      <p:cViewPr varScale="1">
        <p:scale>
          <a:sx n="92" d="100"/>
          <a:sy n="92" d="100"/>
        </p:scale>
        <p:origin x="7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3C2704-C7FE-794E-89CA-070620AED855}" type="datetimeFigureOut">
              <a:rPr lang="en-US" smtClean="0"/>
              <a:t>10/30/16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7E6183-E8A6-094C-A152-7A2A82992A5B}" type="slidenum">
              <a:rPr lang="en-US" smtClean="0"/>
              <a:t>‹#›</a:t>
            </a:fld>
            <a:endParaRPr lang="en-US"/>
          </a:p>
        </p:txBody>
      </p:sp>
    </p:spTree>
    <p:extLst>
      <p:ext uri="{BB962C8B-B14F-4D97-AF65-F5344CB8AC3E}">
        <p14:creationId xmlns:p14="http://schemas.microsoft.com/office/powerpoint/2010/main" val="66106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7CF66-1AEC-D244-BCBD-959758974CBB}" type="datetimeFigureOut">
              <a:rPr lang="en-US" smtClean="0"/>
              <a:t>10/30/16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38AA7-53F3-9D43-80F1-AFB8E13593C5}" type="slidenum">
              <a:rPr lang="en-US" smtClean="0"/>
              <a:t>‹#›</a:t>
            </a:fld>
            <a:endParaRPr lang="en-US"/>
          </a:p>
        </p:txBody>
      </p:sp>
    </p:spTree>
    <p:extLst>
      <p:ext uri="{BB962C8B-B14F-4D97-AF65-F5344CB8AC3E}">
        <p14:creationId xmlns:p14="http://schemas.microsoft.com/office/powerpoint/2010/main" val="142339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38AA7-53F3-9D43-80F1-AFB8E13593C5}" type="slidenum">
              <a:rPr lang="en-US" smtClean="0"/>
              <a:t>9</a:t>
            </a:fld>
            <a:endParaRPr lang="en-US"/>
          </a:p>
        </p:txBody>
      </p:sp>
    </p:spTree>
    <p:extLst>
      <p:ext uri="{BB962C8B-B14F-4D97-AF65-F5344CB8AC3E}">
        <p14:creationId xmlns:p14="http://schemas.microsoft.com/office/powerpoint/2010/main" val="201922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10/30/16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10/30/16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10/30/16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10/30/16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10/30/16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a:t>
            </a:r>
            <a:r>
              <a:rPr lang="en-US" dirty="0" err="1" smtClean="0"/>
              <a:t>Nba</a:t>
            </a:r>
            <a:r>
              <a:rPr lang="en-US" dirty="0"/>
              <a:t> </a:t>
            </a:r>
            <a:r>
              <a:rPr lang="en-US" dirty="0" smtClean="0"/>
              <a:t>Regular season wins</a:t>
            </a:r>
            <a:endParaRPr lang="en-US" dirty="0"/>
          </a:p>
        </p:txBody>
      </p:sp>
      <p:sp>
        <p:nvSpPr>
          <p:cNvPr id="3" name="Subtitle 2"/>
          <p:cNvSpPr>
            <a:spLocks noGrp="1"/>
          </p:cNvSpPr>
          <p:nvPr>
            <p:ph type="subTitle" idx="1"/>
          </p:nvPr>
        </p:nvSpPr>
        <p:spPr/>
        <p:txBody>
          <a:bodyPr/>
          <a:lstStyle/>
          <a:p>
            <a:r>
              <a:rPr lang="en-US" dirty="0" smtClean="0"/>
              <a:t>Shaun Chaudhary</a:t>
            </a:r>
          </a:p>
          <a:p>
            <a:r>
              <a:rPr lang="en-US" dirty="0" smtClean="0"/>
              <a:t>DAT-NYC-41</a:t>
            </a:r>
            <a:endParaRPr lang="en-US" dirty="0"/>
          </a:p>
        </p:txBody>
      </p:sp>
    </p:spTree>
    <p:extLst>
      <p:ext uri="{BB962C8B-B14F-4D97-AF65-F5344CB8AC3E}">
        <p14:creationId xmlns:p14="http://schemas.microsoft.com/office/powerpoint/2010/main" val="909900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73582"/>
            <a:ext cx="7729728" cy="1188720"/>
          </a:xfrm>
        </p:spPr>
        <p:txBody>
          <a:bodyPr/>
          <a:lstStyle/>
          <a:p>
            <a:r>
              <a:rPr lang="en-US" dirty="0" smtClean="0"/>
              <a:t>Evaluating results</a:t>
            </a:r>
            <a:endParaRPr lang="en-US" dirty="0"/>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91" y="1943326"/>
            <a:ext cx="5542971" cy="4157229"/>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709" y="1943326"/>
            <a:ext cx="5542972" cy="4157229"/>
          </a:xfrm>
          <a:prstGeom prst="rect">
            <a:avLst/>
          </a:prstGeom>
        </p:spPr>
      </p:pic>
    </p:spTree>
    <p:extLst>
      <p:ext uri="{BB962C8B-B14F-4D97-AF65-F5344CB8AC3E}">
        <p14:creationId xmlns:p14="http://schemas.microsoft.com/office/powerpoint/2010/main" val="77405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73583"/>
            <a:ext cx="7729728" cy="546854"/>
          </a:xfrm>
        </p:spPr>
        <p:txBody>
          <a:bodyPr>
            <a:normAutofit fontScale="90000"/>
          </a:bodyPr>
          <a:lstStyle/>
          <a:p>
            <a:r>
              <a:rPr lang="en-US" dirty="0" smtClean="0"/>
              <a:t>Predict 2017 regular season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70619589"/>
              </p:ext>
            </p:extLst>
          </p:nvPr>
        </p:nvGraphicFramePr>
        <p:xfrm>
          <a:off x="1115303" y="1103630"/>
          <a:ext cx="4468085" cy="5135880"/>
        </p:xfrm>
        <a:graphic>
          <a:graphicData uri="http://schemas.openxmlformats.org/drawingml/2006/table">
            <a:tbl>
              <a:tblPr firstRow="1">
                <a:tableStyleId>{F5AB1C69-6EDB-4FF4-983F-18BD219EF322}</a:tableStyleId>
              </a:tblPr>
              <a:tblGrid>
                <a:gridCol w="2182085"/>
                <a:gridCol w="861586"/>
                <a:gridCol w="1424414"/>
              </a:tblGrid>
              <a:tr h="320040">
                <a:tc>
                  <a:txBody>
                    <a:bodyPr/>
                    <a:lstStyle/>
                    <a:p>
                      <a:r>
                        <a:rPr lang="en-US" sz="1600" smtClean="0">
                          <a:latin typeface="+mn-lt"/>
                        </a:rPr>
                        <a:t>Eastern Conference</a:t>
                      </a:r>
                      <a:endParaRPr lang="en-US" sz="1600" dirty="0">
                        <a:latin typeface="+mn-lt"/>
                      </a:endParaRPr>
                    </a:p>
                  </a:txBody>
                  <a:tcPr/>
                </a:tc>
                <a:tc>
                  <a:txBody>
                    <a:bodyPr/>
                    <a:lstStyle/>
                    <a:p>
                      <a:pPr algn="ctr"/>
                      <a:r>
                        <a:rPr lang="en-US" sz="1600" baseline="0" dirty="0" smtClean="0">
                          <a:latin typeface="+mn-lt"/>
                        </a:rPr>
                        <a:t>Win %</a:t>
                      </a:r>
                      <a:endParaRPr lang="en-US" sz="1600" dirty="0">
                        <a:latin typeface="+mn-lt"/>
                      </a:endParaRPr>
                    </a:p>
                  </a:txBody>
                  <a:tcPr/>
                </a:tc>
                <a:tc>
                  <a:txBody>
                    <a:bodyPr/>
                    <a:lstStyle/>
                    <a:p>
                      <a:pPr algn="ctr"/>
                      <a:r>
                        <a:rPr lang="en-US" sz="1600" dirty="0" smtClean="0">
                          <a:latin typeface="+mn-lt"/>
                        </a:rPr>
                        <a:t>Games Won</a:t>
                      </a:r>
                      <a:endParaRPr lang="en-US" sz="1600" dirty="0">
                        <a:latin typeface="+mn-lt"/>
                      </a:endParaRPr>
                    </a:p>
                  </a:txBody>
                  <a:tcPr/>
                </a:tc>
              </a:tr>
              <a:tr h="320040">
                <a:tc>
                  <a:txBody>
                    <a:bodyPr/>
                    <a:lstStyle/>
                    <a:p>
                      <a:pPr algn="l" fontAlgn="b"/>
                      <a:r>
                        <a:rPr lang="en-US" sz="1600" b="0" i="0" u="none" strike="noStrike" kern="1200" dirty="0">
                          <a:solidFill>
                            <a:srgbClr val="000000"/>
                          </a:solidFill>
                          <a:effectLst/>
                          <a:latin typeface="+mn-lt"/>
                          <a:ea typeface="+mn-ea"/>
                          <a:cs typeface="+mn-cs"/>
                        </a:rPr>
                        <a:t>Toronto Raptors</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0.618</a:t>
                      </a:r>
                    </a:p>
                  </a:txBody>
                  <a:tcPr marL="6350" marR="6350" marT="6350" marB="0" anchor="b"/>
                </a:tc>
                <a:tc>
                  <a:txBody>
                    <a:bodyPr/>
                    <a:lstStyle/>
                    <a:p>
                      <a:pPr algn="ctr" fontAlgn="b"/>
                      <a:r>
                        <a:rPr lang="en-US" sz="1600" b="0" i="0" u="none" strike="noStrike" kern="1200" dirty="0" smtClean="0">
                          <a:solidFill>
                            <a:srgbClr val="000000"/>
                          </a:solidFill>
                          <a:effectLst/>
                          <a:latin typeface="+mn-lt"/>
                          <a:ea typeface="+mn-ea"/>
                          <a:cs typeface="+mn-cs"/>
                        </a:rPr>
                        <a:t>51</a:t>
                      </a:r>
                      <a:endParaRPr lang="uk-UA" sz="1600" b="0" i="0" u="none" strike="noStrike" kern="1200" dirty="0">
                        <a:solidFill>
                          <a:srgbClr val="000000"/>
                        </a:solidFill>
                        <a:effectLst/>
                        <a:latin typeface="+mn-lt"/>
                        <a:ea typeface="+mn-ea"/>
                        <a:cs typeface="+mn-cs"/>
                      </a:endParaRPr>
                    </a:p>
                  </a:txBody>
                  <a:tcPr marL="6350" marR="6350" marT="6350" marB="0" anchor="b"/>
                </a:tc>
              </a:tr>
              <a:tr h="320040">
                <a:tc>
                  <a:txBody>
                    <a:bodyPr/>
                    <a:lstStyle/>
                    <a:p>
                      <a:pPr algn="l" fontAlgn="b"/>
                      <a:r>
                        <a:rPr lang="en-US" sz="1600" b="0" i="0" u="none" strike="noStrike" kern="1200" dirty="0">
                          <a:solidFill>
                            <a:srgbClr val="000000"/>
                          </a:solidFill>
                          <a:effectLst/>
                          <a:latin typeface="+mn-lt"/>
                          <a:ea typeface="+mn-ea"/>
                          <a:cs typeface="+mn-cs"/>
                        </a:rPr>
                        <a:t>Boston Celtics</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0.595</a:t>
                      </a:r>
                    </a:p>
                  </a:txBody>
                  <a:tcPr marL="6350" marR="6350" marT="6350" marB="0" anchor="b"/>
                </a:tc>
                <a:tc>
                  <a:txBody>
                    <a:bodyPr/>
                    <a:lstStyle/>
                    <a:p>
                      <a:pPr algn="ctr" fontAlgn="b"/>
                      <a:r>
                        <a:rPr lang="cs-CZ" sz="1600" b="0" i="0" u="none" strike="noStrike" kern="1200">
                          <a:solidFill>
                            <a:srgbClr val="000000"/>
                          </a:solidFill>
                          <a:effectLst/>
                          <a:latin typeface="+mn-lt"/>
                          <a:ea typeface="+mn-ea"/>
                          <a:cs typeface="+mn-cs"/>
                        </a:rPr>
                        <a:t>49</a:t>
                      </a:r>
                    </a:p>
                  </a:txBody>
                  <a:tcPr marL="6350" marR="6350" marT="6350" marB="0" anchor="b"/>
                </a:tc>
              </a:tr>
              <a:tr h="320040">
                <a:tc>
                  <a:txBody>
                    <a:bodyPr/>
                    <a:lstStyle/>
                    <a:p>
                      <a:pPr algn="l" fontAlgn="b"/>
                      <a:r>
                        <a:rPr lang="en-US" sz="1600" b="0" i="0" u="none" strike="noStrike" kern="1200" dirty="0">
                          <a:solidFill>
                            <a:srgbClr val="000000"/>
                          </a:solidFill>
                          <a:effectLst/>
                          <a:latin typeface="+mn-lt"/>
                          <a:ea typeface="+mn-ea"/>
                          <a:cs typeface="+mn-cs"/>
                        </a:rPr>
                        <a:t>Cleveland Cavaliers</a:t>
                      </a:r>
                    </a:p>
                  </a:txBody>
                  <a:tcPr marL="6350" marR="6350" marT="6350" marB="0" anchor="b"/>
                </a:tc>
                <a:tc>
                  <a:txBody>
                    <a:bodyPr/>
                    <a:lstStyle/>
                    <a:p>
                      <a:pPr algn="ctr" fontAlgn="b"/>
                      <a:r>
                        <a:rPr lang="nb-NO" sz="1600" b="0" i="0" u="none" strike="noStrike" kern="1200" dirty="0">
                          <a:solidFill>
                            <a:srgbClr val="000000"/>
                          </a:solidFill>
                          <a:effectLst/>
                          <a:latin typeface="+mn-lt"/>
                          <a:ea typeface="+mn-ea"/>
                          <a:cs typeface="+mn-cs"/>
                        </a:rPr>
                        <a:t>0.586</a:t>
                      </a:r>
                    </a:p>
                  </a:txBody>
                  <a:tcPr marL="6350" marR="6350" marT="6350" marB="0" anchor="b"/>
                </a:tc>
                <a:tc>
                  <a:txBody>
                    <a:bodyPr/>
                    <a:lstStyle/>
                    <a:p>
                      <a:pPr algn="ctr" fontAlgn="b"/>
                      <a:r>
                        <a:rPr lang="is-IS" sz="1600" b="0" i="0" u="none" strike="noStrike" kern="1200">
                          <a:solidFill>
                            <a:srgbClr val="000000"/>
                          </a:solidFill>
                          <a:effectLst/>
                          <a:latin typeface="+mn-lt"/>
                          <a:ea typeface="+mn-ea"/>
                          <a:cs typeface="+mn-cs"/>
                        </a:rPr>
                        <a:t>48</a:t>
                      </a:r>
                    </a:p>
                  </a:txBody>
                  <a:tcPr marL="6350" marR="6350" marT="6350" marB="0" anchor="b"/>
                </a:tc>
              </a:tr>
              <a:tr h="320040">
                <a:tc>
                  <a:txBody>
                    <a:bodyPr/>
                    <a:lstStyle/>
                    <a:p>
                      <a:pPr algn="l" fontAlgn="b"/>
                      <a:r>
                        <a:rPr lang="en-US" sz="1600" b="0" i="0" u="none" strike="noStrike" kern="1200" dirty="0">
                          <a:solidFill>
                            <a:srgbClr val="000000"/>
                          </a:solidFill>
                          <a:effectLst/>
                          <a:latin typeface="+mn-lt"/>
                          <a:ea typeface="+mn-ea"/>
                          <a:cs typeface="+mn-cs"/>
                        </a:rPr>
                        <a:t>Atlanta Hawks</a:t>
                      </a:r>
                    </a:p>
                  </a:txBody>
                  <a:tcPr marL="6350" marR="6350" marT="6350" marB="0" anchor="b"/>
                </a:tc>
                <a:tc>
                  <a:txBody>
                    <a:bodyPr/>
                    <a:lstStyle/>
                    <a:p>
                      <a:pPr algn="ctr" fontAlgn="b"/>
                      <a:r>
                        <a:rPr lang="nb-NO" sz="1600" b="0" i="0" u="none" strike="noStrike" kern="1200" dirty="0">
                          <a:solidFill>
                            <a:srgbClr val="000000"/>
                          </a:solidFill>
                          <a:effectLst/>
                          <a:latin typeface="+mn-lt"/>
                          <a:ea typeface="+mn-ea"/>
                          <a:cs typeface="+mn-cs"/>
                        </a:rPr>
                        <a:t>0.580</a:t>
                      </a:r>
                    </a:p>
                  </a:txBody>
                  <a:tcPr marL="6350" marR="6350" marT="6350" marB="0" anchor="b"/>
                </a:tc>
                <a:tc>
                  <a:txBody>
                    <a:bodyPr/>
                    <a:lstStyle/>
                    <a:p>
                      <a:pPr algn="ctr" fontAlgn="b"/>
                      <a:r>
                        <a:rPr lang="is-IS" sz="1600" b="0" i="0" u="none" strike="noStrike" kern="1200">
                          <a:solidFill>
                            <a:srgbClr val="000000"/>
                          </a:solidFill>
                          <a:effectLst/>
                          <a:latin typeface="+mn-lt"/>
                          <a:ea typeface="+mn-ea"/>
                          <a:cs typeface="+mn-cs"/>
                        </a:rPr>
                        <a:t>48</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Indiana Pacers</a:t>
                      </a:r>
                    </a:p>
                  </a:txBody>
                  <a:tcPr marL="6350" marR="6350" marT="6350" marB="0" anchor="b"/>
                </a:tc>
                <a:tc>
                  <a:txBody>
                    <a:bodyPr/>
                    <a:lstStyle/>
                    <a:p>
                      <a:pPr algn="ctr" fontAlgn="b"/>
                      <a:r>
                        <a:rPr lang="nb-NO" sz="1600" b="0" i="0" u="none" strike="noStrike" kern="1200" dirty="0">
                          <a:solidFill>
                            <a:srgbClr val="000000"/>
                          </a:solidFill>
                          <a:effectLst/>
                          <a:latin typeface="+mn-lt"/>
                          <a:ea typeface="+mn-ea"/>
                          <a:cs typeface="+mn-cs"/>
                        </a:rPr>
                        <a:t>0.578</a:t>
                      </a:r>
                    </a:p>
                  </a:txBody>
                  <a:tcPr marL="6350" marR="6350" marT="6350" marB="0" anchor="b"/>
                </a:tc>
                <a:tc>
                  <a:txBody>
                    <a:bodyPr/>
                    <a:lstStyle/>
                    <a:p>
                      <a:pPr algn="ctr" fontAlgn="b"/>
                      <a:r>
                        <a:rPr lang="en-US" sz="1600" b="0" i="0" u="none" strike="noStrike" kern="1200">
                          <a:solidFill>
                            <a:srgbClr val="000000"/>
                          </a:solidFill>
                          <a:effectLst/>
                          <a:latin typeface="+mn-lt"/>
                          <a:ea typeface="+mn-ea"/>
                          <a:cs typeface="+mn-cs"/>
                        </a:rPr>
                        <a:t>47</a:t>
                      </a:r>
                    </a:p>
                  </a:txBody>
                  <a:tcPr marL="6350" marR="6350" marT="6350" marB="0" anchor="b"/>
                </a:tc>
              </a:tr>
              <a:tr h="320040">
                <a:tc>
                  <a:txBody>
                    <a:bodyPr/>
                    <a:lstStyle/>
                    <a:p>
                      <a:pPr algn="l" fontAlgn="b"/>
                      <a:r>
                        <a:rPr lang="en-US" sz="1600" b="0" i="0" u="none" strike="noStrike" kern="1200" dirty="0">
                          <a:solidFill>
                            <a:srgbClr val="000000"/>
                          </a:solidFill>
                          <a:effectLst/>
                          <a:latin typeface="+mn-lt"/>
                          <a:ea typeface="+mn-ea"/>
                          <a:cs typeface="+mn-cs"/>
                        </a:rPr>
                        <a:t>Charlotte Hornets</a:t>
                      </a:r>
                    </a:p>
                  </a:txBody>
                  <a:tcPr marL="6350" marR="6350" marT="6350" marB="0" anchor="b"/>
                </a:tc>
                <a:tc>
                  <a:txBody>
                    <a:bodyPr/>
                    <a:lstStyle/>
                    <a:p>
                      <a:pPr algn="ctr" fontAlgn="b"/>
                      <a:r>
                        <a:rPr lang="nb-NO" sz="1600" b="0" i="0" u="none" strike="noStrike" kern="1200" dirty="0">
                          <a:solidFill>
                            <a:srgbClr val="000000"/>
                          </a:solidFill>
                          <a:effectLst/>
                          <a:latin typeface="+mn-lt"/>
                          <a:ea typeface="+mn-ea"/>
                          <a:cs typeface="+mn-cs"/>
                        </a:rPr>
                        <a:t>0.549</a:t>
                      </a:r>
                    </a:p>
                  </a:txBody>
                  <a:tcPr marL="6350" marR="6350" marT="6350" marB="0" anchor="b"/>
                </a:tc>
                <a:tc>
                  <a:txBody>
                    <a:bodyPr/>
                    <a:lstStyle/>
                    <a:p>
                      <a:pPr algn="ctr" fontAlgn="b"/>
                      <a:r>
                        <a:rPr lang="en-US" sz="1600" b="0" i="0" u="none" strike="noStrike" kern="1200">
                          <a:solidFill>
                            <a:srgbClr val="000000"/>
                          </a:solidFill>
                          <a:effectLst/>
                          <a:latin typeface="+mn-lt"/>
                          <a:ea typeface="+mn-ea"/>
                          <a:cs typeface="+mn-cs"/>
                        </a:rPr>
                        <a:t>45</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Miami Heat</a:t>
                      </a:r>
                    </a:p>
                  </a:txBody>
                  <a:tcPr marL="6350" marR="6350" marT="6350" marB="0" anchor="b"/>
                </a:tc>
                <a:tc>
                  <a:txBody>
                    <a:bodyPr/>
                    <a:lstStyle/>
                    <a:p>
                      <a:pPr algn="ctr" fontAlgn="b"/>
                      <a:r>
                        <a:rPr lang="nb-NO" sz="1600" b="0" i="0" u="none" strike="noStrike" kern="1200" dirty="0">
                          <a:solidFill>
                            <a:srgbClr val="000000"/>
                          </a:solidFill>
                          <a:effectLst/>
                          <a:latin typeface="+mn-lt"/>
                          <a:ea typeface="+mn-ea"/>
                          <a:cs typeface="+mn-cs"/>
                        </a:rPr>
                        <a:t>0.544</a:t>
                      </a:r>
                    </a:p>
                  </a:txBody>
                  <a:tcPr marL="6350" marR="6350" marT="6350" marB="0" anchor="b"/>
                </a:tc>
                <a:tc>
                  <a:txBody>
                    <a:bodyPr/>
                    <a:lstStyle/>
                    <a:p>
                      <a:pPr algn="ctr" fontAlgn="b"/>
                      <a:r>
                        <a:rPr lang="en-US" sz="1600" b="0" i="0" u="none" strike="noStrike" kern="1200" dirty="0">
                          <a:solidFill>
                            <a:srgbClr val="000000"/>
                          </a:solidFill>
                          <a:effectLst/>
                          <a:latin typeface="+mn-lt"/>
                          <a:ea typeface="+mn-ea"/>
                          <a:cs typeface="+mn-cs"/>
                        </a:rPr>
                        <a:t>45</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Detroit Pistons</a:t>
                      </a:r>
                    </a:p>
                  </a:txBody>
                  <a:tcPr marL="6350" marR="6350" marT="6350" marB="0" anchor="b"/>
                </a:tc>
                <a:tc>
                  <a:txBody>
                    <a:bodyPr/>
                    <a:lstStyle/>
                    <a:p>
                      <a:pPr algn="ctr" fontAlgn="b"/>
                      <a:r>
                        <a:rPr lang="en-US" sz="1600" b="0" i="0" u="none" strike="noStrike" kern="1200" dirty="0" smtClean="0">
                          <a:solidFill>
                            <a:srgbClr val="000000"/>
                          </a:solidFill>
                          <a:effectLst/>
                          <a:latin typeface="+mn-lt"/>
                          <a:ea typeface="+mn-ea"/>
                          <a:cs typeface="+mn-cs"/>
                        </a:rPr>
                        <a:t>0.539</a:t>
                      </a:r>
                      <a:endParaRPr lang="uk-UA" sz="1600" b="0" i="0" u="none" strike="noStrike" kern="1200" dirty="0">
                        <a:solidFill>
                          <a:srgbClr val="000000"/>
                        </a:solidFill>
                        <a:effectLst/>
                        <a:latin typeface="+mn-lt"/>
                        <a:ea typeface="+mn-ea"/>
                        <a:cs typeface="+mn-cs"/>
                      </a:endParaRPr>
                    </a:p>
                  </a:txBody>
                  <a:tcPr marL="6350" marR="6350" marT="6350" marB="0" anchor="b"/>
                </a:tc>
                <a:tc>
                  <a:txBody>
                    <a:bodyPr/>
                    <a:lstStyle/>
                    <a:p>
                      <a:pPr algn="ctr" fontAlgn="b"/>
                      <a:r>
                        <a:rPr lang="en-US" sz="1600" b="0" i="0" u="none" strike="noStrike" kern="1200" dirty="0">
                          <a:solidFill>
                            <a:srgbClr val="000000"/>
                          </a:solidFill>
                          <a:effectLst/>
                          <a:latin typeface="+mn-lt"/>
                          <a:ea typeface="+mn-ea"/>
                          <a:cs typeface="+mn-cs"/>
                        </a:rPr>
                        <a:t>44</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Chicago Bulls</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0.403</a:t>
                      </a:r>
                    </a:p>
                  </a:txBody>
                  <a:tcPr marL="6350" marR="6350" marT="6350" marB="0" anchor="b"/>
                </a:tc>
                <a:tc>
                  <a:txBody>
                    <a:bodyPr/>
                    <a:lstStyle/>
                    <a:p>
                      <a:pPr algn="ctr" fontAlgn="b"/>
                      <a:r>
                        <a:rPr lang="en-US" sz="1600" b="0" i="0" u="none" strike="noStrike" kern="1200" dirty="0">
                          <a:solidFill>
                            <a:srgbClr val="000000"/>
                          </a:solidFill>
                          <a:effectLst/>
                          <a:latin typeface="+mn-lt"/>
                          <a:ea typeface="+mn-ea"/>
                          <a:cs typeface="+mn-cs"/>
                        </a:rPr>
                        <a:t>33</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Washington Wizards</a:t>
                      </a:r>
                    </a:p>
                  </a:txBody>
                  <a:tcPr marL="6350" marR="6350" marT="6350" marB="0" anchor="b"/>
                </a:tc>
                <a:tc>
                  <a:txBody>
                    <a:bodyPr/>
                    <a:lstStyle/>
                    <a:p>
                      <a:pPr algn="ctr" fontAlgn="b"/>
                      <a:r>
                        <a:rPr lang="en-US" sz="1600" b="0" i="0" u="none" strike="noStrike" kern="1200" dirty="0" smtClean="0">
                          <a:solidFill>
                            <a:srgbClr val="000000"/>
                          </a:solidFill>
                          <a:effectLst/>
                          <a:latin typeface="+mn-lt"/>
                          <a:ea typeface="+mn-ea"/>
                          <a:cs typeface="+mn-cs"/>
                        </a:rPr>
                        <a:t>0.398</a:t>
                      </a:r>
                      <a:endParaRPr lang="uk-UA" sz="1600" b="0" i="0" u="none" strike="noStrike" kern="1200" dirty="0">
                        <a:solidFill>
                          <a:srgbClr val="000000"/>
                        </a:solidFill>
                        <a:effectLst/>
                        <a:latin typeface="+mn-lt"/>
                        <a:ea typeface="+mn-ea"/>
                        <a:cs typeface="+mn-cs"/>
                      </a:endParaRPr>
                    </a:p>
                  </a:txBody>
                  <a:tcPr marL="6350" marR="6350" marT="6350" marB="0" anchor="b"/>
                </a:tc>
                <a:tc>
                  <a:txBody>
                    <a:bodyPr/>
                    <a:lstStyle/>
                    <a:p>
                      <a:pPr algn="ctr" fontAlgn="b"/>
                      <a:r>
                        <a:rPr lang="en-US" sz="1600" b="0" i="0" u="none" strike="noStrike" kern="1200" dirty="0">
                          <a:solidFill>
                            <a:srgbClr val="000000"/>
                          </a:solidFill>
                          <a:effectLst/>
                          <a:latin typeface="+mn-lt"/>
                          <a:ea typeface="+mn-ea"/>
                          <a:cs typeface="+mn-cs"/>
                        </a:rPr>
                        <a:t>33</a:t>
                      </a:r>
                    </a:p>
                  </a:txBody>
                  <a:tcPr marL="6350" marR="6350" marT="6350" marB="0" anchor="b"/>
                </a:tc>
              </a:tr>
              <a:tr h="320040">
                <a:tc>
                  <a:txBody>
                    <a:bodyPr/>
                    <a:lstStyle/>
                    <a:p>
                      <a:pPr algn="l" fontAlgn="b"/>
                      <a:r>
                        <a:rPr lang="en-US" sz="1600" b="0" i="0" u="none" strike="noStrike" kern="1200" dirty="0">
                          <a:solidFill>
                            <a:srgbClr val="000000"/>
                          </a:solidFill>
                          <a:effectLst/>
                          <a:latin typeface="+mn-lt"/>
                          <a:ea typeface="+mn-ea"/>
                          <a:cs typeface="+mn-cs"/>
                        </a:rPr>
                        <a:t>New York Knicks</a:t>
                      </a:r>
                    </a:p>
                  </a:txBody>
                  <a:tcPr marL="6350" marR="6350" marT="6350" marB="0" anchor="b"/>
                </a:tc>
                <a:tc>
                  <a:txBody>
                    <a:bodyPr/>
                    <a:lstStyle/>
                    <a:p>
                      <a:pPr algn="ctr" fontAlgn="b"/>
                      <a:r>
                        <a:rPr lang="it-IT" sz="1600" b="0" i="0" u="none" strike="noStrike" kern="1200">
                          <a:solidFill>
                            <a:srgbClr val="000000"/>
                          </a:solidFill>
                          <a:effectLst/>
                          <a:latin typeface="+mn-lt"/>
                          <a:ea typeface="+mn-ea"/>
                          <a:cs typeface="+mn-cs"/>
                        </a:rPr>
                        <a:t>0.394</a:t>
                      </a:r>
                    </a:p>
                  </a:txBody>
                  <a:tcPr marL="6350" marR="6350" marT="6350" marB="0" anchor="b"/>
                </a:tc>
                <a:tc>
                  <a:txBody>
                    <a:bodyPr/>
                    <a:lstStyle/>
                    <a:p>
                      <a:pPr algn="ctr" fontAlgn="b"/>
                      <a:r>
                        <a:rPr lang="is-IS" sz="1600" b="0" i="0" u="none" strike="noStrike" kern="1200" dirty="0">
                          <a:solidFill>
                            <a:srgbClr val="000000"/>
                          </a:solidFill>
                          <a:effectLst/>
                          <a:latin typeface="+mn-lt"/>
                          <a:ea typeface="+mn-ea"/>
                          <a:cs typeface="+mn-cs"/>
                        </a:rPr>
                        <a:t>32</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Orlando Magic</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0.383</a:t>
                      </a:r>
                    </a:p>
                  </a:txBody>
                  <a:tcPr marL="6350" marR="6350" marT="6350" marB="0" anchor="b"/>
                </a:tc>
                <a:tc>
                  <a:txBody>
                    <a:bodyPr/>
                    <a:lstStyle/>
                    <a:p>
                      <a:pPr algn="ctr" fontAlgn="b"/>
                      <a:r>
                        <a:rPr lang="en-US" sz="1600" b="0" i="0" u="none" strike="noStrike" kern="1200" dirty="0">
                          <a:solidFill>
                            <a:srgbClr val="000000"/>
                          </a:solidFill>
                          <a:effectLst/>
                          <a:latin typeface="+mn-lt"/>
                          <a:ea typeface="+mn-ea"/>
                          <a:cs typeface="+mn-cs"/>
                        </a:rPr>
                        <a:t>31</a:t>
                      </a:r>
                    </a:p>
                  </a:txBody>
                  <a:tcPr marL="6350" marR="6350" marT="6350" marB="0" anchor="b"/>
                </a:tc>
              </a:tr>
              <a:tr h="320040">
                <a:tc>
                  <a:txBody>
                    <a:bodyPr/>
                    <a:lstStyle/>
                    <a:p>
                      <a:pPr algn="l" fontAlgn="b"/>
                      <a:r>
                        <a:rPr lang="en-US" sz="1600" b="0" i="0" u="none" strike="noStrike" kern="1200" dirty="0">
                          <a:solidFill>
                            <a:srgbClr val="000000"/>
                          </a:solidFill>
                          <a:effectLst/>
                          <a:latin typeface="+mn-lt"/>
                          <a:ea typeface="+mn-ea"/>
                          <a:cs typeface="+mn-cs"/>
                        </a:rPr>
                        <a:t>Milwaukee Bucks</a:t>
                      </a:r>
                    </a:p>
                  </a:txBody>
                  <a:tcPr marL="6350" marR="6350" marT="6350" marB="0" anchor="b"/>
                </a:tc>
                <a:tc>
                  <a:txBody>
                    <a:bodyPr/>
                    <a:lstStyle/>
                    <a:p>
                      <a:pPr algn="ctr" fontAlgn="b"/>
                      <a:r>
                        <a:rPr lang="nb-NO" sz="1600" b="0" i="0" u="none" strike="noStrike" kern="1200" dirty="0">
                          <a:solidFill>
                            <a:srgbClr val="000000"/>
                          </a:solidFill>
                          <a:effectLst/>
                          <a:latin typeface="+mn-lt"/>
                          <a:ea typeface="+mn-ea"/>
                          <a:cs typeface="+mn-cs"/>
                        </a:rPr>
                        <a:t>0.376</a:t>
                      </a:r>
                    </a:p>
                  </a:txBody>
                  <a:tcPr marL="6350" marR="6350" marT="6350" marB="0" anchor="b"/>
                </a:tc>
                <a:tc>
                  <a:txBody>
                    <a:bodyPr/>
                    <a:lstStyle/>
                    <a:p>
                      <a:pPr algn="ctr" fontAlgn="b"/>
                      <a:r>
                        <a:rPr lang="en-US" sz="1600" b="0" i="0" u="none" strike="noStrike" kern="1200" dirty="0">
                          <a:solidFill>
                            <a:srgbClr val="000000"/>
                          </a:solidFill>
                          <a:effectLst/>
                          <a:latin typeface="+mn-lt"/>
                          <a:ea typeface="+mn-ea"/>
                          <a:cs typeface="+mn-cs"/>
                        </a:rPr>
                        <a:t>31</a:t>
                      </a:r>
                    </a:p>
                  </a:txBody>
                  <a:tcPr marL="6350" marR="6350" marT="6350" marB="0" anchor="b"/>
                </a:tc>
              </a:tr>
              <a:tr h="320040">
                <a:tc>
                  <a:txBody>
                    <a:bodyPr/>
                    <a:lstStyle/>
                    <a:p>
                      <a:pPr algn="l" fontAlgn="b"/>
                      <a:r>
                        <a:rPr lang="en-US" sz="1600" b="0" i="0" u="none" strike="noStrike" kern="1200" dirty="0">
                          <a:solidFill>
                            <a:srgbClr val="000000"/>
                          </a:solidFill>
                          <a:effectLst/>
                          <a:latin typeface="+mn-lt"/>
                          <a:ea typeface="+mn-ea"/>
                          <a:cs typeface="+mn-cs"/>
                        </a:rPr>
                        <a:t>Brooklyn Nets</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0.344</a:t>
                      </a:r>
                    </a:p>
                  </a:txBody>
                  <a:tcPr marL="6350" marR="6350" marT="6350" marB="0" anchor="b"/>
                </a:tc>
                <a:tc>
                  <a:txBody>
                    <a:bodyPr/>
                    <a:lstStyle/>
                    <a:p>
                      <a:pPr algn="ctr" fontAlgn="b"/>
                      <a:r>
                        <a:rPr lang="is-IS" sz="1600" b="0" i="0" u="none" strike="noStrike" kern="1200" dirty="0">
                          <a:solidFill>
                            <a:srgbClr val="000000"/>
                          </a:solidFill>
                          <a:effectLst/>
                          <a:latin typeface="+mn-lt"/>
                          <a:ea typeface="+mn-ea"/>
                          <a:cs typeface="+mn-cs"/>
                        </a:rPr>
                        <a:t>28</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Philadelphia 76ers</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0.321</a:t>
                      </a:r>
                    </a:p>
                  </a:txBody>
                  <a:tcPr marL="6350" marR="6350" marT="6350" marB="0" anchor="b"/>
                </a:tc>
                <a:tc>
                  <a:txBody>
                    <a:bodyPr/>
                    <a:lstStyle/>
                    <a:p>
                      <a:pPr algn="ctr" fontAlgn="b"/>
                      <a:r>
                        <a:rPr lang="is-IS" sz="1600" b="0" i="0" u="none" strike="noStrike" kern="1200" dirty="0">
                          <a:solidFill>
                            <a:srgbClr val="000000"/>
                          </a:solidFill>
                          <a:effectLst/>
                          <a:latin typeface="+mn-lt"/>
                          <a:ea typeface="+mn-ea"/>
                          <a:cs typeface="+mn-cs"/>
                        </a:rPr>
                        <a:t>26</a:t>
                      </a:r>
                    </a:p>
                  </a:txBody>
                  <a:tcPr marL="6350" marR="6350" marT="6350" marB="0" anchor="b"/>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2093834601"/>
              </p:ext>
            </p:extLst>
          </p:nvPr>
        </p:nvGraphicFramePr>
        <p:xfrm>
          <a:off x="6289970" y="1103630"/>
          <a:ext cx="4627418" cy="5135880"/>
        </p:xfrm>
        <a:graphic>
          <a:graphicData uri="http://schemas.openxmlformats.org/drawingml/2006/table">
            <a:tbl>
              <a:tblPr firstRow="1">
                <a:tableStyleId>{F5AB1C69-6EDB-4FF4-983F-18BD219EF322}</a:tableStyleId>
              </a:tblPr>
              <a:tblGrid>
                <a:gridCol w="2216727"/>
                <a:gridCol w="942109"/>
                <a:gridCol w="1468582"/>
              </a:tblGrid>
              <a:tr h="320040">
                <a:tc>
                  <a:txBody>
                    <a:bodyPr/>
                    <a:lstStyle/>
                    <a:p>
                      <a:r>
                        <a:rPr lang="en-US" sz="1600" dirty="0" smtClean="0">
                          <a:latin typeface="+mn-lt"/>
                        </a:rPr>
                        <a:t>Western</a:t>
                      </a:r>
                      <a:r>
                        <a:rPr lang="en-US" sz="1600" baseline="0" dirty="0" smtClean="0">
                          <a:latin typeface="+mn-lt"/>
                        </a:rPr>
                        <a:t> </a:t>
                      </a:r>
                      <a:r>
                        <a:rPr lang="en-US" sz="1600" dirty="0" smtClean="0">
                          <a:latin typeface="+mn-lt"/>
                        </a:rPr>
                        <a:t>Conference</a:t>
                      </a:r>
                      <a:endParaRPr lang="en-US" sz="1600" dirty="0">
                        <a:latin typeface="+mn-lt"/>
                      </a:endParaRPr>
                    </a:p>
                  </a:txBody>
                  <a:tcPr/>
                </a:tc>
                <a:tc>
                  <a:txBody>
                    <a:bodyPr/>
                    <a:lstStyle/>
                    <a:p>
                      <a:pPr algn="ctr"/>
                      <a:r>
                        <a:rPr lang="en-US" sz="1600" baseline="0" dirty="0" smtClean="0">
                          <a:latin typeface="+mn-lt"/>
                        </a:rPr>
                        <a:t>Win %</a:t>
                      </a:r>
                      <a:endParaRPr lang="en-US" sz="1600" dirty="0">
                        <a:latin typeface="+mn-lt"/>
                      </a:endParaRPr>
                    </a:p>
                  </a:txBody>
                  <a:tcPr/>
                </a:tc>
                <a:tc>
                  <a:txBody>
                    <a:bodyPr/>
                    <a:lstStyle/>
                    <a:p>
                      <a:pPr algn="ctr"/>
                      <a:r>
                        <a:rPr lang="en-US" sz="1600" dirty="0" smtClean="0">
                          <a:latin typeface="+mn-lt"/>
                        </a:rPr>
                        <a:t>Games Won</a:t>
                      </a:r>
                      <a:endParaRPr lang="en-US" sz="1600" dirty="0">
                        <a:latin typeface="+mn-lt"/>
                      </a:endParaRPr>
                    </a:p>
                  </a:txBody>
                  <a:tcPr/>
                </a:tc>
              </a:tr>
              <a:tr h="320040">
                <a:tc>
                  <a:txBody>
                    <a:bodyPr/>
                    <a:lstStyle/>
                    <a:p>
                      <a:pPr algn="l" fontAlgn="b"/>
                      <a:r>
                        <a:rPr lang="en-US" sz="1600" b="0" i="0" u="none" strike="noStrike" kern="1200" dirty="0">
                          <a:solidFill>
                            <a:srgbClr val="000000"/>
                          </a:solidFill>
                          <a:effectLst/>
                          <a:latin typeface="+mn-lt"/>
                          <a:ea typeface="+mn-ea"/>
                          <a:cs typeface="+mn-cs"/>
                        </a:rPr>
                        <a:t>Golden State Warriors</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0.677</a:t>
                      </a:r>
                    </a:p>
                  </a:txBody>
                  <a:tcPr marL="6350" marR="6350" marT="6350" marB="0" anchor="b"/>
                </a:tc>
                <a:tc>
                  <a:txBody>
                    <a:bodyPr/>
                    <a:lstStyle/>
                    <a:p>
                      <a:pPr algn="ctr" fontAlgn="b"/>
                      <a:r>
                        <a:rPr lang="en-US" sz="1600" b="0" i="0" u="none" strike="noStrike" kern="1200">
                          <a:solidFill>
                            <a:srgbClr val="000000"/>
                          </a:solidFill>
                          <a:effectLst/>
                          <a:latin typeface="+mn-lt"/>
                          <a:ea typeface="+mn-ea"/>
                          <a:cs typeface="+mn-cs"/>
                        </a:rPr>
                        <a:t>56</a:t>
                      </a:r>
                    </a:p>
                  </a:txBody>
                  <a:tcPr marL="6350" marR="6350" marT="6350" marB="0" anchor="b"/>
                </a:tc>
              </a:tr>
              <a:tr h="320040">
                <a:tc>
                  <a:txBody>
                    <a:bodyPr/>
                    <a:lstStyle/>
                    <a:p>
                      <a:pPr algn="l" fontAlgn="b"/>
                      <a:r>
                        <a:rPr lang="en-US" sz="1600" b="0" i="0" u="none" strike="noStrike" kern="1200" dirty="0">
                          <a:solidFill>
                            <a:srgbClr val="000000"/>
                          </a:solidFill>
                          <a:effectLst/>
                          <a:latin typeface="+mn-lt"/>
                          <a:ea typeface="+mn-ea"/>
                          <a:cs typeface="+mn-cs"/>
                        </a:rPr>
                        <a:t>San Antonio Spurs</a:t>
                      </a:r>
                    </a:p>
                  </a:txBody>
                  <a:tcPr marL="6350" marR="6350" marT="6350" marB="0" anchor="b"/>
                </a:tc>
                <a:tc>
                  <a:txBody>
                    <a:bodyPr/>
                    <a:lstStyle/>
                    <a:p>
                      <a:pPr algn="ctr" fontAlgn="b"/>
                      <a:r>
                        <a:rPr lang="it-IT" sz="1600" b="0" i="0" u="none" strike="noStrike" kern="1200">
                          <a:solidFill>
                            <a:srgbClr val="000000"/>
                          </a:solidFill>
                          <a:effectLst/>
                          <a:latin typeface="+mn-lt"/>
                          <a:ea typeface="+mn-ea"/>
                          <a:cs typeface="+mn-cs"/>
                        </a:rPr>
                        <a:t>0.668</a:t>
                      </a:r>
                    </a:p>
                  </a:txBody>
                  <a:tcPr marL="6350" marR="6350" marT="6350" marB="0" anchor="b"/>
                </a:tc>
                <a:tc>
                  <a:txBody>
                    <a:bodyPr/>
                    <a:lstStyle/>
                    <a:p>
                      <a:pPr algn="ctr" fontAlgn="b"/>
                      <a:r>
                        <a:rPr lang="en-US" sz="1600" b="0" i="0" u="none" strike="noStrike" kern="1200">
                          <a:solidFill>
                            <a:srgbClr val="000000"/>
                          </a:solidFill>
                          <a:effectLst/>
                          <a:latin typeface="+mn-lt"/>
                          <a:ea typeface="+mn-ea"/>
                          <a:cs typeface="+mn-cs"/>
                        </a:rPr>
                        <a:t>55</a:t>
                      </a:r>
                    </a:p>
                  </a:txBody>
                  <a:tcPr marL="6350" marR="6350" marT="6350" marB="0" anchor="b"/>
                </a:tc>
              </a:tr>
              <a:tr h="320040">
                <a:tc>
                  <a:txBody>
                    <a:bodyPr/>
                    <a:lstStyle/>
                    <a:p>
                      <a:pPr algn="l" fontAlgn="b"/>
                      <a:r>
                        <a:rPr lang="en-US" sz="1600" b="0" i="0" u="none" strike="noStrike" kern="1200" dirty="0">
                          <a:solidFill>
                            <a:srgbClr val="000000"/>
                          </a:solidFill>
                          <a:effectLst/>
                          <a:latin typeface="+mn-lt"/>
                          <a:ea typeface="+mn-ea"/>
                          <a:cs typeface="+mn-cs"/>
                        </a:rPr>
                        <a:t>Oklahoma City Thunder</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0.611</a:t>
                      </a:r>
                    </a:p>
                  </a:txBody>
                  <a:tcPr marL="6350" marR="6350" marT="6350" marB="0" anchor="b"/>
                </a:tc>
                <a:tc>
                  <a:txBody>
                    <a:bodyPr/>
                    <a:lstStyle/>
                    <a:p>
                      <a:pPr algn="ctr" fontAlgn="b"/>
                      <a:r>
                        <a:rPr lang="en-US" sz="1600" b="0" i="0" u="none" strike="noStrike" kern="1200">
                          <a:solidFill>
                            <a:srgbClr val="000000"/>
                          </a:solidFill>
                          <a:effectLst/>
                          <a:latin typeface="+mn-lt"/>
                          <a:ea typeface="+mn-ea"/>
                          <a:cs typeface="+mn-cs"/>
                        </a:rPr>
                        <a:t>50</a:t>
                      </a:r>
                    </a:p>
                  </a:txBody>
                  <a:tcPr marL="6350" marR="6350" marT="6350" marB="0" anchor="b"/>
                </a:tc>
              </a:tr>
              <a:tr h="320040">
                <a:tc>
                  <a:txBody>
                    <a:bodyPr/>
                    <a:lstStyle/>
                    <a:p>
                      <a:pPr algn="l" fontAlgn="b"/>
                      <a:r>
                        <a:rPr lang="en-US" sz="1600" b="0" i="0" u="none" strike="noStrike" kern="1200" dirty="0">
                          <a:solidFill>
                            <a:srgbClr val="000000"/>
                          </a:solidFill>
                          <a:effectLst/>
                          <a:latin typeface="+mn-lt"/>
                          <a:ea typeface="+mn-ea"/>
                          <a:cs typeface="+mn-cs"/>
                        </a:rPr>
                        <a:t>Los Angeles Clippers</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0.601</a:t>
                      </a:r>
                    </a:p>
                  </a:txBody>
                  <a:tcPr marL="6350" marR="6350" marT="6350" marB="0" anchor="b"/>
                </a:tc>
                <a:tc>
                  <a:txBody>
                    <a:bodyPr/>
                    <a:lstStyle/>
                    <a:p>
                      <a:pPr algn="ctr" fontAlgn="b"/>
                      <a:r>
                        <a:rPr lang="cs-CZ" sz="1600" b="0" i="0" u="none" strike="noStrike" kern="1200">
                          <a:solidFill>
                            <a:srgbClr val="000000"/>
                          </a:solidFill>
                          <a:effectLst/>
                          <a:latin typeface="+mn-lt"/>
                          <a:ea typeface="+mn-ea"/>
                          <a:cs typeface="+mn-cs"/>
                        </a:rPr>
                        <a:t>49</a:t>
                      </a:r>
                    </a:p>
                  </a:txBody>
                  <a:tcPr marL="6350" marR="6350" marT="6350" marB="0" anchor="b"/>
                </a:tc>
              </a:tr>
              <a:tr h="320040">
                <a:tc>
                  <a:txBody>
                    <a:bodyPr/>
                    <a:lstStyle/>
                    <a:p>
                      <a:pPr algn="l" fontAlgn="b"/>
                      <a:r>
                        <a:rPr lang="en-US" sz="1600" b="0" i="0" u="none" strike="noStrike" kern="1200" dirty="0">
                          <a:solidFill>
                            <a:srgbClr val="000000"/>
                          </a:solidFill>
                          <a:effectLst/>
                          <a:latin typeface="+mn-lt"/>
                          <a:ea typeface="+mn-ea"/>
                          <a:cs typeface="+mn-cs"/>
                        </a:rPr>
                        <a:t>Houston Rockets</a:t>
                      </a:r>
                    </a:p>
                  </a:txBody>
                  <a:tcPr marL="6350" marR="6350" marT="6350" marB="0" anchor="b"/>
                </a:tc>
                <a:tc>
                  <a:txBody>
                    <a:bodyPr/>
                    <a:lstStyle/>
                    <a:p>
                      <a:pPr algn="ctr" fontAlgn="b"/>
                      <a:r>
                        <a:rPr lang="nb-NO" sz="1600" b="0" i="0" u="none" strike="noStrike" kern="1200" dirty="0">
                          <a:solidFill>
                            <a:srgbClr val="000000"/>
                          </a:solidFill>
                          <a:effectLst/>
                          <a:latin typeface="+mn-lt"/>
                          <a:ea typeface="+mn-ea"/>
                          <a:cs typeface="+mn-cs"/>
                        </a:rPr>
                        <a:t>0.545</a:t>
                      </a:r>
                    </a:p>
                  </a:txBody>
                  <a:tcPr marL="6350" marR="6350" marT="6350" marB="0" anchor="b"/>
                </a:tc>
                <a:tc>
                  <a:txBody>
                    <a:bodyPr/>
                    <a:lstStyle/>
                    <a:p>
                      <a:pPr algn="ctr" fontAlgn="b"/>
                      <a:r>
                        <a:rPr lang="en-US" sz="1600" b="0" i="0" u="none" strike="noStrike" kern="1200">
                          <a:solidFill>
                            <a:srgbClr val="000000"/>
                          </a:solidFill>
                          <a:effectLst/>
                          <a:latin typeface="+mn-lt"/>
                          <a:ea typeface="+mn-ea"/>
                          <a:cs typeface="+mn-cs"/>
                        </a:rPr>
                        <a:t>45</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Dallas Mavericks</a:t>
                      </a:r>
                    </a:p>
                  </a:txBody>
                  <a:tcPr marL="6350" marR="6350" marT="6350" marB="0" anchor="b"/>
                </a:tc>
                <a:tc>
                  <a:txBody>
                    <a:bodyPr/>
                    <a:lstStyle/>
                    <a:p>
                      <a:pPr algn="ctr" fontAlgn="b"/>
                      <a:r>
                        <a:rPr lang="nb-NO" sz="1600" b="0" i="0" u="none" strike="noStrike" kern="1200" dirty="0">
                          <a:solidFill>
                            <a:srgbClr val="000000"/>
                          </a:solidFill>
                          <a:effectLst/>
                          <a:latin typeface="+mn-lt"/>
                          <a:ea typeface="+mn-ea"/>
                          <a:cs typeface="+mn-cs"/>
                        </a:rPr>
                        <a:t>0.529</a:t>
                      </a:r>
                    </a:p>
                  </a:txBody>
                  <a:tcPr marL="6350" marR="6350" marT="6350" marB="0" anchor="b"/>
                </a:tc>
                <a:tc>
                  <a:txBody>
                    <a:bodyPr/>
                    <a:lstStyle/>
                    <a:p>
                      <a:pPr algn="ctr" fontAlgn="b"/>
                      <a:r>
                        <a:rPr lang="en-US" sz="1600" b="0" i="0" u="none" strike="noStrike" kern="1200">
                          <a:solidFill>
                            <a:srgbClr val="000000"/>
                          </a:solidFill>
                          <a:effectLst/>
                          <a:latin typeface="+mn-lt"/>
                          <a:ea typeface="+mn-ea"/>
                          <a:cs typeface="+mn-cs"/>
                        </a:rPr>
                        <a:t>43</a:t>
                      </a:r>
                    </a:p>
                  </a:txBody>
                  <a:tcPr marL="6350" marR="6350" marT="6350" marB="0" anchor="b"/>
                </a:tc>
              </a:tr>
              <a:tr h="320040">
                <a:tc>
                  <a:txBody>
                    <a:bodyPr/>
                    <a:lstStyle/>
                    <a:p>
                      <a:pPr algn="l" fontAlgn="b"/>
                      <a:r>
                        <a:rPr lang="en-US" sz="1600" b="0" i="0" u="none" strike="noStrike" kern="1200" dirty="0">
                          <a:solidFill>
                            <a:srgbClr val="000000"/>
                          </a:solidFill>
                          <a:effectLst/>
                          <a:latin typeface="+mn-lt"/>
                          <a:ea typeface="+mn-ea"/>
                          <a:cs typeface="+mn-cs"/>
                        </a:rPr>
                        <a:t>Memphis Grizzlies</a:t>
                      </a:r>
                    </a:p>
                  </a:txBody>
                  <a:tcPr marL="6350" marR="6350" marT="6350" marB="0" anchor="b"/>
                </a:tc>
                <a:tc>
                  <a:txBody>
                    <a:bodyPr/>
                    <a:lstStyle/>
                    <a:p>
                      <a:pPr algn="ctr" fontAlgn="b"/>
                      <a:r>
                        <a:rPr lang="nb-NO" sz="1600" b="0" i="0" u="none" strike="noStrike" kern="1200" dirty="0">
                          <a:solidFill>
                            <a:srgbClr val="000000"/>
                          </a:solidFill>
                          <a:effectLst/>
                          <a:latin typeface="+mn-lt"/>
                          <a:ea typeface="+mn-ea"/>
                          <a:cs typeface="+mn-cs"/>
                        </a:rPr>
                        <a:t>0.520</a:t>
                      </a:r>
                    </a:p>
                  </a:txBody>
                  <a:tcPr marL="6350" marR="6350" marT="6350" marB="0" anchor="b"/>
                </a:tc>
                <a:tc>
                  <a:txBody>
                    <a:bodyPr/>
                    <a:lstStyle/>
                    <a:p>
                      <a:pPr algn="ctr" fontAlgn="b"/>
                      <a:r>
                        <a:rPr lang="en-US" sz="1600" b="0" i="0" u="none" strike="noStrike" kern="1200" dirty="0">
                          <a:solidFill>
                            <a:srgbClr val="000000"/>
                          </a:solidFill>
                          <a:effectLst/>
                          <a:latin typeface="+mn-lt"/>
                          <a:ea typeface="+mn-ea"/>
                          <a:cs typeface="+mn-cs"/>
                        </a:rPr>
                        <a:t>43</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Portland Trail Blazers</a:t>
                      </a:r>
                    </a:p>
                  </a:txBody>
                  <a:tcPr marL="6350" marR="6350" marT="6350" marB="0" anchor="b"/>
                </a:tc>
                <a:tc>
                  <a:txBody>
                    <a:bodyPr/>
                    <a:lstStyle/>
                    <a:p>
                      <a:pPr algn="ctr" fontAlgn="b"/>
                      <a:r>
                        <a:rPr lang="nb-NO" sz="1600" b="0" i="0" u="none" strike="noStrike" kern="1200" dirty="0">
                          <a:solidFill>
                            <a:srgbClr val="000000"/>
                          </a:solidFill>
                          <a:effectLst/>
                          <a:latin typeface="+mn-lt"/>
                          <a:ea typeface="+mn-ea"/>
                          <a:cs typeface="+mn-cs"/>
                        </a:rPr>
                        <a:t>0.501</a:t>
                      </a:r>
                    </a:p>
                  </a:txBody>
                  <a:tcPr marL="6350" marR="6350" marT="6350" marB="0" anchor="b"/>
                </a:tc>
                <a:tc>
                  <a:txBody>
                    <a:bodyPr/>
                    <a:lstStyle/>
                    <a:p>
                      <a:pPr algn="ctr" fontAlgn="b"/>
                      <a:r>
                        <a:rPr lang="en-US" sz="1600" b="0" i="0" u="none" strike="noStrike" kern="1200" dirty="0">
                          <a:solidFill>
                            <a:srgbClr val="000000"/>
                          </a:solidFill>
                          <a:effectLst/>
                          <a:latin typeface="+mn-lt"/>
                          <a:ea typeface="+mn-ea"/>
                          <a:cs typeface="+mn-cs"/>
                        </a:rPr>
                        <a:t>41</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Utah Jazz</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0.412</a:t>
                      </a:r>
                    </a:p>
                  </a:txBody>
                  <a:tcPr marL="6350" marR="6350" marT="6350" marB="0" anchor="b"/>
                </a:tc>
                <a:tc>
                  <a:txBody>
                    <a:bodyPr/>
                    <a:lstStyle/>
                    <a:p>
                      <a:pPr algn="ctr" fontAlgn="b"/>
                      <a:r>
                        <a:rPr lang="en-US" sz="1600" b="0" i="0" u="none" strike="noStrike" kern="1200" dirty="0" smtClean="0">
                          <a:solidFill>
                            <a:srgbClr val="000000"/>
                          </a:solidFill>
                          <a:effectLst/>
                          <a:latin typeface="+mn-lt"/>
                          <a:ea typeface="+mn-ea"/>
                          <a:cs typeface="+mn-cs"/>
                        </a:rPr>
                        <a:t>34</a:t>
                      </a:r>
                      <a:endParaRPr lang="ru-RU" sz="1600" b="0" i="0" u="none" strike="noStrike" kern="1200" dirty="0">
                        <a:solidFill>
                          <a:srgbClr val="000000"/>
                        </a:solidFill>
                        <a:effectLst/>
                        <a:latin typeface="+mn-lt"/>
                        <a:ea typeface="+mn-ea"/>
                        <a:cs typeface="+mn-cs"/>
                      </a:endParaRP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New Orleans Pelicans</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0.402</a:t>
                      </a:r>
                    </a:p>
                  </a:txBody>
                  <a:tcPr marL="6350" marR="6350" marT="6350" marB="0" anchor="b"/>
                </a:tc>
                <a:tc>
                  <a:txBody>
                    <a:bodyPr/>
                    <a:lstStyle/>
                    <a:p>
                      <a:pPr algn="ctr" fontAlgn="b"/>
                      <a:r>
                        <a:rPr lang="en-US" sz="1600" b="0" i="0" u="none" strike="noStrike" kern="1200" dirty="0">
                          <a:solidFill>
                            <a:srgbClr val="000000"/>
                          </a:solidFill>
                          <a:effectLst/>
                          <a:latin typeface="+mn-lt"/>
                          <a:ea typeface="+mn-ea"/>
                          <a:cs typeface="+mn-cs"/>
                        </a:rPr>
                        <a:t>33</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Sacramento Kings</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0.392</a:t>
                      </a:r>
                    </a:p>
                  </a:txBody>
                  <a:tcPr marL="6350" marR="6350" marT="6350" marB="0" anchor="b"/>
                </a:tc>
                <a:tc>
                  <a:txBody>
                    <a:bodyPr/>
                    <a:lstStyle/>
                    <a:p>
                      <a:pPr algn="ctr" fontAlgn="b"/>
                      <a:r>
                        <a:rPr lang="is-IS" sz="1600" b="0" i="0" u="none" strike="noStrike" kern="1200" dirty="0">
                          <a:solidFill>
                            <a:srgbClr val="000000"/>
                          </a:solidFill>
                          <a:effectLst/>
                          <a:latin typeface="+mn-lt"/>
                          <a:ea typeface="+mn-ea"/>
                          <a:cs typeface="+mn-cs"/>
                        </a:rPr>
                        <a:t>32</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Minnesota Timberwolves</a:t>
                      </a:r>
                    </a:p>
                  </a:txBody>
                  <a:tcPr marL="6350" marR="6350" marT="6350" marB="0" anchor="b"/>
                </a:tc>
                <a:tc>
                  <a:txBody>
                    <a:bodyPr/>
                    <a:lstStyle/>
                    <a:p>
                      <a:pPr algn="ctr" fontAlgn="b"/>
                      <a:r>
                        <a:rPr lang="en-US" sz="1600" b="0" i="0" u="none" strike="noStrike" kern="1200" dirty="0" smtClean="0">
                          <a:solidFill>
                            <a:srgbClr val="000000"/>
                          </a:solidFill>
                          <a:effectLst/>
                          <a:latin typeface="+mn-lt"/>
                          <a:ea typeface="+mn-ea"/>
                          <a:cs typeface="+mn-cs"/>
                        </a:rPr>
                        <a:t>0.391</a:t>
                      </a:r>
                      <a:endParaRPr lang="uk-UA" sz="1600" b="0" i="0" u="none" strike="noStrike" kern="1200" dirty="0">
                        <a:solidFill>
                          <a:srgbClr val="000000"/>
                        </a:solidFill>
                        <a:effectLst/>
                        <a:latin typeface="+mn-lt"/>
                        <a:ea typeface="+mn-ea"/>
                        <a:cs typeface="+mn-cs"/>
                      </a:endParaRPr>
                    </a:p>
                  </a:txBody>
                  <a:tcPr marL="6350" marR="6350" marT="6350" marB="0" anchor="b"/>
                </a:tc>
                <a:tc>
                  <a:txBody>
                    <a:bodyPr/>
                    <a:lstStyle/>
                    <a:p>
                      <a:pPr algn="ctr" fontAlgn="b"/>
                      <a:r>
                        <a:rPr lang="is-IS" sz="1600" b="0" i="0" u="none" strike="noStrike" kern="1200" dirty="0">
                          <a:solidFill>
                            <a:srgbClr val="000000"/>
                          </a:solidFill>
                          <a:effectLst/>
                          <a:latin typeface="+mn-lt"/>
                          <a:ea typeface="+mn-ea"/>
                          <a:cs typeface="+mn-cs"/>
                        </a:rPr>
                        <a:t>32</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Denver Nuggets</a:t>
                      </a:r>
                    </a:p>
                  </a:txBody>
                  <a:tcPr marL="6350" marR="6350" marT="6350" marB="0" anchor="b"/>
                </a:tc>
                <a:tc>
                  <a:txBody>
                    <a:bodyPr/>
                    <a:lstStyle/>
                    <a:p>
                      <a:pPr algn="ctr" fontAlgn="b"/>
                      <a:r>
                        <a:rPr lang="en-US" sz="1600" b="0" i="0" u="none" strike="noStrike" kern="1200" dirty="0" smtClean="0">
                          <a:solidFill>
                            <a:srgbClr val="000000"/>
                          </a:solidFill>
                          <a:effectLst/>
                          <a:latin typeface="+mn-lt"/>
                          <a:ea typeface="+mn-ea"/>
                          <a:cs typeface="+mn-cs"/>
                        </a:rPr>
                        <a:t>0.390</a:t>
                      </a:r>
                      <a:endParaRPr lang="uk-UA" sz="1600" b="0" i="0" u="none" strike="noStrike" kern="1200" dirty="0">
                        <a:solidFill>
                          <a:srgbClr val="000000"/>
                        </a:solidFill>
                        <a:effectLst/>
                        <a:latin typeface="+mn-lt"/>
                        <a:ea typeface="+mn-ea"/>
                        <a:cs typeface="+mn-cs"/>
                      </a:endParaRPr>
                    </a:p>
                  </a:txBody>
                  <a:tcPr marL="6350" marR="6350" marT="6350" marB="0" anchor="b"/>
                </a:tc>
                <a:tc>
                  <a:txBody>
                    <a:bodyPr/>
                    <a:lstStyle/>
                    <a:p>
                      <a:pPr algn="ctr" fontAlgn="b"/>
                      <a:r>
                        <a:rPr lang="is-IS" sz="1600" b="0" i="0" u="none" strike="noStrike" kern="1200" dirty="0">
                          <a:solidFill>
                            <a:srgbClr val="000000"/>
                          </a:solidFill>
                          <a:effectLst/>
                          <a:latin typeface="+mn-lt"/>
                          <a:ea typeface="+mn-ea"/>
                          <a:cs typeface="+mn-cs"/>
                        </a:rPr>
                        <a:t>32</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Phoenix Suns</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0.359</a:t>
                      </a:r>
                    </a:p>
                  </a:txBody>
                  <a:tcPr marL="6350" marR="6350" marT="6350" marB="0" anchor="b"/>
                </a:tc>
                <a:tc>
                  <a:txBody>
                    <a:bodyPr/>
                    <a:lstStyle/>
                    <a:p>
                      <a:pPr algn="ctr" fontAlgn="b"/>
                      <a:r>
                        <a:rPr lang="is-IS" sz="1600" b="0" i="0" u="none" strike="noStrike" kern="1200" dirty="0">
                          <a:solidFill>
                            <a:srgbClr val="000000"/>
                          </a:solidFill>
                          <a:effectLst/>
                          <a:latin typeface="+mn-lt"/>
                          <a:ea typeface="+mn-ea"/>
                          <a:cs typeface="+mn-cs"/>
                        </a:rPr>
                        <a:t>29</a:t>
                      </a:r>
                    </a:p>
                  </a:txBody>
                  <a:tcPr marL="6350" marR="6350" marT="6350" marB="0" anchor="b"/>
                </a:tc>
              </a:tr>
              <a:tr h="320040">
                <a:tc>
                  <a:txBody>
                    <a:bodyPr/>
                    <a:lstStyle/>
                    <a:p>
                      <a:pPr algn="l" fontAlgn="b"/>
                      <a:r>
                        <a:rPr lang="en-US" sz="1600" b="0" i="0" u="none" strike="noStrike" kern="1200">
                          <a:solidFill>
                            <a:srgbClr val="000000"/>
                          </a:solidFill>
                          <a:effectLst/>
                          <a:latin typeface="+mn-lt"/>
                          <a:ea typeface="+mn-ea"/>
                          <a:cs typeface="+mn-cs"/>
                        </a:rPr>
                        <a:t>Los Angeles Lakers</a:t>
                      </a:r>
                    </a:p>
                  </a:txBody>
                  <a:tcPr marL="6350" marR="6350" marT="6350" marB="0" anchor="b"/>
                </a:tc>
                <a:tc>
                  <a:txBody>
                    <a:bodyPr/>
                    <a:lstStyle/>
                    <a:p>
                      <a:pPr algn="ctr" fontAlgn="b"/>
                      <a:r>
                        <a:rPr lang="nb-NO" sz="1600" b="0" i="0" u="none" strike="noStrike" kern="1200">
                          <a:solidFill>
                            <a:srgbClr val="000000"/>
                          </a:solidFill>
                          <a:effectLst/>
                          <a:latin typeface="+mn-lt"/>
                          <a:ea typeface="+mn-ea"/>
                          <a:cs typeface="+mn-cs"/>
                        </a:rPr>
                        <a:t>0.336</a:t>
                      </a:r>
                    </a:p>
                  </a:txBody>
                  <a:tcPr marL="6350" marR="6350" marT="6350" marB="0" anchor="b"/>
                </a:tc>
                <a:tc>
                  <a:txBody>
                    <a:bodyPr/>
                    <a:lstStyle/>
                    <a:p>
                      <a:pPr algn="ctr" fontAlgn="b"/>
                      <a:r>
                        <a:rPr lang="is-IS" sz="1600" b="0" i="0" u="none" strike="noStrike" kern="1200" dirty="0">
                          <a:solidFill>
                            <a:srgbClr val="000000"/>
                          </a:solidFill>
                          <a:effectLst/>
                          <a:latin typeface="+mn-lt"/>
                          <a:ea typeface="+mn-ea"/>
                          <a:cs typeface="+mn-cs"/>
                        </a:rPr>
                        <a:t>28</a:t>
                      </a:r>
                    </a:p>
                  </a:txBody>
                  <a:tcPr marL="6350" marR="6350" marT="6350" marB="0" anchor="b"/>
                </a:tc>
              </a:tr>
            </a:tbl>
          </a:graphicData>
        </a:graphic>
      </p:graphicFrame>
    </p:spTree>
    <p:extLst>
      <p:ext uri="{BB962C8B-B14F-4D97-AF65-F5344CB8AC3E}">
        <p14:creationId xmlns:p14="http://schemas.microsoft.com/office/powerpoint/2010/main" val="64765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73582"/>
            <a:ext cx="7729728" cy="1188720"/>
          </a:xfrm>
        </p:spPr>
        <p:txBody>
          <a:bodyPr/>
          <a:lstStyle/>
          <a:p>
            <a:r>
              <a:rPr lang="en-US" dirty="0" smtClean="0"/>
              <a:t>Conclusions</a:t>
            </a:r>
            <a:endParaRPr lang="en-US" dirty="0"/>
          </a:p>
        </p:txBody>
      </p:sp>
      <p:sp>
        <p:nvSpPr>
          <p:cNvPr id="3" name="Content Placeholder 2"/>
          <p:cNvSpPr>
            <a:spLocks noGrp="1"/>
          </p:cNvSpPr>
          <p:nvPr>
            <p:ph idx="1"/>
          </p:nvPr>
        </p:nvSpPr>
        <p:spPr>
          <a:xfrm>
            <a:off x="349321" y="1623317"/>
            <a:ext cx="11394041" cy="4941869"/>
          </a:xfrm>
        </p:spPr>
        <p:txBody>
          <a:bodyPr>
            <a:normAutofit/>
          </a:bodyPr>
          <a:lstStyle/>
          <a:p>
            <a:endParaRPr lang="en-US" dirty="0" smtClean="0"/>
          </a:p>
          <a:p>
            <a:r>
              <a:rPr lang="en-US" dirty="0" smtClean="0"/>
              <a:t>Decent success building a polynomial regression model</a:t>
            </a:r>
          </a:p>
          <a:p>
            <a:pPr lvl="1"/>
            <a:r>
              <a:rPr lang="en-US" dirty="0" smtClean="0"/>
              <a:t>Using the kernel ridge variety helped limit the predictions to between 0 and 1 (for the most part)</a:t>
            </a:r>
          </a:p>
          <a:p>
            <a:pPr lvl="1"/>
            <a:r>
              <a:rPr lang="en-US" dirty="0" smtClean="0"/>
              <a:t>Using a log transformation allowed the distribution of normal NBA statistics to be more complete as opposed of clustering around average values</a:t>
            </a:r>
          </a:p>
          <a:p>
            <a:pPr lvl="1"/>
            <a:endParaRPr lang="en-US" dirty="0"/>
          </a:p>
          <a:p>
            <a:r>
              <a:rPr lang="en-US" dirty="0" smtClean="0"/>
              <a:t>The average of a 10 game delta for predicting results over 10 years is not terrible given the lack of granularity for each team and the fact we are not accounting for end of season movement of players</a:t>
            </a:r>
          </a:p>
          <a:p>
            <a:endParaRPr lang="en-US" dirty="0"/>
          </a:p>
          <a:p>
            <a:r>
              <a:rPr lang="en-US" dirty="0" smtClean="0"/>
              <a:t>Drawbacks of </a:t>
            </a:r>
            <a:r>
              <a:rPr lang="en-US" dirty="0" err="1" smtClean="0"/>
              <a:t>sci</a:t>
            </a:r>
            <a:r>
              <a:rPr lang="en-US" dirty="0" smtClean="0"/>
              <a:t>-kit learn is that I am unable to evaluate the statistical significance of individual features when using the pipeline functionality. </a:t>
            </a:r>
          </a:p>
          <a:p>
            <a:pPr marL="342900" indent="-342900">
              <a:buFont typeface="+mj-lt"/>
              <a:buAutoNum type="arabicPeriod"/>
            </a:pPr>
            <a:endParaRPr lang="en-US" dirty="0" smtClean="0"/>
          </a:p>
        </p:txBody>
      </p:sp>
    </p:spTree>
    <p:extLst>
      <p:ext uri="{BB962C8B-B14F-4D97-AF65-F5344CB8AC3E}">
        <p14:creationId xmlns:p14="http://schemas.microsoft.com/office/powerpoint/2010/main" val="75100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73582"/>
            <a:ext cx="7729728" cy="1188720"/>
          </a:xfrm>
        </p:spPr>
        <p:txBody>
          <a:bodyPr/>
          <a:lstStyle/>
          <a:p>
            <a:r>
              <a:rPr lang="en-US" dirty="0" smtClean="0"/>
              <a:t>Next steps / extensions</a:t>
            </a:r>
            <a:endParaRPr lang="en-US" dirty="0"/>
          </a:p>
        </p:txBody>
      </p:sp>
      <p:sp>
        <p:nvSpPr>
          <p:cNvPr id="3" name="Content Placeholder 2"/>
          <p:cNvSpPr>
            <a:spLocks noGrp="1"/>
          </p:cNvSpPr>
          <p:nvPr>
            <p:ph idx="1"/>
          </p:nvPr>
        </p:nvSpPr>
        <p:spPr>
          <a:xfrm>
            <a:off x="349321" y="1623317"/>
            <a:ext cx="11394041" cy="4941869"/>
          </a:xfrm>
        </p:spPr>
        <p:txBody>
          <a:bodyPr>
            <a:normAutofit/>
          </a:bodyPr>
          <a:lstStyle/>
          <a:p>
            <a:endParaRPr lang="en-US" dirty="0" smtClean="0"/>
          </a:p>
          <a:p>
            <a:r>
              <a:rPr lang="en-US" dirty="0" smtClean="0"/>
              <a:t>Need to get more granular with my data and get same statistics but by player</a:t>
            </a:r>
          </a:p>
          <a:p>
            <a:pPr lvl="1"/>
            <a:r>
              <a:rPr lang="en-US" dirty="0" smtClean="0"/>
              <a:t>This will allow me to better account for the future season’s resulting win percentage by accounting for free agency, trades, and retirements</a:t>
            </a:r>
          </a:p>
          <a:p>
            <a:pPr lvl="1"/>
            <a:endParaRPr lang="en-US" dirty="0"/>
          </a:p>
          <a:p>
            <a:r>
              <a:rPr lang="en-US" dirty="0" smtClean="0"/>
              <a:t>Become more comfortable evaluating the statistical significance of coefficients when using the </a:t>
            </a:r>
            <a:r>
              <a:rPr lang="en-US" i="1" dirty="0" err="1" smtClean="0"/>
              <a:t>sklearn</a:t>
            </a:r>
            <a:r>
              <a:rPr lang="en-US" dirty="0" smtClean="0"/>
              <a:t> library</a:t>
            </a:r>
          </a:p>
          <a:p>
            <a:endParaRPr lang="en-US" dirty="0"/>
          </a:p>
          <a:p>
            <a:r>
              <a:rPr lang="en-US" dirty="0"/>
              <a:t>Attempt to build logistic regression that will </a:t>
            </a:r>
            <a:r>
              <a:rPr lang="en-US" dirty="0" smtClean="0"/>
              <a:t>evaluate probability that a team will win an in-season matchup and then aggregate end of season wins</a:t>
            </a:r>
          </a:p>
          <a:p>
            <a:pPr lvl="1"/>
            <a:r>
              <a:rPr lang="en-US" dirty="0" smtClean="0"/>
              <a:t>Will allow additional analysis into individual matchups between all the teams</a:t>
            </a:r>
          </a:p>
          <a:p>
            <a:pPr lvl="1"/>
            <a:endParaRPr lang="en-US" dirty="0"/>
          </a:p>
          <a:p>
            <a:r>
              <a:rPr lang="en-US" dirty="0" smtClean="0"/>
              <a:t>Try implementing a deep learning algorithm / neural network to create a predictive model</a:t>
            </a:r>
            <a:endParaRPr lang="en-US" dirty="0"/>
          </a:p>
          <a:p>
            <a:endParaRPr lang="en-US" dirty="0"/>
          </a:p>
        </p:txBody>
      </p:sp>
    </p:spTree>
    <p:extLst>
      <p:ext uri="{BB962C8B-B14F-4D97-AF65-F5344CB8AC3E}">
        <p14:creationId xmlns:p14="http://schemas.microsoft.com/office/powerpoint/2010/main" val="195908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73582"/>
            <a:ext cx="7729728" cy="1188720"/>
          </a:xfrm>
        </p:spPr>
        <p:txBody>
          <a:bodyPr/>
          <a:lstStyle/>
          <a:p>
            <a:r>
              <a:rPr lang="en-US" dirty="0" smtClean="0"/>
              <a:t>Outline</a:t>
            </a:r>
            <a:endParaRPr lang="en-US" dirty="0"/>
          </a:p>
        </p:txBody>
      </p:sp>
      <p:sp>
        <p:nvSpPr>
          <p:cNvPr id="3" name="Content Placeholder 2"/>
          <p:cNvSpPr>
            <a:spLocks noGrp="1"/>
          </p:cNvSpPr>
          <p:nvPr>
            <p:ph idx="1"/>
          </p:nvPr>
        </p:nvSpPr>
        <p:spPr>
          <a:xfrm>
            <a:off x="349321" y="1623317"/>
            <a:ext cx="11394041" cy="4941869"/>
          </a:xfrm>
        </p:spPr>
        <p:txBody>
          <a:bodyPr/>
          <a:lstStyle/>
          <a:p>
            <a:endParaRPr lang="en-US" dirty="0" smtClean="0"/>
          </a:p>
          <a:p>
            <a:r>
              <a:rPr lang="en-US" dirty="0" smtClean="0"/>
              <a:t>Build a model to predict the upcoming regular season win percentage of an NBA team given their previous season’s statistics</a:t>
            </a:r>
          </a:p>
          <a:p>
            <a:endParaRPr lang="en-US" dirty="0" smtClean="0"/>
          </a:p>
          <a:p>
            <a:r>
              <a:rPr lang="en-US" dirty="0" smtClean="0"/>
              <a:t>Many white papers have been written to try and develop a robust predictive model. Some techniques used:</a:t>
            </a:r>
          </a:p>
          <a:p>
            <a:pPr lvl="2"/>
            <a:r>
              <a:rPr lang="en-US" dirty="0" smtClean="0"/>
              <a:t>Linear Regression – </a:t>
            </a:r>
            <a:r>
              <a:rPr lang="en-US" i="1" dirty="0" err="1" smtClean="0"/>
              <a:t>fivethirtyeight.com</a:t>
            </a:r>
            <a:r>
              <a:rPr lang="en-US" i="1" dirty="0" smtClean="0"/>
              <a:t> </a:t>
            </a:r>
            <a:r>
              <a:rPr lang="en-US" dirty="0" smtClean="0"/>
              <a:t>and </a:t>
            </a:r>
            <a:r>
              <a:rPr lang="en-US" i="1" dirty="0" err="1" smtClean="0"/>
              <a:t>Giarta</a:t>
            </a:r>
            <a:r>
              <a:rPr lang="en-US" i="1" dirty="0" smtClean="0"/>
              <a:t>, E et al. (2015)</a:t>
            </a:r>
            <a:endParaRPr lang="en-US" i="1" dirty="0"/>
          </a:p>
          <a:p>
            <a:pPr lvl="2"/>
            <a:r>
              <a:rPr lang="en-US" dirty="0" smtClean="0"/>
              <a:t>Naïve Bayes Classification – </a:t>
            </a:r>
            <a:r>
              <a:rPr lang="en-US" i="1" dirty="0" smtClean="0"/>
              <a:t>Na Wei (2011)</a:t>
            </a:r>
            <a:endParaRPr lang="en-US" dirty="0" smtClean="0"/>
          </a:p>
          <a:p>
            <a:pPr lvl="2"/>
            <a:r>
              <a:rPr lang="en-US" dirty="0" smtClean="0"/>
              <a:t>Deep Learning / Neural Networks – </a:t>
            </a:r>
            <a:r>
              <a:rPr lang="en-US" i="1" dirty="0" smtClean="0"/>
              <a:t>Bernard, L et al. (2009)</a:t>
            </a:r>
            <a:endParaRPr lang="en-US" dirty="0" smtClean="0"/>
          </a:p>
          <a:p>
            <a:pPr lvl="2"/>
            <a:endParaRPr lang="en-US" dirty="0"/>
          </a:p>
          <a:p>
            <a:r>
              <a:rPr lang="en-US" dirty="0" smtClean="0"/>
              <a:t>NBA Base Knowledge</a:t>
            </a:r>
          </a:p>
          <a:p>
            <a:pPr lvl="2"/>
            <a:r>
              <a:rPr lang="en-US" dirty="0" smtClean="0"/>
              <a:t>82 games in a regular season</a:t>
            </a:r>
          </a:p>
          <a:p>
            <a:pPr lvl="2"/>
            <a:r>
              <a:rPr lang="en-US" dirty="0" smtClean="0"/>
              <a:t>48 minutes in a game (12 minutes / quarter)</a:t>
            </a:r>
          </a:p>
          <a:p>
            <a:pPr lvl="2"/>
            <a:r>
              <a:rPr lang="en-US" dirty="0" smtClean="0"/>
              <a:t>5 players on the court per team</a:t>
            </a:r>
          </a:p>
          <a:p>
            <a:pPr lvl="2"/>
            <a:endParaRPr lang="en-US" dirty="0" smtClean="0"/>
          </a:p>
          <a:p>
            <a:endParaRPr lang="en-US" dirty="0"/>
          </a:p>
        </p:txBody>
      </p:sp>
    </p:spTree>
    <p:extLst>
      <p:ext uri="{BB962C8B-B14F-4D97-AF65-F5344CB8AC3E}">
        <p14:creationId xmlns:p14="http://schemas.microsoft.com/office/powerpoint/2010/main" val="94074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73582"/>
            <a:ext cx="7729728" cy="1188720"/>
          </a:xfrm>
        </p:spPr>
        <p:txBody>
          <a:bodyPr/>
          <a:lstStyle/>
          <a:p>
            <a:r>
              <a:rPr lang="en-US" dirty="0" smtClean="0"/>
              <a:t>Summary</a:t>
            </a:r>
            <a:endParaRPr lang="en-US" dirty="0"/>
          </a:p>
        </p:txBody>
      </p:sp>
      <p:sp>
        <p:nvSpPr>
          <p:cNvPr id="3" name="Content Placeholder 2"/>
          <p:cNvSpPr>
            <a:spLocks noGrp="1"/>
          </p:cNvSpPr>
          <p:nvPr>
            <p:ph idx="1"/>
          </p:nvPr>
        </p:nvSpPr>
        <p:spPr>
          <a:xfrm>
            <a:off x="349321" y="1623317"/>
            <a:ext cx="11394041" cy="4941869"/>
          </a:xfrm>
        </p:spPr>
        <p:txBody>
          <a:bodyPr/>
          <a:lstStyle/>
          <a:p>
            <a:pPr marL="342900" indent="-342900">
              <a:buFont typeface="+mj-lt"/>
              <a:buAutoNum type="arabicPeriod"/>
            </a:pPr>
            <a:endParaRPr lang="en-US" dirty="0" smtClean="0"/>
          </a:p>
          <a:p>
            <a:pPr marL="342900" indent="-342900">
              <a:buFont typeface="+mj-lt"/>
              <a:buAutoNum type="arabicPeriod"/>
            </a:pPr>
            <a:r>
              <a:rPr lang="en-US" dirty="0" smtClean="0"/>
              <a:t>Identify data sources that have historical, clean NBA data</a:t>
            </a:r>
          </a:p>
          <a:p>
            <a:pPr marL="800100" lvl="2" indent="-342900">
              <a:buFont typeface="+mj-lt"/>
              <a:buAutoNum type="arabicPeriod"/>
            </a:pPr>
            <a:r>
              <a:rPr lang="en-US" dirty="0" err="1" smtClean="0"/>
              <a:t>www.basketball-reference.com</a:t>
            </a:r>
            <a:endParaRPr lang="en-US" dirty="0" smtClean="0"/>
          </a:p>
          <a:p>
            <a:pPr marL="800100" lvl="2" indent="-342900">
              <a:buFont typeface="+mj-lt"/>
              <a:buAutoNum type="arabicPeriod"/>
            </a:pPr>
            <a:r>
              <a:rPr lang="en-US" dirty="0" smtClean="0"/>
              <a:t>Scraped data from the first few tables using </a:t>
            </a:r>
            <a:r>
              <a:rPr lang="en-US" i="1" dirty="0" err="1" smtClean="0"/>
              <a:t>pd.read_html</a:t>
            </a:r>
            <a:r>
              <a:rPr lang="en-US" i="1" dirty="0" smtClean="0"/>
              <a:t> </a:t>
            </a:r>
            <a:r>
              <a:rPr lang="en-US" dirty="0" smtClean="0"/>
              <a:t>and manually copied and pasted the rest of the data into csv files that are stored on my hard drive</a:t>
            </a:r>
          </a:p>
          <a:p>
            <a:pPr marL="800100" lvl="2" indent="-342900">
              <a:buFont typeface="+mj-lt"/>
              <a:buAutoNum type="arabicPeriod"/>
            </a:pPr>
            <a:endParaRPr lang="en-US" dirty="0" smtClean="0"/>
          </a:p>
          <a:p>
            <a:pPr marL="342900" indent="-342900">
              <a:buFont typeface="+mj-lt"/>
              <a:buAutoNum type="arabicPeriod"/>
            </a:pPr>
            <a:r>
              <a:rPr lang="en-US" dirty="0" smtClean="0"/>
              <a:t>Read into python and clean up data types / column headers</a:t>
            </a:r>
          </a:p>
          <a:p>
            <a:pPr marL="800100" lvl="2" indent="-342900">
              <a:buFont typeface="+mj-lt"/>
              <a:buAutoNum type="arabicPeriod"/>
            </a:pPr>
            <a:r>
              <a:rPr lang="en-US" dirty="0" smtClean="0"/>
              <a:t>Convert numeric columns, remove miscellaneous </a:t>
            </a:r>
            <a:r>
              <a:rPr lang="en-US" dirty="0" err="1" smtClean="0"/>
              <a:t>unicode</a:t>
            </a:r>
            <a:r>
              <a:rPr lang="en-US" dirty="0" smtClean="0"/>
              <a:t> characters, and standardize column headers across each table</a:t>
            </a:r>
          </a:p>
          <a:p>
            <a:pPr marL="800100" lvl="2" indent="-342900">
              <a:buFont typeface="+mj-lt"/>
              <a:buAutoNum type="arabicPeriod"/>
            </a:pPr>
            <a:endParaRPr lang="en-US" dirty="0" smtClean="0"/>
          </a:p>
          <a:p>
            <a:pPr marL="342900" indent="-342900">
              <a:buFont typeface="+mj-lt"/>
              <a:buAutoNum type="arabicPeriod"/>
            </a:pPr>
            <a:r>
              <a:rPr lang="en-US" dirty="0" smtClean="0"/>
              <a:t>Merge individual tables of data on team name and year</a:t>
            </a:r>
          </a:p>
          <a:p>
            <a:pPr marL="800100" lvl="2" indent="-342900">
              <a:buFont typeface="+mj-lt"/>
              <a:buAutoNum type="arabicPeriod"/>
            </a:pPr>
            <a:r>
              <a:rPr lang="en-US" dirty="0" smtClean="0"/>
              <a:t>Combine historical standings, offensive, defensive, all star, and first team all-</a:t>
            </a:r>
            <a:r>
              <a:rPr lang="en-US" dirty="0" err="1" smtClean="0"/>
              <a:t>nba</a:t>
            </a:r>
            <a:r>
              <a:rPr lang="en-US" dirty="0" smtClean="0"/>
              <a:t> data into a single </a:t>
            </a:r>
            <a:r>
              <a:rPr lang="en-US" dirty="0" err="1" smtClean="0"/>
              <a:t>DataFrame</a:t>
            </a:r>
            <a:endParaRPr lang="en-US" dirty="0" smtClean="0"/>
          </a:p>
          <a:p>
            <a:pPr marL="800100" lvl="2" indent="-342900">
              <a:buFont typeface="+mj-lt"/>
              <a:buAutoNum type="arabicPeriod"/>
            </a:pPr>
            <a:endParaRPr lang="en-US" dirty="0" smtClean="0"/>
          </a:p>
          <a:p>
            <a:pPr marL="342900" indent="-342900">
              <a:buFont typeface="+mj-lt"/>
              <a:buAutoNum type="arabicPeriod"/>
            </a:pPr>
            <a:r>
              <a:rPr lang="en-US" dirty="0" smtClean="0"/>
              <a:t>Log transform features with continuous data and build Kernel Ridge Regression with 10-fold validation</a:t>
            </a:r>
          </a:p>
        </p:txBody>
      </p:sp>
    </p:spTree>
    <p:extLst>
      <p:ext uri="{BB962C8B-B14F-4D97-AF65-F5344CB8AC3E}">
        <p14:creationId xmlns:p14="http://schemas.microsoft.com/office/powerpoint/2010/main" val="169470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73582"/>
            <a:ext cx="7729728" cy="1188720"/>
          </a:xfrm>
        </p:spPr>
        <p:txBody>
          <a:bodyPr/>
          <a:lstStyle/>
          <a:p>
            <a:r>
              <a:rPr lang="en-US" dirty="0" smtClean="0"/>
              <a:t>Raw </a:t>
            </a:r>
            <a:r>
              <a:rPr lang="en-US" smtClean="0"/>
              <a:t>data examples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177" y="1711668"/>
            <a:ext cx="10886752" cy="4962334"/>
          </a:xfrm>
        </p:spPr>
      </p:pic>
    </p:spTree>
    <p:extLst>
      <p:ext uri="{BB962C8B-B14F-4D97-AF65-F5344CB8AC3E}">
        <p14:creationId xmlns:p14="http://schemas.microsoft.com/office/powerpoint/2010/main" val="79535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73582"/>
            <a:ext cx="7729728" cy="1188720"/>
          </a:xfrm>
        </p:spPr>
        <p:txBody>
          <a:bodyPr/>
          <a:lstStyle/>
          <a:p>
            <a:r>
              <a:rPr lang="en-US" dirty="0" smtClean="0"/>
              <a:t>Raw data examples (</a:t>
            </a:r>
            <a:r>
              <a:rPr lang="en-US" dirty="0" err="1" smtClean="0"/>
              <a:t>ctd</a:t>
            </a:r>
            <a:r>
              <a:rPr lang="en-US" dirty="0" smtClean="0"/>
              <a: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919" y="1538674"/>
            <a:ext cx="11090161" cy="5102085"/>
          </a:xfrm>
        </p:spPr>
      </p:pic>
    </p:spTree>
    <p:extLst>
      <p:ext uri="{BB962C8B-B14F-4D97-AF65-F5344CB8AC3E}">
        <p14:creationId xmlns:p14="http://schemas.microsoft.com/office/powerpoint/2010/main" val="95575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73582"/>
            <a:ext cx="7729728" cy="1188720"/>
          </a:xfrm>
        </p:spPr>
        <p:txBody>
          <a:bodyPr/>
          <a:lstStyle/>
          <a:p>
            <a:r>
              <a:rPr lang="en-US" dirty="0" smtClean="0"/>
              <a:t>MODEL</a:t>
            </a:r>
            <a:endParaRPr lang="en-US" dirty="0"/>
          </a:p>
        </p:txBody>
      </p:sp>
      <p:sp>
        <p:nvSpPr>
          <p:cNvPr id="3" name="Content Placeholder 2"/>
          <p:cNvSpPr>
            <a:spLocks noGrp="1"/>
          </p:cNvSpPr>
          <p:nvPr>
            <p:ph idx="1"/>
          </p:nvPr>
        </p:nvSpPr>
        <p:spPr>
          <a:xfrm>
            <a:off x="349321" y="1623317"/>
            <a:ext cx="11394041" cy="4941869"/>
          </a:xfrm>
        </p:spPr>
        <p:txBody>
          <a:bodyPr>
            <a:normAutofit lnSpcReduction="10000"/>
          </a:bodyPr>
          <a:lstStyle/>
          <a:p>
            <a:pPr marL="342900" indent="-342900">
              <a:buFont typeface="+mj-lt"/>
              <a:buAutoNum type="arabicPeriod"/>
            </a:pPr>
            <a:endParaRPr lang="en-US" dirty="0" smtClean="0"/>
          </a:p>
          <a:p>
            <a:pPr marL="342900" indent="-342900">
              <a:buFont typeface="+mj-lt"/>
              <a:buAutoNum type="arabicPeriod"/>
            </a:pPr>
            <a:r>
              <a:rPr lang="en-US" dirty="0" smtClean="0"/>
              <a:t>Chose to use Polynomial Kernel Ridge Regression with a log transformation</a:t>
            </a:r>
          </a:p>
          <a:p>
            <a:pPr marL="800100" lvl="2" indent="-342900">
              <a:buFont typeface="+mj-lt"/>
              <a:buAutoNum type="arabicPeriod"/>
            </a:pPr>
            <a:r>
              <a:rPr lang="en-US" dirty="0" smtClean="0"/>
              <a:t>Kernel Ridge Regression combines a normal Ridge Regression and attempts to use the “kernel trick” to reduces the variance of the prediction results.</a:t>
            </a:r>
          </a:p>
          <a:p>
            <a:pPr marL="800100" lvl="2" indent="-342900">
              <a:buFont typeface="+mj-lt"/>
              <a:buAutoNum type="arabicPeriod"/>
            </a:pPr>
            <a:r>
              <a:rPr lang="en-US" dirty="0" smtClean="0"/>
              <a:t>Ideal because we want the predicted win percentage for each team to be between 0 – 1. </a:t>
            </a:r>
          </a:p>
          <a:p>
            <a:pPr marL="800100" lvl="2" indent="-342900">
              <a:buFont typeface="+mj-lt"/>
              <a:buAutoNum type="arabicPeriod"/>
            </a:pPr>
            <a:endParaRPr lang="en-US" dirty="0" smtClean="0"/>
          </a:p>
          <a:p>
            <a:pPr marL="342900" indent="-342900">
              <a:buFont typeface="+mj-lt"/>
              <a:buAutoNum type="arabicPeriod"/>
            </a:pPr>
            <a:r>
              <a:rPr lang="en-US" dirty="0" smtClean="0"/>
              <a:t>Adding degrees to the linear regression (converting to polynomial)</a:t>
            </a:r>
          </a:p>
          <a:p>
            <a:pPr marL="800100" lvl="2" indent="-342900">
              <a:buFont typeface="+mj-lt"/>
              <a:buAutoNum type="arabicPeriod"/>
            </a:pPr>
            <a:r>
              <a:rPr lang="en-US" dirty="0" smtClean="0"/>
              <a:t>Optimizing for mean squared error, I attempted to build features that accounted for polynomial transformations of degrees 1, 2, 3, and 4. </a:t>
            </a:r>
          </a:p>
          <a:p>
            <a:pPr marL="800100" lvl="2" indent="-342900">
              <a:buFont typeface="+mj-lt"/>
              <a:buAutoNum type="arabicPeriod"/>
            </a:pPr>
            <a:r>
              <a:rPr lang="en-US" dirty="0" smtClean="0"/>
              <a:t>Degree == 2 had the best combination of lowest training MSE and test MSE </a:t>
            </a:r>
          </a:p>
          <a:p>
            <a:pPr marL="800100" lvl="2" indent="-342900">
              <a:buFont typeface="+mj-lt"/>
              <a:buAutoNum type="arabicPeriod"/>
            </a:pPr>
            <a:endParaRPr lang="en-US" dirty="0" smtClean="0"/>
          </a:p>
          <a:p>
            <a:pPr marL="342900" indent="-342900">
              <a:buFont typeface="+mj-lt"/>
              <a:buAutoNum type="arabicPeriod"/>
            </a:pPr>
            <a:r>
              <a:rPr lang="en-US" dirty="0" smtClean="0"/>
              <a:t>Log transforming the numerical features </a:t>
            </a:r>
          </a:p>
          <a:p>
            <a:pPr marL="800100" lvl="2" indent="-342900">
              <a:buFont typeface="+mj-lt"/>
              <a:buAutoNum type="arabicPeriod"/>
            </a:pPr>
            <a:r>
              <a:rPr lang="en-US" dirty="0" smtClean="0"/>
              <a:t>Distribution of data is clustered around certain percentages, per game averages</a:t>
            </a:r>
          </a:p>
          <a:p>
            <a:pPr marL="800100" lvl="2" indent="-342900">
              <a:buFont typeface="+mj-lt"/>
              <a:buAutoNum type="arabicPeriod"/>
            </a:pPr>
            <a:r>
              <a:rPr lang="en-US" dirty="0" smtClean="0"/>
              <a:t>Log transforming the data allowed the data to be more accurately distributed between 0 and 1. </a:t>
            </a:r>
          </a:p>
        </p:txBody>
      </p:sp>
    </p:spTree>
    <p:extLst>
      <p:ext uri="{BB962C8B-B14F-4D97-AF65-F5344CB8AC3E}">
        <p14:creationId xmlns:p14="http://schemas.microsoft.com/office/powerpoint/2010/main" val="15084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73583"/>
            <a:ext cx="7729728" cy="546854"/>
          </a:xfrm>
        </p:spPr>
        <p:txBody>
          <a:bodyPr>
            <a:normAutofit fontScale="90000"/>
          </a:bodyPr>
          <a:lstStyle/>
          <a:p>
            <a:r>
              <a:rPr lang="en-US" dirty="0" smtClean="0"/>
              <a:t>Data dictionary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25681612"/>
              </p:ext>
            </p:extLst>
          </p:nvPr>
        </p:nvGraphicFramePr>
        <p:xfrm>
          <a:off x="311733" y="891247"/>
          <a:ext cx="11533908" cy="5821680"/>
        </p:xfrm>
        <a:graphic>
          <a:graphicData uri="http://schemas.openxmlformats.org/drawingml/2006/table">
            <a:tbl>
              <a:tblPr firstRow="1">
                <a:tableStyleId>{F5AB1C69-6EDB-4FF4-983F-18BD219EF322}</a:tableStyleId>
              </a:tblPr>
              <a:tblGrid>
                <a:gridCol w="2819399"/>
                <a:gridCol w="1870359"/>
                <a:gridCol w="1149927"/>
                <a:gridCol w="5070769"/>
                <a:gridCol w="623454"/>
              </a:tblGrid>
              <a:tr h="182880">
                <a:tc>
                  <a:txBody>
                    <a:bodyPr/>
                    <a:lstStyle/>
                    <a:p>
                      <a:r>
                        <a:rPr lang="en-US" sz="1600" dirty="0" smtClean="0"/>
                        <a:t>Feature</a:t>
                      </a:r>
                      <a:endParaRPr lang="en-US" sz="1600" dirty="0"/>
                    </a:p>
                  </a:txBody>
                  <a:tcPr/>
                </a:tc>
                <a:tc>
                  <a:txBody>
                    <a:bodyPr/>
                    <a:lstStyle/>
                    <a:p>
                      <a:r>
                        <a:rPr lang="en-US" sz="1600" dirty="0" smtClean="0"/>
                        <a:t>Feature</a:t>
                      </a:r>
                      <a:r>
                        <a:rPr lang="en-US" sz="1600" baseline="0" dirty="0" smtClean="0"/>
                        <a:t> Name</a:t>
                      </a:r>
                      <a:endParaRPr lang="en-US" sz="1600" dirty="0"/>
                    </a:p>
                  </a:txBody>
                  <a:tcPr/>
                </a:tc>
                <a:tc>
                  <a:txBody>
                    <a:bodyPr/>
                    <a:lstStyle/>
                    <a:p>
                      <a:r>
                        <a:rPr lang="en-US" sz="1600" dirty="0" smtClean="0"/>
                        <a:t>Data Type</a:t>
                      </a:r>
                      <a:endParaRPr lang="en-US" sz="1600" dirty="0"/>
                    </a:p>
                  </a:txBody>
                  <a:tcPr/>
                </a:tc>
                <a:tc>
                  <a:txBody>
                    <a:bodyPr/>
                    <a:lstStyle/>
                    <a:p>
                      <a:pPr algn="l"/>
                      <a:r>
                        <a:rPr lang="en-US" sz="1600" dirty="0" smtClean="0"/>
                        <a:t>Description</a:t>
                      </a:r>
                      <a:endParaRPr lang="en-US" sz="1600" dirty="0"/>
                    </a:p>
                  </a:txBody>
                  <a:tcPr/>
                </a:tc>
                <a:tc>
                  <a:txBody>
                    <a:bodyPr/>
                    <a:lstStyle/>
                    <a:p>
                      <a:r>
                        <a:rPr lang="en-US" sz="1600" dirty="0" smtClean="0"/>
                        <a:t>Log</a:t>
                      </a:r>
                      <a:endParaRPr lang="en-US" sz="1600" dirty="0"/>
                    </a:p>
                  </a:txBody>
                  <a:tcPr/>
                </a:tc>
              </a:tr>
              <a:tr h="182880">
                <a:tc>
                  <a:txBody>
                    <a:bodyPr/>
                    <a:lstStyle/>
                    <a:p>
                      <a:r>
                        <a:rPr lang="en-US" sz="1600" dirty="0" smtClean="0"/>
                        <a:t>2-Point FG %</a:t>
                      </a:r>
                      <a:endParaRPr lang="en-US" sz="1600" dirty="0"/>
                    </a:p>
                  </a:txBody>
                  <a:tcPr/>
                </a:tc>
                <a:tc>
                  <a:txBody>
                    <a:bodyPr/>
                    <a:lstStyle/>
                    <a:p>
                      <a:r>
                        <a:rPr lang="en-US" sz="1600" i="1" dirty="0" err="1" smtClean="0"/>
                        <a:t>twoP_Perc</a:t>
                      </a:r>
                      <a:endParaRPr lang="en-US" sz="1600" i="1" dirty="0"/>
                    </a:p>
                  </a:txBody>
                  <a:tcPr/>
                </a:tc>
                <a:tc>
                  <a:txBody>
                    <a:bodyPr/>
                    <a:lstStyle/>
                    <a:p>
                      <a:r>
                        <a:rPr lang="en-US" sz="1600" dirty="0" smtClean="0"/>
                        <a:t>float</a:t>
                      </a:r>
                      <a:endParaRPr lang="en-US" sz="1600" dirty="0"/>
                    </a:p>
                  </a:txBody>
                  <a:tcPr/>
                </a:tc>
                <a:tc>
                  <a:txBody>
                    <a:bodyPr/>
                    <a:lstStyle/>
                    <a:p>
                      <a:r>
                        <a:rPr lang="en-US" sz="1400" dirty="0" smtClean="0"/>
                        <a:t>Percent</a:t>
                      </a:r>
                      <a:r>
                        <a:rPr lang="en-US" sz="1400" baseline="0" dirty="0" smtClean="0"/>
                        <a:t> of 2 point field goals made in a season</a:t>
                      </a:r>
                      <a:endParaRPr lang="en-US" sz="1400" dirty="0"/>
                    </a:p>
                  </a:txBody>
                  <a:tcPr/>
                </a:tc>
                <a:tc>
                  <a:txBody>
                    <a:bodyPr/>
                    <a:lstStyle/>
                    <a:p>
                      <a:pPr algn="ctr"/>
                      <a:r>
                        <a:rPr lang="en-US" dirty="0" smtClean="0"/>
                        <a:t>✔</a:t>
                      </a:r>
                    </a:p>
                  </a:txBody>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Opp.</a:t>
                      </a:r>
                      <a:r>
                        <a:rPr lang="en-US" sz="1600" baseline="0" dirty="0" smtClean="0"/>
                        <a:t> 2-Point FG %</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t>twoP_Perc_opp</a:t>
                      </a:r>
                      <a:endParaRPr lang="en-US" sz="1600" i="1" dirty="0" smtClean="0"/>
                    </a:p>
                  </a:txBody>
                  <a:tcPr/>
                </a:tc>
                <a:tc>
                  <a:txBody>
                    <a:bodyPr/>
                    <a:lstStyle/>
                    <a:p>
                      <a:r>
                        <a:rPr lang="en-US" sz="1600" dirty="0" smtClean="0"/>
                        <a:t>float</a:t>
                      </a:r>
                      <a:endParaRPr lang="en-US" sz="1600" dirty="0"/>
                    </a:p>
                  </a:txBody>
                  <a:tcPr/>
                </a:tc>
                <a:tc>
                  <a:txBody>
                    <a:bodyPr/>
                    <a:lstStyle/>
                    <a:p>
                      <a:r>
                        <a:rPr lang="en-US" sz="1400" dirty="0" smtClean="0"/>
                        <a:t>Percent</a:t>
                      </a:r>
                      <a:r>
                        <a:rPr lang="en-US" sz="1400" baseline="0" dirty="0" smtClean="0"/>
                        <a:t> of opponent’s 2 point field goals made in a season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182880">
                <a:tc>
                  <a:txBody>
                    <a:bodyPr/>
                    <a:lstStyle/>
                    <a:p>
                      <a:r>
                        <a:rPr lang="en-US" sz="1600" dirty="0" smtClean="0"/>
                        <a:t>3-Point FG %</a:t>
                      </a:r>
                      <a:endParaRPr lang="en-US" sz="1600" dirty="0"/>
                    </a:p>
                  </a:txBody>
                  <a:tcPr/>
                </a:tc>
                <a:tc>
                  <a:txBody>
                    <a:bodyPr/>
                    <a:lstStyle/>
                    <a:p>
                      <a:r>
                        <a:rPr lang="en-US" sz="1600" i="1" dirty="0" err="1" smtClean="0"/>
                        <a:t>threeP_Perc</a:t>
                      </a:r>
                      <a:endParaRPr lang="en-US" sz="1600" i="1" dirty="0"/>
                    </a:p>
                  </a:txBody>
                  <a:tcPr/>
                </a:tc>
                <a:tc>
                  <a:txBody>
                    <a:bodyPr/>
                    <a:lstStyle/>
                    <a:p>
                      <a:r>
                        <a:rPr lang="en-US" sz="1600" dirty="0" smtClean="0"/>
                        <a:t>float</a:t>
                      </a:r>
                      <a:endParaRPr lang="en-US" sz="1600" dirty="0"/>
                    </a:p>
                  </a:txBody>
                  <a:tcPr/>
                </a:tc>
                <a:tc>
                  <a:txBody>
                    <a:bodyPr/>
                    <a:lstStyle/>
                    <a:p>
                      <a:r>
                        <a:rPr lang="en-US" sz="1400" dirty="0" smtClean="0"/>
                        <a:t>Percent</a:t>
                      </a:r>
                      <a:r>
                        <a:rPr lang="en-US" sz="1400" baseline="0" dirty="0" smtClean="0"/>
                        <a:t> of 3 point field goals made in a season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Opp.</a:t>
                      </a:r>
                      <a:r>
                        <a:rPr lang="en-US" sz="1600" baseline="0" smtClean="0"/>
                        <a:t> 3-Point FG %</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t>threeP_Perc_opp</a:t>
                      </a:r>
                      <a:endParaRPr lang="en-US" sz="1600" i="1" dirty="0" smtClean="0"/>
                    </a:p>
                  </a:txBody>
                  <a:tcPr/>
                </a:tc>
                <a:tc>
                  <a:txBody>
                    <a:bodyPr/>
                    <a:lstStyle/>
                    <a:p>
                      <a:r>
                        <a:rPr lang="en-US" sz="1600" dirty="0" smtClean="0"/>
                        <a:t>float</a:t>
                      </a:r>
                      <a:endParaRPr lang="en-US" sz="1600" dirty="0"/>
                    </a:p>
                  </a:txBody>
                  <a:tcPr/>
                </a:tc>
                <a:tc>
                  <a:txBody>
                    <a:bodyPr/>
                    <a:lstStyle/>
                    <a:p>
                      <a:r>
                        <a:rPr lang="en-US" sz="1400" dirty="0" smtClean="0"/>
                        <a:t>Percent</a:t>
                      </a:r>
                      <a:r>
                        <a:rPr lang="en-US" sz="1400" baseline="0" dirty="0" smtClean="0"/>
                        <a:t> of opponent’s 3 point field goals made in a season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182880">
                <a:tc>
                  <a:txBody>
                    <a:bodyPr/>
                    <a:lstStyle/>
                    <a:p>
                      <a:r>
                        <a:rPr lang="en-US" sz="1600" dirty="0" smtClean="0"/>
                        <a:t>Free</a:t>
                      </a:r>
                      <a:r>
                        <a:rPr lang="en-US" sz="1600" baseline="0" dirty="0" smtClean="0"/>
                        <a:t> Throw %</a:t>
                      </a:r>
                      <a:endParaRPr lang="en-US" sz="1600" dirty="0"/>
                    </a:p>
                  </a:txBody>
                  <a:tcPr/>
                </a:tc>
                <a:tc>
                  <a:txBody>
                    <a:bodyPr/>
                    <a:lstStyle/>
                    <a:p>
                      <a:r>
                        <a:rPr lang="en-US" sz="1600" i="1" dirty="0" err="1" smtClean="0"/>
                        <a:t>FT_Perc</a:t>
                      </a:r>
                      <a:endParaRPr lang="en-US" sz="1600" i="1" dirty="0"/>
                    </a:p>
                  </a:txBody>
                  <a:tcPr/>
                </a:tc>
                <a:tc>
                  <a:txBody>
                    <a:bodyPr/>
                    <a:lstStyle/>
                    <a:p>
                      <a:r>
                        <a:rPr lang="en-US" sz="1600" dirty="0" smtClean="0"/>
                        <a:t>float</a:t>
                      </a:r>
                      <a:endParaRPr lang="en-US" sz="1600" dirty="0"/>
                    </a:p>
                  </a:txBody>
                  <a:tcPr/>
                </a:tc>
                <a:tc>
                  <a:txBody>
                    <a:bodyPr/>
                    <a:lstStyle/>
                    <a:p>
                      <a:r>
                        <a:rPr lang="en-US" sz="1400" dirty="0" smtClean="0"/>
                        <a:t>Percent of free throws made</a:t>
                      </a:r>
                      <a:r>
                        <a:rPr lang="en-US" sz="1400" baseline="0" dirty="0" smtClean="0"/>
                        <a:t> in a season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182880">
                <a:tc>
                  <a:txBody>
                    <a:bodyPr/>
                    <a:lstStyle/>
                    <a:p>
                      <a:r>
                        <a:rPr lang="en-US" sz="1600" dirty="0" smtClean="0"/>
                        <a:t>Playoff Appearance</a:t>
                      </a:r>
                      <a:endParaRPr lang="en-US" sz="1600" dirty="0"/>
                    </a:p>
                  </a:txBody>
                  <a:tcPr/>
                </a:tc>
                <a:tc>
                  <a:txBody>
                    <a:bodyPr/>
                    <a:lstStyle/>
                    <a:p>
                      <a:r>
                        <a:rPr lang="en-US" sz="1600" i="1" dirty="0" err="1" smtClean="0"/>
                        <a:t>playoff_appearance</a:t>
                      </a:r>
                      <a:endParaRPr lang="en-US" sz="1600" i="1" dirty="0"/>
                    </a:p>
                  </a:txBody>
                  <a:tcPr/>
                </a:tc>
                <a:tc>
                  <a:txBody>
                    <a:bodyPr/>
                    <a:lstStyle/>
                    <a:p>
                      <a:r>
                        <a:rPr lang="en-US" sz="1600" dirty="0" smtClean="0"/>
                        <a:t>binary</a:t>
                      </a:r>
                      <a:endParaRPr lang="en-US" sz="1600" dirty="0"/>
                    </a:p>
                  </a:txBody>
                  <a:tcPr/>
                </a:tc>
                <a:tc>
                  <a:txBody>
                    <a:bodyPr/>
                    <a:lstStyle/>
                    <a:p>
                      <a:r>
                        <a:rPr lang="en-US" sz="1400" dirty="0" smtClean="0"/>
                        <a:t>1</a:t>
                      </a:r>
                      <a:r>
                        <a:rPr lang="en-US" sz="1400" baseline="0" dirty="0" smtClean="0"/>
                        <a:t> if qualified for playoffs</a:t>
                      </a:r>
                      <a:endParaRPr lang="en-US" sz="1400" dirty="0"/>
                    </a:p>
                  </a:txBody>
                  <a:tcPr/>
                </a:tc>
                <a:tc>
                  <a:txBody>
                    <a:bodyPr/>
                    <a:lstStyle/>
                    <a:p>
                      <a:pPr algn="ctr"/>
                      <a:endParaRPr lang="en-US" dirty="0"/>
                    </a:p>
                  </a:txBody>
                  <a:tcPr/>
                </a:tc>
              </a:tr>
              <a:tr h="182880">
                <a:tc>
                  <a:txBody>
                    <a:bodyPr/>
                    <a:lstStyle/>
                    <a:p>
                      <a:r>
                        <a:rPr lang="en-US" sz="1600" dirty="0" smtClean="0"/>
                        <a:t># of All Stars</a:t>
                      </a:r>
                      <a:endParaRPr lang="en-US" sz="1600" dirty="0"/>
                    </a:p>
                  </a:txBody>
                  <a:tcPr/>
                </a:tc>
                <a:tc>
                  <a:txBody>
                    <a:bodyPr/>
                    <a:lstStyle/>
                    <a:p>
                      <a:r>
                        <a:rPr lang="en-US" sz="1600" i="1" dirty="0" err="1" smtClean="0"/>
                        <a:t>all_star_count</a:t>
                      </a:r>
                      <a:endParaRPr lang="en-US" sz="1600" i="1" dirty="0"/>
                    </a:p>
                  </a:txBody>
                  <a:tcPr/>
                </a:tc>
                <a:tc>
                  <a:txBody>
                    <a:bodyPr/>
                    <a:lstStyle/>
                    <a:p>
                      <a:r>
                        <a:rPr lang="en-US" sz="1600" dirty="0" smtClean="0"/>
                        <a:t>integer</a:t>
                      </a:r>
                      <a:endParaRPr lang="en-US" sz="1600" dirty="0"/>
                    </a:p>
                  </a:txBody>
                  <a:tcPr/>
                </a:tc>
                <a:tc>
                  <a:txBody>
                    <a:bodyPr/>
                    <a:lstStyle/>
                    <a:p>
                      <a:r>
                        <a:rPr lang="en-US" sz="1400" dirty="0" smtClean="0"/>
                        <a:t>Number of all stars</a:t>
                      </a:r>
                      <a:r>
                        <a:rPr lang="en-US" sz="1400" baseline="0" dirty="0" smtClean="0"/>
                        <a:t> for that team</a:t>
                      </a:r>
                      <a:endParaRPr lang="en-US" sz="1400" dirty="0"/>
                    </a:p>
                  </a:txBody>
                  <a:tcPr/>
                </a:tc>
                <a:tc>
                  <a:txBody>
                    <a:bodyPr/>
                    <a:lstStyle/>
                    <a:p>
                      <a:pPr algn="ctr"/>
                      <a:endParaRPr lang="en-US" dirty="0"/>
                    </a:p>
                  </a:txBody>
                  <a:tcPr/>
                </a:tc>
              </a:tr>
              <a:tr h="182880">
                <a:tc>
                  <a:txBody>
                    <a:bodyPr/>
                    <a:lstStyle/>
                    <a:p>
                      <a:r>
                        <a:rPr lang="en-US" sz="1600" dirty="0" smtClean="0"/>
                        <a:t># of 1</a:t>
                      </a:r>
                      <a:r>
                        <a:rPr lang="en-US" sz="1600" baseline="30000" dirty="0" smtClean="0"/>
                        <a:t>st</a:t>
                      </a:r>
                      <a:r>
                        <a:rPr lang="en-US" sz="1600" dirty="0" smtClean="0"/>
                        <a:t> Team All-NBA</a:t>
                      </a:r>
                      <a:endParaRPr lang="en-US" sz="1600" dirty="0"/>
                    </a:p>
                  </a:txBody>
                  <a:tcPr/>
                </a:tc>
                <a:tc>
                  <a:txBody>
                    <a:bodyPr/>
                    <a:lstStyle/>
                    <a:p>
                      <a:r>
                        <a:rPr lang="en-US" sz="1600" i="1" dirty="0" err="1" smtClean="0"/>
                        <a:t>all_nba_count</a:t>
                      </a:r>
                      <a:endParaRPr lang="en-US" sz="1600" i="1" dirty="0"/>
                    </a:p>
                  </a:txBody>
                  <a:tcPr/>
                </a:tc>
                <a:tc>
                  <a:txBody>
                    <a:bodyPr/>
                    <a:lstStyle/>
                    <a:p>
                      <a:r>
                        <a:rPr lang="en-US" sz="1600" dirty="0" smtClean="0"/>
                        <a:t>integer</a:t>
                      </a:r>
                      <a:endParaRPr lang="en-US" sz="1600" dirty="0"/>
                    </a:p>
                  </a:txBody>
                  <a:tcPr/>
                </a:tc>
                <a:tc>
                  <a:txBody>
                    <a:bodyPr/>
                    <a:lstStyle/>
                    <a:p>
                      <a:r>
                        <a:rPr lang="en-US" sz="1400" dirty="0" smtClean="0"/>
                        <a:t>Number of</a:t>
                      </a:r>
                      <a:r>
                        <a:rPr lang="en-US" sz="1400" baseline="0" dirty="0" smtClean="0"/>
                        <a:t> players that get selected for 1</a:t>
                      </a:r>
                      <a:r>
                        <a:rPr lang="en-US" sz="1400" baseline="30000" dirty="0" smtClean="0"/>
                        <a:t>st</a:t>
                      </a:r>
                      <a:r>
                        <a:rPr lang="en-US" sz="1400" baseline="0" dirty="0" smtClean="0"/>
                        <a:t> team all NBA</a:t>
                      </a:r>
                      <a:endParaRPr lang="en-US" sz="1400" dirty="0"/>
                    </a:p>
                  </a:txBody>
                  <a:tcPr/>
                </a:tc>
                <a:tc>
                  <a:txBody>
                    <a:bodyPr/>
                    <a:lstStyle/>
                    <a:p>
                      <a:pPr algn="ctr"/>
                      <a:endParaRPr lang="en-US" dirty="0"/>
                    </a:p>
                  </a:txBody>
                  <a:tcPr/>
                </a:tc>
              </a:tr>
              <a:tr h="182880">
                <a:tc>
                  <a:txBody>
                    <a:bodyPr/>
                    <a:lstStyle/>
                    <a:p>
                      <a:r>
                        <a:rPr lang="en-US" sz="1600" dirty="0" smtClean="0"/>
                        <a:t>Off. Rebounds / Game</a:t>
                      </a:r>
                      <a:endParaRPr lang="en-US" sz="1600" dirty="0"/>
                    </a:p>
                  </a:txBody>
                  <a:tcPr/>
                </a:tc>
                <a:tc>
                  <a:txBody>
                    <a:bodyPr/>
                    <a:lstStyle/>
                    <a:p>
                      <a:r>
                        <a:rPr lang="en-US" sz="1600" i="1" dirty="0" smtClean="0"/>
                        <a:t>ORB_G</a:t>
                      </a:r>
                      <a:endParaRPr lang="en-US" sz="1600" i="1" dirty="0"/>
                    </a:p>
                  </a:txBody>
                  <a:tcPr/>
                </a:tc>
                <a:tc>
                  <a:txBody>
                    <a:bodyPr/>
                    <a:lstStyle/>
                    <a:p>
                      <a:r>
                        <a:rPr lang="en-US" sz="1600" dirty="0" smtClean="0"/>
                        <a:t>float</a:t>
                      </a:r>
                      <a:endParaRPr lang="en-US" sz="1600" dirty="0"/>
                    </a:p>
                  </a:txBody>
                  <a:tcPr/>
                </a:tc>
                <a:tc>
                  <a:txBody>
                    <a:bodyPr/>
                    <a:lstStyle/>
                    <a:p>
                      <a:r>
                        <a:rPr lang="en-US" sz="1400" dirty="0" smtClean="0"/>
                        <a:t>Average offensive rebounds per game in a season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182880">
                <a:tc>
                  <a:txBody>
                    <a:bodyPr/>
                    <a:lstStyle/>
                    <a:p>
                      <a:r>
                        <a:rPr lang="en-US" sz="1600" dirty="0" smtClean="0"/>
                        <a:t>Steals</a:t>
                      </a:r>
                      <a:r>
                        <a:rPr lang="en-US" sz="1600" baseline="0" dirty="0" smtClean="0"/>
                        <a:t> / Game</a:t>
                      </a:r>
                      <a:endParaRPr lang="en-US" sz="1600" dirty="0"/>
                    </a:p>
                  </a:txBody>
                  <a:tcPr/>
                </a:tc>
                <a:tc>
                  <a:txBody>
                    <a:bodyPr/>
                    <a:lstStyle/>
                    <a:p>
                      <a:r>
                        <a:rPr lang="en-US" sz="1600" i="1" dirty="0" smtClean="0"/>
                        <a:t>STL_G</a:t>
                      </a:r>
                      <a:endParaRPr lang="en-US" sz="1600" i="1" dirty="0"/>
                    </a:p>
                  </a:txBody>
                  <a:tcPr/>
                </a:tc>
                <a:tc>
                  <a:txBody>
                    <a:bodyPr/>
                    <a:lstStyle/>
                    <a:p>
                      <a:r>
                        <a:rPr lang="en-US" sz="1600" dirty="0" smtClean="0"/>
                        <a:t>float</a:t>
                      </a:r>
                      <a:endParaRPr lang="en-US" sz="1600" dirty="0"/>
                    </a:p>
                  </a:txBody>
                  <a:tcPr/>
                </a:tc>
                <a:tc>
                  <a:txBody>
                    <a:bodyPr/>
                    <a:lstStyle/>
                    <a:p>
                      <a:r>
                        <a:rPr lang="en-US" sz="1400" dirty="0" smtClean="0"/>
                        <a:t>Average steals per game in a season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182880">
                <a:tc>
                  <a:txBody>
                    <a:bodyPr/>
                    <a:lstStyle/>
                    <a:p>
                      <a:r>
                        <a:rPr lang="en-US" sz="1600" dirty="0" smtClean="0"/>
                        <a:t>Turnovers</a:t>
                      </a:r>
                      <a:r>
                        <a:rPr lang="en-US" sz="1600" baseline="0" dirty="0" smtClean="0"/>
                        <a:t> / Game</a:t>
                      </a:r>
                      <a:endParaRPr lang="en-US" sz="1600" dirty="0"/>
                    </a:p>
                  </a:txBody>
                  <a:tcPr/>
                </a:tc>
                <a:tc>
                  <a:txBody>
                    <a:bodyPr/>
                    <a:lstStyle/>
                    <a:p>
                      <a:r>
                        <a:rPr lang="en-US" sz="1600" i="1" dirty="0" smtClean="0"/>
                        <a:t>TOV_G</a:t>
                      </a:r>
                      <a:endParaRPr lang="en-US" sz="1600" i="1" dirty="0"/>
                    </a:p>
                  </a:txBody>
                  <a:tcPr/>
                </a:tc>
                <a:tc>
                  <a:txBody>
                    <a:bodyPr/>
                    <a:lstStyle/>
                    <a:p>
                      <a:r>
                        <a:rPr lang="en-US" sz="1600" dirty="0" smtClean="0"/>
                        <a:t>float</a:t>
                      </a:r>
                      <a:endParaRPr lang="en-US" sz="1600" dirty="0"/>
                    </a:p>
                  </a:txBody>
                  <a:tcPr/>
                </a:tc>
                <a:tc>
                  <a:txBody>
                    <a:bodyPr/>
                    <a:lstStyle/>
                    <a:p>
                      <a:r>
                        <a:rPr lang="en-US" sz="1400" dirty="0" smtClean="0"/>
                        <a:t>Average turnovers per game in a season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182880">
                <a:tc>
                  <a:txBody>
                    <a:bodyPr/>
                    <a:lstStyle/>
                    <a:p>
                      <a:r>
                        <a:rPr lang="en-US" sz="1600" dirty="0" smtClean="0"/>
                        <a:t>Personal Fouls / Game</a:t>
                      </a:r>
                      <a:endParaRPr lang="en-US" sz="1600" dirty="0"/>
                    </a:p>
                  </a:txBody>
                  <a:tcPr/>
                </a:tc>
                <a:tc>
                  <a:txBody>
                    <a:bodyPr/>
                    <a:lstStyle/>
                    <a:p>
                      <a:r>
                        <a:rPr lang="en-US" sz="1600" i="1" dirty="0" smtClean="0"/>
                        <a:t>PF_G</a:t>
                      </a:r>
                      <a:endParaRPr lang="en-US" sz="1600" i="1" dirty="0"/>
                    </a:p>
                  </a:txBody>
                  <a:tcPr/>
                </a:tc>
                <a:tc>
                  <a:txBody>
                    <a:bodyPr/>
                    <a:lstStyle/>
                    <a:p>
                      <a:r>
                        <a:rPr lang="en-US" sz="1600" dirty="0" smtClean="0"/>
                        <a:t>float</a:t>
                      </a:r>
                      <a:endParaRPr lang="en-US" sz="1600" dirty="0"/>
                    </a:p>
                  </a:txBody>
                  <a:tcPr/>
                </a:tc>
                <a:tc>
                  <a:txBody>
                    <a:bodyPr/>
                    <a:lstStyle/>
                    <a:p>
                      <a:r>
                        <a:rPr lang="en-US" sz="1400" dirty="0" smtClean="0"/>
                        <a:t>Average personal fouls committed per game in a season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182880">
                <a:tc>
                  <a:txBody>
                    <a:bodyPr/>
                    <a:lstStyle/>
                    <a:p>
                      <a:r>
                        <a:rPr lang="en-US" sz="1600" dirty="0" smtClean="0"/>
                        <a:t>Opp. Off. Rebounds / Game</a:t>
                      </a:r>
                      <a:endParaRPr lang="en-US" sz="1600" dirty="0"/>
                    </a:p>
                  </a:txBody>
                  <a:tcPr/>
                </a:tc>
                <a:tc>
                  <a:txBody>
                    <a:bodyPr/>
                    <a:lstStyle/>
                    <a:p>
                      <a:r>
                        <a:rPr lang="en-US" sz="1600" i="1" dirty="0" err="1" smtClean="0"/>
                        <a:t>ORB_opp_G</a:t>
                      </a:r>
                      <a:endParaRPr lang="en-US" sz="1600" i="1" dirty="0"/>
                    </a:p>
                  </a:txBody>
                  <a:tcPr/>
                </a:tc>
                <a:tc>
                  <a:txBody>
                    <a:bodyPr/>
                    <a:lstStyle/>
                    <a:p>
                      <a:r>
                        <a:rPr lang="en-US" sz="1600" dirty="0" smtClean="0"/>
                        <a:t>float</a:t>
                      </a:r>
                      <a:endParaRPr lang="en-US" sz="1600" dirty="0"/>
                    </a:p>
                  </a:txBody>
                  <a:tcPr/>
                </a:tc>
                <a:tc>
                  <a:txBody>
                    <a:bodyPr/>
                    <a:lstStyle/>
                    <a:p>
                      <a:r>
                        <a:rPr lang="en-US" sz="1400" dirty="0" smtClean="0"/>
                        <a:t>Average offensive</a:t>
                      </a:r>
                      <a:r>
                        <a:rPr lang="en-US" sz="1400" baseline="0" dirty="0" smtClean="0"/>
                        <a:t> rebounds per game by opponents in a season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182880">
                <a:tc>
                  <a:txBody>
                    <a:bodyPr/>
                    <a:lstStyle/>
                    <a:p>
                      <a:r>
                        <a:rPr lang="en-US" sz="1600" dirty="0" smtClean="0"/>
                        <a:t>Opp. Personal</a:t>
                      </a:r>
                      <a:r>
                        <a:rPr lang="en-US" sz="1600" baseline="0" dirty="0" smtClean="0"/>
                        <a:t> Fouls / Game</a:t>
                      </a:r>
                      <a:endParaRPr lang="en-US" sz="1600" dirty="0"/>
                    </a:p>
                  </a:txBody>
                  <a:tcPr/>
                </a:tc>
                <a:tc>
                  <a:txBody>
                    <a:bodyPr/>
                    <a:lstStyle/>
                    <a:p>
                      <a:r>
                        <a:rPr lang="en-US" sz="1600" i="1" dirty="0" err="1" smtClean="0"/>
                        <a:t>PF_opp_G</a:t>
                      </a:r>
                      <a:endParaRPr lang="en-US" sz="1600" i="1" dirty="0"/>
                    </a:p>
                  </a:txBody>
                  <a:tcPr/>
                </a:tc>
                <a:tc>
                  <a:txBody>
                    <a:bodyPr/>
                    <a:lstStyle/>
                    <a:p>
                      <a:r>
                        <a:rPr lang="en-US" sz="1600" dirty="0" smtClean="0"/>
                        <a:t>float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Average opponent personal fouls committed per game in a season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182880">
                <a:tc>
                  <a:txBody>
                    <a:bodyPr/>
                    <a:lstStyle/>
                    <a:p>
                      <a:r>
                        <a:rPr lang="en-US" sz="1600" dirty="0" smtClean="0"/>
                        <a:t>Next</a:t>
                      </a:r>
                      <a:r>
                        <a:rPr lang="en-US" sz="1600" baseline="0" dirty="0" smtClean="0"/>
                        <a:t> Year Win Percentage</a:t>
                      </a:r>
                      <a:endParaRPr lang="en-US" sz="1600" dirty="0"/>
                    </a:p>
                  </a:txBody>
                  <a:tcPr/>
                </a:tc>
                <a:tc>
                  <a:txBody>
                    <a:bodyPr/>
                    <a:lstStyle/>
                    <a:p>
                      <a:r>
                        <a:rPr lang="en-US" sz="1600" i="1" dirty="0" err="1" smtClean="0"/>
                        <a:t>next_year_wl_perc</a:t>
                      </a:r>
                      <a:endParaRPr lang="en-US" sz="1600" i="1" dirty="0"/>
                    </a:p>
                  </a:txBody>
                  <a:tcPr/>
                </a:tc>
                <a:tc>
                  <a:txBody>
                    <a:bodyPr/>
                    <a:lstStyle/>
                    <a:p>
                      <a:r>
                        <a:rPr lang="en-US" sz="1600" dirty="0" smtClean="0"/>
                        <a:t>float</a:t>
                      </a:r>
                      <a:endParaRPr lang="en-US" sz="1600" dirty="0"/>
                    </a:p>
                  </a:txBody>
                  <a:tcPr/>
                </a:tc>
                <a:tc>
                  <a:txBody>
                    <a:bodyPr/>
                    <a:lstStyle/>
                    <a:p>
                      <a:r>
                        <a:rPr lang="en-US" sz="1400" dirty="0" smtClean="0"/>
                        <a:t>Target</a:t>
                      </a:r>
                      <a:r>
                        <a:rPr lang="en-US" sz="1400" baseline="0" dirty="0" smtClean="0"/>
                        <a:t> value: next season’s regular season win percentage</a:t>
                      </a:r>
                      <a:endParaRPr lang="en-US" sz="1400" dirty="0"/>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129029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73582"/>
            <a:ext cx="7729728" cy="1188720"/>
          </a:xfrm>
        </p:spPr>
        <p:txBody>
          <a:bodyPr/>
          <a:lstStyle/>
          <a:p>
            <a:r>
              <a:rPr lang="en-US" dirty="0" smtClean="0"/>
              <a:t>Optimizing the model</a:t>
            </a:r>
            <a:endParaRPr lang="en-US" dirty="0"/>
          </a:p>
        </p:txBody>
      </p:sp>
      <p:sp>
        <p:nvSpPr>
          <p:cNvPr id="3" name="Content Placeholder 2"/>
          <p:cNvSpPr>
            <a:spLocks noGrp="1"/>
          </p:cNvSpPr>
          <p:nvPr>
            <p:ph idx="1"/>
          </p:nvPr>
        </p:nvSpPr>
        <p:spPr>
          <a:xfrm>
            <a:off x="349321" y="1623317"/>
            <a:ext cx="11394041" cy="4941869"/>
          </a:xfrm>
        </p:spPr>
        <p:txBody>
          <a:bodyPr>
            <a:normAutofit/>
          </a:bodyPr>
          <a:lstStyle/>
          <a:p>
            <a:pPr marL="342900" indent="-342900">
              <a:buFont typeface="+mj-lt"/>
              <a:buAutoNum type="arabicPeriod"/>
            </a:pPr>
            <a:endParaRPr lang="en-US" dirty="0" smtClean="0"/>
          </a:p>
          <a:p>
            <a:pPr marL="342900" indent="-342900">
              <a:buFont typeface="+mj-lt"/>
              <a:buAutoNum type="arabicPeriod"/>
            </a:pPr>
            <a:r>
              <a:rPr lang="en-US" dirty="0" smtClean="0"/>
              <a:t>Tried a Random Forest Regression with </a:t>
            </a:r>
            <a:r>
              <a:rPr lang="en-US" i="1" dirty="0" err="1" smtClean="0"/>
              <a:t>n_estimators</a:t>
            </a:r>
            <a:r>
              <a:rPr lang="en-US" i="1" dirty="0" smtClean="0"/>
              <a:t> </a:t>
            </a:r>
            <a:r>
              <a:rPr lang="en-US" dirty="0" smtClean="0"/>
              <a:t>= 50 and </a:t>
            </a:r>
            <a:r>
              <a:rPr lang="en-US" i="1" dirty="0" smtClean="0"/>
              <a:t>k-folds </a:t>
            </a:r>
            <a:r>
              <a:rPr lang="en-US" dirty="0" smtClean="0"/>
              <a:t>= 3:</a:t>
            </a:r>
          </a:p>
          <a:p>
            <a:pPr marL="800100" lvl="2"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r>
              <a:rPr lang="en-US" dirty="0" smtClean="0"/>
              <a:t>Focused on optimizing mean squared error for a polynomial Kernel Ridge Regression with log transformation:</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82" y="2527300"/>
            <a:ext cx="8089900" cy="508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82" y="3733800"/>
            <a:ext cx="4343400" cy="5207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722" y="3714750"/>
            <a:ext cx="4343400" cy="24765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82" y="4813300"/>
            <a:ext cx="5143500" cy="279400"/>
          </a:xfrm>
          <a:prstGeom prst="rect">
            <a:avLst/>
          </a:prstGeom>
        </p:spPr>
      </p:pic>
    </p:spTree>
    <p:extLst>
      <p:ext uri="{BB962C8B-B14F-4D97-AF65-F5344CB8AC3E}">
        <p14:creationId xmlns:p14="http://schemas.microsoft.com/office/powerpoint/2010/main" val="18861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73582"/>
            <a:ext cx="7729728" cy="1188720"/>
          </a:xfrm>
        </p:spPr>
        <p:txBody>
          <a:bodyPr/>
          <a:lstStyle/>
          <a:p>
            <a:r>
              <a:rPr lang="en-US" dirty="0" smtClean="0"/>
              <a:t>Evaluating results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 y="1947672"/>
            <a:ext cx="5547360" cy="416052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0" y="1943100"/>
            <a:ext cx="5547360" cy="4160520"/>
          </a:xfrm>
          <a:prstGeom prst="rect">
            <a:avLst/>
          </a:prstGeom>
        </p:spPr>
      </p:pic>
    </p:spTree>
    <p:extLst>
      <p:ext uri="{BB962C8B-B14F-4D97-AF65-F5344CB8AC3E}">
        <p14:creationId xmlns:p14="http://schemas.microsoft.com/office/powerpoint/2010/main" val="156503436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5258</TotalTime>
  <Words>1020</Words>
  <Application>Microsoft Macintosh PowerPoint</Application>
  <PresentationFormat>Widescreen</PresentationFormat>
  <Paragraphs>247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Gill Sans MT</vt:lpstr>
      <vt:lpstr>Parcel</vt:lpstr>
      <vt:lpstr>Predicting Nba Regular season wins</vt:lpstr>
      <vt:lpstr>Outline</vt:lpstr>
      <vt:lpstr>Summary</vt:lpstr>
      <vt:lpstr>Raw data examples</vt:lpstr>
      <vt:lpstr>Raw data examples (ctd.)</vt:lpstr>
      <vt:lpstr>MODEL</vt:lpstr>
      <vt:lpstr>Data dictionary</vt:lpstr>
      <vt:lpstr>Optimizing the model</vt:lpstr>
      <vt:lpstr>Evaluating results</vt:lpstr>
      <vt:lpstr>Evaluating results</vt:lpstr>
      <vt:lpstr>Predict 2017 regular season</vt:lpstr>
      <vt:lpstr>Conclusions</vt:lpstr>
      <vt:lpstr>Next steps / extensions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Nba season wins</dc:title>
  <dc:creator>Shaun Chaudhary</dc:creator>
  <cp:lastModifiedBy>Shaun Chaudhary</cp:lastModifiedBy>
  <cp:revision>39</cp:revision>
  <dcterms:created xsi:type="dcterms:W3CDTF">2016-10-26T19:37:43Z</dcterms:created>
  <dcterms:modified xsi:type="dcterms:W3CDTF">2016-10-31T13:17:19Z</dcterms:modified>
</cp:coreProperties>
</file>