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lvetica World Bold" charset="1" panose="020B0800040000020004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308650" y="-430683"/>
            <a:ext cx="3252194" cy="3252194"/>
          </a:xfrm>
          <a:custGeom>
            <a:avLst/>
            <a:gdLst/>
            <a:ahLst/>
            <a:cxnLst/>
            <a:rect r="r" b="b" t="t" l="l"/>
            <a:pathLst>
              <a:path h="3252194" w="3252194">
                <a:moveTo>
                  <a:pt x="0" y="0"/>
                </a:moveTo>
                <a:lnTo>
                  <a:pt x="3252194" y="0"/>
                </a:lnTo>
                <a:lnTo>
                  <a:pt x="3252194" y="3252194"/>
                </a:lnTo>
                <a:lnTo>
                  <a:pt x="0" y="3252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27023" y="1384541"/>
            <a:ext cx="12032700" cy="5530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8"/>
              </a:lnSpc>
            </a:pPr>
            <a:r>
              <a:rPr lang="en-US" sz="12597" spc="-440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Fine-Tuning a Large Language Model</a:t>
            </a:r>
          </a:p>
          <a:p>
            <a:pPr algn="l">
              <a:lnSpc>
                <a:spcPts val="944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05656"/>
            <a:ext cx="6155471" cy="53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 </a:t>
            </a:r>
            <a:r>
              <a:rPr lang="en-US" sz="31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Shaun Dsouza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299903" y="851141"/>
            <a:ext cx="5464491" cy="11325370"/>
          </a:xfrm>
          <a:custGeom>
            <a:avLst/>
            <a:gdLst/>
            <a:ahLst/>
            <a:cxnLst/>
            <a:rect r="r" b="b" t="t" l="l"/>
            <a:pathLst>
              <a:path h="11325370" w="5464491">
                <a:moveTo>
                  <a:pt x="0" y="0"/>
                </a:moveTo>
                <a:lnTo>
                  <a:pt x="5464491" y="0"/>
                </a:lnTo>
                <a:lnTo>
                  <a:pt x="5464491" y="11325370"/>
                </a:lnTo>
                <a:lnTo>
                  <a:pt x="0" y="113253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097559"/>
            <a:ext cx="7741309" cy="54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Under Guidance </a:t>
            </a:r>
            <a:r>
              <a:rPr lang="en-US" sz="31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 Nik Bear Brown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532655" y="1088217"/>
            <a:ext cx="10880546" cy="138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9927" spc="-347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Inference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8603" y="2789010"/>
            <a:ext cx="10561859" cy="646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Process: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•1. Input desc</a:t>
            </a: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ription.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•2. Tokenize and pass through BERT.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•3. Decode predicted label.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•Example: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•Input: “Rich, malty beer with chocolate notes.”</a:t>
            </a:r>
          </a:p>
          <a:p>
            <a:pPr algn="l">
              <a:lnSpc>
                <a:spcPts val="5715"/>
              </a:lnSpc>
            </a:pPr>
            <a:r>
              <a:rPr lang="en-US" sz="40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•Output: Porter.</a:t>
            </a:r>
          </a:p>
          <a:p>
            <a:pPr algn="l">
              <a:lnSpc>
                <a:spcPts val="571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45406" y="1147466"/>
            <a:ext cx="1463667" cy="1463667"/>
          </a:xfrm>
          <a:custGeom>
            <a:avLst/>
            <a:gdLst/>
            <a:ahLst/>
            <a:cxnLst/>
            <a:rect r="r" b="b" t="t" l="l"/>
            <a:pathLst>
              <a:path h="1463667" w="1463667">
                <a:moveTo>
                  <a:pt x="0" y="0"/>
                </a:moveTo>
                <a:lnTo>
                  <a:pt x="1463667" y="0"/>
                </a:lnTo>
                <a:lnTo>
                  <a:pt x="1463667" y="1463667"/>
                </a:lnTo>
                <a:lnTo>
                  <a:pt x="0" y="146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099556" y="3066489"/>
            <a:ext cx="8426212" cy="8229600"/>
          </a:xfrm>
          <a:custGeom>
            <a:avLst/>
            <a:gdLst/>
            <a:ahLst/>
            <a:cxnLst/>
            <a:rect r="r" b="b" t="t" l="l"/>
            <a:pathLst>
              <a:path h="8229600" w="8426212">
                <a:moveTo>
                  <a:pt x="0" y="0"/>
                </a:moveTo>
                <a:lnTo>
                  <a:pt x="8426211" y="0"/>
                </a:lnTo>
                <a:lnTo>
                  <a:pt x="842621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21465" y="838173"/>
            <a:ext cx="15245071" cy="110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69"/>
              </a:lnSpc>
            </a:pPr>
            <a:r>
              <a:rPr lang="en-US" b="true" sz="7902" spc="-27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Conclusion &amp; Lessons Learned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97670" y="2795971"/>
            <a:ext cx="11671328" cy="3740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7"/>
              </a:lnSpc>
            </a:pP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</a:t>
            </a: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akeaway: BERT works for domain-specific tasks but needs ample, balanc</a:t>
            </a: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 data.</a:t>
            </a:r>
          </a:p>
          <a:p>
            <a:pPr algn="l">
              <a:lnSpc>
                <a:spcPts val="4987"/>
              </a:lnSpc>
            </a:pP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•Lessons:</a:t>
            </a:r>
          </a:p>
          <a:p>
            <a:pPr algn="l">
              <a:lnSpc>
                <a:spcPts val="4987"/>
              </a:lnSpc>
            </a:pPr>
            <a:r>
              <a:rPr lang="en-US" sz="356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Importance of tuning, error analysis, and data quality.</a:t>
            </a:r>
          </a:p>
          <a:p>
            <a:pPr algn="l">
              <a:lnSpc>
                <a:spcPts val="498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928299" y="8288883"/>
            <a:ext cx="1359701" cy="1359701"/>
          </a:xfrm>
          <a:custGeom>
            <a:avLst/>
            <a:gdLst/>
            <a:ahLst/>
            <a:cxnLst/>
            <a:rect r="r" b="b" t="t" l="l"/>
            <a:pathLst>
              <a:path h="1359701" w="1359701">
                <a:moveTo>
                  <a:pt x="0" y="0"/>
                </a:moveTo>
                <a:lnTo>
                  <a:pt x="1359701" y="0"/>
                </a:lnTo>
                <a:lnTo>
                  <a:pt x="1359701" y="1359700"/>
                </a:lnTo>
                <a:lnTo>
                  <a:pt x="0" y="135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1198" y="8578450"/>
            <a:ext cx="1359701" cy="1359701"/>
          </a:xfrm>
          <a:custGeom>
            <a:avLst/>
            <a:gdLst/>
            <a:ahLst/>
            <a:cxnLst/>
            <a:rect r="r" b="b" t="t" l="l"/>
            <a:pathLst>
              <a:path h="1359701" w="1359701">
                <a:moveTo>
                  <a:pt x="0" y="0"/>
                </a:moveTo>
                <a:lnTo>
                  <a:pt x="1359701" y="0"/>
                </a:lnTo>
                <a:lnTo>
                  <a:pt x="1359701" y="1359700"/>
                </a:lnTo>
                <a:lnTo>
                  <a:pt x="0" y="135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18503" y="5768438"/>
            <a:ext cx="5020056" cy="8229600"/>
          </a:xfrm>
          <a:custGeom>
            <a:avLst/>
            <a:gdLst/>
            <a:ahLst/>
            <a:cxnLst/>
            <a:rect r="r" b="b" t="t" l="l"/>
            <a:pathLst>
              <a:path h="8229600" w="5020056">
                <a:moveTo>
                  <a:pt x="0" y="0"/>
                </a:moveTo>
                <a:lnTo>
                  <a:pt x="5020056" y="0"/>
                </a:lnTo>
                <a:lnTo>
                  <a:pt x="50200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6672" y="7119332"/>
            <a:ext cx="2873347" cy="4277936"/>
          </a:xfrm>
          <a:custGeom>
            <a:avLst/>
            <a:gdLst/>
            <a:ahLst/>
            <a:cxnLst/>
            <a:rect r="r" b="b" t="t" l="l"/>
            <a:pathLst>
              <a:path h="4277936" w="2873347">
                <a:moveTo>
                  <a:pt x="0" y="0"/>
                </a:moveTo>
                <a:lnTo>
                  <a:pt x="2873347" y="0"/>
                </a:lnTo>
                <a:lnTo>
                  <a:pt x="2873347" y="4277936"/>
                </a:lnTo>
                <a:lnTo>
                  <a:pt x="0" y="4277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4420795"/>
            <a:ext cx="9860907" cy="221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b="true" sz="15937" spc="-557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46642" y="2033273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0889607" y="1028700"/>
            <a:ext cx="7755612" cy="9472503"/>
          </a:xfrm>
          <a:custGeom>
            <a:avLst/>
            <a:gdLst/>
            <a:ahLst/>
            <a:cxnLst/>
            <a:rect r="r" b="b" t="t" l="l"/>
            <a:pathLst>
              <a:path h="9472503" w="7755612">
                <a:moveTo>
                  <a:pt x="7755612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2" y="9472503"/>
                </a:lnTo>
                <a:lnTo>
                  <a:pt x="775561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677137" y="1247775"/>
            <a:ext cx="7547619" cy="116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7"/>
              </a:lnSpc>
            </a:pPr>
            <a:r>
              <a:rPr lang="en-US" sz="8344" spc="-292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2131" y="3620118"/>
            <a:ext cx="9593578" cy="306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7"/>
              </a:lnSpc>
            </a:pPr>
            <a:r>
              <a:rPr lang="en-US" sz="2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lang="en-US" sz="2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2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roblem: Classify beer styles from text descriptions.</a:t>
            </a:r>
          </a:p>
          <a:p>
            <a:pPr algn="l">
              <a:lnSpc>
                <a:spcPts val="4077"/>
              </a:lnSpc>
            </a:pPr>
            <a:r>
              <a:rPr lang="en-US" sz="2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•Why: Useful for recommendation engines and inventory management.</a:t>
            </a:r>
          </a:p>
          <a:p>
            <a:pPr algn="l">
              <a:lnSpc>
                <a:spcPts val="4077"/>
              </a:lnSpc>
            </a:pPr>
            <a:r>
              <a:rPr lang="en-US" sz="29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•Solution: Fine-tune BERT, a pre-trained LLM, on beer reviews.</a:t>
            </a:r>
          </a:p>
          <a:p>
            <a:pPr algn="l">
              <a:lnSpc>
                <a:spcPts val="407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69853" y="7630020"/>
            <a:ext cx="1628280" cy="1628280"/>
          </a:xfrm>
          <a:custGeom>
            <a:avLst/>
            <a:gdLst/>
            <a:ahLst/>
            <a:cxnLst/>
            <a:rect r="r" b="b" t="t" l="l"/>
            <a:pathLst>
              <a:path h="1628280" w="1628280">
                <a:moveTo>
                  <a:pt x="0" y="0"/>
                </a:moveTo>
                <a:lnTo>
                  <a:pt x="1628279" y="0"/>
                </a:lnTo>
                <a:lnTo>
                  <a:pt x="1628279" y="1628280"/>
                </a:lnTo>
                <a:lnTo>
                  <a:pt x="0" y="162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0719247" y="1389602"/>
            <a:ext cx="7755612" cy="9472503"/>
          </a:xfrm>
          <a:custGeom>
            <a:avLst/>
            <a:gdLst/>
            <a:ahLst/>
            <a:cxnLst/>
            <a:rect r="r" b="b" t="t" l="l"/>
            <a:pathLst>
              <a:path h="9472503" w="7755612">
                <a:moveTo>
                  <a:pt x="7755611" y="0"/>
                </a:moveTo>
                <a:lnTo>
                  <a:pt x="0" y="0"/>
                </a:lnTo>
                <a:lnTo>
                  <a:pt x="0" y="9472503"/>
                </a:lnTo>
                <a:lnTo>
                  <a:pt x="7755611" y="9472503"/>
                </a:lnTo>
                <a:lnTo>
                  <a:pt x="7755611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815461" y="306944"/>
            <a:ext cx="8416667" cy="285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52"/>
              </a:lnSpc>
            </a:pPr>
            <a:r>
              <a:rPr lang="en-US" sz="10600" spc="-371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Methodology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8351" y="3749335"/>
            <a:ext cx="10618048" cy="439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8"/>
              </a:lnSpc>
            </a:pP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Steps:</a:t>
            </a:r>
          </a:p>
          <a:p>
            <a:pPr algn="l">
              <a:lnSpc>
                <a:spcPts val="5008"/>
              </a:lnSpc>
            </a:pP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Prepare</a:t>
            </a: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dataset (clean, filter, split).</a:t>
            </a:r>
          </a:p>
          <a:p>
            <a:pPr algn="l">
              <a:lnSpc>
                <a:spcPts val="5008"/>
              </a:lnSpc>
            </a:pP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Choose and adapt BERT model.</a:t>
            </a:r>
          </a:p>
          <a:p>
            <a:pPr algn="l">
              <a:lnSpc>
                <a:spcPts val="5008"/>
              </a:lnSpc>
            </a:pP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Fine-tune with optimal parameters.</a:t>
            </a:r>
          </a:p>
          <a:p>
            <a:pPr algn="l">
              <a:lnSpc>
                <a:spcPts val="5008"/>
              </a:lnSpc>
            </a:pPr>
            <a:r>
              <a:rPr lang="en-US" sz="357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Evaluate, analyze errors, and deploy inference.</a:t>
            </a:r>
          </a:p>
          <a:p>
            <a:pPr algn="l">
              <a:lnSpc>
                <a:spcPts val="5008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964576"/>
            <a:ext cx="1430790" cy="1430790"/>
          </a:xfrm>
          <a:custGeom>
            <a:avLst/>
            <a:gdLst/>
            <a:ahLst/>
            <a:cxnLst/>
            <a:rect r="r" b="b" t="t" l="l"/>
            <a:pathLst>
              <a:path h="1430790" w="1430790">
                <a:moveTo>
                  <a:pt x="0" y="0"/>
                </a:moveTo>
                <a:lnTo>
                  <a:pt x="1430790" y="0"/>
                </a:lnTo>
                <a:lnTo>
                  <a:pt x="1430790" y="1430790"/>
                </a:lnTo>
                <a:lnTo>
                  <a:pt x="0" y="1430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70202" y="1028700"/>
            <a:ext cx="1430790" cy="1430790"/>
          </a:xfrm>
          <a:custGeom>
            <a:avLst/>
            <a:gdLst/>
            <a:ahLst/>
            <a:cxnLst/>
            <a:rect r="r" b="b" t="t" l="l"/>
            <a:pathLst>
              <a:path h="1430790" w="1430790">
                <a:moveTo>
                  <a:pt x="0" y="0"/>
                </a:moveTo>
                <a:lnTo>
                  <a:pt x="1430790" y="0"/>
                </a:lnTo>
                <a:lnTo>
                  <a:pt x="1430790" y="1430790"/>
                </a:lnTo>
                <a:lnTo>
                  <a:pt x="0" y="1430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362143" y="5610511"/>
            <a:ext cx="4897157" cy="7295579"/>
          </a:xfrm>
          <a:custGeom>
            <a:avLst/>
            <a:gdLst/>
            <a:ahLst/>
            <a:cxnLst/>
            <a:rect r="r" b="b" t="t" l="l"/>
            <a:pathLst>
              <a:path h="7295579" w="4897157">
                <a:moveTo>
                  <a:pt x="0" y="0"/>
                </a:moveTo>
                <a:lnTo>
                  <a:pt x="4897157" y="0"/>
                </a:lnTo>
                <a:lnTo>
                  <a:pt x="4897157" y="7295578"/>
                </a:lnTo>
                <a:lnTo>
                  <a:pt x="0" y="7295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090142"/>
            <a:ext cx="9825515" cy="114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spc="-28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Dataset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391379"/>
            <a:ext cx="10917055" cy="4245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2"/>
              </a:lnSpc>
            </a:pPr>
            <a:r>
              <a:rPr lang="en-US" sz="40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40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Source: Kaggle’s Wikiliq Beer Reviews.</a:t>
            </a:r>
          </a:p>
          <a:p>
            <a:pPr algn="l">
              <a:lnSpc>
                <a:spcPts val="5632"/>
              </a:lnSpc>
            </a:pPr>
            <a:r>
              <a:rPr lang="en-US" sz="40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•Filtering: Styles with ≥50 samples.</a:t>
            </a:r>
          </a:p>
          <a:p>
            <a:pPr algn="l">
              <a:lnSpc>
                <a:spcPts val="5632"/>
              </a:lnSpc>
            </a:pPr>
            <a:r>
              <a:rPr lang="en-US" sz="40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•Subset: 1000 samples, 40 beer styles.</a:t>
            </a:r>
          </a:p>
          <a:p>
            <a:pPr algn="l">
              <a:lnSpc>
                <a:spcPts val="5632"/>
              </a:lnSpc>
            </a:pPr>
            <a:r>
              <a:rPr lang="en-US" sz="40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•Splits: 80% Train, 10% Validation, 10% Test.</a:t>
            </a:r>
          </a:p>
          <a:p>
            <a:pPr algn="l">
              <a:lnSpc>
                <a:spcPts val="563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625929" y="7431818"/>
            <a:ext cx="1821482" cy="1821482"/>
          </a:xfrm>
          <a:custGeom>
            <a:avLst/>
            <a:gdLst/>
            <a:ahLst/>
            <a:cxnLst/>
            <a:rect r="r" b="b" t="t" l="l"/>
            <a:pathLst>
              <a:path h="1821482" w="1821482">
                <a:moveTo>
                  <a:pt x="0" y="0"/>
                </a:moveTo>
                <a:lnTo>
                  <a:pt x="1821482" y="0"/>
                </a:lnTo>
                <a:lnTo>
                  <a:pt x="1821482" y="1821482"/>
                </a:lnTo>
                <a:lnTo>
                  <a:pt x="0" y="1821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379025" y="1522991"/>
            <a:ext cx="8518559" cy="11817654"/>
          </a:xfrm>
          <a:custGeom>
            <a:avLst/>
            <a:gdLst/>
            <a:ahLst/>
            <a:cxnLst/>
            <a:rect r="r" b="b" t="t" l="l"/>
            <a:pathLst>
              <a:path h="11817654" w="8518559">
                <a:moveTo>
                  <a:pt x="0" y="0"/>
                </a:moveTo>
                <a:lnTo>
                  <a:pt x="8518559" y="0"/>
                </a:lnTo>
                <a:lnTo>
                  <a:pt x="8518559" y="11817654"/>
                </a:lnTo>
                <a:lnTo>
                  <a:pt x="0" y="1181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705319" y="853837"/>
            <a:ext cx="8877362" cy="114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spc="-286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72483" y="2636581"/>
            <a:ext cx="8399031" cy="643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7"/>
              </a:lnSpc>
            </a:pP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</a:t>
            </a: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el: BERT-base-uncased.</a:t>
            </a:r>
          </a:p>
          <a:p>
            <a:pPr algn="l">
              <a:lnSpc>
                <a:spcPts val="5697"/>
              </a:lnSpc>
            </a:pP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BERT:</a:t>
            </a:r>
          </a:p>
          <a:p>
            <a:pPr algn="l">
              <a:lnSpc>
                <a:spcPts val="5697"/>
              </a:lnSpc>
            </a:pP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Contextual understanding via bidirectional attention.</a:t>
            </a:r>
          </a:p>
          <a:p>
            <a:pPr algn="l">
              <a:lnSpc>
                <a:spcPts val="5697"/>
              </a:lnSpc>
            </a:pP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Pre-trained on large English corpora.</a:t>
            </a:r>
          </a:p>
          <a:p>
            <a:pPr algn="l">
              <a:lnSpc>
                <a:spcPts val="5697"/>
              </a:lnSpc>
            </a:pPr>
            <a:r>
              <a:rPr lang="en-US" sz="40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Adaptable for classification tasks.</a:t>
            </a:r>
          </a:p>
          <a:p>
            <a:pPr algn="l">
              <a:lnSpc>
                <a:spcPts val="569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1768889"/>
            <a:ext cx="1969321" cy="1969321"/>
          </a:xfrm>
          <a:custGeom>
            <a:avLst/>
            <a:gdLst/>
            <a:ahLst/>
            <a:cxnLst/>
            <a:rect r="r" b="b" t="t" l="l"/>
            <a:pathLst>
              <a:path h="1969321" w="1969321">
                <a:moveTo>
                  <a:pt x="0" y="0"/>
                </a:moveTo>
                <a:lnTo>
                  <a:pt x="1969321" y="0"/>
                </a:lnTo>
                <a:lnTo>
                  <a:pt x="1969321" y="1969321"/>
                </a:lnTo>
                <a:lnTo>
                  <a:pt x="0" y="196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5704" y="4961052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969265" y="775222"/>
            <a:ext cx="10880546" cy="138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9927" spc="-347" b="true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Fine-Tuning Setup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0335" y="2544458"/>
            <a:ext cx="9936434" cy="742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Environment: Google Col</a:t>
            </a: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 (GPU), PyTorch, Hugging Face.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•Training Parameters: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Optimizer: AdamW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Scheduler: Linear decay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Epochs: 3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Batch size: 16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•- Loss: CrossEntropy</a:t>
            </a:r>
          </a:p>
          <a:p>
            <a:pPr algn="l">
              <a:lnSpc>
                <a:spcPts val="5377"/>
              </a:lnSpc>
            </a:pPr>
            <a:r>
              <a:rPr lang="en-US" sz="384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•Checkpointing: Model saved after each epoch.</a:t>
            </a:r>
          </a:p>
          <a:p>
            <a:pPr algn="l">
              <a:lnSpc>
                <a:spcPts val="537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245406" y="1147466"/>
            <a:ext cx="1463667" cy="1463667"/>
          </a:xfrm>
          <a:custGeom>
            <a:avLst/>
            <a:gdLst/>
            <a:ahLst/>
            <a:cxnLst/>
            <a:rect r="r" b="b" t="t" l="l"/>
            <a:pathLst>
              <a:path h="1463667" w="1463667">
                <a:moveTo>
                  <a:pt x="0" y="0"/>
                </a:moveTo>
                <a:lnTo>
                  <a:pt x="1463667" y="0"/>
                </a:lnTo>
                <a:lnTo>
                  <a:pt x="1463667" y="1463667"/>
                </a:lnTo>
                <a:lnTo>
                  <a:pt x="0" y="1463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690188" y="4939396"/>
            <a:ext cx="8426212" cy="8229600"/>
          </a:xfrm>
          <a:custGeom>
            <a:avLst/>
            <a:gdLst/>
            <a:ahLst/>
            <a:cxnLst/>
            <a:rect r="r" b="b" t="t" l="l"/>
            <a:pathLst>
              <a:path h="8229600" w="8426212">
                <a:moveTo>
                  <a:pt x="0" y="0"/>
                </a:moveTo>
                <a:lnTo>
                  <a:pt x="8426212" y="0"/>
                </a:lnTo>
                <a:lnTo>
                  <a:pt x="842621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0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759020" y="579717"/>
            <a:ext cx="14055692" cy="110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69"/>
              </a:lnSpc>
            </a:pPr>
            <a:r>
              <a:rPr lang="en-US" b="true" sz="7902" spc="-27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Hyperparameter Optimization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1357" y="1888272"/>
            <a:ext cx="10746121" cy="576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R</a:t>
            </a: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ates Tested: 2e-5, 3e-5, 5e-5.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•Performance Table: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•LR| Val Loss | Val Accuracy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•2e-5 | 3.4247  | 20%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•3e-5 | 3.4108  | 20%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•5e-5 | 3.2526  | 21.25%</a:t>
            </a:r>
          </a:p>
          <a:p>
            <a:pPr algn="l">
              <a:lnSpc>
                <a:spcPts val="5737"/>
              </a:lnSpc>
            </a:pPr>
            <a:r>
              <a:rPr lang="en-US" sz="409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•Chosen LR: 5e-5.</a:t>
            </a:r>
          </a:p>
          <a:p>
            <a:pPr algn="l">
              <a:lnSpc>
                <a:spcPts val="573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632590" y="8523537"/>
            <a:ext cx="1359701" cy="1359701"/>
          </a:xfrm>
          <a:custGeom>
            <a:avLst/>
            <a:gdLst/>
            <a:ahLst/>
            <a:cxnLst/>
            <a:rect r="r" b="b" t="t" l="l"/>
            <a:pathLst>
              <a:path h="1359701" w="1359701">
                <a:moveTo>
                  <a:pt x="0" y="0"/>
                </a:moveTo>
                <a:lnTo>
                  <a:pt x="1359701" y="0"/>
                </a:lnTo>
                <a:lnTo>
                  <a:pt x="1359701" y="1359701"/>
                </a:lnTo>
                <a:lnTo>
                  <a:pt x="0" y="1359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34862" y="8523537"/>
            <a:ext cx="1359701" cy="1359701"/>
          </a:xfrm>
          <a:custGeom>
            <a:avLst/>
            <a:gdLst/>
            <a:ahLst/>
            <a:cxnLst/>
            <a:rect r="r" b="b" t="t" l="l"/>
            <a:pathLst>
              <a:path h="1359701" w="1359701">
                <a:moveTo>
                  <a:pt x="0" y="0"/>
                </a:moveTo>
                <a:lnTo>
                  <a:pt x="1359701" y="0"/>
                </a:lnTo>
                <a:lnTo>
                  <a:pt x="1359701" y="1359701"/>
                </a:lnTo>
                <a:lnTo>
                  <a:pt x="0" y="1359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18503" y="5533783"/>
            <a:ext cx="5020056" cy="8229600"/>
          </a:xfrm>
          <a:custGeom>
            <a:avLst/>
            <a:gdLst/>
            <a:ahLst/>
            <a:cxnLst/>
            <a:rect r="r" b="b" t="t" l="l"/>
            <a:pathLst>
              <a:path h="8229600" w="5020056">
                <a:moveTo>
                  <a:pt x="0" y="0"/>
                </a:moveTo>
                <a:lnTo>
                  <a:pt x="5020056" y="0"/>
                </a:lnTo>
                <a:lnTo>
                  <a:pt x="50200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6672" y="7119332"/>
            <a:ext cx="2873347" cy="4277936"/>
          </a:xfrm>
          <a:custGeom>
            <a:avLst/>
            <a:gdLst/>
            <a:ahLst/>
            <a:cxnLst/>
            <a:rect r="r" b="b" t="t" l="l"/>
            <a:pathLst>
              <a:path h="4277936" w="2873347">
                <a:moveTo>
                  <a:pt x="0" y="0"/>
                </a:moveTo>
                <a:lnTo>
                  <a:pt x="2873347" y="0"/>
                </a:lnTo>
                <a:lnTo>
                  <a:pt x="2873347" y="4277936"/>
                </a:lnTo>
                <a:lnTo>
                  <a:pt x="0" y="42779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3115329" y="849480"/>
            <a:ext cx="10887157" cy="1474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27"/>
              </a:lnSpc>
            </a:pPr>
            <a:r>
              <a:rPr lang="en-US" b="true" sz="10573" spc="-37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3260" y="2572314"/>
            <a:ext cx="10607619" cy="4754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2"/>
              </a:lnSpc>
            </a:pPr>
            <a:r>
              <a:rPr lang="en-US" sz="451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451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 </a:t>
            </a:r>
            <a:r>
              <a:rPr lang="en-US" sz="451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Accuracy: ~28.00%.</a:t>
            </a:r>
          </a:p>
          <a:p>
            <a:pPr algn="l">
              <a:lnSpc>
                <a:spcPts val="6322"/>
              </a:lnSpc>
            </a:pPr>
            <a:r>
              <a:rPr lang="en-US" sz="451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•Metrics: Precision, Recall, F1-score (classification report).</a:t>
            </a:r>
          </a:p>
          <a:p>
            <a:pPr algn="l">
              <a:lnSpc>
                <a:spcPts val="6322"/>
              </a:lnSpc>
            </a:pPr>
            <a:r>
              <a:rPr lang="en-US" sz="451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•Insights: Limited by small dataset and class imbalance.</a:t>
            </a:r>
          </a:p>
          <a:p>
            <a:pPr algn="l">
              <a:lnSpc>
                <a:spcPts val="632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93357" y="7138155"/>
            <a:ext cx="2409758" cy="2409758"/>
          </a:xfrm>
          <a:custGeom>
            <a:avLst/>
            <a:gdLst/>
            <a:ahLst/>
            <a:cxnLst/>
            <a:rect r="r" b="b" t="t" l="l"/>
            <a:pathLst>
              <a:path h="2409758" w="2409758">
                <a:moveTo>
                  <a:pt x="0" y="0"/>
                </a:moveTo>
                <a:lnTo>
                  <a:pt x="2409758" y="0"/>
                </a:lnTo>
                <a:lnTo>
                  <a:pt x="2409758" y="2409758"/>
                </a:lnTo>
                <a:lnTo>
                  <a:pt x="0" y="2409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56698" y="5143500"/>
            <a:ext cx="7927848" cy="8229600"/>
          </a:xfrm>
          <a:custGeom>
            <a:avLst/>
            <a:gdLst/>
            <a:ahLst/>
            <a:cxnLst/>
            <a:rect r="r" b="b" t="t" l="l"/>
            <a:pathLst>
              <a:path h="8229600" w="7927848">
                <a:moveTo>
                  <a:pt x="0" y="0"/>
                </a:moveTo>
                <a:lnTo>
                  <a:pt x="7927848" y="0"/>
                </a:lnTo>
                <a:lnTo>
                  <a:pt x="79278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272435" y="0"/>
              <a:ext cx="14141124" cy="14141124"/>
            </a:xfrm>
            <a:custGeom>
              <a:avLst/>
              <a:gdLst/>
              <a:ahLst/>
              <a:cxnLst/>
              <a:rect r="r" b="b" t="t" l="l"/>
              <a:pathLst>
                <a:path h="14141124" w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01233" y="634688"/>
            <a:ext cx="14685533" cy="97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1"/>
              </a:lnSpc>
            </a:pPr>
            <a:r>
              <a:rPr lang="en-US" b="true" sz="7034" spc="-24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Error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321990" y="8112427"/>
            <a:ext cx="1958897" cy="1958897"/>
          </a:xfrm>
          <a:custGeom>
            <a:avLst/>
            <a:gdLst/>
            <a:ahLst/>
            <a:cxnLst/>
            <a:rect r="r" b="b" t="t" l="l"/>
            <a:pathLst>
              <a:path h="1958897" w="1958897">
                <a:moveTo>
                  <a:pt x="0" y="0"/>
                </a:moveTo>
                <a:lnTo>
                  <a:pt x="1958897" y="0"/>
                </a:lnTo>
                <a:lnTo>
                  <a:pt x="1958897" y="1958897"/>
                </a:lnTo>
                <a:lnTo>
                  <a:pt x="0" y="1958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514350" y="9883238"/>
            <a:ext cx="21040117" cy="3086100"/>
            <a:chOff x="0" y="0"/>
            <a:chExt cx="554143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41430" cy="812800"/>
            </a:xfrm>
            <a:custGeom>
              <a:avLst/>
              <a:gdLst/>
              <a:ahLst/>
              <a:cxnLst/>
              <a:rect r="r" b="b" t="t" l="l"/>
              <a:pathLst>
                <a:path h="812800" w="554143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6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53121" y="2259080"/>
            <a:ext cx="6497955" cy="8229600"/>
          </a:xfrm>
          <a:custGeom>
            <a:avLst/>
            <a:gdLst/>
            <a:ahLst/>
            <a:cxnLst/>
            <a:rect r="r" b="b" t="t" l="l"/>
            <a:pathLst>
              <a:path h="8229600" w="6497955">
                <a:moveTo>
                  <a:pt x="0" y="0"/>
                </a:moveTo>
                <a:lnTo>
                  <a:pt x="6497955" y="0"/>
                </a:lnTo>
                <a:lnTo>
                  <a:pt x="649795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81884" y="2796314"/>
            <a:ext cx="6341458" cy="9441377"/>
          </a:xfrm>
          <a:custGeom>
            <a:avLst/>
            <a:gdLst/>
            <a:ahLst/>
            <a:cxnLst/>
            <a:rect r="r" b="b" t="t" l="l"/>
            <a:pathLst>
              <a:path h="9441377" w="6341458">
                <a:moveTo>
                  <a:pt x="0" y="0"/>
                </a:moveTo>
                <a:lnTo>
                  <a:pt x="6341459" y="0"/>
                </a:lnTo>
                <a:lnTo>
                  <a:pt x="6341459" y="9441377"/>
                </a:lnTo>
                <a:lnTo>
                  <a:pt x="0" y="94413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77347" y="2173355"/>
            <a:ext cx="10636531" cy="601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5"/>
              </a:lnSpc>
            </a:pPr>
            <a:r>
              <a:rPr lang="en-US" sz="48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•Confusion M</a:t>
            </a:r>
            <a:r>
              <a:rPr lang="en-US" sz="48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atrix: Highlights misclassifications.</a:t>
            </a:r>
          </a:p>
          <a:p>
            <a:pPr algn="l">
              <a:lnSpc>
                <a:spcPts val="6855"/>
              </a:lnSpc>
            </a:pPr>
            <a:r>
              <a:rPr lang="en-US" sz="48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•Common Errors: Similar styles (e.g., IPA vs. American IPA).</a:t>
            </a:r>
          </a:p>
          <a:p>
            <a:pPr algn="l">
              <a:lnSpc>
                <a:spcPts val="6855"/>
              </a:lnSpc>
            </a:pPr>
            <a:r>
              <a:rPr lang="en-US" sz="48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•Interpretation: Overlapping descriptions cause ambiguity.</a:t>
            </a:r>
          </a:p>
          <a:p>
            <a:pPr algn="l">
              <a:lnSpc>
                <a:spcPts val="68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DAGlaW9GG7s</dc:identifier>
  <dcterms:modified xsi:type="dcterms:W3CDTF">2011-08-01T06:04:30Z</dcterms:modified>
  <cp:revision>1</cp:revision>
  <dc:title>Fine-Tuning BERT for Beer Style Classification</dc:title>
</cp:coreProperties>
</file>