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naheim"/>
      <p:regular r:id="rId18"/>
      <p:bold r:id="rId19"/>
    </p:embeddedFont>
    <p:embeddedFont>
      <p:font typeface="Bebas Neue"/>
      <p:regular r:id="rId20"/>
    </p:embeddedFont>
    <p:embeddedFont>
      <p:font typeface="Baloo 2"/>
      <p:regular r:id="rId21"/>
      <p:bold r:id="rId22"/>
    </p:embeddedFont>
    <p:embeddedFont>
      <p:font typeface="Baloo 2 ExtraBold"/>
      <p:bold r:id="rId23"/>
    </p:embeddedFont>
    <p:embeddedFont>
      <p:font typeface="DM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848182-F360-41B7-BD86-7C93E3864848}">
  <a:tblStyle styleId="{E4848182-F360-41B7-BD86-7C93E3864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Baloo2-bold.fntdata"/><Relationship Id="rId21" Type="http://schemas.openxmlformats.org/officeDocument/2006/relationships/font" Target="fonts/Baloo2-regular.fntdata"/><Relationship Id="rId24" Type="http://schemas.openxmlformats.org/officeDocument/2006/relationships/font" Target="fonts/DMSans-regular.fntdata"/><Relationship Id="rId23" Type="http://schemas.openxmlformats.org/officeDocument/2006/relationships/font" Target="fonts/Baloo2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DMSans-italic.fntdata"/><Relationship Id="rId25" Type="http://schemas.openxmlformats.org/officeDocument/2006/relationships/font" Target="fonts/DMSans-bold.fntdata"/><Relationship Id="rId27" Type="http://schemas.openxmlformats.org/officeDocument/2006/relationships/font" Target="fonts/DM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3c8700c939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3c8700c939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33c8700c939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33c8700c939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3c8700c93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33c8700c93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3c8700c9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3c8700c9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3c8700c93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3c8700c93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3c8700c93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3c8700c93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3c8700c939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3c8700c939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54dda1946d_4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54dda1946d_4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/>
          <p:nvPr/>
        </p:nvSpPr>
        <p:spPr>
          <a:xfrm>
            <a:off x="713225" y="4403100"/>
            <a:ext cx="1925100" cy="350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0" name="Google Shape;660;p24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Meme Analytics Bot</a:t>
            </a:r>
            <a:endParaRPr sz="4400"/>
          </a:p>
        </p:txBody>
      </p:sp>
      <p:sp>
        <p:nvSpPr>
          <p:cNvPr id="661" name="Google Shape;661;p24"/>
          <p:cNvSpPr txBox="1"/>
          <p:nvPr>
            <p:ph idx="1" type="subTitle"/>
          </p:nvPr>
        </p:nvSpPr>
        <p:spPr>
          <a:xfrm>
            <a:off x="713225" y="3970800"/>
            <a:ext cx="4619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-powered Meme Scraping, Analysis &amp; Reporting</a:t>
            </a:r>
            <a:endParaRPr/>
          </a:p>
        </p:txBody>
      </p:sp>
      <p:sp>
        <p:nvSpPr>
          <p:cNvPr id="662" name="Google Shape;662;p24"/>
          <p:cNvSpPr txBox="1"/>
          <p:nvPr>
            <p:ph idx="1" type="subTitle"/>
          </p:nvPr>
        </p:nvSpPr>
        <p:spPr>
          <a:xfrm>
            <a:off x="713225" y="4375800"/>
            <a:ext cx="1925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By: Shaune Ang</a:t>
            </a:r>
            <a:endParaRPr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3" name="Google Shape;663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4" name="Google Shape;664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" name="Google Shape;665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6" name="Google Shape;666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8" name="Google Shape;678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0" name="Google Shape;690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1" name="Google Shape;691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4" name="Google Shape;704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6" name="Google Shape;706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7" name="Google Shape;707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8" name="Google Shape;738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Developments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3"/>
          <p:cNvSpPr txBox="1"/>
          <p:nvPr/>
        </p:nvSpPr>
        <p:spPr>
          <a:xfrm>
            <a:off x="726450" y="1128250"/>
            <a:ext cx="7704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These are some developments that could have been made given more time.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72" name="Google Shape;872;p33"/>
          <p:cNvSpPr txBox="1"/>
          <p:nvPr>
            <p:ph idx="4294967295" type="title"/>
          </p:nvPr>
        </p:nvSpPr>
        <p:spPr>
          <a:xfrm>
            <a:off x="1481975" y="2029700"/>
            <a:ext cx="6556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Categorical Analysis of Top Performing Memes</a:t>
            </a:r>
            <a:endParaRPr sz="1400"/>
          </a:p>
        </p:txBody>
      </p:sp>
      <p:sp>
        <p:nvSpPr>
          <p:cNvPr id="873" name="Google Shape;873;p33"/>
          <p:cNvSpPr/>
          <p:nvPr/>
        </p:nvSpPr>
        <p:spPr>
          <a:xfrm>
            <a:off x="1082975" y="202970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1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74" name="Google Shape;874;p33"/>
          <p:cNvSpPr txBox="1"/>
          <p:nvPr>
            <p:ph idx="4294967295" type="title"/>
          </p:nvPr>
        </p:nvSpPr>
        <p:spPr>
          <a:xfrm>
            <a:off x="1481975" y="2655050"/>
            <a:ext cx="65565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 dashboard with interactive meme analytics, live </a:t>
            </a:r>
            <a:r>
              <a:rPr lang="en" sz="1400"/>
              <a:t>charts and data</a:t>
            </a:r>
            <a:endParaRPr sz="1400"/>
          </a:p>
        </p:txBody>
      </p:sp>
      <p:sp>
        <p:nvSpPr>
          <p:cNvPr id="875" name="Google Shape;875;p33"/>
          <p:cNvSpPr/>
          <p:nvPr/>
        </p:nvSpPr>
        <p:spPr>
          <a:xfrm>
            <a:off x="1082975" y="265505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2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34"/>
          <p:cNvSpPr/>
          <p:nvPr/>
        </p:nvSpPr>
        <p:spPr>
          <a:xfrm>
            <a:off x="713225" y="4403100"/>
            <a:ext cx="1925100" cy="350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1" name="Google Shape;881;p34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</a:t>
            </a:r>
            <a:endParaRPr sz="4400"/>
          </a:p>
        </p:txBody>
      </p:sp>
      <p:sp>
        <p:nvSpPr>
          <p:cNvPr id="882" name="Google Shape;882;p34"/>
          <p:cNvSpPr txBox="1"/>
          <p:nvPr>
            <p:ph idx="1" type="subTitle"/>
          </p:nvPr>
        </p:nvSpPr>
        <p:spPr>
          <a:xfrm>
            <a:off x="713225" y="3970800"/>
            <a:ext cx="4619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-powered Meme Scraping, Analysis &amp; Reporting</a:t>
            </a:r>
            <a:endParaRPr/>
          </a:p>
        </p:txBody>
      </p:sp>
      <p:sp>
        <p:nvSpPr>
          <p:cNvPr id="883" name="Google Shape;883;p34"/>
          <p:cNvSpPr txBox="1"/>
          <p:nvPr>
            <p:ph idx="1" type="subTitle"/>
          </p:nvPr>
        </p:nvSpPr>
        <p:spPr>
          <a:xfrm>
            <a:off x="713225" y="4375800"/>
            <a:ext cx="19251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By: Shaune Ang</a:t>
            </a:r>
            <a:endParaRPr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884" name="Google Shape;884;p3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885" name="Google Shape;885;p3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6" name="Google Shape;886;p34"/>
            <p:cNvGrpSpPr/>
            <p:nvPr/>
          </p:nvGrpSpPr>
          <p:grpSpPr>
            <a:xfrm>
              <a:off x="5401276" y="1531636"/>
              <a:ext cx="1966200" cy="1270085"/>
              <a:chOff x="5401276" y="1531636"/>
              <a:chExt cx="1966200" cy="1270085"/>
            </a:xfrm>
          </p:grpSpPr>
          <p:sp>
            <p:nvSpPr>
              <p:cNvPr id="887" name="Google Shape;887;p34"/>
              <p:cNvSpPr/>
              <p:nvPr/>
            </p:nvSpPr>
            <p:spPr>
              <a:xfrm>
                <a:off x="5401276" y="1651521"/>
                <a:ext cx="1966200" cy="1150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34"/>
              <p:cNvSpPr/>
              <p:nvPr/>
            </p:nvSpPr>
            <p:spPr>
              <a:xfrm>
                <a:off x="5401276" y="1531636"/>
                <a:ext cx="1966111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34"/>
              <p:cNvSpPr/>
              <p:nvPr/>
            </p:nvSpPr>
            <p:spPr>
              <a:xfrm>
                <a:off x="5454368" y="1564176"/>
                <a:ext cx="549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34"/>
              <p:cNvSpPr/>
              <p:nvPr/>
            </p:nvSpPr>
            <p:spPr>
              <a:xfrm>
                <a:off x="5538287" y="1564176"/>
                <a:ext cx="555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34"/>
              <p:cNvSpPr/>
              <p:nvPr/>
            </p:nvSpPr>
            <p:spPr>
              <a:xfrm>
                <a:off x="5623919" y="1564176"/>
                <a:ext cx="54900" cy="54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34"/>
              <p:cNvSpPr/>
              <p:nvPr/>
            </p:nvSpPr>
            <p:spPr>
              <a:xfrm>
                <a:off x="5498040" y="1803090"/>
                <a:ext cx="17733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34"/>
              <p:cNvSpPr/>
              <p:nvPr/>
            </p:nvSpPr>
            <p:spPr>
              <a:xfrm>
                <a:off x="5498040" y="1983774"/>
                <a:ext cx="17733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4"/>
              <p:cNvSpPr/>
              <p:nvPr/>
            </p:nvSpPr>
            <p:spPr>
              <a:xfrm>
                <a:off x="5498040" y="2165314"/>
                <a:ext cx="1773300" cy="6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4"/>
              <p:cNvSpPr/>
              <p:nvPr/>
            </p:nvSpPr>
            <p:spPr>
              <a:xfrm>
                <a:off x="5498040" y="2345997"/>
                <a:ext cx="1773300" cy="6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4"/>
              <p:cNvSpPr/>
              <p:nvPr/>
            </p:nvSpPr>
            <p:spPr>
              <a:xfrm>
                <a:off x="5498040" y="1888722"/>
                <a:ext cx="1773434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5498040" y="1923831"/>
                <a:ext cx="1773434" cy="799804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8" name="Google Shape;898;p34"/>
            <p:cNvGrpSpPr/>
            <p:nvPr/>
          </p:nvGrpSpPr>
          <p:grpSpPr>
            <a:xfrm>
              <a:off x="6490512" y="1274487"/>
              <a:ext cx="570309" cy="534461"/>
              <a:chOff x="6490512" y="890962"/>
              <a:chExt cx="570309" cy="534461"/>
            </a:xfrm>
          </p:grpSpPr>
          <p:sp>
            <p:nvSpPr>
              <p:cNvPr id="899" name="Google Shape;899;p34"/>
              <p:cNvSpPr/>
              <p:nvPr/>
            </p:nvSpPr>
            <p:spPr>
              <a:xfrm>
                <a:off x="6490512" y="946623"/>
                <a:ext cx="570300" cy="47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4"/>
              <p:cNvSpPr/>
              <p:nvPr/>
            </p:nvSpPr>
            <p:spPr>
              <a:xfrm>
                <a:off x="6581282" y="1372215"/>
                <a:ext cx="888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4"/>
              <p:cNvSpPr/>
              <p:nvPr/>
            </p:nvSpPr>
            <p:spPr>
              <a:xfrm>
                <a:off x="6530758" y="1361939"/>
                <a:ext cx="34500" cy="3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6938367" y="1372215"/>
                <a:ext cx="90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6888700" y="1361939"/>
                <a:ext cx="35100" cy="35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6514489" y="906376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6553879" y="906376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6593270" y="906376"/>
                <a:ext cx="267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1" name="Google Shape;911;p34"/>
            <p:cNvGrpSpPr/>
            <p:nvPr/>
          </p:nvGrpSpPr>
          <p:grpSpPr>
            <a:xfrm>
              <a:off x="5094926" y="2317556"/>
              <a:ext cx="717009" cy="1014204"/>
              <a:chOff x="5094926" y="2317556"/>
              <a:chExt cx="717009" cy="1014204"/>
            </a:xfrm>
          </p:grpSpPr>
          <p:sp>
            <p:nvSpPr>
              <p:cNvPr id="912" name="Google Shape;912;p34"/>
              <p:cNvSpPr/>
              <p:nvPr/>
            </p:nvSpPr>
            <p:spPr>
              <a:xfrm>
                <a:off x="5094926" y="2395159"/>
                <a:ext cx="717000" cy="936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5128808" y="2338323"/>
                <a:ext cx="360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5183458" y="2338323"/>
                <a:ext cx="360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5239202" y="2338323"/>
                <a:ext cx="35100" cy="35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5209690" y="2827988"/>
                <a:ext cx="111300" cy="1629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5379106" y="2715409"/>
                <a:ext cx="112500" cy="275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5548521" y="2613760"/>
                <a:ext cx="111300" cy="377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5176900" y="3061891"/>
                <a:ext cx="5517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5176900" y="3122006"/>
                <a:ext cx="5517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5237016" y="3182121"/>
                <a:ext cx="431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5314619" y="3242236"/>
                <a:ext cx="2766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25" name="Google Shape;925;p3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7" name="Google Shape;927;p3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928" name="Google Shape;928;p3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8168829" y="2965085"/>
                <a:ext cx="673940" cy="1132587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8473890" y="2174028"/>
                <a:ext cx="133245" cy="263686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7902338" y="2748385"/>
                <a:ext cx="149400" cy="45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4"/>
              <p:cNvSpPr/>
              <p:nvPr/>
            </p:nvSpPr>
            <p:spPr>
              <a:xfrm>
                <a:off x="8377813" y="2206288"/>
                <a:ext cx="25246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8472488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9" name="Google Shape;959;p3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4"/>
            <p:cNvSpPr/>
            <p:nvPr/>
          </p:nvSpPr>
          <p:spPr>
            <a:xfrm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5"/>
          <p:cNvSpPr/>
          <p:nvPr/>
        </p:nvSpPr>
        <p:spPr>
          <a:xfrm>
            <a:off x="1523225" y="2015550"/>
            <a:ext cx="6097500" cy="1497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5" name="Google Shape;745;p25"/>
          <p:cNvSpPr txBox="1"/>
          <p:nvPr>
            <p:ph type="title"/>
          </p:nvPr>
        </p:nvSpPr>
        <p:spPr>
          <a:xfrm>
            <a:off x="1702353" y="2171850"/>
            <a:ext cx="5739300" cy="11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DM Sans"/>
                <a:ea typeface="DM Sans"/>
                <a:cs typeface="DM Sans"/>
                <a:sym typeface="DM Sans"/>
              </a:rPr>
              <a:t>Give creators an insight for them to have the best chance of getting popular</a:t>
            </a:r>
            <a:endParaRPr b="1" sz="2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6" name="Google Shape;746;p25"/>
          <p:cNvSpPr txBox="1"/>
          <p:nvPr>
            <p:ph type="title"/>
          </p:nvPr>
        </p:nvSpPr>
        <p:spPr>
          <a:xfrm>
            <a:off x="872400" y="1403850"/>
            <a:ext cx="77040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Guiding Objective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6"/>
          <p:cNvSpPr txBox="1"/>
          <p:nvPr>
            <p:ph idx="13" type="subTitle"/>
          </p:nvPr>
        </p:nvSpPr>
        <p:spPr>
          <a:xfrm>
            <a:off x="3425550" y="1715671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  <p:sp>
        <p:nvSpPr>
          <p:cNvPr id="752" name="Google Shape;752;p26"/>
          <p:cNvSpPr txBox="1"/>
          <p:nvPr>
            <p:ph idx="5" type="title"/>
          </p:nvPr>
        </p:nvSpPr>
        <p:spPr>
          <a:xfrm>
            <a:off x="2760450" y="1221450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3" name="Google Shape;753;p26"/>
          <p:cNvSpPr txBox="1"/>
          <p:nvPr>
            <p:ph idx="9" type="subTitle"/>
          </p:nvPr>
        </p:nvSpPr>
        <p:spPr>
          <a:xfrm>
            <a:off x="3425550" y="1223700"/>
            <a:ext cx="2958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</a:t>
            </a:r>
            <a:endParaRPr/>
          </a:p>
        </p:txBody>
      </p:sp>
      <p:sp>
        <p:nvSpPr>
          <p:cNvPr id="754" name="Google Shape;754;p26"/>
          <p:cNvSpPr txBox="1"/>
          <p:nvPr>
            <p:ph idx="15" type="subTitle"/>
          </p:nvPr>
        </p:nvSpPr>
        <p:spPr>
          <a:xfrm>
            <a:off x="3425550" y="2691812"/>
            <a:ext cx="2958000" cy="45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755" name="Google Shape;75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756" name="Google Shape;756;p26"/>
          <p:cNvSpPr txBox="1"/>
          <p:nvPr>
            <p:ph idx="6" type="title"/>
          </p:nvPr>
        </p:nvSpPr>
        <p:spPr>
          <a:xfrm>
            <a:off x="2760450" y="2200166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57" name="Google Shape;757;p26"/>
          <p:cNvSpPr txBox="1"/>
          <p:nvPr>
            <p:ph idx="7" type="title"/>
          </p:nvPr>
        </p:nvSpPr>
        <p:spPr>
          <a:xfrm>
            <a:off x="2760452" y="1710808"/>
            <a:ext cx="665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8" name="Google Shape;758;p26"/>
          <p:cNvSpPr txBox="1"/>
          <p:nvPr>
            <p:ph idx="8" type="title"/>
          </p:nvPr>
        </p:nvSpPr>
        <p:spPr>
          <a:xfrm>
            <a:off x="2760452" y="2689525"/>
            <a:ext cx="665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59" name="Google Shape;759;p26"/>
          <p:cNvSpPr txBox="1"/>
          <p:nvPr>
            <p:ph idx="14" type="subTitle"/>
          </p:nvPr>
        </p:nvSpPr>
        <p:spPr>
          <a:xfrm>
            <a:off x="3425550" y="2203741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</p:txBody>
      </p:sp>
      <p:sp>
        <p:nvSpPr>
          <p:cNvPr id="760" name="Google Shape;760;p26"/>
          <p:cNvSpPr txBox="1"/>
          <p:nvPr>
            <p:ph idx="15" type="subTitle"/>
          </p:nvPr>
        </p:nvSpPr>
        <p:spPr>
          <a:xfrm>
            <a:off x="3425550" y="3671853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Pitfalls</a:t>
            </a:r>
            <a:endParaRPr/>
          </a:p>
        </p:txBody>
      </p:sp>
      <p:sp>
        <p:nvSpPr>
          <p:cNvPr id="761" name="Google Shape;761;p26"/>
          <p:cNvSpPr txBox="1"/>
          <p:nvPr>
            <p:ph idx="6" type="title"/>
          </p:nvPr>
        </p:nvSpPr>
        <p:spPr>
          <a:xfrm>
            <a:off x="2760450" y="3178883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62" name="Google Shape;762;p26"/>
          <p:cNvSpPr txBox="1"/>
          <p:nvPr>
            <p:ph idx="8" type="title"/>
          </p:nvPr>
        </p:nvSpPr>
        <p:spPr>
          <a:xfrm>
            <a:off x="2760452" y="3668241"/>
            <a:ext cx="6651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63" name="Google Shape;763;p26"/>
          <p:cNvSpPr txBox="1"/>
          <p:nvPr>
            <p:ph idx="14" type="subTitle"/>
          </p:nvPr>
        </p:nvSpPr>
        <p:spPr>
          <a:xfrm>
            <a:off x="3425550" y="3183783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Content</a:t>
            </a:r>
            <a:endParaRPr/>
          </a:p>
        </p:txBody>
      </p:sp>
      <p:sp>
        <p:nvSpPr>
          <p:cNvPr id="764" name="Google Shape;764;p26"/>
          <p:cNvSpPr txBox="1"/>
          <p:nvPr>
            <p:ph idx="6" type="title"/>
          </p:nvPr>
        </p:nvSpPr>
        <p:spPr>
          <a:xfrm>
            <a:off x="2760450" y="4157599"/>
            <a:ext cx="6675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65" name="Google Shape;765;p26"/>
          <p:cNvSpPr txBox="1"/>
          <p:nvPr>
            <p:ph idx="14" type="subTitle"/>
          </p:nvPr>
        </p:nvSpPr>
        <p:spPr>
          <a:xfrm>
            <a:off x="3425550" y="4159924"/>
            <a:ext cx="29580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Decisions</a:t>
            </a:r>
            <a:endParaRPr/>
          </a:p>
        </p:txBody>
      </p:sp>
      <p:sp>
        <p:nvSpPr>
          <p:cNvPr id="771" name="Google Shape;771;p27"/>
          <p:cNvSpPr txBox="1"/>
          <p:nvPr>
            <p:ph idx="4294967295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every hour to obtain an even spread of data</a:t>
            </a:r>
            <a:endParaRPr/>
          </a:p>
        </p:txBody>
      </p:sp>
      <p:sp>
        <p:nvSpPr>
          <p:cNvPr id="772" name="Google Shape;772;p27"/>
          <p:cNvSpPr txBox="1"/>
          <p:nvPr>
            <p:ph idx="4294967295" type="subTitle"/>
          </p:nvPr>
        </p:nvSpPr>
        <p:spPr>
          <a:xfrm>
            <a:off x="3393750" y="2858102"/>
            <a:ext cx="23565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semi-structured data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implementation</a:t>
            </a:r>
            <a:endParaRPr/>
          </a:p>
        </p:txBody>
      </p:sp>
      <p:sp>
        <p:nvSpPr>
          <p:cNvPr id="773" name="Google Shape;773;p27"/>
          <p:cNvSpPr txBox="1"/>
          <p:nvPr>
            <p:ph idx="4294967295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vote count used to determine popularity</a:t>
            </a:r>
            <a:endParaRPr/>
          </a:p>
        </p:txBody>
      </p:sp>
      <p:sp>
        <p:nvSpPr>
          <p:cNvPr id="774" name="Google Shape;774;p27"/>
          <p:cNvSpPr txBox="1"/>
          <p:nvPr>
            <p:ph idx="4294967295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Fetching Frequency</a:t>
            </a:r>
            <a:endParaRPr b="1" sz="21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5" name="Google Shape;775;p27"/>
          <p:cNvSpPr txBox="1"/>
          <p:nvPr>
            <p:ph idx="429496729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NoSQL </a:t>
            </a:r>
            <a:br>
              <a:rPr b="1" lang="en" sz="2100">
                <a:latin typeface="Baloo 2"/>
                <a:ea typeface="Baloo 2"/>
                <a:cs typeface="Baloo 2"/>
                <a:sym typeface="Baloo 2"/>
              </a:rPr>
            </a:b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Database</a:t>
            </a:r>
            <a:endParaRPr b="1" sz="21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6" name="Google Shape;776;p27"/>
          <p:cNvSpPr txBox="1"/>
          <p:nvPr>
            <p:ph idx="4294967295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Popularity</a:t>
            </a:r>
            <a:br>
              <a:rPr b="1" lang="en" sz="2100">
                <a:latin typeface="Baloo 2"/>
                <a:ea typeface="Baloo 2"/>
                <a:cs typeface="Baloo 2"/>
                <a:sym typeface="Baloo 2"/>
              </a:rPr>
            </a:br>
            <a:r>
              <a:rPr b="1" lang="en" sz="2100">
                <a:latin typeface="Baloo 2"/>
                <a:ea typeface="Baloo 2"/>
                <a:cs typeface="Baloo 2"/>
                <a:sym typeface="Baloo 2"/>
              </a:rPr>
              <a:t>Metric</a:t>
            </a:r>
            <a:endParaRPr b="1" sz="21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777" name="Google Shape;777;p27"/>
          <p:cNvSpPr/>
          <p:nvPr/>
        </p:nvSpPr>
        <p:spPr>
          <a:xfrm>
            <a:off x="1871012" y="1700811"/>
            <a:ext cx="381468" cy="378161"/>
          </a:xfrm>
          <a:custGeom>
            <a:rect b="b" l="l" r="r" t="t"/>
            <a:pathLst>
              <a:path extrusionOk="0" h="343" w="346">
                <a:moveTo>
                  <a:pt x="204" y="262"/>
                </a:moveTo>
                <a:lnTo>
                  <a:pt x="325" y="262"/>
                </a:lnTo>
                <a:lnTo>
                  <a:pt x="325" y="141"/>
                </a:lnTo>
                <a:lnTo>
                  <a:pt x="346" y="141"/>
                </a:lnTo>
                <a:lnTo>
                  <a:pt x="294" y="62"/>
                </a:lnTo>
                <a:lnTo>
                  <a:pt x="242" y="141"/>
                </a:lnTo>
                <a:lnTo>
                  <a:pt x="265" y="141"/>
                </a:lnTo>
                <a:lnTo>
                  <a:pt x="265" y="200"/>
                </a:lnTo>
                <a:lnTo>
                  <a:pt x="204" y="200"/>
                </a:lnTo>
                <a:lnTo>
                  <a:pt x="204" y="79"/>
                </a:lnTo>
                <a:lnTo>
                  <a:pt x="227" y="79"/>
                </a:lnTo>
                <a:lnTo>
                  <a:pt x="173" y="0"/>
                </a:lnTo>
                <a:lnTo>
                  <a:pt x="121" y="79"/>
                </a:lnTo>
                <a:lnTo>
                  <a:pt x="142" y="79"/>
                </a:lnTo>
                <a:lnTo>
                  <a:pt x="142" y="200"/>
                </a:lnTo>
                <a:lnTo>
                  <a:pt x="83" y="200"/>
                </a:lnTo>
                <a:lnTo>
                  <a:pt x="83" y="141"/>
                </a:lnTo>
                <a:lnTo>
                  <a:pt x="106" y="141"/>
                </a:lnTo>
                <a:lnTo>
                  <a:pt x="52" y="62"/>
                </a:lnTo>
                <a:lnTo>
                  <a:pt x="0" y="141"/>
                </a:lnTo>
                <a:lnTo>
                  <a:pt x="21" y="141"/>
                </a:lnTo>
                <a:lnTo>
                  <a:pt x="21" y="262"/>
                </a:lnTo>
                <a:lnTo>
                  <a:pt x="142" y="262"/>
                </a:lnTo>
                <a:lnTo>
                  <a:pt x="142" y="324"/>
                </a:lnTo>
                <a:lnTo>
                  <a:pt x="0" y="324"/>
                </a:lnTo>
                <a:lnTo>
                  <a:pt x="0" y="343"/>
                </a:lnTo>
                <a:lnTo>
                  <a:pt x="346" y="343"/>
                </a:lnTo>
                <a:lnTo>
                  <a:pt x="346" y="324"/>
                </a:lnTo>
                <a:lnTo>
                  <a:pt x="204" y="324"/>
                </a:lnTo>
                <a:lnTo>
                  <a:pt x="204" y="262"/>
                </a:lnTo>
                <a:close/>
                <a:moveTo>
                  <a:pt x="42" y="240"/>
                </a:moveTo>
                <a:lnTo>
                  <a:pt x="42" y="119"/>
                </a:lnTo>
                <a:lnTo>
                  <a:pt x="38" y="119"/>
                </a:lnTo>
                <a:lnTo>
                  <a:pt x="52" y="98"/>
                </a:lnTo>
                <a:lnTo>
                  <a:pt x="68" y="119"/>
                </a:lnTo>
                <a:lnTo>
                  <a:pt x="61" y="119"/>
                </a:lnTo>
                <a:lnTo>
                  <a:pt x="61" y="221"/>
                </a:lnTo>
                <a:lnTo>
                  <a:pt x="163" y="221"/>
                </a:lnTo>
                <a:lnTo>
                  <a:pt x="163" y="60"/>
                </a:lnTo>
                <a:lnTo>
                  <a:pt x="159" y="60"/>
                </a:lnTo>
                <a:lnTo>
                  <a:pt x="173" y="36"/>
                </a:lnTo>
                <a:lnTo>
                  <a:pt x="190" y="60"/>
                </a:lnTo>
                <a:lnTo>
                  <a:pt x="182" y="60"/>
                </a:lnTo>
                <a:lnTo>
                  <a:pt x="182" y="221"/>
                </a:lnTo>
                <a:lnTo>
                  <a:pt x="284" y="221"/>
                </a:lnTo>
                <a:lnTo>
                  <a:pt x="284" y="119"/>
                </a:lnTo>
                <a:lnTo>
                  <a:pt x="280" y="119"/>
                </a:lnTo>
                <a:lnTo>
                  <a:pt x="294" y="98"/>
                </a:lnTo>
                <a:lnTo>
                  <a:pt x="308" y="119"/>
                </a:lnTo>
                <a:lnTo>
                  <a:pt x="306" y="119"/>
                </a:lnTo>
                <a:lnTo>
                  <a:pt x="306" y="240"/>
                </a:lnTo>
                <a:lnTo>
                  <a:pt x="182" y="240"/>
                </a:lnTo>
                <a:lnTo>
                  <a:pt x="182" y="324"/>
                </a:lnTo>
                <a:lnTo>
                  <a:pt x="163" y="324"/>
                </a:lnTo>
                <a:lnTo>
                  <a:pt x="163" y="240"/>
                </a:lnTo>
                <a:lnTo>
                  <a:pt x="42" y="24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8" name="Google Shape;778;p27"/>
          <p:cNvGrpSpPr/>
          <p:nvPr/>
        </p:nvGrpSpPr>
        <p:grpSpPr>
          <a:xfrm>
            <a:off x="4360318" y="1698611"/>
            <a:ext cx="381467" cy="382570"/>
            <a:chOff x="3161893" y="3833511"/>
            <a:chExt cx="381467" cy="382570"/>
          </a:xfrm>
        </p:grpSpPr>
        <p:sp>
          <p:nvSpPr>
            <p:cNvPr id="779" name="Google Shape;779;p27"/>
            <p:cNvSpPr/>
            <p:nvPr/>
          </p:nvSpPr>
          <p:spPr>
            <a:xfrm>
              <a:off x="3365857" y="3833511"/>
              <a:ext cx="177504" cy="180811"/>
            </a:xfrm>
            <a:custGeom>
              <a:rect b="b" l="l" r="r" t="t"/>
              <a:pathLst>
                <a:path extrusionOk="0" h="69" w="68">
                  <a:moveTo>
                    <a:pt x="68" y="35"/>
                  </a:moveTo>
                  <a:cubicBezTo>
                    <a:pt x="68" y="16"/>
                    <a:pt x="53" y="0"/>
                    <a:pt x="33" y="0"/>
                  </a:cubicBezTo>
                  <a:cubicBezTo>
                    <a:pt x="15" y="1"/>
                    <a:pt x="0" y="16"/>
                    <a:pt x="0" y="3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3" y="69"/>
                    <a:pt x="33" y="69"/>
                    <a:pt x="33" y="69"/>
                  </a:cubicBezTo>
                  <a:cubicBezTo>
                    <a:pt x="52" y="69"/>
                    <a:pt x="68" y="54"/>
                    <a:pt x="68" y="35"/>
                  </a:cubicBezTo>
                  <a:close/>
                  <a:moveTo>
                    <a:pt x="8" y="35"/>
                  </a:moveTo>
                  <a:cubicBezTo>
                    <a:pt x="8" y="19"/>
                    <a:pt x="23" y="6"/>
                    <a:pt x="39" y="10"/>
                  </a:cubicBezTo>
                  <a:cubicBezTo>
                    <a:pt x="49" y="12"/>
                    <a:pt x="57" y="19"/>
                    <a:pt x="59" y="29"/>
                  </a:cubicBezTo>
                  <a:cubicBezTo>
                    <a:pt x="62" y="45"/>
                    <a:pt x="50" y="60"/>
                    <a:pt x="34" y="60"/>
                  </a:cubicBezTo>
                  <a:cubicBezTo>
                    <a:pt x="8" y="60"/>
                    <a:pt x="8" y="60"/>
                    <a:pt x="8" y="60"/>
                  </a:cubicBezTo>
                  <a:lnTo>
                    <a:pt x="8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3161893" y="3833511"/>
              <a:ext cx="180811" cy="180811"/>
            </a:xfrm>
            <a:custGeom>
              <a:rect b="b" l="l" r="r" t="t"/>
              <a:pathLst>
                <a:path extrusionOk="0" h="69" w="69">
                  <a:moveTo>
                    <a:pt x="35" y="0"/>
                  </a:moveTo>
                  <a:cubicBezTo>
                    <a:pt x="16" y="0"/>
                    <a:pt x="0" y="16"/>
                    <a:pt x="1" y="35"/>
                  </a:cubicBezTo>
                  <a:cubicBezTo>
                    <a:pt x="1" y="54"/>
                    <a:pt x="16" y="69"/>
                    <a:pt x="35" y="69"/>
                  </a:cubicBezTo>
                  <a:cubicBezTo>
                    <a:pt x="69" y="69"/>
                    <a:pt x="69" y="69"/>
                    <a:pt x="69" y="69"/>
                  </a:cubicBezTo>
                  <a:cubicBezTo>
                    <a:pt x="69" y="35"/>
                    <a:pt x="69" y="35"/>
                    <a:pt x="69" y="35"/>
                  </a:cubicBezTo>
                  <a:cubicBezTo>
                    <a:pt x="69" y="16"/>
                    <a:pt x="54" y="1"/>
                    <a:pt x="35" y="0"/>
                  </a:cubicBezTo>
                  <a:close/>
                  <a:moveTo>
                    <a:pt x="60" y="60"/>
                  </a:moveTo>
                  <a:cubicBezTo>
                    <a:pt x="35" y="60"/>
                    <a:pt x="35" y="60"/>
                    <a:pt x="35" y="60"/>
                  </a:cubicBezTo>
                  <a:cubicBezTo>
                    <a:pt x="21" y="60"/>
                    <a:pt x="10" y="49"/>
                    <a:pt x="9" y="36"/>
                  </a:cubicBezTo>
                  <a:cubicBezTo>
                    <a:pt x="8" y="21"/>
                    <a:pt x="21" y="8"/>
                    <a:pt x="36" y="9"/>
                  </a:cubicBezTo>
                  <a:cubicBezTo>
                    <a:pt x="49" y="10"/>
                    <a:pt x="60" y="21"/>
                    <a:pt x="60" y="35"/>
                  </a:cubicBez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3365857" y="4037474"/>
              <a:ext cx="177504" cy="178606"/>
            </a:xfrm>
            <a:custGeom>
              <a:rect b="b" l="l" r="r" t="t"/>
              <a:pathLst>
                <a:path extrusionOk="0" h="68" w="68">
                  <a:moveTo>
                    <a:pt x="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2"/>
                    <a:pt x="15" y="68"/>
                    <a:pt x="33" y="68"/>
                  </a:cubicBezTo>
                  <a:cubicBezTo>
                    <a:pt x="53" y="68"/>
                    <a:pt x="68" y="52"/>
                    <a:pt x="68" y="33"/>
                  </a:cubicBezTo>
                  <a:cubicBezTo>
                    <a:pt x="68" y="15"/>
                    <a:pt x="52" y="0"/>
                    <a:pt x="33" y="0"/>
                  </a:cubicBezTo>
                  <a:close/>
                  <a:moveTo>
                    <a:pt x="8" y="33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47" y="8"/>
                    <a:pt x="59" y="19"/>
                    <a:pt x="59" y="33"/>
                  </a:cubicBezTo>
                  <a:cubicBezTo>
                    <a:pt x="60" y="48"/>
                    <a:pt x="48" y="60"/>
                    <a:pt x="33" y="59"/>
                  </a:cubicBezTo>
                  <a:cubicBezTo>
                    <a:pt x="19" y="59"/>
                    <a:pt x="8" y="47"/>
                    <a:pt x="8" y="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3161893" y="4037474"/>
              <a:ext cx="180811" cy="178606"/>
            </a:xfrm>
            <a:custGeom>
              <a:rect b="b" l="l" r="r" t="t"/>
              <a:pathLst>
                <a:path extrusionOk="0" h="68" w="69">
                  <a:moveTo>
                    <a:pt x="1" y="33"/>
                  </a:moveTo>
                  <a:cubicBezTo>
                    <a:pt x="0" y="52"/>
                    <a:pt x="16" y="68"/>
                    <a:pt x="35" y="68"/>
                  </a:cubicBezTo>
                  <a:cubicBezTo>
                    <a:pt x="54" y="68"/>
                    <a:pt x="69" y="52"/>
                    <a:pt x="69" y="33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16" y="0"/>
                    <a:pt x="1" y="15"/>
                    <a:pt x="1" y="33"/>
                  </a:cubicBezTo>
                  <a:close/>
                  <a:moveTo>
                    <a:pt x="60" y="34"/>
                  </a:moveTo>
                  <a:cubicBezTo>
                    <a:pt x="60" y="50"/>
                    <a:pt x="46" y="62"/>
                    <a:pt x="29" y="59"/>
                  </a:cubicBezTo>
                  <a:cubicBezTo>
                    <a:pt x="19" y="57"/>
                    <a:pt x="12" y="49"/>
                    <a:pt x="10" y="39"/>
                  </a:cubicBezTo>
                  <a:cubicBezTo>
                    <a:pt x="6" y="23"/>
                    <a:pt x="19" y="8"/>
                    <a:pt x="35" y="8"/>
                  </a:cubicBezTo>
                  <a:cubicBezTo>
                    <a:pt x="60" y="8"/>
                    <a:pt x="60" y="8"/>
                    <a:pt x="60" y="8"/>
                  </a:cubicBezTo>
                  <a:lnTo>
                    <a:pt x="60" y="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3420982" y="3890841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3420982" y="3936044"/>
              <a:ext cx="672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3420982" y="4092600"/>
              <a:ext cx="672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3420982" y="4137803"/>
              <a:ext cx="672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3219224" y="409260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3219224" y="413780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3219224" y="3890841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3219224" y="3936044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27"/>
          <p:cNvGrpSpPr/>
          <p:nvPr/>
        </p:nvGrpSpPr>
        <p:grpSpPr>
          <a:xfrm>
            <a:off x="6890973" y="1698609"/>
            <a:ext cx="382570" cy="382571"/>
            <a:chOff x="2344935" y="2019884"/>
            <a:chExt cx="382570" cy="382571"/>
          </a:xfrm>
        </p:grpSpPr>
        <p:sp>
          <p:nvSpPr>
            <p:cNvPr id="792" name="Google Shape;792;p27"/>
            <p:cNvSpPr/>
            <p:nvPr/>
          </p:nvSpPr>
          <p:spPr>
            <a:xfrm>
              <a:off x="2481646" y="2019884"/>
              <a:ext cx="245859" cy="382571"/>
            </a:xfrm>
            <a:custGeom>
              <a:rect b="b" l="l" r="r" t="t"/>
              <a:pathLst>
                <a:path extrusionOk="0" h="347" w="223">
                  <a:moveTo>
                    <a:pt x="223" y="83"/>
                  </a:moveTo>
                  <a:lnTo>
                    <a:pt x="223" y="21"/>
                  </a:lnTo>
                  <a:lnTo>
                    <a:pt x="19" y="21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347"/>
                  </a:lnTo>
                  <a:lnTo>
                    <a:pt x="19" y="347"/>
                  </a:lnTo>
                  <a:lnTo>
                    <a:pt x="19" y="326"/>
                  </a:lnTo>
                  <a:lnTo>
                    <a:pt x="102" y="326"/>
                  </a:lnTo>
                  <a:lnTo>
                    <a:pt x="102" y="266"/>
                  </a:lnTo>
                  <a:lnTo>
                    <a:pt x="19" y="266"/>
                  </a:lnTo>
                  <a:lnTo>
                    <a:pt x="19" y="245"/>
                  </a:lnTo>
                  <a:lnTo>
                    <a:pt x="142" y="245"/>
                  </a:lnTo>
                  <a:lnTo>
                    <a:pt x="142" y="183"/>
                  </a:lnTo>
                  <a:lnTo>
                    <a:pt x="19" y="183"/>
                  </a:lnTo>
                  <a:lnTo>
                    <a:pt x="19" y="164"/>
                  </a:lnTo>
                  <a:lnTo>
                    <a:pt x="183" y="164"/>
                  </a:lnTo>
                  <a:lnTo>
                    <a:pt x="183" y="102"/>
                  </a:lnTo>
                  <a:lnTo>
                    <a:pt x="19" y="102"/>
                  </a:lnTo>
                  <a:lnTo>
                    <a:pt x="19" y="83"/>
                  </a:lnTo>
                  <a:lnTo>
                    <a:pt x="223" y="83"/>
                  </a:lnTo>
                  <a:close/>
                  <a:moveTo>
                    <a:pt x="202" y="43"/>
                  </a:moveTo>
                  <a:lnTo>
                    <a:pt x="202" y="62"/>
                  </a:lnTo>
                  <a:lnTo>
                    <a:pt x="19" y="62"/>
                  </a:lnTo>
                  <a:lnTo>
                    <a:pt x="19" y="43"/>
                  </a:lnTo>
                  <a:lnTo>
                    <a:pt x="202" y="43"/>
                  </a:lnTo>
                  <a:close/>
                  <a:moveTo>
                    <a:pt x="81" y="285"/>
                  </a:moveTo>
                  <a:lnTo>
                    <a:pt x="81" y="307"/>
                  </a:lnTo>
                  <a:lnTo>
                    <a:pt x="19" y="307"/>
                  </a:lnTo>
                  <a:lnTo>
                    <a:pt x="19" y="285"/>
                  </a:lnTo>
                  <a:lnTo>
                    <a:pt x="81" y="285"/>
                  </a:lnTo>
                  <a:close/>
                  <a:moveTo>
                    <a:pt x="121" y="204"/>
                  </a:moveTo>
                  <a:lnTo>
                    <a:pt x="121" y="223"/>
                  </a:lnTo>
                  <a:lnTo>
                    <a:pt x="19" y="223"/>
                  </a:lnTo>
                  <a:lnTo>
                    <a:pt x="19" y="204"/>
                  </a:lnTo>
                  <a:lnTo>
                    <a:pt x="121" y="204"/>
                  </a:lnTo>
                  <a:close/>
                  <a:moveTo>
                    <a:pt x="161" y="124"/>
                  </a:moveTo>
                  <a:lnTo>
                    <a:pt x="161" y="143"/>
                  </a:lnTo>
                  <a:lnTo>
                    <a:pt x="19" y="143"/>
                  </a:lnTo>
                  <a:lnTo>
                    <a:pt x="19" y="124"/>
                  </a:lnTo>
                  <a:lnTo>
                    <a:pt x="161" y="12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2392344" y="2043037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2344935" y="2043037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2392344" y="2088240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2392344" y="2132340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2344935" y="2132340"/>
              <a:ext cx="240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392344" y="2177543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392344" y="2221644"/>
              <a:ext cx="651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2344935" y="2221644"/>
              <a:ext cx="24000" cy="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2392344" y="2265744"/>
              <a:ext cx="65100" cy="24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2392344" y="2313152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2344935" y="2313152"/>
              <a:ext cx="240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2392344" y="2358355"/>
              <a:ext cx="65100" cy="21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" name="Google Shape;8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362" y="985786"/>
            <a:ext cx="7435277" cy="3629127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Overview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6" name="Google Shape;816;p29"/>
          <p:cNvGraphicFramePr/>
          <p:nvPr/>
        </p:nvGraphicFramePr>
        <p:xfrm>
          <a:off x="228663" y="11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{E4848182-F360-41B7-BD86-7C93E3864848}</a:tableStyleId>
              </a:tblPr>
              <a:tblGrid>
                <a:gridCol w="1244025"/>
                <a:gridCol w="1508550"/>
              </a:tblGrid>
              <a:tr h="42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Backend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Node.js + Express.js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API &amp; server logic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Firebase Firestore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NoSQL database for meme storage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Reddit API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Fetching trending memes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7" name="Google Shape;817;p29"/>
          <p:cNvGraphicFramePr/>
          <p:nvPr/>
        </p:nvGraphicFramePr>
        <p:xfrm>
          <a:off x="3123513" y="11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{E4848182-F360-41B7-BD86-7C93E3864848}</a:tableStyleId>
              </a:tblPr>
              <a:tblGrid>
                <a:gridCol w="1244000"/>
                <a:gridCol w="1508575"/>
              </a:tblGrid>
              <a:tr h="393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Analysis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9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Google Vision AI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Image recognition &amp; OCR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Sentiment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Sentiment analysis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3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Compromise NLP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Text analysis &amp; keyword extraction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18" name="Google Shape;818;p29"/>
          <p:cNvGraphicFramePr/>
          <p:nvPr/>
        </p:nvGraphicFramePr>
        <p:xfrm>
          <a:off x="6018363" y="115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{E4848182-F360-41B7-BD86-7C93E3864848}</a:tableStyleId>
              </a:tblPr>
              <a:tblGrid>
                <a:gridCol w="1244025"/>
                <a:gridCol w="1508550"/>
              </a:tblGrid>
              <a:tr h="43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Report</a:t>
                      </a:r>
                      <a:endParaRPr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32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Chart.js + ChartJS Node Canvas</a:t>
                      </a:r>
                      <a:r>
                        <a:rPr lang="en" sz="1100"/>
                        <a:t>	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visualization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pdfmake</a:t>
                      </a:r>
                      <a:r>
                        <a:rPr lang="en" sz="1100"/>
                        <a:t>	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PDF report generation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2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Telegram Bot API</a:t>
                      </a:r>
                      <a:r>
                        <a:rPr lang="en" sz="1100"/>
                        <a:t>	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 interaction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File:Node.js logo.svg - Wikipedia" id="819" name="Google Shape;8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325" y="4105651"/>
            <a:ext cx="1231799" cy="754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tering Image content with Google's Cloud Vision API for iOS | by Robert  King | Medium" id="820" name="Google Shape;82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894" y="4168100"/>
            <a:ext cx="1695708" cy="629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 Logo and symbol, meaning, history, PNG, brand" id="821" name="Google Shape;8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797" y="4019987"/>
            <a:ext cx="1644425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art.Js Logo PNG Vectors Free Download" id="822" name="Google Shape;82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2275" y="3958200"/>
            <a:ext cx="1049700" cy="10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"/>
          <p:cNvSpPr txBox="1"/>
          <p:nvPr/>
        </p:nvSpPr>
        <p:spPr>
          <a:xfrm>
            <a:off x="258925" y="1981225"/>
            <a:ext cx="33189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Periodically Scrape Memes</a:t>
            </a:r>
            <a:endParaRPr sz="18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28" name="Google Shape;828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"/>
          <p:cNvSpPr txBox="1"/>
          <p:nvPr/>
        </p:nvSpPr>
        <p:spPr>
          <a:xfrm>
            <a:off x="3887313" y="2557153"/>
            <a:ext cx="1363200" cy="6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Topics</a:t>
            </a:r>
            <a:endParaRPr sz="20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cxnSp>
        <p:nvCxnSpPr>
          <p:cNvPr id="830" name="Google Shape;830;p30"/>
          <p:cNvCxnSpPr>
            <a:stCxn id="829" idx="0"/>
            <a:endCxn id="831" idx="1"/>
          </p:cNvCxnSpPr>
          <p:nvPr/>
        </p:nvCxnSpPr>
        <p:spPr>
          <a:xfrm rot="-5400000">
            <a:off x="4632963" y="2063503"/>
            <a:ext cx="429600" cy="557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2" name="Google Shape;832;p30"/>
          <p:cNvCxnSpPr>
            <a:stCxn id="829" idx="2"/>
            <a:endCxn id="833" idx="1"/>
          </p:cNvCxnSpPr>
          <p:nvPr/>
        </p:nvCxnSpPr>
        <p:spPr>
          <a:xfrm flipH="1" rot="-5400000">
            <a:off x="4662963" y="3112603"/>
            <a:ext cx="369600" cy="557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34" name="Google Shape;834;p30"/>
          <p:cNvSpPr txBox="1"/>
          <p:nvPr/>
        </p:nvSpPr>
        <p:spPr>
          <a:xfrm>
            <a:off x="0" y="3414950"/>
            <a:ext cx="3576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Telegram Report Generation</a:t>
            </a:r>
            <a:endParaRPr sz="20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5" name="Google Shape;835;p30"/>
          <p:cNvSpPr txBox="1"/>
          <p:nvPr/>
        </p:nvSpPr>
        <p:spPr>
          <a:xfrm>
            <a:off x="5567325" y="1981225"/>
            <a:ext cx="42087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Graph-Based Insights &amp; Trends</a:t>
            </a:r>
            <a:endParaRPr sz="18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6" name="Google Shape;836;p30"/>
          <p:cNvSpPr txBox="1"/>
          <p:nvPr/>
        </p:nvSpPr>
        <p:spPr>
          <a:xfrm>
            <a:off x="5559677" y="3414960"/>
            <a:ext cx="28611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AI &amp; NLP Meme Analysis</a:t>
            </a:r>
            <a:endParaRPr sz="2200">
              <a:solidFill>
                <a:schemeClr val="dk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cxnSp>
        <p:nvCxnSpPr>
          <p:cNvPr id="837" name="Google Shape;837;p30"/>
          <p:cNvCxnSpPr>
            <a:stCxn id="829" idx="0"/>
            <a:endCxn id="838" idx="3"/>
          </p:cNvCxnSpPr>
          <p:nvPr/>
        </p:nvCxnSpPr>
        <p:spPr>
          <a:xfrm flipH="1" rot="5400000">
            <a:off x="4075113" y="2063353"/>
            <a:ext cx="429600" cy="558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39" name="Google Shape;839;p30"/>
          <p:cNvCxnSpPr>
            <a:stCxn id="829" idx="2"/>
            <a:endCxn id="840" idx="3"/>
          </p:cNvCxnSpPr>
          <p:nvPr/>
        </p:nvCxnSpPr>
        <p:spPr>
          <a:xfrm rot="5400000">
            <a:off x="4104963" y="3112303"/>
            <a:ext cx="369600" cy="5583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38" name="Google Shape;838;p30"/>
          <p:cNvSpPr/>
          <p:nvPr/>
        </p:nvSpPr>
        <p:spPr>
          <a:xfrm>
            <a:off x="3654038" y="1902775"/>
            <a:ext cx="3570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1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40" name="Google Shape;840;p30"/>
          <p:cNvSpPr/>
          <p:nvPr/>
        </p:nvSpPr>
        <p:spPr>
          <a:xfrm>
            <a:off x="3654039" y="3351525"/>
            <a:ext cx="35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3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1" name="Google Shape;831;p30"/>
          <p:cNvSpPr/>
          <p:nvPr/>
        </p:nvSpPr>
        <p:spPr>
          <a:xfrm>
            <a:off x="5126756" y="1902783"/>
            <a:ext cx="35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2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33" name="Google Shape;833;p30"/>
          <p:cNvSpPr/>
          <p:nvPr/>
        </p:nvSpPr>
        <p:spPr>
          <a:xfrm>
            <a:off x="5126756" y="3351533"/>
            <a:ext cx="356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4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41" name="Google Shape;841;p30"/>
          <p:cNvSpPr txBox="1"/>
          <p:nvPr/>
        </p:nvSpPr>
        <p:spPr>
          <a:xfrm>
            <a:off x="726450" y="1128250"/>
            <a:ext cx="77040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Divide the class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into small groups of 3-5 students. Assign each group a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real-life application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for which they will have to use </a:t>
            </a: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math concepts</a:t>
            </a:r>
            <a:r>
              <a:rPr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to solve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2" name="Google Shape;842;p30"/>
          <p:cNvSpPr txBox="1"/>
          <p:nvPr/>
        </p:nvSpPr>
        <p:spPr>
          <a:xfrm>
            <a:off x="714352" y="2198905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Up to date database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3" name="Google Shape;843;p30"/>
          <p:cNvSpPr txBox="1"/>
          <p:nvPr/>
        </p:nvSpPr>
        <p:spPr>
          <a:xfrm>
            <a:off x="5566999" y="2198897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Meme popularity over time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Vote ratios &amp; comment trends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Text &amp; image correlation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4" name="Google Shape;844;p30"/>
          <p:cNvSpPr txBox="1"/>
          <p:nvPr/>
        </p:nvSpPr>
        <p:spPr>
          <a:xfrm>
            <a:off x="714352" y="3635627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Easy user interaction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45" name="Google Shape;845;p30"/>
          <p:cNvSpPr txBox="1"/>
          <p:nvPr/>
        </p:nvSpPr>
        <p:spPr>
          <a:xfrm>
            <a:off x="5559677" y="3635627"/>
            <a:ext cx="28635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Image Text Extraction (OCR)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Sentiment &amp; Keyword Analysis</a:t>
            </a:r>
            <a:endParaRPr sz="11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298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"/>
              <a:buChar char="-"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Object Detection</a:t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31"/>
          <p:cNvSpPr txBox="1"/>
          <p:nvPr>
            <p:ph type="title"/>
          </p:nvPr>
        </p:nvSpPr>
        <p:spPr>
          <a:xfrm>
            <a:off x="720000" y="5243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Content</a:t>
            </a:r>
            <a:endParaRPr/>
          </a:p>
        </p:txBody>
      </p:sp>
      <p:graphicFrame>
        <p:nvGraphicFramePr>
          <p:cNvPr id="851" name="Google Shape;851;p31"/>
          <p:cNvGraphicFramePr/>
          <p:nvPr/>
        </p:nvGraphicFramePr>
        <p:xfrm>
          <a:off x="545063" y="113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{E4848182-F360-41B7-BD86-7C93E3864848}</a:tableStyleId>
              </a:tblPr>
              <a:tblGrid>
                <a:gridCol w="2247350"/>
                <a:gridCol w="5806525"/>
              </a:tblGrid>
              <a:tr h="25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Section</a:t>
                      </a:r>
                      <a:endParaRPr sz="1200">
                        <a:solidFill>
                          <a:srgbClr val="4E48AB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Baloo 2 ExtraBold"/>
                          <a:ea typeface="Baloo 2 ExtraBold"/>
                          <a:cs typeface="Baloo 2 ExtraBold"/>
                          <a:sym typeface="Baloo 2 ExtraBold"/>
                        </a:rPr>
                        <a:t>Purpose</a:t>
                      </a:r>
                      <a:endParaRPr sz="1200">
                        <a:solidFill>
                          <a:schemeClr val="dk1"/>
                        </a:solidFill>
                        <a:latin typeface="Baloo 2 ExtraBold"/>
                        <a:ea typeface="Baloo 2 ExtraBold"/>
                        <a:cs typeface="Baloo 2 ExtraBold"/>
                        <a:sym typeface="Baloo 2 Extra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Top Voted Memes</a:t>
                      </a:r>
                      <a:endParaRPr b="1" sz="1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Overall statistics on the top 20 up voted memes. </a:t>
                      </a:r>
                      <a:endParaRPr sz="105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With information such as </a:t>
                      </a:r>
                      <a:r>
                        <a:rPr i="1" lang="en" sz="1050"/>
                        <a:t>Author, Upvotes, Downvotes, Upvote Ratio, Comments</a:t>
                      </a:r>
                      <a:r>
                        <a:rPr lang="en" sz="1050"/>
                        <a:t>.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Ranked Meme Creators</a:t>
                      </a:r>
                      <a:endParaRPr b="1" sz="11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To highlight whether there are creators that are consistently on top, so that creators can follow these authors and try to emulate them.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Top Keywords Extracted</a:t>
                      </a:r>
                      <a:endParaRPr b="1"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Shows any trending keywords that appear in top memes.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Meme Timestamp Distribution</a:t>
                      </a:r>
                      <a:endParaRPr b="1"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Identifies peak meme activity hours and the best times to post for maximum engagement.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Comments vs. Upvotes</a:t>
                      </a:r>
                      <a:endParaRPr b="1"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Determine if highly upvoted memes also attract more discussion, indicating higher engagement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Votes vs. Upvote Ratio</a:t>
                      </a:r>
                      <a:endParaRPr b="1"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Determine if highly voted memes are well-received or controversial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Post Format Distribution</a:t>
                      </a:r>
                      <a:endParaRPr b="1"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Track which meme formats are most popular and how users engage with different media types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Sentiment Distribution</a:t>
                      </a:r>
                      <a:endParaRPr b="1" sz="105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/>
                        <a:t>Analyse whether trending memes are uplifting, controversial, or neutral in tone.</a:t>
                      </a:r>
                      <a:endParaRPr sz="105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Pitfalls</a:t>
            </a:r>
            <a:endParaRPr/>
          </a:p>
        </p:txBody>
      </p:sp>
      <p:sp>
        <p:nvSpPr>
          <p:cNvPr id="857" name="Google Shape;857;p32"/>
          <p:cNvSpPr txBox="1"/>
          <p:nvPr>
            <p:ph idx="4294967295" type="title"/>
          </p:nvPr>
        </p:nvSpPr>
        <p:spPr>
          <a:xfrm>
            <a:off x="746287" y="1578699"/>
            <a:ext cx="20781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Categorisation of Memes</a:t>
            </a:r>
            <a:endParaRPr sz="1600"/>
          </a:p>
        </p:txBody>
      </p:sp>
      <p:sp>
        <p:nvSpPr>
          <p:cNvPr id="858" name="Google Shape;858;p32"/>
          <p:cNvSpPr txBox="1"/>
          <p:nvPr>
            <p:ph idx="4294967295" type="title"/>
          </p:nvPr>
        </p:nvSpPr>
        <p:spPr>
          <a:xfrm>
            <a:off x="3090288" y="1551158"/>
            <a:ext cx="20781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OCR for Image Text Inaccurate</a:t>
            </a:r>
            <a:endParaRPr sz="1600"/>
          </a:p>
        </p:txBody>
      </p:sp>
      <p:sp>
        <p:nvSpPr>
          <p:cNvPr id="859" name="Google Shape;859;p32"/>
          <p:cNvSpPr txBox="1"/>
          <p:nvPr>
            <p:ph idx="4294967295" type="subTitle"/>
          </p:nvPr>
        </p:nvSpPr>
        <p:spPr>
          <a:xfrm>
            <a:off x="3090288" y="2117975"/>
            <a:ext cx="18399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When using Tesseract OCR for recognising the text in images, there were inaccuracies in extracted text.</a:t>
            </a:r>
            <a:br>
              <a:rPr lang="en" sz="1100"/>
            </a:br>
            <a:br>
              <a:rPr lang="en" sz="1100"/>
            </a:br>
            <a:r>
              <a:rPr b="1" lang="en" sz="1100"/>
              <a:t>Solution: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Tested with Google Vision API and used it instead</a:t>
            </a:r>
            <a:endParaRPr sz="1100"/>
          </a:p>
        </p:txBody>
      </p:sp>
      <p:sp>
        <p:nvSpPr>
          <p:cNvPr id="860" name="Google Shape;860;p32"/>
          <p:cNvSpPr txBox="1"/>
          <p:nvPr>
            <p:ph idx="4294967295" type="title"/>
          </p:nvPr>
        </p:nvSpPr>
        <p:spPr>
          <a:xfrm>
            <a:off x="5916651" y="1551158"/>
            <a:ext cx="2078100" cy="69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Keyword Extraction Relevance</a:t>
            </a:r>
            <a:endParaRPr sz="1600"/>
          </a:p>
        </p:txBody>
      </p:sp>
      <p:sp>
        <p:nvSpPr>
          <p:cNvPr id="861" name="Google Shape;861;p32"/>
          <p:cNvSpPr txBox="1"/>
          <p:nvPr>
            <p:ph idx="4294967295" type="subTitle"/>
          </p:nvPr>
        </p:nvSpPr>
        <p:spPr>
          <a:xfrm>
            <a:off x="746275" y="2127925"/>
            <a:ext cx="1839900" cy="24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Difficult to categorise memes based on individual </a:t>
            </a:r>
            <a:r>
              <a:rPr lang="en" sz="1100"/>
              <a:t>pieces</a:t>
            </a:r>
            <a:r>
              <a:rPr lang="en" sz="1100"/>
              <a:t> of information (e.g. image, text, OCR)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Solution: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 CLIP to train a model to detect meme categories based on multiple inputs</a:t>
            </a:r>
            <a:endParaRPr sz="1100"/>
          </a:p>
        </p:txBody>
      </p:sp>
      <p:sp>
        <p:nvSpPr>
          <p:cNvPr id="862" name="Google Shape;862;p32"/>
          <p:cNvSpPr txBox="1"/>
          <p:nvPr>
            <p:ph idx="4294967295" type="subTitle"/>
          </p:nvPr>
        </p:nvSpPr>
        <p:spPr>
          <a:xfrm>
            <a:off x="5916675" y="2117975"/>
            <a:ext cx="2453400" cy="19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Keywords extracted from OCR and Title were not very relevant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Solution: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Used Google Vision API’s Object Detection to detect objects in the image instead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Additional Remedy:</a:t>
            </a:r>
            <a:r>
              <a:rPr lang="en" sz="1100"/>
              <a:t> </a:t>
            </a:r>
            <a:br>
              <a:rPr lang="en" sz="1100"/>
            </a:br>
            <a:r>
              <a:rPr lang="en" sz="1100"/>
              <a:t>Reprocess keywords before storing</a:t>
            </a:r>
            <a:endParaRPr sz="1100"/>
          </a:p>
        </p:txBody>
      </p:sp>
      <p:sp>
        <p:nvSpPr>
          <p:cNvPr id="863" name="Google Shape;863;p32"/>
          <p:cNvSpPr/>
          <p:nvPr/>
        </p:nvSpPr>
        <p:spPr>
          <a:xfrm>
            <a:off x="593863" y="1471200"/>
            <a:ext cx="252300" cy="252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2"/>
          <p:cNvSpPr/>
          <p:nvPr/>
        </p:nvSpPr>
        <p:spPr>
          <a:xfrm>
            <a:off x="2937875" y="1471188"/>
            <a:ext cx="252300" cy="252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2"/>
          <p:cNvSpPr/>
          <p:nvPr/>
        </p:nvSpPr>
        <p:spPr>
          <a:xfrm>
            <a:off x="5717038" y="1471188"/>
            <a:ext cx="252300" cy="25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