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naheim"/>
      <p:regular r:id="rId18"/>
      <p:bold r:id="rId19"/>
    </p:embeddedFont>
    <p:embeddedFont>
      <p:font typeface="Bebas Neue"/>
      <p:regular r:id="rId20"/>
    </p:embeddedFont>
    <p:embeddedFont>
      <p:font typeface="Baloo 2"/>
      <p:regular r:id="rId21"/>
      <p:bold r:id="rId22"/>
    </p:embeddedFont>
    <p:embeddedFont>
      <p:font typeface="Baloo 2 ExtraBold"/>
      <p:bold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FD0E20-8D18-4AC0-BE38-7F9E603CA8F3}">
  <a:tblStyle styleId="{83FD0E20-8D18-4AC0-BE38-7F9E603CA8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Baloo2-bold.fntdata"/><Relationship Id="rId21" Type="http://schemas.openxmlformats.org/officeDocument/2006/relationships/font" Target="fonts/Baloo2-regular.fntdata"/><Relationship Id="rId24" Type="http://schemas.openxmlformats.org/officeDocument/2006/relationships/font" Target="fonts/DMSans-regular.fntdata"/><Relationship Id="rId23" Type="http://schemas.openxmlformats.org/officeDocument/2006/relationships/font" Target="fonts/Baloo2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Anaheim-bold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3c8700c939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3c8700c939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3c8700c939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3c8700c939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3c8700c93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3c8700c93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3c8700c9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3c8700c9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3c8700c939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33c8700c93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3c8700c93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3c8700c93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3c8700c939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33c8700c939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flipH="1" rot="-3948904">
              <a:off x="-1026291" y="-790996"/>
              <a:ext cx="2252181" cy="184703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3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14"/>
          <p:cNvSpPr txBox="1"/>
          <p:nvPr>
            <p:ph idx="1" type="subTitle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4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4"/>
          <p:cNvSpPr txBox="1"/>
          <p:nvPr>
            <p:ph idx="3" type="subTitle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hasCustomPrompt="1"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/>
          <p:nvPr>
            <p:ph hasCustomPrompt="1"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/>
          <p:nvPr>
            <p:ph hasCustomPrompt="1"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flipH="1" rot="-9880295">
              <a:off x="-833926" y="39398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15"/>
          <p:cNvSpPr txBox="1"/>
          <p:nvPr>
            <p:ph idx="1" type="subTitle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5"/>
          <p:cNvSpPr txBox="1"/>
          <p:nvPr>
            <p:ph idx="2" type="subTitle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5"/>
          <p:cNvSpPr txBox="1"/>
          <p:nvPr>
            <p:ph idx="3" type="subTitle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5"/>
          <p:cNvSpPr txBox="1"/>
          <p:nvPr>
            <p:ph idx="4" type="subTitle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5"/>
          <p:cNvSpPr txBox="1"/>
          <p:nvPr>
            <p:ph idx="5" type="subTitle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6" type="subTitle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idx="7" type="subTitle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0" name="Google Shape;350;p15"/>
          <p:cNvSpPr txBox="1"/>
          <p:nvPr>
            <p:ph idx="8" type="subTitle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9" type="subTitle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2" name="Google Shape;352;p15"/>
          <p:cNvSpPr txBox="1"/>
          <p:nvPr>
            <p:ph idx="13" type="subTitle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3" name="Google Shape;353;p15"/>
          <p:cNvSpPr txBox="1"/>
          <p:nvPr>
            <p:ph idx="14" type="subTitle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4" name="Google Shape;354;p15"/>
          <p:cNvSpPr txBox="1"/>
          <p:nvPr>
            <p:ph idx="15" type="subTitle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flipH="1" rot="7161465">
              <a:off x="7349081" y="3959289"/>
              <a:ext cx="2935948" cy="240779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1" type="subTitle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5" name="Google Shape;395;p17"/>
          <p:cNvSpPr txBox="1"/>
          <p:nvPr>
            <p:ph idx="1" type="subTitle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flipH="1" rot="-10245665">
              <a:off x="-723336" y="4183034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flipH="1" rot="6417430">
              <a:off x="7465596" y="3990147"/>
              <a:ext cx="2966740" cy="2433045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rect b="b" l="l" r="r" t="t"/>
                  <a:pathLst>
                    <a:path extrusionOk="0" h="153" w="2512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rect b="b" l="l" r="r" t="t"/>
                  <a:pathLst>
                    <a:path extrusionOk="0" h="1067" w="2266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rect b="b" l="l" r="r" t="t"/>
                  <a:pathLst>
                    <a:path extrusionOk="0" h="1022" w="2266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flipH="1" rot="6952720">
              <a:off x="7556640" y="3956446"/>
              <a:ext cx="2602540" cy="213436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rect b="b" l="l" r="r" t="t"/>
                <a:pathLst>
                  <a:path extrusionOk="0" h="958" w="786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1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4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/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flipH="1" rot="7341459">
              <a:off x="-1767562" y="4061175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rect b="b" l="l" r="r" t="t"/>
                <a:pathLst>
                  <a:path extrusionOk="0" h="19458" w="15852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rect b="b" l="l" r="r" t="t"/>
              <a:pathLst>
                <a:path extrusionOk="0" h="78" w="718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rect b="b" l="l" r="r" t="t"/>
              <a:pathLst>
                <a:path extrusionOk="0" h="353" w="352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 rot="1287706">
              <a:off x="7067490" y="-1325546"/>
              <a:ext cx="3339997" cy="2739156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rect b="b" l="l" r="r" t="t"/>
                <a:pathLst>
                  <a:path extrusionOk="0" h="81" w="1325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rect b="b" l="l" r="r" t="t"/>
                <a:pathLst>
                  <a:path extrusionOk="0" h="569" w="1046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flipH="1" rot="-9880295">
              <a:off x="-863626" y="4019806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7"/>
          <p:cNvSpPr/>
          <p:nvPr>
            <p:ph idx="2" type="pic"/>
          </p:nvPr>
        </p:nvSpPr>
        <p:spPr>
          <a:xfrm>
            <a:off x="5287787" y="1164750"/>
            <a:ext cx="2702100" cy="314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flipH="1" rot="-9880295">
              <a:off x="-871076" y="41209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/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2" type="subTitle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flipH="1" rot="-3988337">
              <a:off x="-833999" y="-1017772"/>
              <a:ext cx="2249730" cy="184502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0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/>
          <p:nvPr/>
        </p:nvSpPr>
        <p:spPr>
          <a:xfrm>
            <a:off x="713225" y="4403100"/>
            <a:ext cx="1925100" cy="350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0" name="Google Shape;660;p24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Meme Analytics Bot</a:t>
            </a:r>
            <a:endParaRPr sz="4400"/>
          </a:p>
        </p:txBody>
      </p:sp>
      <p:sp>
        <p:nvSpPr>
          <p:cNvPr id="661" name="Google Shape;661;p24"/>
          <p:cNvSpPr txBox="1"/>
          <p:nvPr>
            <p:ph idx="1" type="subTitle"/>
          </p:nvPr>
        </p:nvSpPr>
        <p:spPr>
          <a:xfrm>
            <a:off x="713225" y="3970800"/>
            <a:ext cx="46191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-powered Meme Scraping, Analysis &amp; Reporting</a:t>
            </a:r>
            <a:endParaRPr/>
          </a:p>
        </p:txBody>
      </p:sp>
      <p:sp>
        <p:nvSpPr>
          <p:cNvPr id="662" name="Google Shape;662;p24"/>
          <p:cNvSpPr txBox="1"/>
          <p:nvPr>
            <p:ph idx="1" type="subTitle"/>
          </p:nvPr>
        </p:nvSpPr>
        <p:spPr>
          <a:xfrm>
            <a:off x="713225" y="4375800"/>
            <a:ext cx="19251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By: Shaune Ang</a:t>
            </a:r>
            <a:endParaRPr>
              <a:solidFill>
                <a:schemeClr val="dk2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grpSp>
        <p:nvGrpSpPr>
          <p:cNvPr id="663" name="Google Shape;663;p2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64" name="Google Shape;664;p24"/>
            <p:cNvSpPr/>
            <p:nvPr/>
          </p:nvSpPr>
          <p:spPr>
            <a:xfrm>
              <a:off x="4980353" y="110443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5" name="Google Shape;665;p24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66" name="Google Shape;666;p24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4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7" name="Google Shape;677;p24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78" name="Google Shape;678;p24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0" name="Google Shape;690;p24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1" name="Google Shape;691;p24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4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4" name="Google Shape;704;p24"/>
            <p:cNvSpPr/>
            <p:nvPr/>
          </p:nvSpPr>
          <p:spPr>
            <a:xfrm>
              <a:off x="5914065" y="760436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7710871" y="1262143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6" name="Google Shape;706;p2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07" name="Google Shape;707;p2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rect b="b" l="l" r="r" t="t"/>
                <a:pathLst>
                  <a:path extrusionOk="0" h="1232" w="734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rect b="b" l="l" r="r" t="t"/>
                <a:pathLst>
                  <a:path extrusionOk="0" h="743" w="374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rect b="b" l="l" r="r" t="t"/>
                <a:pathLst>
                  <a:path extrusionOk="0" h="448" w="124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rect b="b" l="l" r="r" t="t"/>
                <a:pathLst>
                  <a:path extrusionOk="0" h="887" w="569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rect b="b" l="l" r="r" t="t"/>
                <a:pathLst>
                  <a:path extrusionOk="0" h="470" w="408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rect b="b" l="l" r="r" t="t"/>
                <a:pathLst>
                  <a:path extrusionOk="0" h="176" w="252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rect b="b" l="l" r="r" t="t"/>
                <a:pathLst>
                  <a:path extrusionOk="0" h="78" w="63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rect b="b" l="l" r="r" t="t"/>
                <a:pathLst>
                  <a:path extrusionOk="0" h="61" w="45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rect b="b" l="l" r="r" t="t"/>
                <a:pathLst>
                  <a:path extrusionOk="0" h="687" w="613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rect b="b" l="l" r="r" t="t"/>
                <a:pathLst>
                  <a:path extrusionOk="0" h="37" w="105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rect b="b" l="l" r="r" t="t"/>
                <a:pathLst>
                  <a:path extrusionOk="0" h="178" w="218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rect b="b" l="l" r="r" t="t"/>
                <a:pathLst>
                  <a:path extrusionOk="0" h="34" w="33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8" name="Google Shape;738;p24"/>
            <p:cNvSpPr/>
            <p:nvPr/>
          </p:nvSpPr>
          <p:spPr>
            <a:xfrm>
              <a:off x="6208623" y="3034516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4765672" y="18636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3"/>
          <p:cNvSpPr txBox="1"/>
          <p:nvPr/>
        </p:nvSpPr>
        <p:spPr>
          <a:xfrm>
            <a:off x="726450" y="1128250"/>
            <a:ext cx="7704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These are some nice-to-have developments that could have been made given more time.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2" name="Google Shape;872;p33"/>
          <p:cNvSpPr txBox="1"/>
          <p:nvPr>
            <p:ph idx="4294967295" type="title"/>
          </p:nvPr>
        </p:nvSpPr>
        <p:spPr>
          <a:xfrm>
            <a:off x="1481975" y="2029700"/>
            <a:ext cx="6556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Categorical Analysis of Top Performing Memes</a:t>
            </a:r>
            <a:endParaRPr sz="1400"/>
          </a:p>
        </p:txBody>
      </p:sp>
      <p:sp>
        <p:nvSpPr>
          <p:cNvPr id="873" name="Google Shape;873;p33"/>
          <p:cNvSpPr/>
          <p:nvPr/>
        </p:nvSpPr>
        <p:spPr>
          <a:xfrm>
            <a:off x="1082975" y="2029700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1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74" name="Google Shape;874;p33"/>
          <p:cNvSpPr txBox="1"/>
          <p:nvPr>
            <p:ph idx="4294967295" type="title"/>
          </p:nvPr>
        </p:nvSpPr>
        <p:spPr>
          <a:xfrm>
            <a:off x="1481975" y="2655050"/>
            <a:ext cx="6556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Web dashboard with interactive meme analytics, live </a:t>
            </a:r>
            <a:r>
              <a:rPr lang="en" sz="1400"/>
              <a:t>charts and data</a:t>
            </a:r>
            <a:endParaRPr sz="1400"/>
          </a:p>
        </p:txBody>
      </p:sp>
      <p:sp>
        <p:nvSpPr>
          <p:cNvPr id="875" name="Google Shape;875;p33"/>
          <p:cNvSpPr/>
          <p:nvPr/>
        </p:nvSpPr>
        <p:spPr>
          <a:xfrm>
            <a:off x="1082975" y="2655050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2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4"/>
          <p:cNvSpPr/>
          <p:nvPr/>
        </p:nvSpPr>
        <p:spPr>
          <a:xfrm>
            <a:off x="713225" y="4403100"/>
            <a:ext cx="1925100" cy="350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1" name="Google Shape;881;p34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you!</a:t>
            </a:r>
            <a:endParaRPr sz="4400"/>
          </a:p>
        </p:txBody>
      </p:sp>
      <p:sp>
        <p:nvSpPr>
          <p:cNvPr id="882" name="Google Shape;882;p34"/>
          <p:cNvSpPr txBox="1"/>
          <p:nvPr>
            <p:ph idx="1" type="subTitle"/>
          </p:nvPr>
        </p:nvSpPr>
        <p:spPr>
          <a:xfrm>
            <a:off x="713225" y="3970800"/>
            <a:ext cx="46191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-powered Meme Scraping, Analysis &amp; Reporting</a:t>
            </a:r>
            <a:endParaRPr/>
          </a:p>
        </p:txBody>
      </p:sp>
      <p:sp>
        <p:nvSpPr>
          <p:cNvPr id="883" name="Google Shape;883;p34"/>
          <p:cNvSpPr txBox="1"/>
          <p:nvPr>
            <p:ph idx="1" type="subTitle"/>
          </p:nvPr>
        </p:nvSpPr>
        <p:spPr>
          <a:xfrm>
            <a:off x="713225" y="4375800"/>
            <a:ext cx="19251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By: Shaune Ang</a:t>
            </a:r>
            <a:endParaRPr>
              <a:solidFill>
                <a:schemeClr val="dk2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grpSp>
        <p:nvGrpSpPr>
          <p:cNvPr id="884" name="Google Shape;884;p3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885" name="Google Shape;885;p34"/>
            <p:cNvSpPr/>
            <p:nvPr/>
          </p:nvSpPr>
          <p:spPr>
            <a:xfrm>
              <a:off x="4980353" y="110443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6" name="Google Shape;886;p34"/>
            <p:cNvGrpSpPr/>
            <p:nvPr/>
          </p:nvGrpSpPr>
          <p:grpSpPr>
            <a:xfrm>
              <a:off x="5401276" y="1531636"/>
              <a:ext cx="1966200" cy="1270085"/>
              <a:chOff x="5401276" y="1531636"/>
              <a:chExt cx="1966200" cy="1270085"/>
            </a:xfrm>
          </p:grpSpPr>
          <p:sp>
            <p:nvSpPr>
              <p:cNvPr id="887" name="Google Shape;887;p34"/>
              <p:cNvSpPr/>
              <p:nvPr/>
            </p:nvSpPr>
            <p:spPr>
              <a:xfrm>
                <a:off x="5401276" y="1651521"/>
                <a:ext cx="1966200" cy="1150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5401276" y="1531636"/>
                <a:ext cx="1966111" cy="119885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5454368" y="1564176"/>
                <a:ext cx="54900" cy="54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5538287" y="1564176"/>
                <a:ext cx="55500" cy="54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5623919" y="1564176"/>
                <a:ext cx="54900" cy="54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5498040" y="1803090"/>
                <a:ext cx="17733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5498040" y="1983774"/>
                <a:ext cx="17733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>
                <a:off x="5498040" y="2165314"/>
                <a:ext cx="1773300" cy="6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5498040" y="2345997"/>
                <a:ext cx="1773300" cy="6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5498040" y="1888722"/>
                <a:ext cx="1773434" cy="834914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5498040" y="1923831"/>
                <a:ext cx="1773434" cy="799804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8" name="Google Shape;898;p34"/>
            <p:cNvGrpSpPr/>
            <p:nvPr/>
          </p:nvGrpSpPr>
          <p:grpSpPr>
            <a:xfrm>
              <a:off x="6490512" y="1274487"/>
              <a:ext cx="570309" cy="534461"/>
              <a:chOff x="6490512" y="890962"/>
              <a:chExt cx="570309" cy="534461"/>
            </a:xfrm>
          </p:grpSpPr>
          <p:sp>
            <p:nvSpPr>
              <p:cNvPr id="899" name="Google Shape;899;p34"/>
              <p:cNvSpPr/>
              <p:nvPr/>
            </p:nvSpPr>
            <p:spPr>
              <a:xfrm>
                <a:off x="6490512" y="946623"/>
                <a:ext cx="570300" cy="47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6581282" y="1372215"/>
                <a:ext cx="888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6530758" y="1361939"/>
                <a:ext cx="34500" cy="3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6938367" y="1372215"/>
                <a:ext cx="90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4"/>
              <p:cNvSpPr/>
              <p:nvPr/>
            </p:nvSpPr>
            <p:spPr>
              <a:xfrm>
                <a:off x="6888700" y="1361939"/>
                <a:ext cx="35100" cy="35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6514489" y="906376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6553879" y="906376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4"/>
              <p:cNvSpPr/>
              <p:nvPr/>
            </p:nvSpPr>
            <p:spPr>
              <a:xfrm>
                <a:off x="6593270" y="906376"/>
                <a:ext cx="267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3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1" name="Google Shape;911;p34"/>
            <p:cNvGrpSpPr/>
            <p:nvPr/>
          </p:nvGrpSpPr>
          <p:grpSpPr>
            <a:xfrm>
              <a:off x="5094926" y="2317556"/>
              <a:ext cx="717009" cy="1014204"/>
              <a:chOff x="5094926" y="2317556"/>
              <a:chExt cx="717009" cy="1014204"/>
            </a:xfrm>
          </p:grpSpPr>
          <p:sp>
            <p:nvSpPr>
              <p:cNvPr id="912" name="Google Shape;912;p34"/>
              <p:cNvSpPr/>
              <p:nvPr/>
            </p:nvSpPr>
            <p:spPr>
              <a:xfrm>
                <a:off x="5094926" y="2395159"/>
                <a:ext cx="717000" cy="936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4"/>
              <p:cNvSpPr/>
              <p:nvPr/>
            </p:nvSpPr>
            <p:spPr>
              <a:xfrm>
                <a:off x="5128808" y="2338323"/>
                <a:ext cx="36000" cy="35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4"/>
              <p:cNvSpPr/>
              <p:nvPr/>
            </p:nvSpPr>
            <p:spPr>
              <a:xfrm>
                <a:off x="5183458" y="2338323"/>
                <a:ext cx="36000" cy="35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4"/>
              <p:cNvSpPr/>
              <p:nvPr/>
            </p:nvSpPr>
            <p:spPr>
              <a:xfrm>
                <a:off x="5239202" y="2338323"/>
                <a:ext cx="35100" cy="35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4"/>
              <p:cNvSpPr/>
              <p:nvPr/>
            </p:nvSpPr>
            <p:spPr>
              <a:xfrm>
                <a:off x="5209690" y="2827988"/>
                <a:ext cx="111300" cy="16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4"/>
              <p:cNvSpPr/>
              <p:nvPr/>
            </p:nvSpPr>
            <p:spPr>
              <a:xfrm>
                <a:off x="5379106" y="2715409"/>
                <a:ext cx="112500" cy="275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5548521" y="2613760"/>
                <a:ext cx="111300" cy="377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5176900" y="3061891"/>
                <a:ext cx="5517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4"/>
              <p:cNvSpPr/>
              <p:nvPr/>
            </p:nvSpPr>
            <p:spPr>
              <a:xfrm>
                <a:off x="5176900" y="3122006"/>
                <a:ext cx="5517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4"/>
              <p:cNvSpPr/>
              <p:nvPr/>
            </p:nvSpPr>
            <p:spPr>
              <a:xfrm>
                <a:off x="5237016" y="3182121"/>
                <a:ext cx="431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5314619" y="3242236"/>
                <a:ext cx="2766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5" name="Google Shape;925;p34"/>
            <p:cNvSpPr/>
            <p:nvPr/>
          </p:nvSpPr>
          <p:spPr>
            <a:xfrm>
              <a:off x="5914065" y="760436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710871" y="1262143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7" name="Google Shape;927;p3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928" name="Google Shape;928;p3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8168829" y="2965085"/>
                <a:ext cx="673940" cy="1132587"/>
              </a:xfrm>
              <a:custGeom>
                <a:rect b="b" l="l" r="r" t="t"/>
                <a:pathLst>
                  <a:path extrusionOk="0" h="1232" w="734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rect b="b" l="l" r="r" t="t"/>
                <a:pathLst>
                  <a:path extrusionOk="0" h="743" w="374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rect b="b" l="l" r="r" t="t"/>
                <a:pathLst>
                  <a:path extrusionOk="0" h="448" w="124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rect b="b" l="l" r="r" t="t"/>
                <a:pathLst>
                  <a:path extrusionOk="0" h="887" w="569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rect b="b" l="l" r="r" t="t"/>
                <a:pathLst>
                  <a:path extrusionOk="0" h="470" w="408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8473890" y="2174028"/>
                <a:ext cx="133245" cy="263686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rect b="b" l="l" r="r" t="t"/>
                <a:pathLst>
                  <a:path extrusionOk="0" h="176" w="252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rect b="b" l="l" r="r" t="t"/>
                <a:pathLst>
                  <a:path extrusionOk="0" h="78" w="63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rect b="b" l="l" r="r" t="t"/>
                <a:pathLst>
                  <a:path extrusionOk="0" h="61" w="45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rect b="b" l="l" r="r" t="t"/>
                <a:pathLst>
                  <a:path extrusionOk="0" h="687" w="613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rect b="b" l="l" r="r" t="t"/>
                <a:pathLst>
                  <a:path extrusionOk="0" h="37" w="105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7902338" y="2748385"/>
                <a:ext cx="149400" cy="45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rect b="b" l="l" r="r" t="t"/>
                <a:pathLst>
                  <a:path extrusionOk="0" h="178" w="218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4"/>
              <p:cNvSpPr/>
              <p:nvPr/>
            </p:nvSpPr>
            <p:spPr>
              <a:xfrm>
                <a:off x="8377813" y="2206288"/>
                <a:ext cx="25246" cy="16831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8472488" y="2158600"/>
                <a:ext cx="18935" cy="39272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rect b="b" l="l" r="r" t="t"/>
                <a:pathLst>
                  <a:path extrusionOk="0" h="34" w="33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9" name="Google Shape;959;p34"/>
            <p:cNvSpPr/>
            <p:nvPr/>
          </p:nvSpPr>
          <p:spPr>
            <a:xfrm>
              <a:off x="6208623" y="3034516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4765672" y="18636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5"/>
          <p:cNvSpPr/>
          <p:nvPr/>
        </p:nvSpPr>
        <p:spPr>
          <a:xfrm>
            <a:off x="1523225" y="2015550"/>
            <a:ext cx="6097500" cy="14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5" name="Google Shape;745;p25"/>
          <p:cNvSpPr txBox="1"/>
          <p:nvPr>
            <p:ph type="title"/>
          </p:nvPr>
        </p:nvSpPr>
        <p:spPr>
          <a:xfrm>
            <a:off x="1702353" y="2171850"/>
            <a:ext cx="5739300" cy="11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DM Sans"/>
                <a:ea typeface="DM Sans"/>
                <a:cs typeface="DM Sans"/>
                <a:sym typeface="DM Sans"/>
              </a:rPr>
              <a:t>Give creators an insight for them to have the best chance of getting popular</a:t>
            </a:r>
            <a:endParaRPr b="1" sz="2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6" name="Google Shape;746;p25"/>
          <p:cNvSpPr txBox="1"/>
          <p:nvPr>
            <p:ph type="title"/>
          </p:nvPr>
        </p:nvSpPr>
        <p:spPr>
          <a:xfrm>
            <a:off x="872400" y="1403850"/>
            <a:ext cx="77040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Objective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6"/>
          <p:cNvSpPr txBox="1"/>
          <p:nvPr>
            <p:ph idx="13" type="subTitle"/>
          </p:nvPr>
        </p:nvSpPr>
        <p:spPr>
          <a:xfrm>
            <a:off x="3425550" y="1715671"/>
            <a:ext cx="2958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752" name="Google Shape;752;p26"/>
          <p:cNvSpPr txBox="1"/>
          <p:nvPr>
            <p:ph idx="5" type="title"/>
          </p:nvPr>
        </p:nvSpPr>
        <p:spPr>
          <a:xfrm>
            <a:off x="2760450" y="1221450"/>
            <a:ext cx="667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3" name="Google Shape;753;p26"/>
          <p:cNvSpPr txBox="1"/>
          <p:nvPr>
            <p:ph idx="9" type="subTitle"/>
          </p:nvPr>
        </p:nvSpPr>
        <p:spPr>
          <a:xfrm>
            <a:off x="3425550" y="1223700"/>
            <a:ext cx="29580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Decisions</a:t>
            </a:r>
            <a:endParaRPr/>
          </a:p>
        </p:txBody>
      </p:sp>
      <p:sp>
        <p:nvSpPr>
          <p:cNvPr id="754" name="Google Shape;754;p26"/>
          <p:cNvSpPr txBox="1"/>
          <p:nvPr>
            <p:ph idx="15" type="subTitle"/>
          </p:nvPr>
        </p:nvSpPr>
        <p:spPr>
          <a:xfrm>
            <a:off x="3425550" y="2691812"/>
            <a:ext cx="29580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755" name="Google Shape;75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756" name="Google Shape;756;p26"/>
          <p:cNvSpPr txBox="1"/>
          <p:nvPr>
            <p:ph idx="6" type="title"/>
          </p:nvPr>
        </p:nvSpPr>
        <p:spPr>
          <a:xfrm>
            <a:off x="2760450" y="2200166"/>
            <a:ext cx="667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57" name="Google Shape;757;p26"/>
          <p:cNvSpPr txBox="1"/>
          <p:nvPr>
            <p:ph idx="7" type="title"/>
          </p:nvPr>
        </p:nvSpPr>
        <p:spPr>
          <a:xfrm>
            <a:off x="2760452" y="1710808"/>
            <a:ext cx="665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58" name="Google Shape;758;p26"/>
          <p:cNvSpPr txBox="1"/>
          <p:nvPr>
            <p:ph idx="8" type="title"/>
          </p:nvPr>
        </p:nvSpPr>
        <p:spPr>
          <a:xfrm>
            <a:off x="2760452" y="2689525"/>
            <a:ext cx="665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59" name="Google Shape;759;p26"/>
          <p:cNvSpPr txBox="1"/>
          <p:nvPr>
            <p:ph idx="14" type="subTitle"/>
          </p:nvPr>
        </p:nvSpPr>
        <p:spPr>
          <a:xfrm>
            <a:off x="3425550" y="2203741"/>
            <a:ext cx="2958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</p:txBody>
      </p:sp>
      <p:sp>
        <p:nvSpPr>
          <p:cNvPr id="760" name="Google Shape;760;p26"/>
          <p:cNvSpPr txBox="1"/>
          <p:nvPr>
            <p:ph idx="15" type="subTitle"/>
          </p:nvPr>
        </p:nvSpPr>
        <p:spPr>
          <a:xfrm>
            <a:off x="3425550" y="3671853"/>
            <a:ext cx="2958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Pitfalls</a:t>
            </a:r>
            <a:endParaRPr/>
          </a:p>
        </p:txBody>
      </p:sp>
      <p:sp>
        <p:nvSpPr>
          <p:cNvPr id="761" name="Google Shape;761;p26"/>
          <p:cNvSpPr txBox="1"/>
          <p:nvPr>
            <p:ph idx="6" type="title"/>
          </p:nvPr>
        </p:nvSpPr>
        <p:spPr>
          <a:xfrm>
            <a:off x="2760450" y="3178883"/>
            <a:ext cx="667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62" name="Google Shape;762;p26"/>
          <p:cNvSpPr txBox="1"/>
          <p:nvPr>
            <p:ph idx="8" type="title"/>
          </p:nvPr>
        </p:nvSpPr>
        <p:spPr>
          <a:xfrm>
            <a:off x="2760452" y="3668241"/>
            <a:ext cx="665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63" name="Google Shape;763;p26"/>
          <p:cNvSpPr txBox="1"/>
          <p:nvPr>
            <p:ph idx="14" type="subTitle"/>
          </p:nvPr>
        </p:nvSpPr>
        <p:spPr>
          <a:xfrm>
            <a:off x="3425550" y="3183783"/>
            <a:ext cx="2958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Content</a:t>
            </a:r>
            <a:endParaRPr/>
          </a:p>
        </p:txBody>
      </p:sp>
      <p:sp>
        <p:nvSpPr>
          <p:cNvPr id="764" name="Google Shape;764;p26"/>
          <p:cNvSpPr txBox="1"/>
          <p:nvPr>
            <p:ph idx="6" type="title"/>
          </p:nvPr>
        </p:nvSpPr>
        <p:spPr>
          <a:xfrm>
            <a:off x="2760450" y="4157599"/>
            <a:ext cx="667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65" name="Google Shape;765;p26"/>
          <p:cNvSpPr txBox="1"/>
          <p:nvPr>
            <p:ph idx="14" type="subTitle"/>
          </p:nvPr>
        </p:nvSpPr>
        <p:spPr>
          <a:xfrm>
            <a:off x="3425550" y="4159924"/>
            <a:ext cx="2958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Decisions</a:t>
            </a:r>
            <a:endParaRPr/>
          </a:p>
        </p:txBody>
      </p:sp>
      <p:sp>
        <p:nvSpPr>
          <p:cNvPr id="771" name="Google Shape;771;p27"/>
          <p:cNvSpPr txBox="1"/>
          <p:nvPr>
            <p:ph idx="4294967295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every hour to obtain an even spread of data</a:t>
            </a:r>
            <a:endParaRPr/>
          </a:p>
        </p:txBody>
      </p:sp>
      <p:sp>
        <p:nvSpPr>
          <p:cNvPr id="772" name="Google Shape;772;p27"/>
          <p:cNvSpPr txBox="1"/>
          <p:nvPr>
            <p:ph idx="4294967295" type="subTitle"/>
          </p:nvPr>
        </p:nvSpPr>
        <p:spPr>
          <a:xfrm>
            <a:off x="3393750" y="2858102"/>
            <a:ext cx="2356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semi-structured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implementation</a:t>
            </a:r>
            <a:endParaRPr/>
          </a:p>
        </p:txBody>
      </p:sp>
      <p:sp>
        <p:nvSpPr>
          <p:cNvPr id="773" name="Google Shape;773;p27"/>
          <p:cNvSpPr txBox="1"/>
          <p:nvPr>
            <p:ph idx="4294967295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vote count used to determine popularity</a:t>
            </a:r>
            <a:endParaRPr/>
          </a:p>
        </p:txBody>
      </p:sp>
      <p:sp>
        <p:nvSpPr>
          <p:cNvPr id="774" name="Google Shape;774;p27"/>
          <p:cNvSpPr txBox="1"/>
          <p:nvPr>
            <p:ph idx="4294967295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Baloo 2"/>
                <a:ea typeface="Baloo 2"/>
                <a:cs typeface="Baloo 2"/>
                <a:sym typeface="Baloo 2"/>
              </a:rPr>
              <a:t>Fetching Frequency</a:t>
            </a:r>
            <a:endParaRPr b="1" sz="21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75" name="Google Shape;775;p27"/>
          <p:cNvSpPr txBox="1"/>
          <p:nvPr>
            <p:ph idx="429496729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Baloo 2"/>
                <a:ea typeface="Baloo 2"/>
                <a:cs typeface="Baloo 2"/>
                <a:sym typeface="Baloo 2"/>
              </a:rPr>
              <a:t>NoSQL </a:t>
            </a:r>
            <a:br>
              <a:rPr b="1" lang="en" sz="2100">
                <a:latin typeface="Baloo 2"/>
                <a:ea typeface="Baloo 2"/>
                <a:cs typeface="Baloo 2"/>
                <a:sym typeface="Baloo 2"/>
              </a:rPr>
            </a:br>
            <a:r>
              <a:rPr b="1" lang="en" sz="2100">
                <a:latin typeface="Baloo 2"/>
                <a:ea typeface="Baloo 2"/>
                <a:cs typeface="Baloo 2"/>
                <a:sym typeface="Baloo 2"/>
              </a:rPr>
              <a:t>Database</a:t>
            </a:r>
            <a:endParaRPr b="1" sz="21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76" name="Google Shape;776;p27"/>
          <p:cNvSpPr txBox="1"/>
          <p:nvPr>
            <p:ph idx="4294967295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Baloo 2"/>
                <a:ea typeface="Baloo 2"/>
                <a:cs typeface="Baloo 2"/>
                <a:sym typeface="Baloo 2"/>
              </a:rPr>
              <a:t>Popularity</a:t>
            </a:r>
            <a:br>
              <a:rPr b="1" lang="en" sz="2100">
                <a:latin typeface="Baloo 2"/>
                <a:ea typeface="Baloo 2"/>
                <a:cs typeface="Baloo 2"/>
                <a:sym typeface="Baloo 2"/>
              </a:rPr>
            </a:br>
            <a:r>
              <a:rPr b="1" lang="en" sz="2100">
                <a:latin typeface="Baloo 2"/>
                <a:ea typeface="Baloo 2"/>
                <a:cs typeface="Baloo 2"/>
                <a:sym typeface="Baloo 2"/>
              </a:rPr>
              <a:t>Metric</a:t>
            </a:r>
            <a:endParaRPr b="1" sz="21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77" name="Google Shape;777;p27"/>
          <p:cNvSpPr/>
          <p:nvPr/>
        </p:nvSpPr>
        <p:spPr>
          <a:xfrm>
            <a:off x="1871012" y="1700811"/>
            <a:ext cx="381468" cy="378161"/>
          </a:xfrm>
          <a:custGeom>
            <a:rect b="b" l="l" r="r" t="t"/>
            <a:pathLst>
              <a:path extrusionOk="0" h="343" w="346">
                <a:moveTo>
                  <a:pt x="204" y="262"/>
                </a:moveTo>
                <a:lnTo>
                  <a:pt x="325" y="262"/>
                </a:lnTo>
                <a:lnTo>
                  <a:pt x="325" y="141"/>
                </a:lnTo>
                <a:lnTo>
                  <a:pt x="346" y="141"/>
                </a:lnTo>
                <a:lnTo>
                  <a:pt x="294" y="62"/>
                </a:lnTo>
                <a:lnTo>
                  <a:pt x="242" y="141"/>
                </a:lnTo>
                <a:lnTo>
                  <a:pt x="265" y="141"/>
                </a:lnTo>
                <a:lnTo>
                  <a:pt x="265" y="200"/>
                </a:lnTo>
                <a:lnTo>
                  <a:pt x="204" y="200"/>
                </a:lnTo>
                <a:lnTo>
                  <a:pt x="204" y="79"/>
                </a:lnTo>
                <a:lnTo>
                  <a:pt x="227" y="79"/>
                </a:lnTo>
                <a:lnTo>
                  <a:pt x="173" y="0"/>
                </a:lnTo>
                <a:lnTo>
                  <a:pt x="121" y="79"/>
                </a:lnTo>
                <a:lnTo>
                  <a:pt x="142" y="79"/>
                </a:lnTo>
                <a:lnTo>
                  <a:pt x="142" y="200"/>
                </a:lnTo>
                <a:lnTo>
                  <a:pt x="83" y="200"/>
                </a:lnTo>
                <a:lnTo>
                  <a:pt x="83" y="141"/>
                </a:lnTo>
                <a:lnTo>
                  <a:pt x="106" y="141"/>
                </a:lnTo>
                <a:lnTo>
                  <a:pt x="52" y="62"/>
                </a:lnTo>
                <a:lnTo>
                  <a:pt x="0" y="141"/>
                </a:lnTo>
                <a:lnTo>
                  <a:pt x="21" y="141"/>
                </a:lnTo>
                <a:lnTo>
                  <a:pt x="21" y="262"/>
                </a:lnTo>
                <a:lnTo>
                  <a:pt x="142" y="262"/>
                </a:lnTo>
                <a:lnTo>
                  <a:pt x="142" y="324"/>
                </a:lnTo>
                <a:lnTo>
                  <a:pt x="0" y="324"/>
                </a:lnTo>
                <a:lnTo>
                  <a:pt x="0" y="343"/>
                </a:lnTo>
                <a:lnTo>
                  <a:pt x="346" y="343"/>
                </a:lnTo>
                <a:lnTo>
                  <a:pt x="346" y="324"/>
                </a:lnTo>
                <a:lnTo>
                  <a:pt x="204" y="324"/>
                </a:lnTo>
                <a:lnTo>
                  <a:pt x="204" y="262"/>
                </a:lnTo>
                <a:close/>
                <a:moveTo>
                  <a:pt x="42" y="240"/>
                </a:moveTo>
                <a:lnTo>
                  <a:pt x="42" y="119"/>
                </a:lnTo>
                <a:lnTo>
                  <a:pt x="38" y="119"/>
                </a:lnTo>
                <a:lnTo>
                  <a:pt x="52" y="98"/>
                </a:lnTo>
                <a:lnTo>
                  <a:pt x="68" y="119"/>
                </a:lnTo>
                <a:lnTo>
                  <a:pt x="61" y="119"/>
                </a:lnTo>
                <a:lnTo>
                  <a:pt x="61" y="221"/>
                </a:lnTo>
                <a:lnTo>
                  <a:pt x="163" y="221"/>
                </a:lnTo>
                <a:lnTo>
                  <a:pt x="163" y="60"/>
                </a:lnTo>
                <a:lnTo>
                  <a:pt x="159" y="60"/>
                </a:lnTo>
                <a:lnTo>
                  <a:pt x="173" y="36"/>
                </a:lnTo>
                <a:lnTo>
                  <a:pt x="190" y="60"/>
                </a:lnTo>
                <a:lnTo>
                  <a:pt x="182" y="60"/>
                </a:lnTo>
                <a:lnTo>
                  <a:pt x="182" y="221"/>
                </a:lnTo>
                <a:lnTo>
                  <a:pt x="284" y="221"/>
                </a:lnTo>
                <a:lnTo>
                  <a:pt x="284" y="119"/>
                </a:lnTo>
                <a:lnTo>
                  <a:pt x="280" y="119"/>
                </a:lnTo>
                <a:lnTo>
                  <a:pt x="294" y="98"/>
                </a:lnTo>
                <a:lnTo>
                  <a:pt x="308" y="119"/>
                </a:lnTo>
                <a:lnTo>
                  <a:pt x="306" y="119"/>
                </a:lnTo>
                <a:lnTo>
                  <a:pt x="306" y="240"/>
                </a:lnTo>
                <a:lnTo>
                  <a:pt x="182" y="240"/>
                </a:lnTo>
                <a:lnTo>
                  <a:pt x="182" y="324"/>
                </a:lnTo>
                <a:lnTo>
                  <a:pt x="163" y="324"/>
                </a:lnTo>
                <a:lnTo>
                  <a:pt x="163" y="240"/>
                </a:lnTo>
                <a:lnTo>
                  <a:pt x="42" y="2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8" name="Google Shape;778;p27"/>
          <p:cNvGrpSpPr/>
          <p:nvPr/>
        </p:nvGrpSpPr>
        <p:grpSpPr>
          <a:xfrm>
            <a:off x="4360318" y="1698611"/>
            <a:ext cx="381467" cy="382570"/>
            <a:chOff x="3161893" y="3833511"/>
            <a:chExt cx="381467" cy="382570"/>
          </a:xfrm>
        </p:grpSpPr>
        <p:sp>
          <p:nvSpPr>
            <p:cNvPr id="779" name="Google Shape;779;p27"/>
            <p:cNvSpPr/>
            <p:nvPr/>
          </p:nvSpPr>
          <p:spPr>
            <a:xfrm>
              <a:off x="3365857" y="3833511"/>
              <a:ext cx="177504" cy="180811"/>
            </a:xfrm>
            <a:custGeom>
              <a:rect b="b" l="l" r="r" t="t"/>
              <a:pathLst>
                <a:path extrusionOk="0" h="69" w="68">
                  <a:moveTo>
                    <a:pt x="68" y="35"/>
                  </a:moveTo>
                  <a:cubicBezTo>
                    <a:pt x="68" y="16"/>
                    <a:pt x="53" y="0"/>
                    <a:pt x="33" y="0"/>
                  </a:cubicBezTo>
                  <a:cubicBezTo>
                    <a:pt x="15" y="1"/>
                    <a:pt x="0" y="16"/>
                    <a:pt x="0" y="3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52" y="69"/>
                    <a:pt x="68" y="54"/>
                    <a:pt x="68" y="35"/>
                  </a:cubicBezTo>
                  <a:close/>
                  <a:moveTo>
                    <a:pt x="8" y="35"/>
                  </a:moveTo>
                  <a:cubicBezTo>
                    <a:pt x="8" y="19"/>
                    <a:pt x="23" y="6"/>
                    <a:pt x="39" y="10"/>
                  </a:cubicBezTo>
                  <a:cubicBezTo>
                    <a:pt x="49" y="12"/>
                    <a:pt x="57" y="19"/>
                    <a:pt x="59" y="29"/>
                  </a:cubicBezTo>
                  <a:cubicBezTo>
                    <a:pt x="62" y="45"/>
                    <a:pt x="50" y="60"/>
                    <a:pt x="34" y="60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3161893" y="3833511"/>
              <a:ext cx="180811" cy="180811"/>
            </a:xfrm>
            <a:custGeom>
              <a:rect b="b" l="l" r="r" t="t"/>
              <a:pathLst>
                <a:path extrusionOk="0" h="69" w="69">
                  <a:moveTo>
                    <a:pt x="35" y="0"/>
                  </a:moveTo>
                  <a:cubicBezTo>
                    <a:pt x="16" y="0"/>
                    <a:pt x="0" y="16"/>
                    <a:pt x="1" y="35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16"/>
                    <a:pt x="54" y="1"/>
                    <a:pt x="35" y="0"/>
                  </a:cubicBezTo>
                  <a:close/>
                  <a:moveTo>
                    <a:pt x="60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21" y="60"/>
                    <a:pt x="10" y="49"/>
                    <a:pt x="9" y="36"/>
                  </a:cubicBezTo>
                  <a:cubicBezTo>
                    <a:pt x="8" y="21"/>
                    <a:pt x="21" y="8"/>
                    <a:pt x="36" y="9"/>
                  </a:cubicBezTo>
                  <a:cubicBezTo>
                    <a:pt x="49" y="10"/>
                    <a:pt x="60" y="21"/>
                    <a:pt x="60" y="35"/>
                  </a:cubicBez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3365857" y="4037474"/>
              <a:ext cx="177504" cy="178606"/>
            </a:xfrm>
            <a:custGeom>
              <a:rect b="b" l="l" r="r" t="t"/>
              <a:pathLst>
                <a:path extrusionOk="0" h="68" w="68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2"/>
                    <a:pt x="15" y="68"/>
                    <a:pt x="33" y="68"/>
                  </a:cubicBezTo>
                  <a:cubicBezTo>
                    <a:pt x="53" y="68"/>
                    <a:pt x="68" y="52"/>
                    <a:pt x="68" y="33"/>
                  </a:cubicBezTo>
                  <a:cubicBezTo>
                    <a:pt x="68" y="15"/>
                    <a:pt x="52" y="0"/>
                    <a:pt x="33" y="0"/>
                  </a:cubicBezTo>
                  <a:close/>
                  <a:moveTo>
                    <a:pt x="8" y="33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7" y="8"/>
                    <a:pt x="59" y="19"/>
                    <a:pt x="59" y="33"/>
                  </a:cubicBezTo>
                  <a:cubicBezTo>
                    <a:pt x="60" y="48"/>
                    <a:pt x="48" y="60"/>
                    <a:pt x="33" y="59"/>
                  </a:cubicBezTo>
                  <a:cubicBezTo>
                    <a:pt x="19" y="59"/>
                    <a:pt x="8" y="47"/>
                    <a:pt x="8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3161893" y="4037474"/>
              <a:ext cx="180811" cy="178606"/>
            </a:xfrm>
            <a:custGeom>
              <a:rect b="b" l="l" r="r" t="t"/>
              <a:pathLst>
                <a:path extrusionOk="0" h="68" w="69">
                  <a:moveTo>
                    <a:pt x="1" y="33"/>
                  </a:moveTo>
                  <a:cubicBezTo>
                    <a:pt x="0" y="52"/>
                    <a:pt x="16" y="68"/>
                    <a:pt x="35" y="68"/>
                  </a:cubicBezTo>
                  <a:cubicBezTo>
                    <a:pt x="54" y="68"/>
                    <a:pt x="69" y="52"/>
                    <a:pt x="69" y="3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1" y="15"/>
                    <a:pt x="1" y="33"/>
                  </a:cubicBezTo>
                  <a:close/>
                  <a:moveTo>
                    <a:pt x="60" y="34"/>
                  </a:moveTo>
                  <a:cubicBezTo>
                    <a:pt x="60" y="50"/>
                    <a:pt x="46" y="62"/>
                    <a:pt x="29" y="59"/>
                  </a:cubicBezTo>
                  <a:cubicBezTo>
                    <a:pt x="19" y="57"/>
                    <a:pt x="12" y="49"/>
                    <a:pt x="10" y="39"/>
                  </a:cubicBezTo>
                  <a:cubicBezTo>
                    <a:pt x="6" y="23"/>
                    <a:pt x="19" y="8"/>
                    <a:pt x="35" y="8"/>
                  </a:cubicBezTo>
                  <a:cubicBezTo>
                    <a:pt x="60" y="8"/>
                    <a:pt x="60" y="8"/>
                    <a:pt x="60" y="8"/>
                  </a:cubicBezTo>
                  <a:lnTo>
                    <a:pt x="60" y="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3420982" y="3890841"/>
              <a:ext cx="672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3420982" y="3936044"/>
              <a:ext cx="672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3420982" y="4092600"/>
              <a:ext cx="672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3420982" y="4137803"/>
              <a:ext cx="672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3219224" y="4092600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3219224" y="4137803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3219224" y="3890841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3219224" y="3936044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27"/>
          <p:cNvGrpSpPr/>
          <p:nvPr/>
        </p:nvGrpSpPr>
        <p:grpSpPr>
          <a:xfrm>
            <a:off x="6890973" y="1698609"/>
            <a:ext cx="382570" cy="382571"/>
            <a:chOff x="2344935" y="2019884"/>
            <a:chExt cx="382570" cy="382571"/>
          </a:xfrm>
        </p:grpSpPr>
        <p:sp>
          <p:nvSpPr>
            <p:cNvPr id="792" name="Google Shape;792;p27"/>
            <p:cNvSpPr/>
            <p:nvPr/>
          </p:nvSpPr>
          <p:spPr>
            <a:xfrm>
              <a:off x="2481646" y="2019884"/>
              <a:ext cx="245859" cy="382571"/>
            </a:xfrm>
            <a:custGeom>
              <a:rect b="b" l="l" r="r" t="t"/>
              <a:pathLst>
                <a:path extrusionOk="0" h="347" w="223">
                  <a:moveTo>
                    <a:pt x="223" y="83"/>
                  </a:moveTo>
                  <a:lnTo>
                    <a:pt x="223" y="21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19" y="347"/>
                  </a:lnTo>
                  <a:lnTo>
                    <a:pt x="19" y="326"/>
                  </a:lnTo>
                  <a:lnTo>
                    <a:pt x="102" y="326"/>
                  </a:lnTo>
                  <a:lnTo>
                    <a:pt x="102" y="266"/>
                  </a:lnTo>
                  <a:lnTo>
                    <a:pt x="19" y="266"/>
                  </a:lnTo>
                  <a:lnTo>
                    <a:pt x="19" y="245"/>
                  </a:lnTo>
                  <a:lnTo>
                    <a:pt x="142" y="245"/>
                  </a:lnTo>
                  <a:lnTo>
                    <a:pt x="142" y="183"/>
                  </a:lnTo>
                  <a:lnTo>
                    <a:pt x="19" y="183"/>
                  </a:lnTo>
                  <a:lnTo>
                    <a:pt x="19" y="164"/>
                  </a:lnTo>
                  <a:lnTo>
                    <a:pt x="183" y="164"/>
                  </a:lnTo>
                  <a:lnTo>
                    <a:pt x="183" y="102"/>
                  </a:lnTo>
                  <a:lnTo>
                    <a:pt x="19" y="102"/>
                  </a:lnTo>
                  <a:lnTo>
                    <a:pt x="19" y="83"/>
                  </a:lnTo>
                  <a:lnTo>
                    <a:pt x="223" y="83"/>
                  </a:lnTo>
                  <a:close/>
                  <a:moveTo>
                    <a:pt x="202" y="43"/>
                  </a:moveTo>
                  <a:lnTo>
                    <a:pt x="202" y="62"/>
                  </a:lnTo>
                  <a:lnTo>
                    <a:pt x="19" y="62"/>
                  </a:lnTo>
                  <a:lnTo>
                    <a:pt x="19" y="43"/>
                  </a:lnTo>
                  <a:lnTo>
                    <a:pt x="202" y="43"/>
                  </a:lnTo>
                  <a:close/>
                  <a:moveTo>
                    <a:pt x="81" y="285"/>
                  </a:moveTo>
                  <a:lnTo>
                    <a:pt x="81" y="307"/>
                  </a:lnTo>
                  <a:lnTo>
                    <a:pt x="19" y="307"/>
                  </a:lnTo>
                  <a:lnTo>
                    <a:pt x="19" y="285"/>
                  </a:lnTo>
                  <a:lnTo>
                    <a:pt x="81" y="285"/>
                  </a:lnTo>
                  <a:close/>
                  <a:moveTo>
                    <a:pt x="121" y="204"/>
                  </a:moveTo>
                  <a:lnTo>
                    <a:pt x="121" y="223"/>
                  </a:lnTo>
                  <a:lnTo>
                    <a:pt x="19" y="223"/>
                  </a:lnTo>
                  <a:lnTo>
                    <a:pt x="19" y="204"/>
                  </a:lnTo>
                  <a:lnTo>
                    <a:pt x="121" y="204"/>
                  </a:lnTo>
                  <a:close/>
                  <a:moveTo>
                    <a:pt x="161" y="124"/>
                  </a:moveTo>
                  <a:lnTo>
                    <a:pt x="161" y="143"/>
                  </a:lnTo>
                  <a:lnTo>
                    <a:pt x="19" y="143"/>
                  </a:lnTo>
                  <a:lnTo>
                    <a:pt x="19" y="124"/>
                  </a:lnTo>
                  <a:lnTo>
                    <a:pt x="161" y="1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2392344" y="2043037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2344935" y="2043037"/>
              <a:ext cx="240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2392344" y="2088240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2392344" y="2132340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2344935" y="2132340"/>
              <a:ext cx="240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2392344" y="2177543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2392344" y="2221644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2344935" y="2221644"/>
              <a:ext cx="240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2392344" y="2265744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2392344" y="2313152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2344935" y="2313152"/>
              <a:ext cx="240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2392344" y="2358355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8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362" y="985786"/>
            <a:ext cx="7435277" cy="3629127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6" name="Google Shape;816;p29"/>
          <p:cNvGraphicFramePr/>
          <p:nvPr/>
        </p:nvGraphicFramePr>
        <p:xfrm>
          <a:off x="228663" y="115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{83FD0E20-8D18-4AC0-BE38-7F9E603CA8F3}</a:tableStyleId>
              </a:tblPr>
              <a:tblGrid>
                <a:gridCol w="1244025"/>
                <a:gridCol w="1508550"/>
              </a:tblGrid>
              <a:tr h="4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Backend</a:t>
                      </a:r>
                      <a:endParaRPr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Purpose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Node.js + Express.js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Backend API &amp; server logic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Firebase Firestore</a:t>
                      </a:r>
                      <a:r>
                        <a:rPr lang="en" sz="1100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NoSQL database for meme storage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Reddit API</a:t>
                      </a:r>
                      <a:r>
                        <a:rPr lang="en" sz="1100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Fetching trending memes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7" name="Google Shape;817;p29"/>
          <p:cNvGraphicFramePr/>
          <p:nvPr/>
        </p:nvGraphicFramePr>
        <p:xfrm>
          <a:off x="3123513" y="115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{83FD0E20-8D18-4AC0-BE38-7F9E603CA8F3}</a:tableStyleId>
              </a:tblPr>
              <a:tblGrid>
                <a:gridCol w="1244000"/>
                <a:gridCol w="1508575"/>
              </a:tblGrid>
              <a:tr h="393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Analysis</a:t>
                      </a:r>
                      <a:endParaRPr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Purpose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9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Google Vision AI</a:t>
                      </a:r>
                      <a:r>
                        <a:rPr lang="en" sz="1100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Image recognition &amp; OCR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Sentiment</a:t>
                      </a:r>
                      <a:r>
                        <a:rPr lang="en" sz="1100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Sentiment analysis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Compromise NLP</a:t>
                      </a:r>
                      <a:r>
                        <a:rPr lang="en" sz="1100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Text analysis &amp; keyword extraction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8" name="Google Shape;818;p29"/>
          <p:cNvGraphicFramePr/>
          <p:nvPr/>
        </p:nvGraphicFramePr>
        <p:xfrm>
          <a:off x="6018363" y="115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{83FD0E20-8D18-4AC0-BE38-7F9E603CA8F3}</a:tableStyleId>
              </a:tblPr>
              <a:tblGrid>
                <a:gridCol w="1244025"/>
                <a:gridCol w="1508550"/>
              </a:tblGrid>
              <a:tr h="43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Report</a:t>
                      </a:r>
                      <a:endParaRPr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Purpose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3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Chart.js + ChartJS Node Canvas</a:t>
                      </a:r>
                      <a:r>
                        <a:rPr lang="en" sz="1100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visualization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pdfmake</a:t>
                      </a:r>
                      <a:r>
                        <a:rPr lang="en" sz="1100"/>
                        <a:t>	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PDF report generation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Telegram Bot API</a:t>
                      </a:r>
                      <a:r>
                        <a:rPr lang="en" sz="1100"/>
                        <a:t>	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interaction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ile:Node.js logo.svg - Wikipedia" id="819" name="Google Shape;8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325" y="4105651"/>
            <a:ext cx="1231799" cy="7547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tering Image content with Google's Cloud Vision API for iOS | by Robert  King | Medium" id="820" name="Google Shape;8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894" y="4168100"/>
            <a:ext cx="1695708" cy="62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base Logo and symbol, meaning, history, PNG, brand" id="821" name="Google Shape;82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4797" y="4019987"/>
            <a:ext cx="1644425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.Js Logo PNG Vectors Free Download" id="822" name="Google Shape;82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2275" y="3958200"/>
            <a:ext cx="1049700" cy="10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0"/>
          <p:cNvSpPr txBox="1"/>
          <p:nvPr/>
        </p:nvSpPr>
        <p:spPr>
          <a:xfrm>
            <a:off x="258925" y="1981225"/>
            <a:ext cx="331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Periodically Scrape Memes</a:t>
            </a:r>
            <a:endParaRPr sz="1800">
              <a:solidFill>
                <a:schemeClr val="dk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28" name="Google Shape;828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0"/>
          <p:cNvSpPr txBox="1"/>
          <p:nvPr/>
        </p:nvSpPr>
        <p:spPr>
          <a:xfrm>
            <a:off x="3887313" y="2557153"/>
            <a:ext cx="13632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Topics</a:t>
            </a:r>
            <a:endParaRPr sz="2000">
              <a:solidFill>
                <a:schemeClr val="dk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cxnSp>
        <p:nvCxnSpPr>
          <p:cNvPr id="830" name="Google Shape;830;p30"/>
          <p:cNvCxnSpPr>
            <a:stCxn id="829" idx="0"/>
            <a:endCxn id="831" idx="1"/>
          </p:cNvCxnSpPr>
          <p:nvPr/>
        </p:nvCxnSpPr>
        <p:spPr>
          <a:xfrm rot="-5400000">
            <a:off x="4632963" y="2063503"/>
            <a:ext cx="429600" cy="5577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32" name="Google Shape;832;p30"/>
          <p:cNvCxnSpPr>
            <a:stCxn id="829" idx="2"/>
            <a:endCxn id="833" idx="1"/>
          </p:cNvCxnSpPr>
          <p:nvPr/>
        </p:nvCxnSpPr>
        <p:spPr>
          <a:xfrm flipH="1" rot="-5400000">
            <a:off x="4662963" y="3112603"/>
            <a:ext cx="369600" cy="5577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34" name="Google Shape;834;p30"/>
          <p:cNvSpPr txBox="1"/>
          <p:nvPr/>
        </p:nvSpPr>
        <p:spPr>
          <a:xfrm>
            <a:off x="0" y="3414950"/>
            <a:ext cx="3576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Telegram Report Generation</a:t>
            </a:r>
            <a:endParaRPr sz="2000">
              <a:solidFill>
                <a:schemeClr val="dk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35" name="Google Shape;835;p30"/>
          <p:cNvSpPr txBox="1"/>
          <p:nvPr/>
        </p:nvSpPr>
        <p:spPr>
          <a:xfrm>
            <a:off x="5567325" y="1981225"/>
            <a:ext cx="4208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Graph-Based Insights &amp; Trends</a:t>
            </a:r>
            <a:endParaRPr sz="1800">
              <a:solidFill>
                <a:schemeClr val="dk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36" name="Google Shape;836;p30"/>
          <p:cNvSpPr txBox="1"/>
          <p:nvPr/>
        </p:nvSpPr>
        <p:spPr>
          <a:xfrm>
            <a:off x="5559677" y="3414960"/>
            <a:ext cx="286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AI &amp; NLP Meme Analysis</a:t>
            </a:r>
            <a:endParaRPr sz="2200">
              <a:solidFill>
                <a:schemeClr val="dk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cxnSp>
        <p:nvCxnSpPr>
          <p:cNvPr id="837" name="Google Shape;837;p30"/>
          <p:cNvCxnSpPr>
            <a:stCxn id="829" idx="0"/>
            <a:endCxn id="838" idx="3"/>
          </p:cNvCxnSpPr>
          <p:nvPr/>
        </p:nvCxnSpPr>
        <p:spPr>
          <a:xfrm flipH="1" rot="5400000">
            <a:off x="4075113" y="2063353"/>
            <a:ext cx="429600" cy="5580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39" name="Google Shape;839;p30"/>
          <p:cNvCxnSpPr>
            <a:stCxn id="829" idx="2"/>
            <a:endCxn id="840" idx="3"/>
          </p:cNvCxnSpPr>
          <p:nvPr/>
        </p:nvCxnSpPr>
        <p:spPr>
          <a:xfrm rot="5400000">
            <a:off x="4104963" y="3112303"/>
            <a:ext cx="369600" cy="5583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38" name="Google Shape;838;p30"/>
          <p:cNvSpPr/>
          <p:nvPr/>
        </p:nvSpPr>
        <p:spPr>
          <a:xfrm>
            <a:off x="3654038" y="1902775"/>
            <a:ext cx="357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1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40" name="Google Shape;840;p30"/>
          <p:cNvSpPr/>
          <p:nvPr/>
        </p:nvSpPr>
        <p:spPr>
          <a:xfrm>
            <a:off x="3654039" y="3351525"/>
            <a:ext cx="356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3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31" name="Google Shape;831;p30"/>
          <p:cNvSpPr/>
          <p:nvPr/>
        </p:nvSpPr>
        <p:spPr>
          <a:xfrm>
            <a:off x="5126756" y="1902783"/>
            <a:ext cx="356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2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33" name="Google Shape;833;p30"/>
          <p:cNvSpPr/>
          <p:nvPr/>
        </p:nvSpPr>
        <p:spPr>
          <a:xfrm>
            <a:off x="5126756" y="3351533"/>
            <a:ext cx="356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4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41" name="Google Shape;841;p30"/>
          <p:cNvSpPr txBox="1"/>
          <p:nvPr/>
        </p:nvSpPr>
        <p:spPr>
          <a:xfrm>
            <a:off x="726450" y="1128250"/>
            <a:ext cx="7704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Divide the class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into small groups of 3-5 students. Assign each group a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real-life application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for which they will have to use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math concepts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to solve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2" name="Google Shape;842;p30"/>
          <p:cNvSpPr txBox="1"/>
          <p:nvPr/>
        </p:nvSpPr>
        <p:spPr>
          <a:xfrm>
            <a:off x="714352" y="2198905"/>
            <a:ext cx="2863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Up to date database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3" name="Google Shape;843;p30"/>
          <p:cNvSpPr txBox="1"/>
          <p:nvPr/>
        </p:nvSpPr>
        <p:spPr>
          <a:xfrm>
            <a:off x="5566999" y="2198897"/>
            <a:ext cx="2863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Meme popularity over time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Vote ratios &amp; comment trends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Text &amp; image correlation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4" name="Google Shape;844;p30"/>
          <p:cNvSpPr txBox="1"/>
          <p:nvPr/>
        </p:nvSpPr>
        <p:spPr>
          <a:xfrm>
            <a:off x="714352" y="3635627"/>
            <a:ext cx="2863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Easy user interaction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5" name="Google Shape;845;p30"/>
          <p:cNvSpPr txBox="1"/>
          <p:nvPr/>
        </p:nvSpPr>
        <p:spPr>
          <a:xfrm>
            <a:off x="5559677" y="3635627"/>
            <a:ext cx="2863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Image Text Extraction (OCR)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Sentiment &amp; Keyword Analysis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Object Detection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1"/>
          <p:cNvSpPr txBox="1"/>
          <p:nvPr>
            <p:ph type="title"/>
          </p:nvPr>
        </p:nvSpPr>
        <p:spPr>
          <a:xfrm>
            <a:off x="720000" y="20094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Content</a:t>
            </a:r>
            <a:endParaRPr/>
          </a:p>
        </p:txBody>
      </p:sp>
      <p:sp>
        <p:nvSpPr>
          <p:cNvPr id="851" name="Google Shape;851;p31"/>
          <p:cNvSpPr txBox="1"/>
          <p:nvPr/>
        </p:nvSpPr>
        <p:spPr>
          <a:xfrm>
            <a:off x="3072000" y="2670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/>
              <a:t>Refer to attached Report Sample</a:t>
            </a:r>
            <a:endParaRPr b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Pitfalls</a:t>
            </a:r>
            <a:endParaRPr/>
          </a:p>
        </p:txBody>
      </p:sp>
      <p:sp>
        <p:nvSpPr>
          <p:cNvPr id="857" name="Google Shape;857;p32"/>
          <p:cNvSpPr txBox="1"/>
          <p:nvPr>
            <p:ph idx="4294967295" type="title"/>
          </p:nvPr>
        </p:nvSpPr>
        <p:spPr>
          <a:xfrm>
            <a:off x="746287" y="2112099"/>
            <a:ext cx="2078100" cy="6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Categorisation of Memes</a:t>
            </a:r>
            <a:endParaRPr sz="1600"/>
          </a:p>
        </p:txBody>
      </p:sp>
      <p:sp>
        <p:nvSpPr>
          <p:cNvPr id="858" name="Google Shape;858;p32"/>
          <p:cNvSpPr txBox="1"/>
          <p:nvPr>
            <p:ph idx="4294967295" type="title"/>
          </p:nvPr>
        </p:nvSpPr>
        <p:spPr>
          <a:xfrm>
            <a:off x="6471625" y="2084558"/>
            <a:ext cx="2078100" cy="6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Image Recognition and NLP Accuracy</a:t>
            </a:r>
            <a:endParaRPr sz="1600"/>
          </a:p>
        </p:txBody>
      </p:sp>
      <p:sp>
        <p:nvSpPr>
          <p:cNvPr id="859" name="Google Shape;859;p32"/>
          <p:cNvSpPr txBox="1"/>
          <p:nvPr>
            <p:ph idx="4294967295" type="subTitle"/>
          </p:nvPr>
        </p:nvSpPr>
        <p:spPr>
          <a:xfrm>
            <a:off x="6471613" y="2651375"/>
            <a:ext cx="183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Constrained to free tier models </a:t>
            </a:r>
            <a:endParaRPr sz="1100"/>
          </a:p>
        </p:txBody>
      </p:sp>
      <p:sp>
        <p:nvSpPr>
          <p:cNvPr id="860" name="Google Shape;860;p32"/>
          <p:cNvSpPr txBox="1"/>
          <p:nvPr>
            <p:ph idx="4294967295" type="title"/>
          </p:nvPr>
        </p:nvSpPr>
        <p:spPr>
          <a:xfrm>
            <a:off x="3445101" y="2084558"/>
            <a:ext cx="2078100" cy="6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Keyword Extraction Relevance</a:t>
            </a:r>
            <a:endParaRPr sz="1600"/>
          </a:p>
        </p:txBody>
      </p:sp>
      <p:sp>
        <p:nvSpPr>
          <p:cNvPr id="861" name="Google Shape;861;p32"/>
          <p:cNvSpPr txBox="1"/>
          <p:nvPr>
            <p:ph idx="4294967295" type="subTitle"/>
          </p:nvPr>
        </p:nvSpPr>
        <p:spPr>
          <a:xfrm>
            <a:off x="746263" y="2661325"/>
            <a:ext cx="183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Limited time to train a categorising model</a:t>
            </a:r>
            <a:endParaRPr sz="1100"/>
          </a:p>
        </p:txBody>
      </p:sp>
      <p:sp>
        <p:nvSpPr>
          <p:cNvPr id="862" name="Google Shape;862;p32"/>
          <p:cNvSpPr txBox="1"/>
          <p:nvPr>
            <p:ph idx="4294967295" type="subTitle"/>
          </p:nvPr>
        </p:nvSpPr>
        <p:spPr>
          <a:xfrm>
            <a:off x="3445113" y="2651375"/>
            <a:ext cx="24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Unable to obtain relevant </a:t>
            </a:r>
            <a:r>
              <a:rPr lang="en" sz="1100"/>
              <a:t>keywords</a:t>
            </a:r>
            <a:r>
              <a:rPr lang="en" sz="1100"/>
              <a:t> from meme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Possible Remedy:</a:t>
            </a:r>
            <a:r>
              <a:rPr lang="en" sz="1100"/>
              <a:t> </a:t>
            </a:r>
            <a:br>
              <a:rPr lang="en" sz="1100"/>
            </a:br>
            <a:r>
              <a:rPr lang="en" sz="1100"/>
              <a:t>Reprocess keywords before storing</a:t>
            </a:r>
            <a:endParaRPr sz="1100"/>
          </a:p>
        </p:txBody>
      </p:sp>
      <p:sp>
        <p:nvSpPr>
          <p:cNvPr id="863" name="Google Shape;863;p32"/>
          <p:cNvSpPr/>
          <p:nvPr/>
        </p:nvSpPr>
        <p:spPr>
          <a:xfrm>
            <a:off x="593863" y="2004600"/>
            <a:ext cx="252300" cy="25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>
            <a:off x="6319213" y="2004588"/>
            <a:ext cx="252300" cy="2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>
            <a:off x="3245488" y="2004588"/>
            <a:ext cx="252300" cy="2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