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3" r:id="rId5"/>
    <p:sldId id="264" r:id="rId6"/>
    <p:sldId id="265" r:id="rId7"/>
    <p:sldId id="266" r:id="rId8"/>
    <p:sldId id="270" r:id="rId9"/>
    <p:sldId id="267" r:id="rId10"/>
    <p:sldId id="268" r:id="rId11"/>
    <p:sldId id="271" r:id="rId12"/>
    <p:sldId id="272" r:id="rId13"/>
    <p:sldId id="276" r:id="rId14"/>
    <p:sldId id="274" r:id="rId15"/>
    <p:sldId id="278" r:id="rId16"/>
    <p:sldId id="275" r:id="rId17"/>
    <p:sldId id="277" r:id="rId18"/>
    <p:sldId id="26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35BFF-EA7A-FF01-080F-E5912A323FC7}" v="8" dt="2024-04-29T03:08:19.334"/>
    <p1510:client id="{94EFAF4A-E9A5-A17E-4105-D06902B2ED83}" v="57" dt="2024-04-28T23:27:44.950"/>
    <p1510:client id="{E6D0D886-098D-6E1E-1A02-C63C4E5530C0}" v="140" dt="2024-04-29T02:22:04.895"/>
    <p1510:client id="{EF31B339-01D3-E93E-89C3-C4C9ADE42B0F}" v="1713" dt="2024-04-29T01:25:23.062"/>
    <p1510:client id="{FB3AFF9E-9EC0-6B22-7551-C9CF31EE7F56}" v="122" dt="2024-04-29T01:40:24.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10704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338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753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794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1227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0059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505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40615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619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7867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846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971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621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254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50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330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681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6/29/2025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1225057"/>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xwolf12/malicious-and-benign-websites/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943100"/>
            <a:ext cx="7462220" cy="2756316"/>
          </a:xfrm>
        </p:spPr>
        <p:txBody>
          <a:bodyPr>
            <a:normAutofit fontScale="90000"/>
          </a:bodyPr>
          <a:lstStyle/>
          <a:p>
            <a:r>
              <a:rPr lang="en-US" sz="4400" b="1" i="0">
                <a:latin typeface="Times New Roman"/>
                <a:cs typeface="Arial"/>
              </a:rPr>
              <a:t>Utilizing Data Mining and Machine Learning to Combat Cyber Threats</a:t>
            </a:r>
            <a:endParaRPr lang="en-US" sz="4400">
              <a:latin typeface="Times New Roman"/>
            </a:endParaRPr>
          </a:p>
        </p:txBody>
      </p:sp>
      <p:sp>
        <p:nvSpPr>
          <p:cNvPr id="3" name="Subtitle 2"/>
          <p:cNvSpPr>
            <a:spLocks noGrp="1"/>
          </p:cNvSpPr>
          <p:nvPr>
            <p:ph type="subTitle" idx="1"/>
          </p:nvPr>
        </p:nvSpPr>
        <p:spPr>
          <a:xfrm>
            <a:off x="8420100" y="5157967"/>
            <a:ext cx="3415275" cy="918148"/>
          </a:xfrm>
        </p:spPr>
        <p:txBody>
          <a:bodyPr vert="horz" lIns="91440" tIns="45720" rIns="91440" bIns="45720" rtlCol="0" anchor="t">
            <a:normAutofit/>
          </a:bodyPr>
          <a:lstStyle/>
          <a:p>
            <a:r>
              <a:rPr lang="en-US" dirty="0">
                <a:solidFill>
                  <a:srgbClr val="FFFFFF"/>
                </a:solidFill>
              </a:rPr>
              <a:t>Created By: Shaunelle Riley</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3000" dirty="0">
                <a:latin typeface="Calibri"/>
                <a:ea typeface="Calibri"/>
                <a:cs typeface="Calibri"/>
              </a:rPr>
              <a:t>Creating Numerical </a:t>
            </a:r>
            <a:r>
              <a:rPr lang="en-US" sz="3000" dirty="0" err="1">
                <a:latin typeface="Calibri"/>
                <a:ea typeface="Calibri"/>
                <a:cs typeface="Calibri"/>
              </a:rPr>
              <a:t>dataFrame</a:t>
            </a:r>
            <a:r>
              <a:rPr lang="en-US" sz="3000" dirty="0">
                <a:latin typeface="Calibri"/>
                <a:ea typeface="Calibri"/>
                <a:cs typeface="Calibri"/>
              </a:rPr>
              <a:t> </a:t>
            </a:r>
            <a:r>
              <a:rPr lang="en-US" sz="3000">
                <a:latin typeface="Calibri"/>
                <a:ea typeface="Calibri"/>
                <a:cs typeface="Calibri"/>
              </a:rPr>
              <a:t>Including labels for </a:t>
            </a:r>
            <a:r>
              <a:rPr lang="en-US" sz="3000" dirty="0">
                <a:latin typeface="Calibri"/>
                <a:ea typeface="Calibri"/>
                <a:cs typeface="Calibri"/>
              </a:rPr>
              <a:t>categorical data</a:t>
            </a:r>
          </a:p>
        </p:txBody>
      </p:sp>
      <p:pic>
        <p:nvPicPr>
          <p:cNvPr id="6" name="Picture 5">
            <a:extLst>
              <a:ext uri="{FF2B5EF4-FFF2-40B4-BE49-F238E27FC236}">
                <a16:creationId xmlns:a16="http://schemas.microsoft.com/office/drawing/2014/main" id="{585028B2-B406-8A91-2F64-3A71C920E974}"/>
              </a:ext>
            </a:extLst>
          </p:cNvPr>
          <p:cNvPicPr>
            <a:picLocks noChangeAspect="1"/>
          </p:cNvPicPr>
          <p:nvPr/>
        </p:nvPicPr>
        <p:blipFill>
          <a:blip r:embed="rId2"/>
          <a:stretch>
            <a:fillRect/>
          </a:stretch>
        </p:blipFill>
        <p:spPr>
          <a:xfrm>
            <a:off x="2171506" y="2254188"/>
            <a:ext cx="7391787" cy="2349623"/>
          </a:xfrm>
          <a:prstGeom prst="rect">
            <a:avLst/>
          </a:prstGeom>
        </p:spPr>
      </p:pic>
    </p:spTree>
    <p:extLst>
      <p:ext uri="{BB962C8B-B14F-4D97-AF65-F5344CB8AC3E}">
        <p14:creationId xmlns:p14="http://schemas.microsoft.com/office/powerpoint/2010/main" val="184425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427007" y="613345"/>
            <a:ext cx="4173567" cy="604258"/>
          </a:xfrm>
        </p:spPr>
        <p:txBody>
          <a:bodyPr vert="horz" lIns="91440" tIns="45720" rIns="91440" bIns="45720" rtlCol="0" anchor="t">
            <a:normAutofit fontScale="90000"/>
          </a:bodyPr>
          <a:lstStyle/>
          <a:p>
            <a:pPr marL="571500" lvl="1" indent="-571500">
              <a:spcAft>
                <a:spcPts val="1000"/>
              </a:spcAft>
              <a:buFont typeface="Wingdings" panose="05000000000000000000" pitchFamily="2" charset="2"/>
              <a:buChar char="Ø"/>
            </a:pPr>
            <a:r>
              <a:rPr lang="en-US" sz="3300" dirty="0">
                <a:latin typeface="Calibri"/>
                <a:ea typeface="Calibri"/>
                <a:cs typeface="Calibri"/>
              </a:rPr>
              <a:t>Outlier Analysis</a:t>
            </a:r>
          </a:p>
          <a:p>
            <a:endParaRPr lang="en-US" dirty="0">
              <a:latin typeface="Calibri"/>
              <a:ea typeface="Calibri"/>
              <a:cs typeface="Calibri"/>
            </a:endParaRPr>
          </a:p>
        </p:txBody>
      </p:sp>
      <p:sp>
        <p:nvSpPr>
          <p:cNvPr id="8" name="TextBox 7">
            <a:extLst>
              <a:ext uri="{FF2B5EF4-FFF2-40B4-BE49-F238E27FC236}">
                <a16:creationId xmlns:a16="http://schemas.microsoft.com/office/drawing/2014/main" id="{9E34046F-5F00-97FC-74C0-6C7943D4A52B}"/>
              </a:ext>
            </a:extLst>
          </p:cNvPr>
          <p:cNvSpPr txBox="1"/>
          <p:nvPr/>
        </p:nvSpPr>
        <p:spPr>
          <a:xfrm>
            <a:off x="64869" y="1834382"/>
            <a:ext cx="376255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p>
          <a:p>
            <a:pPr marL="285750" indent="-285750">
              <a:buFont typeface="Arial"/>
              <a:buChar char="•"/>
            </a:pPr>
            <a:r>
              <a:rPr lang="en-US" dirty="0">
                <a:ea typeface="Calibri"/>
                <a:cs typeface="Calibri"/>
              </a:rPr>
              <a:t>Outlier Analysis was conducted but due to the heavily skewed nature of the data no values were removed. </a:t>
            </a:r>
          </a:p>
          <a:p>
            <a:pPr marL="285750" indent="-285750">
              <a:buFont typeface="Arial"/>
              <a:buChar char="•"/>
            </a:pPr>
            <a:r>
              <a:rPr lang="en-US" dirty="0">
                <a:ea typeface="Calibri"/>
                <a:cs typeface="Calibri"/>
              </a:rPr>
              <a:t>This approach was also taken as there were no datapoints which could be verified as inaccurate. </a:t>
            </a:r>
          </a:p>
          <a:p>
            <a:pPr marL="285750" indent="-285750">
              <a:buFont typeface="Arial"/>
              <a:buChar char="•"/>
            </a:pPr>
            <a:endParaRPr lang="en-US" dirty="0">
              <a:ea typeface="Calibri"/>
              <a:cs typeface="Calibri"/>
            </a:endParaRPr>
          </a:p>
        </p:txBody>
      </p:sp>
      <p:pic>
        <p:nvPicPr>
          <p:cNvPr id="11" name="Picture 10">
            <a:extLst>
              <a:ext uri="{FF2B5EF4-FFF2-40B4-BE49-F238E27FC236}">
                <a16:creationId xmlns:a16="http://schemas.microsoft.com/office/drawing/2014/main" id="{6BAA8686-D3A6-E15B-90EE-D40F4E67D4D4}"/>
              </a:ext>
            </a:extLst>
          </p:cNvPr>
          <p:cNvPicPr>
            <a:picLocks noChangeAspect="1"/>
          </p:cNvPicPr>
          <p:nvPr/>
        </p:nvPicPr>
        <p:blipFill>
          <a:blip r:embed="rId3"/>
          <a:stretch>
            <a:fillRect/>
          </a:stretch>
        </p:blipFill>
        <p:spPr>
          <a:xfrm>
            <a:off x="4263832" y="1834382"/>
            <a:ext cx="4009421" cy="3177922"/>
          </a:xfrm>
          <a:prstGeom prst="roundRect">
            <a:avLst>
              <a:gd name="adj" fmla="val 8594"/>
            </a:avLst>
          </a:prstGeom>
          <a:solidFill>
            <a:srgbClr val="FFFFFF">
              <a:shade val="85000"/>
            </a:srgbClr>
          </a:solidFill>
          <a:ln>
            <a:noFill/>
          </a:ln>
          <a:effectLst/>
        </p:spPr>
      </p:pic>
      <p:pic>
        <p:nvPicPr>
          <p:cNvPr id="13" name="Picture 12">
            <a:extLst>
              <a:ext uri="{FF2B5EF4-FFF2-40B4-BE49-F238E27FC236}">
                <a16:creationId xmlns:a16="http://schemas.microsoft.com/office/drawing/2014/main" id="{2E62461B-8BD8-BA82-3C8B-7C1FC994C68E}"/>
              </a:ext>
            </a:extLst>
          </p:cNvPr>
          <p:cNvPicPr>
            <a:picLocks noChangeAspect="1"/>
          </p:cNvPicPr>
          <p:nvPr/>
        </p:nvPicPr>
        <p:blipFill>
          <a:blip r:embed="rId4"/>
          <a:stretch>
            <a:fillRect/>
          </a:stretch>
        </p:blipFill>
        <p:spPr>
          <a:xfrm>
            <a:off x="8709663" y="1834382"/>
            <a:ext cx="3211588" cy="321158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6505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1" y="609601"/>
            <a:ext cx="10131425" cy="661988"/>
          </a:xfrm>
        </p:spPr>
        <p:txBody>
          <a:bodyPr vert="horz" lIns="91440" tIns="45720" rIns="91440" bIns="45720" rtlCol="0" anchor="t">
            <a:normAutofit/>
          </a:bodyPr>
          <a:lstStyle/>
          <a:p>
            <a:pPr marL="571500" indent="-571500">
              <a:buFont typeface="Wingdings" panose="05000000000000000000" pitchFamily="2" charset="2"/>
              <a:buChar char="Ø"/>
            </a:pPr>
            <a:r>
              <a:rPr lang="en-US" sz="3000" dirty="0">
                <a:latin typeface="Calibri"/>
                <a:ea typeface="Calibri"/>
                <a:cs typeface="Calibri"/>
              </a:rPr>
              <a:t>Rescaling of Data</a:t>
            </a:r>
          </a:p>
        </p:txBody>
      </p:sp>
      <p:pic>
        <p:nvPicPr>
          <p:cNvPr id="6" name="Picture 5">
            <a:extLst>
              <a:ext uri="{FF2B5EF4-FFF2-40B4-BE49-F238E27FC236}">
                <a16:creationId xmlns:a16="http://schemas.microsoft.com/office/drawing/2014/main" id="{E54A6E33-1F3B-CC98-E247-5C1754AFDD8C}"/>
              </a:ext>
            </a:extLst>
          </p:cNvPr>
          <p:cNvPicPr>
            <a:picLocks noChangeAspect="1"/>
          </p:cNvPicPr>
          <p:nvPr/>
        </p:nvPicPr>
        <p:blipFill>
          <a:blip r:embed="rId2"/>
          <a:stretch>
            <a:fillRect/>
          </a:stretch>
        </p:blipFill>
        <p:spPr>
          <a:xfrm>
            <a:off x="912686" y="2219220"/>
            <a:ext cx="10366627" cy="2000356"/>
          </a:xfrm>
          <a:prstGeom prst="rect">
            <a:avLst/>
          </a:prstGeom>
        </p:spPr>
      </p:pic>
    </p:spTree>
    <p:extLst>
      <p:ext uri="{BB962C8B-B14F-4D97-AF65-F5344CB8AC3E}">
        <p14:creationId xmlns:p14="http://schemas.microsoft.com/office/powerpoint/2010/main" val="385510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860E-5311-F49D-8F0B-3DDA47E62680}"/>
              </a:ext>
            </a:extLst>
          </p:cNvPr>
          <p:cNvSpPr>
            <a:spLocks noGrp="1"/>
          </p:cNvSpPr>
          <p:nvPr>
            <p:ph type="title"/>
          </p:nvPr>
        </p:nvSpPr>
        <p:spPr/>
        <p:txBody>
          <a:bodyPr/>
          <a:lstStyle/>
          <a:p>
            <a:r>
              <a:rPr lang="en-US" b="1" dirty="0"/>
              <a:t>Exploratory Analysis</a:t>
            </a:r>
          </a:p>
        </p:txBody>
      </p:sp>
      <p:sp>
        <p:nvSpPr>
          <p:cNvPr id="3" name="Content Placeholder 2">
            <a:extLst>
              <a:ext uri="{FF2B5EF4-FFF2-40B4-BE49-F238E27FC236}">
                <a16:creationId xmlns:a16="http://schemas.microsoft.com/office/drawing/2014/main" id="{6E79847D-A6C8-2C5A-37AC-B3BC20917B1B}"/>
              </a:ext>
            </a:extLst>
          </p:cNvPr>
          <p:cNvSpPr>
            <a:spLocks noGrp="1"/>
          </p:cNvSpPr>
          <p:nvPr>
            <p:ph idx="1"/>
          </p:nvPr>
        </p:nvSpPr>
        <p:spPr>
          <a:xfrm>
            <a:off x="685801" y="2002896"/>
            <a:ext cx="10131425" cy="915458"/>
          </a:xfrm>
        </p:spPr>
        <p:txBody>
          <a:bodyPr/>
          <a:lstStyle/>
          <a:p>
            <a:r>
              <a:rPr lang="en-US" dirty="0"/>
              <a:t>Exploratory Analysis was conducted to find any trends among the data, as well as the correlation among the dataset. Below are a few images which highlighted the trend in some columns. </a:t>
            </a:r>
          </a:p>
        </p:txBody>
      </p:sp>
      <p:pic>
        <p:nvPicPr>
          <p:cNvPr id="7" name="Picture 6">
            <a:extLst>
              <a:ext uri="{FF2B5EF4-FFF2-40B4-BE49-F238E27FC236}">
                <a16:creationId xmlns:a16="http://schemas.microsoft.com/office/drawing/2014/main" id="{47E0B805-44A4-509E-7847-9A4C7509D55C}"/>
              </a:ext>
            </a:extLst>
          </p:cNvPr>
          <p:cNvPicPr>
            <a:picLocks noChangeAspect="1"/>
          </p:cNvPicPr>
          <p:nvPr/>
        </p:nvPicPr>
        <p:blipFill>
          <a:blip r:embed="rId2"/>
          <a:stretch>
            <a:fillRect/>
          </a:stretch>
        </p:blipFill>
        <p:spPr>
          <a:xfrm>
            <a:off x="385392" y="2918354"/>
            <a:ext cx="5552123" cy="3829050"/>
          </a:xfrm>
          <a:prstGeom prst="rect">
            <a:avLst/>
          </a:prstGeom>
        </p:spPr>
      </p:pic>
      <p:pic>
        <p:nvPicPr>
          <p:cNvPr id="9" name="Picture 8">
            <a:extLst>
              <a:ext uri="{FF2B5EF4-FFF2-40B4-BE49-F238E27FC236}">
                <a16:creationId xmlns:a16="http://schemas.microsoft.com/office/drawing/2014/main" id="{586586AC-0AF4-2A17-9439-73439C86F9C6}"/>
              </a:ext>
            </a:extLst>
          </p:cNvPr>
          <p:cNvPicPr>
            <a:picLocks noChangeAspect="1"/>
          </p:cNvPicPr>
          <p:nvPr/>
        </p:nvPicPr>
        <p:blipFill>
          <a:blip r:embed="rId3"/>
          <a:stretch>
            <a:fillRect/>
          </a:stretch>
        </p:blipFill>
        <p:spPr>
          <a:xfrm>
            <a:off x="6354499" y="2918354"/>
            <a:ext cx="5552123" cy="3829050"/>
          </a:xfrm>
          <a:prstGeom prst="rect">
            <a:avLst/>
          </a:prstGeom>
        </p:spPr>
      </p:pic>
    </p:spTree>
    <p:extLst>
      <p:ext uri="{BB962C8B-B14F-4D97-AF65-F5344CB8AC3E}">
        <p14:creationId xmlns:p14="http://schemas.microsoft.com/office/powerpoint/2010/main" val="399345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1" y="221411"/>
            <a:ext cx="10131425" cy="766154"/>
          </a:xfrm>
        </p:spPr>
        <p:txBody>
          <a:bodyPr/>
          <a:lstStyle/>
          <a:p>
            <a:r>
              <a:rPr lang="en-US" b="1">
                <a:ea typeface="Calibri Light"/>
                <a:cs typeface="Calibri Light"/>
              </a:rPr>
              <a:t>Data mining</a:t>
            </a:r>
            <a:endParaRPr lang="en-US" b="1"/>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464129" y="838958"/>
            <a:ext cx="11257825" cy="5797632"/>
          </a:xfrm>
        </p:spPr>
        <p:txBody>
          <a:bodyPr vert="horz" lIns="91440" tIns="45720" rIns="91440" bIns="45720" rtlCol="0" anchor="t">
            <a:normAutofit/>
          </a:bodyPr>
          <a:lstStyle/>
          <a:p>
            <a:pPr>
              <a:buClr>
                <a:srgbClr val="FFFFFF"/>
              </a:buClr>
            </a:pPr>
            <a:r>
              <a:rPr lang="en-US" dirty="0">
                <a:ea typeface="+mn-lt"/>
                <a:cs typeface="+mn-lt"/>
              </a:rPr>
              <a:t>Two different machine learning algorithms were trained and tested using the dataset. These algorithms were:</a:t>
            </a:r>
            <a:endParaRPr lang="en-US" dirty="0"/>
          </a:p>
          <a:p>
            <a:pPr lvl="1">
              <a:buClr>
                <a:srgbClr val="FFFFFF"/>
              </a:buClr>
            </a:pPr>
            <a:r>
              <a:rPr lang="en-US" dirty="0" err="1">
                <a:ea typeface="+mn-lt"/>
                <a:cs typeface="+mn-lt"/>
              </a:rPr>
              <a:t>XGBoost</a:t>
            </a:r>
            <a:endParaRPr lang="en-US" dirty="0">
              <a:ea typeface="+mn-lt"/>
              <a:cs typeface="+mn-lt"/>
            </a:endParaRPr>
          </a:p>
          <a:p>
            <a:pPr lvl="1">
              <a:buClr>
                <a:srgbClr val="FFFFFF"/>
              </a:buClr>
            </a:pPr>
            <a:r>
              <a:rPr lang="en-US" dirty="0">
                <a:ea typeface="+mn-lt"/>
                <a:cs typeface="+mn-lt"/>
              </a:rPr>
              <a:t>Random Forest</a:t>
            </a:r>
          </a:p>
          <a:p>
            <a:pPr>
              <a:buClr>
                <a:srgbClr val="FFFFFF"/>
              </a:buClr>
            </a:pPr>
            <a:r>
              <a:rPr lang="en-US" dirty="0">
                <a:ea typeface="+mn-lt"/>
                <a:cs typeface="+mn-lt"/>
              </a:rPr>
              <a:t>The algorithms were trained and tested on 1780 data points after preprocessing.</a:t>
            </a:r>
            <a:endParaRPr lang="en-US" dirty="0"/>
          </a:p>
          <a:p>
            <a:pPr lvl="1">
              <a:buClr>
                <a:srgbClr val="FFFFFF"/>
              </a:buClr>
            </a:pPr>
            <a:r>
              <a:rPr lang="en-US" dirty="0">
                <a:ea typeface="+mn-lt"/>
                <a:cs typeface="+mn-lt"/>
              </a:rPr>
              <a:t>1564 benign URLs</a:t>
            </a:r>
            <a:endParaRPr lang="en-US" dirty="0">
              <a:ea typeface="Calibri"/>
              <a:cs typeface="Calibri"/>
            </a:endParaRPr>
          </a:p>
          <a:p>
            <a:pPr lvl="1">
              <a:buClr>
                <a:srgbClr val="FFFFFF"/>
              </a:buClr>
            </a:pPr>
            <a:r>
              <a:rPr lang="en-US" dirty="0">
                <a:ea typeface="+mn-lt"/>
                <a:cs typeface="+mn-lt"/>
              </a:rPr>
              <a:t>216 malicious URLs</a:t>
            </a:r>
            <a:endParaRPr lang="en-US" dirty="0">
              <a:ea typeface="Calibri"/>
              <a:cs typeface="Calibri"/>
            </a:endParaRPr>
          </a:p>
          <a:p>
            <a:pPr>
              <a:buClr>
                <a:srgbClr val="FFFFFF"/>
              </a:buClr>
            </a:pPr>
            <a:r>
              <a:rPr lang="en-US" dirty="0">
                <a:ea typeface="+mn-lt"/>
                <a:cs typeface="+mn-lt"/>
              </a:rPr>
              <a:t>The dataset was randomly split into an 80% training size and 20% test size but the target variable retained its category proportions as stratify=y was utilized.</a:t>
            </a:r>
            <a:endParaRPr lang="en-US" dirty="0"/>
          </a:p>
          <a:p>
            <a:pPr>
              <a:buClr>
                <a:srgbClr val="FFFFFF"/>
              </a:buClr>
            </a:pPr>
            <a:r>
              <a:rPr lang="en-US" dirty="0">
                <a:ea typeface="+mn-lt"/>
                <a:cs typeface="+mn-lt"/>
              </a:rPr>
              <a:t>The y training data included  1250 benign URLs and 173 malicious URLs. </a:t>
            </a:r>
            <a:endParaRPr lang="en-US" dirty="0"/>
          </a:p>
          <a:p>
            <a:pPr>
              <a:buClr>
                <a:srgbClr val="FFFFFF"/>
              </a:buClr>
            </a:pPr>
            <a:r>
              <a:rPr lang="en-US" dirty="0">
                <a:ea typeface="+mn-lt"/>
                <a:cs typeface="+mn-lt"/>
              </a:rPr>
              <a:t>The y testing data included 314 benign URLs and 43 malicious URLs.</a:t>
            </a:r>
          </a:p>
          <a:p>
            <a:pPr>
              <a:buClr>
                <a:srgbClr val="FFFFFF"/>
              </a:buClr>
            </a:pPr>
            <a:r>
              <a:rPr lang="en-US" dirty="0">
                <a:ea typeface="+mn-lt"/>
                <a:cs typeface="+mn-lt"/>
              </a:rPr>
              <a:t>The independent variable (X) included but is not limited to the URL length, number of special characters, country and state of server location and the number of packets received from the server. </a:t>
            </a:r>
            <a:endParaRPr lang="en-US" dirty="0"/>
          </a:p>
          <a:p>
            <a:pPr>
              <a:buClr>
                <a:srgbClr val="FFFFFF"/>
              </a:buClr>
            </a:pPr>
            <a:r>
              <a:rPr lang="en-US" dirty="0">
                <a:ea typeface="Calibri"/>
                <a:cs typeface="Calibri"/>
              </a:rPr>
              <a:t>The dependent variable was whether the URL was phishing.</a:t>
            </a:r>
          </a:p>
          <a:p>
            <a:pPr>
              <a:buClr>
                <a:srgbClr val="FFFFFF"/>
              </a:buClr>
            </a:pPr>
            <a:endParaRPr lang="en-US" sz="1800" dirty="0">
              <a:ea typeface="Calibri"/>
              <a:cs typeface="Calibri"/>
            </a:endParaRPr>
          </a:p>
          <a:p>
            <a:pPr>
              <a:buClr>
                <a:srgbClr val="FFFFFF"/>
              </a:buClr>
            </a:pPr>
            <a:endParaRPr lang="en-US" sz="1800" dirty="0">
              <a:ea typeface="Calibri"/>
              <a:cs typeface="Calibri"/>
            </a:endParaRPr>
          </a:p>
          <a:p>
            <a:pPr marL="457200" lvl="1" indent="0">
              <a:buClr>
                <a:prstClr val="white"/>
              </a:buClr>
              <a:buNone/>
            </a:pPr>
            <a:endParaRPr lang="en-US" sz="1800" dirty="0">
              <a:ea typeface="Calibri"/>
              <a:cs typeface="Calibri"/>
            </a:endParaRPr>
          </a:p>
          <a:p>
            <a:pPr lvl="1">
              <a:buClr>
                <a:srgbClr val="FFFFFF"/>
              </a:buClr>
            </a:pPr>
            <a:endParaRPr lang="en-US" sz="1800" dirty="0">
              <a:ea typeface="Calibri"/>
              <a:cs typeface="Calibri"/>
            </a:endParaRPr>
          </a:p>
          <a:p>
            <a:pPr lvl="1">
              <a:buClr>
                <a:srgbClr val="FFFFFF"/>
              </a:buClr>
            </a:pPr>
            <a:endParaRPr lang="en-US" dirty="0">
              <a:ea typeface="Calibri"/>
              <a:cs typeface="Calibri"/>
            </a:endParaRPr>
          </a:p>
          <a:p>
            <a:pPr lvl="1">
              <a:buClr>
                <a:srgbClr val="FFFFFF"/>
              </a:buClr>
            </a:pPr>
            <a:endParaRPr lang="en-US" dirty="0">
              <a:ea typeface="Calibri"/>
              <a:cs typeface="Calibri"/>
            </a:endParaRPr>
          </a:p>
        </p:txBody>
      </p:sp>
    </p:spTree>
    <p:extLst>
      <p:ext uri="{BB962C8B-B14F-4D97-AF65-F5344CB8AC3E}">
        <p14:creationId xmlns:p14="http://schemas.microsoft.com/office/powerpoint/2010/main" val="235416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F398-4DCA-6347-8861-45146811E8E7}"/>
              </a:ext>
            </a:extLst>
          </p:cNvPr>
          <p:cNvSpPr>
            <a:spLocks noGrp="1"/>
          </p:cNvSpPr>
          <p:nvPr>
            <p:ph type="title"/>
          </p:nvPr>
        </p:nvSpPr>
        <p:spPr/>
        <p:txBody>
          <a:bodyPr/>
          <a:lstStyle/>
          <a:p>
            <a:r>
              <a:rPr lang="en-US" dirty="0" err="1"/>
              <a:t>HyperParameters</a:t>
            </a:r>
            <a:endParaRPr lang="en-US" dirty="0"/>
          </a:p>
        </p:txBody>
      </p:sp>
      <p:sp>
        <p:nvSpPr>
          <p:cNvPr id="3" name="Content Placeholder 2">
            <a:extLst>
              <a:ext uri="{FF2B5EF4-FFF2-40B4-BE49-F238E27FC236}">
                <a16:creationId xmlns:a16="http://schemas.microsoft.com/office/drawing/2014/main" id="{DDED2DA8-1EA2-1FD6-2B8A-9FADC40127C4}"/>
              </a:ext>
            </a:extLst>
          </p:cNvPr>
          <p:cNvSpPr>
            <a:spLocks noGrp="1"/>
          </p:cNvSpPr>
          <p:nvPr>
            <p:ph idx="1"/>
          </p:nvPr>
        </p:nvSpPr>
        <p:spPr>
          <a:xfrm>
            <a:off x="685801" y="1882777"/>
            <a:ext cx="10131425" cy="1715558"/>
          </a:xfrm>
        </p:spPr>
        <p:txBody>
          <a:bodyPr/>
          <a:lstStyle/>
          <a:p>
            <a:r>
              <a:rPr lang="en-US" dirty="0" err="1"/>
              <a:t>XGBoost</a:t>
            </a:r>
            <a:r>
              <a:rPr lang="en-US" dirty="0"/>
              <a:t> and Random Forest were specifically chosen for this dataset as they handle noisy, imbalanced and high dimensional data very well. This was proven to be true as they both performed well without hyperparameters.</a:t>
            </a:r>
          </a:p>
          <a:p>
            <a:r>
              <a:rPr lang="en-US" dirty="0"/>
              <a:t>Hyperparameters, Hyperparameter tuning, and threshold tuning were still extremely useful in increasing some metrics as can be seen below. </a:t>
            </a:r>
          </a:p>
        </p:txBody>
      </p:sp>
      <p:pic>
        <p:nvPicPr>
          <p:cNvPr id="5" name="Picture 4">
            <a:extLst>
              <a:ext uri="{FF2B5EF4-FFF2-40B4-BE49-F238E27FC236}">
                <a16:creationId xmlns:a16="http://schemas.microsoft.com/office/drawing/2014/main" id="{3B77B332-77C9-C276-3DD6-3F291F4BB7C8}"/>
              </a:ext>
            </a:extLst>
          </p:cNvPr>
          <p:cNvPicPr>
            <a:picLocks noChangeAspect="1"/>
          </p:cNvPicPr>
          <p:nvPr/>
        </p:nvPicPr>
        <p:blipFill>
          <a:blip r:embed="rId2"/>
          <a:stretch>
            <a:fillRect/>
          </a:stretch>
        </p:blipFill>
        <p:spPr>
          <a:xfrm>
            <a:off x="2522958" y="3804845"/>
            <a:ext cx="7319386" cy="2324493"/>
          </a:xfrm>
          <a:prstGeom prst="rect">
            <a:avLst/>
          </a:prstGeom>
        </p:spPr>
      </p:pic>
    </p:spTree>
    <p:extLst>
      <p:ext uri="{BB962C8B-B14F-4D97-AF65-F5344CB8AC3E}">
        <p14:creationId xmlns:p14="http://schemas.microsoft.com/office/powerpoint/2010/main" val="309849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1" y="221411"/>
            <a:ext cx="10131425" cy="766154"/>
          </a:xfrm>
        </p:spPr>
        <p:txBody>
          <a:bodyPr/>
          <a:lstStyle/>
          <a:p>
            <a:r>
              <a:rPr lang="en-US" b="1">
                <a:ea typeface="Calibri Light"/>
                <a:cs typeface="Calibri Light"/>
              </a:rPr>
              <a:t>Results</a:t>
            </a:r>
            <a:endParaRPr lang="en-US" b="1"/>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325583" y="977502"/>
            <a:ext cx="10384988" cy="5218092"/>
          </a:xfrm>
        </p:spPr>
        <p:txBody>
          <a:bodyPr vert="horz" lIns="91440" tIns="45720" rIns="91440" bIns="45720" rtlCol="0" anchor="t">
            <a:normAutofit/>
          </a:bodyPr>
          <a:lstStyle/>
          <a:p>
            <a:pPr>
              <a:buClr>
                <a:srgbClr val="FFFFFF"/>
              </a:buClr>
            </a:pPr>
            <a:r>
              <a:rPr lang="en-US" dirty="0">
                <a:ea typeface="+mn-lt"/>
                <a:cs typeface="+mn-lt"/>
              </a:rPr>
              <a:t>The models were compared on their accuracy, precision, and recall based on the test values. The following scores were received. </a:t>
            </a: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marL="0" indent="0">
              <a:buClr>
                <a:srgbClr val="FFFFFF"/>
              </a:buClr>
              <a:buNone/>
            </a:pPr>
            <a:endParaRPr lang="en-US" dirty="0">
              <a:ea typeface="Calibri"/>
              <a:cs typeface="Calibri"/>
            </a:endParaRPr>
          </a:p>
          <a:p>
            <a:pPr marL="0" indent="0">
              <a:buClr>
                <a:prstClr val="white"/>
              </a:buClr>
              <a:buNone/>
            </a:pPr>
            <a:endParaRPr lang="en-US" dirty="0">
              <a:ea typeface="Calibri"/>
              <a:cs typeface="Calibri"/>
            </a:endParaRPr>
          </a:p>
          <a:p>
            <a:pPr>
              <a:buClr>
                <a:srgbClr val="FFFFFF"/>
              </a:buClr>
            </a:pPr>
            <a:endParaRPr lang="en-US" dirty="0">
              <a:ea typeface="Calibri"/>
              <a:cs typeface="Calibri"/>
            </a:endParaRPr>
          </a:p>
        </p:txBody>
      </p:sp>
      <p:pic>
        <p:nvPicPr>
          <p:cNvPr id="9" name="Picture 8">
            <a:extLst>
              <a:ext uri="{FF2B5EF4-FFF2-40B4-BE49-F238E27FC236}">
                <a16:creationId xmlns:a16="http://schemas.microsoft.com/office/drawing/2014/main" id="{E3042C59-5169-72EE-B38D-24B1981B4933}"/>
              </a:ext>
            </a:extLst>
          </p:cNvPr>
          <p:cNvPicPr>
            <a:picLocks noChangeAspect="1"/>
          </p:cNvPicPr>
          <p:nvPr/>
        </p:nvPicPr>
        <p:blipFill>
          <a:blip r:embed="rId2"/>
          <a:stretch>
            <a:fillRect/>
          </a:stretch>
        </p:blipFill>
        <p:spPr>
          <a:xfrm>
            <a:off x="2035615" y="2223508"/>
            <a:ext cx="7765610" cy="2410984"/>
          </a:xfrm>
          <a:prstGeom prst="rect">
            <a:avLst/>
          </a:prstGeom>
        </p:spPr>
      </p:pic>
    </p:spTree>
    <p:extLst>
      <p:ext uri="{BB962C8B-B14F-4D97-AF65-F5344CB8AC3E}">
        <p14:creationId xmlns:p14="http://schemas.microsoft.com/office/powerpoint/2010/main" val="164061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DB6F-175B-00B7-C221-30B8FA2D5E7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DBD5A6D-B51B-3602-8514-F7F0AA3DB582}"/>
              </a:ext>
            </a:extLst>
          </p:cNvPr>
          <p:cNvSpPr>
            <a:spLocks noGrp="1"/>
          </p:cNvSpPr>
          <p:nvPr>
            <p:ph idx="1"/>
          </p:nvPr>
        </p:nvSpPr>
        <p:spPr>
          <a:xfrm>
            <a:off x="828676" y="2065867"/>
            <a:ext cx="10131425" cy="1690687"/>
          </a:xfrm>
        </p:spPr>
        <p:txBody>
          <a:bodyPr/>
          <a:lstStyle/>
          <a:p>
            <a:pPr>
              <a:buClr>
                <a:srgbClr val="FFFFFF"/>
              </a:buClr>
            </a:pPr>
            <a:r>
              <a:rPr lang="en-US" dirty="0">
                <a:latin typeface="Times New Roman"/>
                <a:cs typeface="Times New Roman"/>
              </a:rPr>
              <a:t>The data is subject to limitations due to the small dataset size.</a:t>
            </a:r>
          </a:p>
          <a:p>
            <a:pPr>
              <a:buClr>
                <a:srgbClr val="FFFFFF"/>
              </a:buClr>
            </a:pPr>
            <a:r>
              <a:rPr lang="en-US" dirty="0">
                <a:latin typeface="Times New Roman"/>
                <a:cs typeface="Times New Roman"/>
              </a:rPr>
              <a:t>Due to its size, it may limit the model’s ability to generalize to unseen data and could potentially lead to overfitting or underfitting models.</a:t>
            </a:r>
          </a:p>
          <a:p>
            <a:endParaRPr lang="en-US" dirty="0"/>
          </a:p>
        </p:txBody>
      </p:sp>
    </p:spTree>
    <p:extLst>
      <p:ext uri="{BB962C8B-B14F-4D97-AF65-F5344CB8AC3E}">
        <p14:creationId xmlns:p14="http://schemas.microsoft.com/office/powerpoint/2010/main" val="299482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307-838D-4B72-7343-B80A7E5ED2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24531B8-A16D-1E4E-C17E-8340CA6DDFED}"/>
              </a:ext>
            </a:extLst>
          </p:cNvPr>
          <p:cNvSpPr>
            <a:spLocks noGrp="1"/>
          </p:cNvSpPr>
          <p:nvPr>
            <p:ph idx="1"/>
          </p:nvPr>
        </p:nvSpPr>
        <p:spPr>
          <a:xfrm>
            <a:off x="685801" y="1871662"/>
            <a:ext cx="10444162" cy="2771775"/>
          </a:xfrm>
        </p:spPr>
        <p:txBody>
          <a:bodyPr>
            <a:normAutofit/>
          </a:bodyPr>
          <a:lstStyle/>
          <a:p>
            <a:r>
              <a:rPr lang="en-US" dirty="0">
                <a:latin typeface="Times New Roman"/>
                <a:cs typeface="Times New Roman"/>
              </a:rPr>
              <a:t>Through these rigorous preprocessing steps, the model extracts key characteristics from URLs, allowing it to make informative predictions with high accuracy.</a:t>
            </a:r>
          </a:p>
          <a:p>
            <a:r>
              <a:rPr lang="en-US" dirty="0">
                <a:latin typeface="Times New Roman"/>
                <a:cs typeface="Times New Roman"/>
              </a:rPr>
              <a:t>From the results received from the models I would say that the </a:t>
            </a:r>
            <a:r>
              <a:rPr lang="en-US" dirty="0" err="1">
                <a:latin typeface="Times New Roman"/>
                <a:cs typeface="Times New Roman"/>
              </a:rPr>
              <a:t>XGBoost</a:t>
            </a:r>
            <a:r>
              <a:rPr lang="en-US" dirty="0">
                <a:latin typeface="Times New Roman"/>
                <a:cs typeface="Times New Roman"/>
              </a:rPr>
              <a:t> is the best model to predict malicious URLs as it received the highest accuracy and recall scores of 97%, and 84% respectively. </a:t>
            </a:r>
          </a:p>
          <a:p>
            <a:r>
              <a:rPr lang="en-US" dirty="0">
                <a:latin typeface="Times New Roman"/>
                <a:cs typeface="Times New Roman"/>
              </a:rPr>
              <a:t>The Random Forest model may be better in certain use cases due to its 100% precision score.</a:t>
            </a:r>
          </a:p>
          <a:p>
            <a:pPr>
              <a:buClr>
                <a:srgbClr val="FFFFFF"/>
              </a:buClr>
            </a:pPr>
            <a:r>
              <a:rPr lang="en-US" dirty="0">
                <a:latin typeface="Times New Roman"/>
                <a:cs typeface="Times New Roman"/>
              </a:rPr>
              <a:t>Future research should address these limitations by training the models on larger datasets and refining the preprocessing techniques as necessary.</a:t>
            </a:r>
          </a:p>
        </p:txBody>
      </p:sp>
    </p:spTree>
    <p:extLst>
      <p:ext uri="{BB962C8B-B14F-4D97-AF65-F5344CB8AC3E}">
        <p14:creationId xmlns:p14="http://schemas.microsoft.com/office/powerpoint/2010/main" val="219386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9147-C7DD-792A-B004-2677499B5D17}"/>
              </a:ext>
            </a:extLst>
          </p:cNvPr>
          <p:cNvSpPr>
            <a:spLocks noGrp="1"/>
          </p:cNvSpPr>
          <p:nvPr>
            <p:ph type="title"/>
          </p:nvPr>
        </p:nvSpPr>
        <p:spPr/>
        <p:txBody>
          <a:bodyPr/>
          <a:lstStyle/>
          <a:p>
            <a:pPr algn="ctr"/>
            <a:r>
              <a:rPr lang="en-US" dirty="0">
                <a:cs typeface="Calibri Light"/>
              </a:rPr>
              <a:t>References</a:t>
            </a:r>
          </a:p>
        </p:txBody>
      </p:sp>
      <p:sp>
        <p:nvSpPr>
          <p:cNvPr id="3" name="Content Placeholder 2">
            <a:extLst>
              <a:ext uri="{FF2B5EF4-FFF2-40B4-BE49-F238E27FC236}">
                <a16:creationId xmlns:a16="http://schemas.microsoft.com/office/drawing/2014/main" id="{CF3CBA5C-05F2-ECF0-C089-F449CDFD2BC9}"/>
              </a:ext>
            </a:extLst>
          </p:cNvPr>
          <p:cNvSpPr>
            <a:spLocks noGrp="1"/>
          </p:cNvSpPr>
          <p:nvPr>
            <p:ph idx="1"/>
          </p:nvPr>
        </p:nvSpPr>
        <p:spPr>
          <a:xfrm>
            <a:off x="685801" y="2063625"/>
            <a:ext cx="10131425" cy="1732927"/>
          </a:xfrm>
        </p:spPr>
        <p:txBody>
          <a:bodyPr/>
          <a:lstStyle/>
          <a:p>
            <a:pPr>
              <a:buNone/>
            </a:pPr>
            <a:r>
              <a:rPr lang="en-US" sz="1600" dirty="0" err="1">
                <a:solidFill>
                  <a:srgbClr val="FFFFFF"/>
                </a:solidFill>
                <a:ea typeface="+mn-lt"/>
                <a:cs typeface="+mn-lt"/>
              </a:rPr>
              <a:t>Urcuqui</a:t>
            </a:r>
            <a:r>
              <a:rPr lang="en-US" sz="1600" dirty="0">
                <a:solidFill>
                  <a:srgbClr val="FFFFFF"/>
                </a:solidFill>
                <a:ea typeface="+mn-lt"/>
                <a:cs typeface="+mn-lt"/>
              </a:rPr>
              <a:t>, C. (2018, April 9). </a:t>
            </a:r>
            <a:r>
              <a:rPr lang="en-US" sz="1600" i="1" dirty="0">
                <a:solidFill>
                  <a:srgbClr val="FFFFFF"/>
                </a:solidFill>
                <a:ea typeface="+mn-lt"/>
                <a:cs typeface="+mn-lt"/>
              </a:rPr>
              <a:t>Malicious and benign websites</a:t>
            </a:r>
            <a:r>
              <a:rPr lang="en-US" sz="1600" dirty="0">
                <a:solidFill>
                  <a:srgbClr val="FFFFFF"/>
                </a:solidFill>
                <a:ea typeface="+mn-lt"/>
                <a:cs typeface="+mn-lt"/>
              </a:rPr>
              <a:t>. Kaggle. </a:t>
            </a:r>
            <a:r>
              <a:rPr lang="en-US" sz="1600" dirty="0">
                <a:solidFill>
                  <a:srgbClr val="FFFFFF"/>
                </a:solidFill>
                <a:ea typeface="+mn-lt"/>
                <a:cs typeface="+mn-lt"/>
                <a:hlinkClick r:id="rId2"/>
              </a:rPr>
              <a:t>https://www.kaggle.com/datasets/xwolf12/malicious-and-benign-websites/data</a:t>
            </a:r>
            <a:r>
              <a:rPr lang="en-US" sz="1600" dirty="0">
                <a:solidFill>
                  <a:srgbClr val="FFFFFF"/>
                </a:solidFill>
                <a:ea typeface="+mn-lt"/>
                <a:cs typeface="+mn-lt"/>
              </a:rPr>
              <a:t> </a:t>
            </a:r>
            <a:endParaRPr lang="en-US" dirty="0"/>
          </a:p>
          <a:p>
            <a:pPr marL="0" indent="0">
              <a:buNone/>
            </a:pPr>
            <a:endParaRPr lang="en-US" sz="1600" dirty="0">
              <a:solidFill>
                <a:srgbClr val="FFFFFF"/>
              </a:solidFill>
              <a:latin typeface="Times New Roman"/>
              <a:cs typeface="Arial"/>
            </a:endParaRPr>
          </a:p>
          <a:p>
            <a:pPr marL="0" indent="0">
              <a:buNone/>
            </a:pPr>
            <a:endParaRPr lang="en-US" sz="1200" dirty="0">
              <a:solidFill>
                <a:srgbClr val="000000"/>
              </a:solidFill>
              <a:latin typeface="Arial"/>
              <a:cs typeface="Arial"/>
            </a:endParaRPr>
          </a:p>
        </p:txBody>
      </p:sp>
    </p:spTree>
    <p:extLst>
      <p:ext uri="{BB962C8B-B14F-4D97-AF65-F5344CB8AC3E}">
        <p14:creationId xmlns:p14="http://schemas.microsoft.com/office/powerpoint/2010/main" val="323951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C17B8-80DF-2245-7D0F-874D8B99A0F5}"/>
              </a:ext>
            </a:extLst>
          </p:cNvPr>
          <p:cNvSpPr>
            <a:spLocks noGrp="1"/>
          </p:cNvSpPr>
          <p:nvPr>
            <p:ph type="title"/>
          </p:nvPr>
        </p:nvSpPr>
        <p:spPr>
          <a:xfrm>
            <a:off x="685799" y="1150076"/>
            <a:ext cx="3659389" cy="4557849"/>
          </a:xfrm>
        </p:spPr>
        <p:txBody>
          <a:bodyPr>
            <a:normAutofit/>
          </a:bodyPr>
          <a:lstStyle/>
          <a:p>
            <a:pPr algn="r"/>
            <a:r>
              <a:rPr lang="en-US"/>
              <a:t>Introduction</a:t>
            </a:r>
          </a:p>
        </p:txBody>
      </p:sp>
      <p:cxnSp>
        <p:nvCxnSpPr>
          <p:cNvPr id="29" name="Straight Connector 28">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553F1EF5-FC3E-7B63-0B2D-B687808E1065}"/>
              </a:ext>
            </a:extLst>
          </p:cNvPr>
          <p:cNvSpPr>
            <a:spLocks noGrp="1"/>
          </p:cNvSpPr>
          <p:nvPr>
            <p:ph idx="1"/>
          </p:nvPr>
        </p:nvSpPr>
        <p:spPr>
          <a:xfrm>
            <a:off x="5044076" y="554331"/>
            <a:ext cx="6503689" cy="5444539"/>
          </a:xfrm>
        </p:spPr>
        <p:txBody>
          <a:bodyPr vert="horz" lIns="91440" tIns="45720" rIns="91440" bIns="45720" rtlCol="0">
            <a:normAutofit/>
          </a:bodyPr>
          <a:lstStyle/>
          <a:p>
            <a:r>
              <a:rPr lang="en-US" dirty="0">
                <a:latin typeface="Times New Roman"/>
                <a:cs typeface="Times New Roman"/>
              </a:rPr>
              <a:t>Phishing attacks continue to pose a significant threat to cybersecurity, targeting individuals, organizations, and even governments worldwide. </a:t>
            </a:r>
          </a:p>
          <a:p>
            <a:r>
              <a:rPr lang="en-US" dirty="0">
                <a:latin typeface="Times New Roman"/>
                <a:cs typeface="Times New Roman"/>
              </a:rPr>
              <a:t>Attacks typically involve malicious attackers attempting to deceive users into giving up sensitive information such as login credentials, financial details, or personal data by impersonating trustworthy individuals through emails, websites, or other communication channels. emails, websites, or other communication channels</a:t>
            </a:r>
          </a:p>
          <a:p>
            <a:r>
              <a:rPr lang="en-US" dirty="0">
                <a:latin typeface="Times New Roman"/>
                <a:cs typeface="Times New Roman"/>
              </a:rPr>
              <a:t>Detecting phishing URLs is crucial for reducing security risks and protecting users from falling victim to these scams.</a:t>
            </a:r>
          </a:p>
          <a:p>
            <a:r>
              <a:rPr lang="en-US" dirty="0">
                <a:latin typeface="Times New Roman"/>
                <a:cs typeface="Times New Roman"/>
              </a:rPr>
              <a:t>This project will try to develop an advanced machine learning framework which is capable of distinguishing between malicious and benign URLS.</a:t>
            </a:r>
          </a:p>
        </p:txBody>
      </p:sp>
    </p:spTree>
    <p:extLst>
      <p:ext uri="{BB962C8B-B14F-4D97-AF65-F5344CB8AC3E}">
        <p14:creationId xmlns:p14="http://schemas.microsoft.com/office/powerpoint/2010/main" val="53642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7F4-D04D-0C78-CA53-2AB6EFA7B467}"/>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9AB0A87F-54AE-75D0-26AA-9D4D659C7929}"/>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Cyber criminals relentlessly target users' personal data through phishing attacks, making it one of the widespread and damaging threats today. These attacks can cost individuals and organizations billions annually. Phishing is especially harmful as it exploits human vulnerability by impersonating trusted entities. This issue is particularly critical because it disproportionality affects society’s most vulnerable groups.</a:t>
            </a:r>
          </a:p>
        </p:txBody>
      </p:sp>
    </p:spTree>
    <p:extLst>
      <p:ext uri="{BB962C8B-B14F-4D97-AF65-F5344CB8AC3E}">
        <p14:creationId xmlns:p14="http://schemas.microsoft.com/office/powerpoint/2010/main" val="248918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7F4-D04D-0C78-CA53-2AB6EFA7B467}"/>
              </a:ext>
            </a:extLst>
          </p:cNvPr>
          <p:cNvSpPr>
            <a:spLocks noGrp="1"/>
          </p:cNvSpPr>
          <p:nvPr>
            <p:ph type="title"/>
          </p:nvPr>
        </p:nvSpPr>
        <p:spPr/>
        <p:txBody>
          <a:bodyPr/>
          <a:lstStyle/>
          <a:p>
            <a:r>
              <a:rPr lang="en-US"/>
              <a:t>Solution Statement</a:t>
            </a:r>
          </a:p>
        </p:txBody>
      </p:sp>
      <p:sp>
        <p:nvSpPr>
          <p:cNvPr id="3" name="Content Placeholder 2">
            <a:extLst>
              <a:ext uri="{FF2B5EF4-FFF2-40B4-BE49-F238E27FC236}">
                <a16:creationId xmlns:a16="http://schemas.microsoft.com/office/drawing/2014/main" id="{9AB0A87F-54AE-75D0-26AA-9D4D659C7929}"/>
              </a:ext>
            </a:extLst>
          </p:cNvPr>
          <p:cNvSpPr>
            <a:spLocks noGrp="1"/>
          </p:cNvSpPr>
          <p:nvPr>
            <p:ph idx="1"/>
          </p:nvPr>
        </p:nvSpPr>
        <p:spPr/>
        <p:txBody>
          <a:bodyPr vert="horz" lIns="91440" tIns="45720" rIns="91440" bIns="45720" rtlCol="0" anchor="t">
            <a:normAutofit/>
          </a:bodyPr>
          <a:lstStyle/>
          <a:p>
            <a:pPr>
              <a:spcAft>
                <a:spcPts val="1200"/>
              </a:spcAft>
            </a:pPr>
            <a:r>
              <a:rPr lang="en-US" dirty="0">
                <a:latin typeface="Calibri"/>
                <a:ea typeface="Calibri"/>
                <a:cs typeface="Times New Roman"/>
              </a:rPr>
              <a:t>This project seeks to solve this problem by developing of a comprehensive solution to identify and categorize URLS as either benign or malicious. Using Python code two different models using two different algorithms were created to detect phishing URLS. The algorithms used were </a:t>
            </a:r>
            <a:r>
              <a:rPr lang="en-US" dirty="0" err="1">
                <a:latin typeface="Calibri"/>
                <a:ea typeface="Calibri"/>
                <a:cs typeface="Times New Roman"/>
              </a:rPr>
              <a:t>XGBoost</a:t>
            </a:r>
            <a:r>
              <a:rPr lang="en-US" dirty="0">
                <a:latin typeface="Calibri"/>
                <a:ea typeface="Calibri"/>
                <a:cs typeface="Times New Roman"/>
              </a:rPr>
              <a:t> and Random Forest. </a:t>
            </a:r>
          </a:p>
        </p:txBody>
      </p:sp>
    </p:spTree>
    <p:extLst>
      <p:ext uri="{BB962C8B-B14F-4D97-AF65-F5344CB8AC3E}">
        <p14:creationId xmlns:p14="http://schemas.microsoft.com/office/powerpoint/2010/main" val="402105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7F4-D04D-0C78-CA53-2AB6EFA7B467}"/>
              </a:ext>
            </a:extLst>
          </p:cNvPr>
          <p:cNvSpPr>
            <a:spLocks noGrp="1"/>
          </p:cNvSpPr>
          <p:nvPr>
            <p:ph type="title"/>
          </p:nvPr>
        </p:nvSpPr>
        <p:spPr>
          <a:xfrm>
            <a:off x="825909" y="808055"/>
            <a:ext cx="3979205" cy="1453363"/>
          </a:xfrm>
        </p:spPr>
        <p:txBody>
          <a:bodyPr>
            <a:normAutofit/>
          </a:bodyPr>
          <a:lstStyle/>
          <a:p>
            <a:r>
              <a:rPr lang="en-US" b="1"/>
              <a:t>Results </a:t>
            </a:r>
            <a:endParaRPr lang="en-US"/>
          </a:p>
        </p:txBody>
      </p:sp>
      <p:sp>
        <p:nvSpPr>
          <p:cNvPr id="3" name="Content Placeholder 2">
            <a:extLst>
              <a:ext uri="{FF2B5EF4-FFF2-40B4-BE49-F238E27FC236}">
                <a16:creationId xmlns:a16="http://schemas.microsoft.com/office/drawing/2014/main" id="{9AB0A87F-54AE-75D0-26AA-9D4D659C7929}"/>
              </a:ext>
            </a:extLst>
          </p:cNvPr>
          <p:cNvSpPr>
            <a:spLocks noGrp="1"/>
          </p:cNvSpPr>
          <p:nvPr>
            <p:ph idx="1"/>
          </p:nvPr>
        </p:nvSpPr>
        <p:spPr>
          <a:xfrm>
            <a:off x="719484" y="1971774"/>
            <a:ext cx="4224608" cy="2363317"/>
          </a:xfrm>
        </p:spPr>
        <p:txBody>
          <a:bodyPr vert="horz" lIns="91440" tIns="45720" rIns="91440" bIns="45720" rtlCol="0">
            <a:normAutofit/>
          </a:bodyPr>
          <a:lstStyle/>
          <a:p>
            <a:r>
              <a:rPr lang="en-US" sz="2000" dirty="0">
                <a:latin typeface="Times New Roman"/>
                <a:cs typeface="Times New Roman"/>
              </a:rPr>
              <a:t>Data</a:t>
            </a:r>
          </a:p>
          <a:p>
            <a:r>
              <a:rPr lang="en-US" sz="2000" dirty="0">
                <a:latin typeface="Times New Roman"/>
                <a:cs typeface="Times New Roman"/>
              </a:rPr>
              <a:t>Preprocessing</a:t>
            </a:r>
          </a:p>
          <a:p>
            <a:r>
              <a:rPr lang="en-US" sz="2000" dirty="0">
                <a:latin typeface="Times New Roman"/>
                <a:cs typeface="Times New Roman"/>
              </a:rPr>
              <a:t>Exploratory Analysis</a:t>
            </a:r>
          </a:p>
          <a:p>
            <a:r>
              <a:rPr lang="en-US" sz="2000" dirty="0">
                <a:latin typeface="Times New Roman"/>
                <a:cs typeface="Times New Roman"/>
              </a:rPr>
              <a:t>Data Mining</a:t>
            </a:r>
          </a:p>
          <a:p>
            <a:r>
              <a:rPr lang="en-US" sz="2000" dirty="0">
                <a:latin typeface="Times New Roman"/>
                <a:cs typeface="Times New Roman"/>
              </a:rPr>
              <a:t>Results</a:t>
            </a:r>
          </a:p>
          <a:p>
            <a:endParaRPr lang="en-US" dirty="0">
              <a:latin typeface="Times New Roman"/>
              <a:cs typeface="Times New Roman"/>
            </a:endParaRPr>
          </a:p>
        </p:txBody>
      </p:sp>
      <p:pic>
        <p:nvPicPr>
          <p:cNvPr id="7" name="Graphic 6" descr="Bar chart">
            <a:extLst>
              <a:ext uri="{FF2B5EF4-FFF2-40B4-BE49-F238E27FC236}">
                <a16:creationId xmlns:a16="http://schemas.microsoft.com/office/drawing/2014/main" id="{CD2BC80D-6ADE-4590-9187-58AD96FA9B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5932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2" y="609600"/>
            <a:ext cx="6282266" cy="1456267"/>
          </a:xfrm>
        </p:spPr>
        <p:txBody>
          <a:bodyPr>
            <a:normAutofit/>
          </a:bodyPr>
          <a:lstStyle/>
          <a:p>
            <a:r>
              <a:rPr lang="en-US" b="1" dirty="0">
                <a:ea typeface="Calibri Light"/>
                <a:cs typeface="Calibri Light"/>
              </a:rPr>
              <a:t>Data</a:t>
            </a:r>
            <a:endParaRPr lang="en-US" b="1" dirty="0"/>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685802" y="2142067"/>
            <a:ext cx="6282266" cy="3649133"/>
          </a:xfrm>
        </p:spPr>
        <p:txBody>
          <a:bodyPr>
            <a:normAutofit/>
          </a:bodyPr>
          <a:lstStyle/>
          <a:p>
            <a:r>
              <a:rPr lang="en-US" dirty="0">
                <a:ea typeface="Calibri"/>
                <a:cs typeface="Calibri"/>
              </a:rPr>
              <a:t>The dataset was taken from </a:t>
            </a:r>
            <a:r>
              <a:rPr lang="en-US" dirty="0">
                <a:ea typeface="+mn-lt"/>
                <a:cs typeface="+mn-lt"/>
              </a:rPr>
              <a:t>Christian </a:t>
            </a:r>
            <a:r>
              <a:rPr lang="en-US" dirty="0" err="1">
                <a:ea typeface="+mn-lt"/>
                <a:cs typeface="+mn-lt"/>
              </a:rPr>
              <a:t>Urcuqui’s</a:t>
            </a:r>
            <a:r>
              <a:rPr lang="en-US" dirty="0">
                <a:ea typeface="+mn-lt"/>
                <a:cs typeface="+mn-lt"/>
              </a:rPr>
              <a:t> profile on Kaggle. </a:t>
            </a:r>
          </a:p>
          <a:p>
            <a:pPr>
              <a:buClr>
                <a:srgbClr val="FFFFFF"/>
              </a:buClr>
            </a:pPr>
            <a:r>
              <a:rPr lang="en-US" dirty="0">
                <a:ea typeface="Calibri"/>
                <a:cs typeface="Calibri"/>
              </a:rPr>
              <a:t>It consists of 1781 unique URLs.</a:t>
            </a:r>
          </a:p>
          <a:p>
            <a:pPr lvl="1">
              <a:buClr>
                <a:srgbClr val="FFFFFF"/>
              </a:buClr>
            </a:pPr>
            <a:r>
              <a:rPr lang="en-US" dirty="0">
                <a:ea typeface="Calibri"/>
                <a:cs typeface="Calibri"/>
              </a:rPr>
              <a:t>1565 benign</a:t>
            </a:r>
          </a:p>
          <a:p>
            <a:pPr lvl="1">
              <a:buClr>
                <a:srgbClr val="FFFFFF"/>
              </a:buClr>
            </a:pPr>
            <a:r>
              <a:rPr lang="en-US" dirty="0">
                <a:ea typeface="Calibri"/>
                <a:cs typeface="Calibri"/>
              </a:rPr>
              <a:t>265 malicious</a:t>
            </a:r>
          </a:p>
          <a:p>
            <a:pPr>
              <a:buClr>
                <a:srgbClr val="FFFFFF"/>
              </a:buClr>
            </a:pPr>
            <a:r>
              <a:rPr lang="en-US" dirty="0">
                <a:ea typeface="Calibri"/>
                <a:cs typeface="Calibri"/>
              </a:rPr>
              <a:t>The dimensions of the dataset include information about</a:t>
            </a:r>
            <a:r>
              <a:rPr lang="en-US" dirty="0">
                <a:ea typeface="+mn-lt"/>
                <a:cs typeface="+mn-lt"/>
              </a:rPr>
              <a:t> the URL itself as well as information about the application layer and network traffic which was collected. </a:t>
            </a:r>
            <a:endParaRPr lang="en-US" dirty="0">
              <a:ea typeface="Calibri"/>
              <a:cs typeface="Calibri"/>
            </a:endParaRPr>
          </a:p>
          <a:p>
            <a:pPr>
              <a:buClr>
                <a:srgbClr val="FFFFFF"/>
              </a:buClr>
            </a:pPr>
            <a:r>
              <a:rPr lang="en-US" dirty="0">
                <a:ea typeface="Calibri"/>
                <a:cs typeface="Calibri"/>
              </a:rPr>
              <a:t>This information was collected from a low interaction honeypot as well as the </a:t>
            </a:r>
            <a:r>
              <a:rPr lang="en-US" dirty="0" err="1">
                <a:ea typeface="Calibri"/>
                <a:cs typeface="Calibri"/>
              </a:rPr>
              <a:t>WHOis</a:t>
            </a:r>
            <a:r>
              <a:rPr lang="en-US" dirty="0">
                <a:ea typeface="Calibri"/>
                <a:cs typeface="Calibri"/>
              </a:rPr>
              <a:t> database.</a:t>
            </a:r>
          </a:p>
          <a:p>
            <a:pPr>
              <a:buClr>
                <a:srgbClr val="FFFFFF"/>
              </a:buClr>
            </a:pPr>
            <a:endParaRPr lang="en-US" dirty="0">
              <a:ea typeface="Calibri"/>
              <a:cs typeface="Calibri"/>
            </a:endParaRPr>
          </a:p>
        </p:txBody>
      </p:sp>
      <p:pic>
        <p:nvPicPr>
          <p:cNvPr id="4" name="Picture 3" descr="A blue and orange pie chart&#10;&#10;Description automatically generated">
            <a:extLst>
              <a:ext uri="{FF2B5EF4-FFF2-40B4-BE49-F238E27FC236}">
                <a16:creationId xmlns:a16="http://schemas.microsoft.com/office/drawing/2014/main" id="{C5B5EB5C-A256-4E4E-E22F-64336860883A}"/>
              </a:ext>
            </a:extLst>
          </p:cNvPr>
          <p:cNvPicPr>
            <a:picLocks noChangeAspect="1"/>
          </p:cNvPicPr>
          <p:nvPr/>
        </p:nvPicPr>
        <p:blipFill>
          <a:blip r:embed="rId3"/>
          <a:stretch>
            <a:fillRect/>
          </a:stretch>
        </p:blipFill>
        <p:spPr>
          <a:xfrm>
            <a:off x="7590936" y="1305652"/>
            <a:ext cx="3916768" cy="36440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874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p:txBody>
          <a:bodyPr/>
          <a:lstStyle/>
          <a:p>
            <a:r>
              <a:rPr lang="en-US" b="1" dirty="0">
                <a:ea typeface="Calibri Light"/>
                <a:cs typeface="Calibri Light"/>
              </a:rPr>
              <a:t>Preprocessing</a:t>
            </a:r>
            <a:endParaRPr lang="en-US" b="1" dirty="0"/>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685801" y="1595728"/>
            <a:ext cx="10131425" cy="4439887"/>
          </a:xfrm>
        </p:spPr>
        <p:txBody>
          <a:bodyPr/>
          <a:lstStyle/>
          <a:p>
            <a:pPr>
              <a:buClr>
                <a:srgbClr val="FFFFFF"/>
              </a:buClr>
            </a:pPr>
            <a:r>
              <a:rPr lang="en-US" dirty="0">
                <a:ea typeface="Calibri"/>
                <a:cs typeface="Calibri"/>
              </a:rPr>
              <a:t>Multiple steps were taken to preprocess the data. This was done to ensure that the data was uniformed and valid, so that the results received from the models would be accurate. </a:t>
            </a:r>
          </a:p>
          <a:p>
            <a:pPr>
              <a:buClr>
                <a:srgbClr val="FFFFFF"/>
              </a:buClr>
            </a:pPr>
            <a:r>
              <a:rPr lang="en-US" dirty="0">
                <a:ea typeface="Calibri"/>
                <a:cs typeface="Calibri"/>
              </a:rPr>
              <a:t>The steps taken were:</a:t>
            </a:r>
          </a:p>
          <a:p>
            <a:pPr lvl="1">
              <a:buClr>
                <a:srgbClr val="FFFFFF"/>
              </a:buClr>
            </a:pPr>
            <a:r>
              <a:rPr lang="en-US" sz="1800" dirty="0">
                <a:ea typeface="Calibri"/>
                <a:cs typeface="Calibri"/>
              </a:rPr>
              <a:t>Dimensionality reduction</a:t>
            </a:r>
          </a:p>
          <a:p>
            <a:pPr lvl="1">
              <a:buClr>
                <a:srgbClr val="FFFFFF"/>
              </a:buClr>
            </a:pPr>
            <a:r>
              <a:rPr lang="en-US" sz="1800" dirty="0">
                <a:ea typeface="Calibri"/>
                <a:cs typeface="Calibri"/>
              </a:rPr>
              <a:t>Formatting for uniformed data</a:t>
            </a:r>
          </a:p>
          <a:p>
            <a:pPr lvl="1">
              <a:buClr>
                <a:srgbClr val="FFFFFF"/>
              </a:buClr>
            </a:pPr>
            <a:r>
              <a:rPr lang="en-US" sz="1800" dirty="0">
                <a:ea typeface="Calibri"/>
                <a:cs typeface="Calibri"/>
              </a:rPr>
              <a:t>Handling Null Values</a:t>
            </a:r>
          </a:p>
          <a:p>
            <a:pPr lvl="1">
              <a:buClr>
                <a:srgbClr val="FFFFFF"/>
              </a:buClr>
            </a:pPr>
            <a:r>
              <a:rPr lang="en-US" sz="1800" dirty="0">
                <a:ea typeface="Calibri"/>
                <a:cs typeface="Calibri"/>
              </a:rPr>
              <a:t>Reduction of attribute values for categorical data</a:t>
            </a:r>
          </a:p>
          <a:p>
            <a:pPr lvl="1">
              <a:buClr>
                <a:srgbClr val="FFFFFF"/>
              </a:buClr>
            </a:pPr>
            <a:r>
              <a:rPr lang="en-US" sz="1800" dirty="0">
                <a:ea typeface="Calibri"/>
                <a:cs typeface="Calibri"/>
              </a:rPr>
              <a:t>Separating numerical and non-numerical data and creating labels for categorical data for numerical data</a:t>
            </a:r>
          </a:p>
          <a:p>
            <a:pPr lvl="1">
              <a:buClr>
                <a:srgbClr val="FFFFFF"/>
              </a:buClr>
            </a:pPr>
            <a:r>
              <a:rPr lang="en-US" sz="1800" dirty="0">
                <a:ea typeface="Calibri"/>
                <a:cs typeface="Calibri"/>
              </a:rPr>
              <a:t>Rescaling of data</a:t>
            </a:r>
          </a:p>
          <a:p>
            <a:pPr lvl="1">
              <a:buClr>
                <a:srgbClr val="FFFFFF"/>
              </a:buClr>
            </a:pPr>
            <a:endParaRPr lang="en-US" dirty="0">
              <a:ea typeface="Calibri"/>
              <a:cs typeface="Calibri"/>
            </a:endParaRPr>
          </a:p>
          <a:p>
            <a:pPr lvl="1">
              <a:buClr>
                <a:srgbClr val="FFFFFF"/>
              </a:buClr>
            </a:pPr>
            <a:endParaRPr lang="en-US" dirty="0">
              <a:ea typeface="Calibri"/>
              <a:cs typeface="Calibri"/>
            </a:endParaRPr>
          </a:p>
        </p:txBody>
      </p:sp>
    </p:spTree>
    <p:extLst>
      <p:ext uri="{BB962C8B-B14F-4D97-AF65-F5344CB8AC3E}">
        <p14:creationId xmlns:p14="http://schemas.microsoft.com/office/powerpoint/2010/main" val="348912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805170" y="294273"/>
            <a:ext cx="6910080" cy="1205915"/>
          </a:xfrm>
        </p:spPr>
        <p:txBody>
          <a:bodyPr vert="horz" lIns="91440" tIns="45720" rIns="91440" bIns="45720" rtlCol="0">
            <a:noAutofit/>
          </a:bodyPr>
          <a:lstStyle/>
          <a:p>
            <a:pPr marL="571500" lvl="1" indent="-571500">
              <a:spcAft>
                <a:spcPts val="1000"/>
              </a:spcAft>
              <a:buFont typeface="Wingdings" panose="05000000000000000000" pitchFamily="2" charset="2"/>
              <a:buChar char="Ø"/>
            </a:pPr>
            <a:r>
              <a:rPr lang="en-US" sz="3000" dirty="0">
                <a:latin typeface="Calibri"/>
                <a:ea typeface="Calibri"/>
                <a:cs typeface="Calibri"/>
              </a:rPr>
              <a:t>Dimension reduction</a:t>
            </a:r>
            <a:endParaRPr lang="en-US" sz="3000" dirty="0"/>
          </a:p>
        </p:txBody>
      </p:sp>
      <p:pic>
        <p:nvPicPr>
          <p:cNvPr id="6" name="Picture 5">
            <a:extLst>
              <a:ext uri="{FF2B5EF4-FFF2-40B4-BE49-F238E27FC236}">
                <a16:creationId xmlns:a16="http://schemas.microsoft.com/office/drawing/2014/main" id="{C1644446-9FF3-FA00-DD70-F5258F29A216}"/>
              </a:ext>
            </a:extLst>
          </p:cNvPr>
          <p:cNvPicPr>
            <a:picLocks noChangeAspect="1"/>
          </p:cNvPicPr>
          <p:nvPr/>
        </p:nvPicPr>
        <p:blipFill>
          <a:blip r:embed="rId2"/>
          <a:stretch>
            <a:fillRect/>
          </a:stretch>
        </p:blipFill>
        <p:spPr>
          <a:xfrm>
            <a:off x="961409" y="5943600"/>
            <a:ext cx="10295626" cy="288822"/>
          </a:xfrm>
          <a:prstGeom prst="rect">
            <a:avLst/>
          </a:prstGeom>
        </p:spPr>
      </p:pic>
      <p:sp>
        <p:nvSpPr>
          <p:cNvPr id="7" name="TextBox 6">
            <a:extLst>
              <a:ext uri="{FF2B5EF4-FFF2-40B4-BE49-F238E27FC236}">
                <a16:creationId xmlns:a16="http://schemas.microsoft.com/office/drawing/2014/main" id="{1C0751AD-9374-07F6-B328-45D0955021CD}"/>
              </a:ext>
            </a:extLst>
          </p:cNvPr>
          <p:cNvSpPr txBox="1"/>
          <p:nvPr/>
        </p:nvSpPr>
        <p:spPr>
          <a:xfrm>
            <a:off x="1114425" y="1500188"/>
            <a:ext cx="927258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Removing URL, WHOIS_REGDATE and WHOIS_UPDATED_DATE because they consist of strings and date datatypes which are not being utilized in this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Removing CONTENT_LENGTH due to high null count</a:t>
            </a:r>
          </a:p>
        </p:txBody>
      </p:sp>
      <p:pic>
        <p:nvPicPr>
          <p:cNvPr id="9" name="Picture 8">
            <a:extLst>
              <a:ext uri="{FF2B5EF4-FFF2-40B4-BE49-F238E27FC236}">
                <a16:creationId xmlns:a16="http://schemas.microsoft.com/office/drawing/2014/main" id="{3529C90E-53F4-FF8F-1845-F522645F782B}"/>
              </a:ext>
            </a:extLst>
          </p:cNvPr>
          <p:cNvPicPr>
            <a:picLocks noChangeAspect="1"/>
          </p:cNvPicPr>
          <p:nvPr/>
        </p:nvPicPr>
        <p:blipFill>
          <a:blip r:embed="rId3"/>
          <a:stretch>
            <a:fillRect/>
          </a:stretch>
        </p:blipFill>
        <p:spPr>
          <a:xfrm>
            <a:off x="4008795" y="2709120"/>
            <a:ext cx="2087205" cy="3031846"/>
          </a:xfrm>
          <a:prstGeom prst="rect">
            <a:avLst/>
          </a:prstGeom>
        </p:spPr>
      </p:pic>
    </p:spTree>
    <p:extLst>
      <p:ext uri="{BB962C8B-B14F-4D97-AF65-F5344CB8AC3E}">
        <p14:creationId xmlns:p14="http://schemas.microsoft.com/office/powerpoint/2010/main" val="102866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C230326-1E71-6C56-6578-A86C14091582}"/>
              </a:ext>
            </a:extLst>
          </p:cNvPr>
          <p:cNvPicPr>
            <a:picLocks noChangeAspect="1"/>
          </p:cNvPicPr>
          <p:nvPr/>
        </p:nvPicPr>
        <p:blipFill>
          <a:blip r:embed="rId3"/>
          <a:srcRect r="31483"/>
          <a:stretch>
            <a:fillRect/>
          </a:stretch>
        </p:blipFill>
        <p:spPr>
          <a:xfrm>
            <a:off x="1785094" y="86211"/>
            <a:ext cx="5082201" cy="6685577"/>
          </a:xfrm>
          <a:prstGeom prst="rect">
            <a:avLst/>
          </a:prstGeom>
        </p:spPr>
      </p:pic>
      <p:sp>
        <p:nvSpPr>
          <p:cNvPr id="15" name="TextBox 14">
            <a:extLst>
              <a:ext uri="{FF2B5EF4-FFF2-40B4-BE49-F238E27FC236}">
                <a16:creationId xmlns:a16="http://schemas.microsoft.com/office/drawing/2014/main" id="{CD977278-3E5D-87F6-4D93-728FCE2DD13D}"/>
              </a:ext>
            </a:extLst>
          </p:cNvPr>
          <p:cNvSpPr txBox="1"/>
          <p:nvPr/>
        </p:nvSpPr>
        <p:spPr>
          <a:xfrm>
            <a:off x="7143750" y="1045844"/>
            <a:ext cx="4700587" cy="3785652"/>
          </a:xfrm>
          <a:prstGeom prst="rect">
            <a:avLst/>
          </a:prstGeom>
          <a:noFill/>
        </p:spPr>
        <p:txBody>
          <a:bodyPr wrap="square" rtlCol="0">
            <a:spAutoFit/>
          </a:bodyPr>
          <a:lstStyle/>
          <a:p>
            <a:pPr marL="1028700" lvl="1" indent="-571500">
              <a:buClr>
                <a:srgbClr val="FFFFFF"/>
              </a:buClr>
              <a:buFont typeface="Wingdings" panose="05000000000000000000" pitchFamily="2" charset="2"/>
              <a:buChar char="Ø"/>
            </a:pPr>
            <a:r>
              <a:rPr lang="en-US" sz="3000" dirty="0">
                <a:ea typeface="Calibri"/>
                <a:cs typeface="Calibri"/>
              </a:rPr>
              <a:t>Formatting for uniformed data</a:t>
            </a:r>
          </a:p>
          <a:p>
            <a:pPr marL="1028700" lvl="1" indent="-571500">
              <a:buClr>
                <a:srgbClr val="FFFFFF"/>
              </a:buClr>
              <a:buFont typeface="Wingdings" panose="05000000000000000000" pitchFamily="2" charset="2"/>
              <a:buChar char="Ø"/>
            </a:pPr>
            <a:endParaRPr lang="en-US" sz="3000" dirty="0">
              <a:ea typeface="Calibri"/>
              <a:cs typeface="Calibri"/>
            </a:endParaRPr>
          </a:p>
          <a:p>
            <a:pPr marL="1028700" lvl="1" indent="-571500">
              <a:buClr>
                <a:srgbClr val="FFFFFF"/>
              </a:buClr>
              <a:buFont typeface="Wingdings" panose="05000000000000000000" pitchFamily="2" charset="2"/>
              <a:buChar char="Ø"/>
            </a:pPr>
            <a:r>
              <a:rPr lang="en-US" sz="3000" dirty="0">
                <a:ea typeface="Calibri"/>
                <a:cs typeface="Calibri"/>
              </a:rPr>
              <a:t>Handling null values</a:t>
            </a:r>
          </a:p>
          <a:p>
            <a:pPr marL="1028700" lvl="1" indent="-571500">
              <a:buClr>
                <a:srgbClr val="FFFFFF"/>
              </a:buClr>
              <a:buFont typeface="Wingdings" panose="05000000000000000000" pitchFamily="2" charset="2"/>
              <a:buChar char="Ø"/>
            </a:pPr>
            <a:endParaRPr lang="en-US" sz="3000" dirty="0">
              <a:ea typeface="Calibri"/>
              <a:cs typeface="Calibri"/>
            </a:endParaRPr>
          </a:p>
          <a:p>
            <a:pPr marL="1028700" lvl="1" indent="-571500">
              <a:buClr>
                <a:srgbClr val="FFFFFF"/>
              </a:buClr>
              <a:buFont typeface="Wingdings" panose="05000000000000000000" pitchFamily="2" charset="2"/>
              <a:buChar char="Ø"/>
            </a:pPr>
            <a:r>
              <a:rPr lang="en-US" sz="3000" dirty="0">
                <a:ea typeface="Calibri"/>
                <a:cs typeface="Calibri"/>
              </a:rPr>
              <a:t>Reduction of attribute values for categorical data</a:t>
            </a:r>
            <a:endParaRPr lang="en-US" sz="3000" dirty="0"/>
          </a:p>
        </p:txBody>
      </p:sp>
    </p:spTree>
    <p:extLst>
      <p:ext uri="{BB962C8B-B14F-4D97-AF65-F5344CB8AC3E}">
        <p14:creationId xmlns:p14="http://schemas.microsoft.com/office/powerpoint/2010/main" val="3851546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931</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Celestial</vt:lpstr>
      <vt:lpstr>Utilizing Data Mining and Machine Learning to Combat Cyber Threats</vt:lpstr>
      <vt:lpstr>Introduction</vt:lpstr>
      <vt:lpstr>Problem Statement</vt:lpstr>
      <vt:lpstr>Solution Statement</vt:lpstr>
      <vt:lpstr>Results </vt:lpstr>
      <vt:lpstr>Data</vt:lpstr>
      <vt:lpstr>Preprocessing</vt:lpstr>
      <vt:lpstr>Dimension reduction</vt:lpstr>
      <vt:lpstr>PowerPoint Presentation</vt:lpstr>
      <vt:lpstr>Creating Numerical dataFrame Including labels for categorical data</vt:lpstr>
      <vt:lpstr>Outlier Analysis </vt:lpstr>
      <vt:lpstr>Rescaling of Data</vt:lpstr>
      <vt:lpstr>Exploratory Analysis</vt:lpstr>
      <vt:lpstr>Data mining</vt:lpstr>
      <vt:lpstr>HyperParameters</vt:lpstr>
      <vt:lpstr>Results</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Shaunelle Riley</cp:lastModifiedBy>
  <cp:revision>147</cp:revision>
  <dcterms:created xsi:type="dcterms:W3CDTF">2013-07-15T20:26:40Z</dcterms:created>
  <dcterms:modified xsi:type="dcterms:W3CDTF">2025-06-29T22:02:49Z</dcterms:modified>
</cp:coreProperties>
</file>