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Noto Sans Thai"/>
      <p:regular r:id="rId25"/>
      <p:bold r:id="rId26"/>
    </p:embeddedFon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otoSansThai-bold.fntdata"/><Relationship Id="rId25" Type="http://schemas.openxmlformats.org/officeDocument/2006/relationships/font" Target="fonts/NotoSansThai-regular.fntdata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my presentation for CAP 6229 Reinforcement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those of you who do not know this bright little characters name is Q-bert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i="1" lang="en" sz="1200">
                <a:solidFill>
                  <a:srgbClr val="3A3A3A"/>
                </a:solidFill>
                <a:highlight>
                  <a:srgbClr val="FFFFFF"/>
                </a:highlight>
              </a:rPr>
              <a:t>Q*bert</a:t>
            </a:r>
            <a:r>
              <a:rPr lang="en" sz="1200">
                <a:solidFill>
                  <a:srgbClr val="3A3A3A"/>
                </a:solidFill>
                <a:highlight>
                  <a:srgbClr val="FFFFFF"/>
                </a:highlight>
              </a:rPr>
              <a:t> was an arcade game released around 1982</a:t>
            </a:r>
            <a:endParaRPr sz="12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200"/>
              <a:buChar char="●"/>
            </a:pPr>
            <a:r>
              <a:rPr lang="en" sz="1200">
                <a:solidFill>
                  <a:srgbClr val="3A3A3A"/>
                </a:solidFill>
                <a:highlight>
                  <a:srgbClr val="FFFFFF"/>
                </a:highlight>
              </a:rPr>
              <a:t>Like in reinforcement learning Q-bert is an agent whose job is to navigate the digital </a:t>
            </a:r>
            <a:r>
              <a:rPr b="1" lang="en" sz="1200">
                <a:solidFill>
                  <a:srgbClr val="3A3A3A"/>
                </a:solidFill>
                <a:highlight>
                  <a:srgbClr val="FFFFFF"/>
                </a:highlight>
              </a:rPr>
              <a:t>environment </a:t>
            </a:r>
            <a:r>
              <a:rPr lang="en" sz="1200">
                <a:solidFill>
                  <a:srgbClr val="3A3A3A"/>
                </a:solidFill>
                <a:highlight>
                  <a:srgbClr val="FFFFFF"/>
                </a:highlight>
              </a:rPr>
              <a:t> by taking </a:t>
            </a:r>
            <a:r>
              <a:rPr b="1" lang="en" sz="1200">
                <a:solidFill>
                  <a:srgbClr val="3A3A3A"/>
                </a:solidFill>
                <a:highlight>
                  <a:srgbClr val="FFFFFF"/>
                </a:highlight>
              </a:rPr>
              <a:t>actions </a:t>
            </a:r>
            <a:r>
              <a:rPr lang="en" sz="1200">
                <a:solidFill>
                  <a:srgbClr val="3A3A3A"/>
                </a:solidFill>
                <a:highlight>
                  <a:srgbClr val="FFFFFF"/>
                </a:highlight>
              </a:rPr>
              <a:t>and moving through different </a:t>
            </a:r>
            <a:r>
              <a:rPr b="1" lang="en" sz="1200">
                <a:solidFill>
                  <a:srgbClr val="3A3A3A"/>
                </a:solidFill>
                <a:highlight>
                  <a:srgbClr val="FFFFFF"/>
                </a:highlight>
              </a:rPr>
              <a:t>states </a:t>
            </a:r>
            <a:r>
              <a:rPr lang="en" sz="1200">
                <a:solidFill>
                  <a:srgbClr val="3A3A3A"/>
                </a:solidFill>
                <a:highlight>
                  <a:srgbClr val="FFFFFF"/>
                </a:highlight>
              </a:rPr>
              <a:t>by the human user controlling him in order to receive the reward of moving to the next level.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44ac40e8a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44ac40e8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We will use a 5x5 grid world where the starting state is (0, 0) and the end state is (4, 4).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With a learning rate of .1 and and error rate gamma at 0.9 to reach maximum convergence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Here, α∈[0,1]  is the step size, based on new evidence from the environment, we will determine how aggressively we should update our estimates </a:t>
            </a:r>
            <a:r>
              <a:rPr lang="en"/>
              <a:t>parameters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Q-value is assigned to every possible state or action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can be thought of as the expected future rewards R of taking action A when in a particular state S; the Q-value thus representing that futuristic reward.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Agents in this grid world continue taking actions until they reach their terminal state, updating their Q-values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tried altering both the learning rate and error rate and found this to be the best </a:t>
            </a:r>
            <a:r>
              <a:rPr lang="en"/>
              <a:t>convergence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44ac40e8a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44ac40e8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Program intilizes with 3 simple loops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The inner loop implements the policy for the stochastic </a:t>
            </a:r>
            <a:r>
              <a:rPr lang="en"/>
              <a:t>probability</a:t>
            </a:r>
            <a:r>
              <a:rPr lang="en"/>
              <a:t> updating action s and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While the outer loop updates the final </a:t>
            </a:r>
            <a:r>
              <a:rPr lang="en"/>
              <a:t>iteration</a:t>
            </a:r>
            <a:r>
              <a:rPr lang="en"/>
              <a:t> of the Q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And the middle loop </a:t>
            </a:r>
            <a:r>
              <a:rPr lang="en"/>
              <a:t>initializes</a:t>
            </a:r>
            <a:r>
              <a:rPr lang="en"/>
              <a:t> the count and random actions to implement each episode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44ac40e8a_0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44ac40e8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  <a:p>
            <a:pPr indent="0" lvl="0" marL="0" marR="190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190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Based on the step-to-goal curve, we can see that with an epsilon of 0.1, the agent learns the optimal policy by the eighth episode and the step-to-goal curve converges. The agent tries to find a better policy in the first eight episodes.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44ac40e8a_0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44ac40e8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Results from heatmap: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A3A3A"/>
                </a:solidFill>
                <a:highlight>
                  <a:schemeClr val="lt1"/>
                </a:highlight>
              </a:rPr>
              <a:t>By looking at the heatmap Vtable, it is clear that the optimal policy is to move East 4 times, and North 4 times, resulting in an average of 8 steps per episode.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44ac40e8a_0_1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44ac40e8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End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200"/>
              <a:buChar char="●"/>
            </a:pPr>
            <a:r>
              <a:rPr lang="en" sz="1200">
                <a:solidFill>
                  <a:srgbClr val="3A3A3A"/>
                </a:solidFill>
                <a:highlight>
                  <a:srgbClr val="FFFFFF"/>
                </a:highlight>
              </a:rPr>
              <a:t>Unfortunately Q-bert ulike Q-learning was navigated through obstacles by human intelligence.</a:t>
            </a:r>
            <a:endParaRPr sz="12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A3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44ac40e8a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44ac40e8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By contrast, Q-learning is considered deterministic in that its  output is determined solely by the input and initial conditions, thereby always returning the same results.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It also has better cabilbilites for handling real world scenarios for learning environments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44ac40e8a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44ac40e8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Value iteration</a:t>
            </a:r>
            <a:endParaRPr sz="12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We see that It has problems such as:</a:t>
            </a:r>
            <a:endParaRPr sz="12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Policy may converge sooner than values (policy iterations)</a:t>
            </a:r>
            <a:endParaRPr sz="12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Policy extraction is a second step</a:t>
            </a:r>
            <a:endParaRPr sz="12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And assumes perfect knowledge of transition and reward functions</a:t>
            </a:r>
            <a:endParaRPr sz="12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This is not very practical for real world applications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44ac40e8a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44ac40e8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 in retrospect when we look at reinforcement learning and see that there are 2 main types of RL algorithms models: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>
                <a:solidFill>
                  <a:schemeClr val="dk1"/>
                </a:solidFill>
              </a:rPr>
              <a:t>Model-free algorithms estimate the optimal policy without estimating or using the dynamics (transition and reward functions) of the environment.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>
                <a:solidFill>
                  <a:schemeClr val="dk1"/>
                </a:solidFill>
              </a:rPr>
              <a:t>In contrast, a model-based algorithm estimates the optimal policy based on the transition function (and the reward function).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 sz="1150">
                <a:solidFill>
                  <a:srgbClr val="232629"/>
                </a:solidFill>
                <a:highlight>
                  <a:schemeClr val="lt1"/>
                </a:highlight>
              </a:rPr>
              <a:t>A RL agent is not "model-based" just because there is a model of the environment implemented. The learning algorithms must explicitly refer to the model in order to qualify as "model-based":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A3A3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44ac40e8a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44ac40e8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The Q-learning algorithm learns the optimal Markov Decision Process (MDP) policy based on Q-values which estimate the “value” of taking an action at a given state.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The policy can then learn from these values by inferring them to a Q-table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Q-functions are based on the Bellman equation and take two inputs: state (s) and action (a).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44ac40e8a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44ac40e8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Follow flow of Q-learning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44ac40e8a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44ac40e8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Q-learning Definition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Follow the </a:t>
            </a:r>
            <a:r>
              <a:rPr lang="en">
                <a:solidFill>
                  <a:schemeClr val="dk1"/>
                </a:solidFill>
              </a:rPr>
              <a:t>pseudocode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>
                <a:solidFill>
                  <a:schemeClr val="dk1"/>
                </a:solidFill>
              </a:rPr>
              <a:t>explain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44ac40e8a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44ac40e8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For every possible state and action, there is a Q-value in a standard Q-learning approach.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As a result of taking action A in state S, Q represents the utility of the action in that state; that is, roughly, the expected future reward 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Q-value flow explains: =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Were s is the current state, a is the current action, s′  is the next state, and a′ represents an action from s′, and were γ  represents the discount factor for q-values as agents move through the grid, they update their Q-values to the Q-table as they go. An episode is the sequence of actions taken from the starting state to the terminal state.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pritchard2021@fau.edu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spritchard2021@fau.edu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spritchard2021@fau.edu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 Reinforcement learning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Florida Atlantic University - CAP 6229 Reinforcement Learning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826050" y="3778625"/>
            <a:ext cx="57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Shaun Pritchard  * Email: </a:t>
            </a:r>
            <a:r>
              <a:rPr lang="en" u="sng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spritchard2021@fau.edu</a:t>
            </a: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*  Spring 2022 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8000" y="4178818"/>
            <a:ext cx="1618002" cy="6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-125" y="43251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College of Engineering and Computer Science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5" y="1558825"/>
            <a:ext cx="1675050" cy="16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 Initialization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875" y="1017725"/>
            <a:ext cx="4680126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216250" y="2018613"/>
            <a:ext cx="3938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Requirements: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5 x 5 grid world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End state of 4 with reward of 1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Alpha = 0.1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Gamma = 0.9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1000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iterations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600" y="121725"/>
            <a:ext cx="896000" cy="8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 Code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5600" y="121725"/>
            <a:ext cx="896000" cy="8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53076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 Results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13" y="1293675"/>
            <a:ext cx="58959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 Results</a:t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225" y="1386400"/>
            <a:ext cx="52197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4294967295" type="ctrTitle"/>
          </p:nvPr>
        </p:nvSpPr>
        <p:spPr>
          <a:xfrm>
            <a:off x="817308" y="0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Q-Learning Reinforcement learning</a:t>
            </a:r>
            <a:endParaRPr sz="4400"/>
          </a:p>
        </p:txBody>
      </p:sp>
      <p:sp>
        <p:nvSpPr>
          <p:cNvPr id="175" name="Google Shape;175;p26"/>
          <p:cNvSpPr txBox="1"/>
          <p:nvPr>
            <p:ph idx="4294967295" type="subTitle"/>
          </p:nvPr>
        </p:nvSpPr>
        <p:spPr>
          <a:xfrm>
            <a:off x="817300" y="23099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Florida Atlantic University - CAP 6229 Reinforcement Learning</a:t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1972100" y="2913650"/>
            <a:ext cx="57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Shaun Pritchard  * Email: </a:t>
            </a:r>
            <a:r>
              <a:rPr lang="en" u="sng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spritchard2021@fau.edu</a:t>
            </a: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*  Spring 2022 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3000" y="4218050"/>
            <a:ext cx="1584102" cy="67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146050" y="34601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College of Engineering and Computer Science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4475" y="817425"/>
            <a:ext cx="1675050" cy="16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idx="4294967295"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 Reinforcement learning</a:t>
            </a:r>
            <a:endParaRPr/>
          </a:p>
        </p:txBody>
      </p:sp>
      <p:sp>
        <p:nvSpPr>
          <p:cNvPr id="185" name="Google Shape;185;p27"/>
          <p:cNvSpPr txBox="1"/>
          <p:nvPr>
            <p:ph idx="4294967295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Florida Atlantic University - CAP 6229 Reinforcement Learning</a:t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1826050" y="3778625"/>
            <a:ext cx="57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Shaun Pritchard  * Email: </a:t>
            </a:r>
            <a:r>
              <a:rPr lang="en" u="sng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spritchard2021@fau.edu</a:t>
            </a: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*  Spring 2022 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8000" y="4178818"/>
            <a:ext cx="1618002" cy="6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-125" y="43251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College of Engineering and Computer Science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5" y="1558825"/>
            <a:ext cx="1675050" cy="16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Q-Bert  in Q-learning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188" y="1216450"/>
            <a:ext cx="6533625" cy="346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2600"/>
            <a:ext cx="8839200" cy="1641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600" y="121725"/>
            <a:ext cx="896000" cy="8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</a:t>
            </a:r>
            <a:r>
              <a:rPr lang="en"/>
              <a:t>Iteration</a:t>
            </a:r>
            <a:r>
              <a:rPr lang="en"/>
              <a:t> 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181100"/>
            <a:ext cx="809625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600" y="121725"/>
            <a:ext cx="896000" cy="8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Models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850" y="840750"/>
            <a:ext cx="5057450" cy="286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600" y="121725"/>
            <a:ext cx="896000" cy="8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</a:t>
            </a:r>
            <a:r>
              <a:rPr lang="en"/>
              <a:t>Function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13" y="1309125"/>
            <a:ext cx="8124575" cy="30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600" y="121725"/>
            <a:ext cx="896000" cy="8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 Algorithm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1359275" y="2123850"/>
            <a:ext cx="2178000" cy="895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Iteration</a:t>
            </a:r>
            <a:r>
              <a:rPr b="1" lang="en" sz="1700"/>
              <a:t> Results for the Q-Table</a:t>
            </a:r>
            <a:endParaRPr b="1" sz="1700"/>
          </a:p>
        </p:txBody>
      </p:sp>
      <p:sp>
        <p:nvSpPr>
          <p:cNvPr id="105" name="Google Shape;105;p19"/>
          <p:cNvSpPr/>
          <p:nvPr/>
        </p:nvSpPr>
        <p:spPr>
          <a:xfrm>
            <a:off x="4430975" y="522250"/>
            <a:ext cx="3137400" cy="636300"/>
          </a:xfrm>
          <a:prstGeom prst="flowChartAlternateProcess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Initialize</a:t>
            </a:r>
            <a:r>
              <a:rPr b="1" lang="en" sz="1700">
                <a:solidFill>
                  <a:schemeClr val="dk1"/>
                </a:solidFill>
              </a:rPr>
              <a:t> Q-Table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4430975" y="1430463"/>
            <a:ext cx="3137400" cy="636300"/>
          </a:xfrm>
          <a:prstGeom prst="flowChartAlternateProcess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Choose an Action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430975" y="2339363"/>
            <a:ext cx="3137400" cy="636300"/>
          </a:xfrm>
          <a:prstGeom prst="flowChartAlternateProcess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Perform</a:t>
            </a:r>
            <a:r>
              <a:rPr b="1" lang="en" sz="1700">
                <a:solidFill>
                  <a:schemeClr val="dk1"/>
                </a:solidFill>
              </a:rPr>
              <a:t> Action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4430975" y="3248250"/>
            <a:ext cx="3137400" cy="636300"/>
          </a:xfrm>
          <a:prstGeom prst="flowChartAlternateProcess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Calculate</a:t>
            </a:r>
            <a:r>
              <a:rPr b="1" lang="en" sz="1700">
                <a:solidFill>
                  <a:schemeClr val="dk1"/>
                </a:solidFill>
              </a:rPr>
              <a:t> reward</a:t>
            </a:r>
            <a:r>
              <a:rPr lang="en">
                <a:highlight>
                  <a:schemeClr val="dk1"/>
                </a:highlight>
              </a:rPr>
              <a:t> </a:t>
            </a:r>
            <a:endParaRPr>
              <a:highlight>
                <a:schemeClr val="dk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D5D5D5"/>
              </a:solidFill>
              <a:highlight>
                <a:srgbClr val="383838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4430975" y="4157125"/>
            <a:ext cx="3137400" cy="636300"/>
          </a:xfrm>
          <a:prstGeom prst="flowChartAlternateProcess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Update Q-Table</a:t>
            </a:r>
            <a:endParaRPr b="1" sz="1700">
              <a:solidFill>
                <a:schemeClr val="dk1"/>
              </a:solidFill>
            </a:endParaRPr>
          </a:p>
        </p:txBody>
      </p:sp>
      <p:cxnSp>
        <p:nvCxnSpPr>
          <p:cNvPr id="110" name="Google Shape;110;p19"/>
          <p:cNvCxnSpPr>
            <a:stCxn id="105" idx="2"/>
            <a:endCxn id="106" idx="0"/>
          </p:cNvCxnSpPr>
          <p:nvPr/>
        </p:nvCxnSpPr>
        <p:spPr>
          <a:xfrm>
            <a:off x="5999675" y="1158550"/>
            <a:ext cx="0" cy="27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9"/>
          <p:cNvCxnSpPr>
            <a:stCxn id="106" idx="2"/>
            <a:endCxn id="107" idx="0"/>
          </p:cNvCxnSpPr>
          <p:nvPr/>
        </p:nvCxnSpPr>
        <p:spPr>
          <a:xfrm>
            <a:off x="5999675" y="2066763"/>
            <a:ext cx="0" cy="27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9"/>
          <p:cNvCxnSpPr>
            <a:stCxn id="107" idx="2"/>
            <a:endCxn id="108" idx="0"/>
          </p:cNvCxnSpPr>
          <p:nvPr/>
        </p:nvCxnSpPr>
        <p:spPr>
          <a:xfrm>
            <a:off x="5999675" y="2975663"/>
            <a:ext cx="0" cy="27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9"/>
          <p:cNvCxnSpPr>
            <a:endCxn id="109" idx="0"/>
          </p:cNvCxnSpPr>
          <p:nvPr/>
        </p:nvCxnSpPr>
        <p:spPr>
          <a:xfrm>
            <a:off x="5999675" y="3884425"/>
            <a:ext cx="0" cy="27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9"/>
          <p:cNvCxnSpPr>
            <a:stCxn id="109" idx="1"/>
            <a:endCxn id="104" idx="2"/>
          </p:cNvCxnSpPr>
          <p:nvPr/>
        </p:nvCxnSpPr>
        <p:spPr>
          <a:xfrm rot="10800000">
            <a:off x="2448275" y="3019675"/>
            <a:ext cx="1982700" cy="14556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>
            <a:stCxn id="104" idx="0"/>
            <a:endCxn id="105" idx="1"/>
          </p:cNvCxnSpPr>
          <p:nvPr/>
        </p:nvCxnSpPr>
        <p:spPr>
          <a:xfrm rot="-5400000">
            <a:off x="2797925" y="490800"/>
            <a:ext cx="1283400" cy="19827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9"/>
          <p:cNvSpPr txBox="1"/>
          <p:nvPr/>
        </p:nvSpPr>
        <p:spPr>
          <a:xfrm>
            <a:off x="509700" y="4475275"/>
            <a:ext cx="30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Iterate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until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convergence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5600" y="121725"/>
            <a:ext cx="896000" cy="8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 Definition 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825" y="1390125"/>
            <a:ext cx="4924474" cy="36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600" y="121725"/>
            <a:ext cx="896000" cy="8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 Basics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725950" y="1853500"/>
            <a:ext cx="772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50">
                <a:highlight>
                  <a:srgbClr val="FFFFFF"/>
                </a:highlight>
                <a:latin typeface="Noto Sans Thai"/>
                <a:ea typeface="Noto Sans Thai"/>
                <a:cs typeface="Noto Sans Thai"/>
                <a:sym typeface="Noto Sans Thai"/>
              </a:rPr>
              <a:t>Q(s, a) &lt;  -Q(s, a) + R+ </a:t>
            </a:r>
            <a:r>
              <a:rPr b="1" i="1" lang="en" sz="3950">
                <a:solidFill>
                  <a:srgbClr val="202124"/>
                </a:solidFill>
                <a:highlight>
                  <a:srgbClr val="FFFFFF"/>
                </a:highlight>
                <a:latin typeface="Noto Sans Thai"/>
                <a:ea typeface="Noto Sans Thai"/>
                <a:cs typeface="Noto Sans Thai"/>
                <a:sym typeface="Noto Sans Thai"/>
              </a:rPr>
              <a:t>γ </a:t>
            </a:r>
            <a:r>
              <a:rPr i="1" lang="en" sz="3050">
                <a:highlight>
                  <a:srgbClr val="FFFFFF"/>
                </a:highlight>
                <a:latin typeface="Noto Sans Thai"/>
                <a:ea typeface="Noto Sans Thai"/>
                <a:cs typeface="Noto Sans Thai"/>
                <a:sym typeface="Noto Sans Thai"/>
              </a:rPr>
              <a:t>* max</a:t>
            </a:r>
            <a:r>
              <a:rPr b="1" i="1" lang="en" sz="1850">
                <a:highlight>
                  <a:srgbClr val="FFFFFF"/>
                </a:highlight>
                <a:latin typeface="Noto Sans Thai"/>
                <a:ea typeface="Noto Sans Thai"/>
                <a:cs typeface="Noto Sans Thai"/>
                <a:sym typeface="Noto Sans Thai"/>
              </a:rPr>
              <a:t>a</a:t>
            </a:r>
            <a:r>
              <a:rPr i="1" lang="en" sz="3050">
                <a:highlight>
                  <a:srgbClr val="FFFFFF"/>
                </a:highlight>
                <a:latin typeface="Noto Sans Thai"/>
                <a:ea typeface="Noto Sans Thai"/>
                <a:cs typeface="Noto Sans Thai"/>
                <a:sym typeface="Noto Sans Thai"/>
              </a:rPr>
              <a:t> Q(s', a')  </a:t>
            </a:r>
            <a:r>
              <a:rPr lang="en" sz="3050">
                <a:highlight>
                  <a:srgbClr val="FFFFFF"/>
                </a:highlight>
              </a:rPr>
              <a:t>        </a:t>
            </a:r>
            <a:r>
              <a:rPr lang="en" sz="1050">
                <a:highlight>
                  <a:srgbClr val="FFFFFF"/>
                </a:highlight>
              </a:rPr>
              <a:t> 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31" name="Google Shape;131;p21"/>
          <p:cNvCxnSpPr/>
          <p:nvPr/>
        </p:nvCxnSpPr>
        <p:spPr>
          <a:xfrm rot="10800000">
            <a:off x="1221250" y="2750425"/>
            <a:ext cx="0" cy="10812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1"/>
          <p:cNvCxnSpPr/>
          <p:nvPr/>
        </p:nvCxnSpPr>
        <p:spPr>
          <a:xfrm rot="10800000">
            <a:off x="1696975" y="2750425"/>
            <a:ext cx="0" cy="10812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1"/>
          <p:cNvSpPr/>
          <p:nvPr/>
        </p:nvSpPr>
        <p:spPr>
          <a:xfrm>
            <a:off x="5359750" y="1853500"/>
            <a:ext cx="2146800" cy="8649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2455900" y="1853500"/>
            <a:ext cx="2548500" cy="8649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942700" y="3831625"/>
            <a:ext cx="6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State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1399900" y="3831625"/>
            <a:ext cx="7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Action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37" name="Google Shape;137;p21"/>
          <p:cNvCxnSpPr/>
          <p:nvPr/>
        </p:nvCxnSpPr>
        <p:spPr>
          <a:xfrm rot="10800000">
            <a:off x="6742050" y="2902825"/>
            <a:ext cx="0" cy="10812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1"/>
          <p:cNvSpPr txBox="1"/>
          <p:nvPr/>
        </p:nvSpPr>
        <p:spPr>
          <a:xfrm>
            <a:off x="6472350" y="4168450"/>
            <a:ext cx="6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State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6929550" y="4168450"/>
            <a:ext cx="7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Action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6589650" y="3937425"/>
            <a:ext cx="9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Previous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41" name="Google Shape;141;p21"/>
          <p:cNvCxnSpPr/>
          <p:nvPr/>
        </p:nvCxnSpPr>
        <p:spPr>
          <a:xfrm rot="10800000">
            <a:off x="7199250" y="2902825"/>
            <a:ext cx="0" cy="10812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5600" y="121725"/>
            <a:ext cx="896000" cy="8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