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Roboto"/>
      <p:regular r:id="rId53"/>
      <p:bold r:id="rId54"/>
      <p:italic r:id="rId55"/>
      <p:boldItalic r:id="rId56"/>
    </p:embeddedFont>
    <p:embeddedFont>
      <p:font typeface="Work Sans SemiBold"/>
      <p:regular r:id="rId57"/>
      <p:bold r:id="rId58"/>
      <p:italic r:id="rId59"/>
      <p:boldItalic r:id="rId60"/>
    </p:embeddedFont>
    <p:embeddedFont>
      <p:font typeface="Work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WorkSans-bold.fntdata"/><Relationship Id="rId61" Type="http://schemas.openxmlformats.org/officeDocument/2006/relationships/font" Target="fonts/WorkSans-regular.fntdata"/><Relationship Id="rId20" Type="http://schemas.openxmlformats.org/officeDocument/2006/relationships/slide" Target="slides/slide16.xml"/><Relationship Id="rId64" Type="http://schemas.openxmlformats.org/officeDocument/2006/relationships/font" Target="fonts/WorkSans-boldItalic.fntdata"/><Relationship Id="rId63" Type="http://schemas.openxmlformats.org/officeDocument/2006/relationships/font" Target="fonts/Work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SemiBol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italic.fntdata"/><Relationship Id="rId10" Type="http://schemas.openxmlformats.org/officeDocument/2006/relationships/slide" Target="slides/slide6.xml"/><Relationship Id="rId54" Type="http://schemas.openxmlformats.org/officeDocument/2006/relationships/font" Target="fonts/Roboto-bold.fntdata"/><Relationship Id="rId13" Type="http://schemas.openxmlformats.org/officeDocument/2006/relationships/slide" Target="slides/slide9.xml"/><Relationship Id="rId57" Type="http://schemas.openxmlformats.org/officeDocument/2006/relationships/font" Target="fonts/WorkSansSemiBold-regular.fntdata"/><Relationship Id="rId12" Type="http://schemas.openxmlformats.org/officeDocument/2006/relationships/slide" Target="slides/slide8.xml"/><Relationship Id="rId56" Type="http://schemas.openxmlformats.org/officeDocument/2006/relationships/font" Target="fonts/Roboto-boldItalic.fntdata"/><Relationship Id="rId15" Type="http://schemas.openxmlformats.org/officeDocument/2006/relationships/slide" Target="slides/slide11.xml"/><Relationship Id="rId59" Type="http://schemas.openxmlformats.org/officeDocument/2006/relationships/font" Target="fonts/WorkSansSemiBold-italic.fntdata"/><Relationship Id="rId14" Type="http://schemas.openxmlformats.org/officeDocument/2006/relationships/slide" Target="slides/slide10.xml"/><Relationship Id="rId58" Type="http://schemas.openxmlformats.org/officeDocument/2006/relationships/font" Target="fonts/WorkSansSemi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2170edf44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2170edf44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5839c2b8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5839c2b8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Univariate</a:t>
            </a:r>
            <a:endParaRPr/>
          </a:p>
          <a:p>
            <a:pPr indent="-298450" lvl="1" marL="914400" rtl="0" algn="l">
              <a:spcBef>
                <a:spcPts val="0"/>
              </a:spcBef>
              <a:spcAft>
                <a:spcPts val="0"/>
              </a:spcAft>
              <a:buSzPts val="1100"/>
              <a:buChar char="➢"/>
            </a:pPr>
            <a:r>
              <a:rPr lang="en"/>
              <a:t>Basic model is univariate, i.e., 1-dimensional</a:t>
            </a:r>
            <a:endParaRPr/>
          </a:p>
          <a:p>
            <a:pPr indent="-298450" lvl="1" marL="914400" rtl="0" algn="l">
              <a:spcBef>
                <a:spcPts val="0"/>
              </a:spcBef>
              <a:spcAft>
                <a:spcPts val="0"/>
              </a:spcAft>
              <a:buSzPts val="1100"/>
              <a:buChar char="➢"/>
            </a:pPr>
            <a:r>
              <a:rPr lang="en"/>
              <a:t>Basic model Assumes only one normal generation mechanism.</a:t>
            </a:r>
            <a:endParaRPr/>
          </a:p>
          <a:p>
            <a:pPr indent="-298450" lvl="1" marL="914400" rtl="0" algn="l">
              <a:spcBef>
                <a:spcPts val="0"/>
              </a:spcBef>
              <a:spcAft>
                <a:spcPts val="0"/>
              </a:spcAft>
              <a:buSzPts val="1100"/>
              <a:buChar char="➢"/>
            </a:pPr>
            <a:r>
              <a:rPr lang="en"/>
              <a:t>Basic model assumes that outliers are rare observations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Multivariate</a:t>
            </a:r>
            <a:endParaRPr/>
          </a:p>
          <a:p>
            <a:pPr indent="-298450" lvl="1" marL="914400" rtl="0" algn="l">
              <a:spcBef>
                <a:spcPts val="0"/>
              </a:spcBef>
              <a:spcAft>
                <a:spcPts val="0"/>
              </a:spcAft>
              <a:buSzPts val="1100"/>
              <a:buChar char="➢"/>
            </a:pPr>
            <a:r>
              <a:rPr lang="en"/>
              <a:t>Data are usually multivariate, i.e., multi-dimensional</a:t>
            </a:r>
            <a:endParaRPr/>
          </a:p>
          <a:p>
            <a:pPr indent="-298450" lvl="1" marL="914400" rtl="0" algn="l">
              <a:spcBef>
                <a:spcPts val="0"/>
              </a:spcBef>
              <a:spcAft>
                <a:spcPts val="0"/>
              </a:spcAft>
              <a:buSzPts val="1100"/>
              <a:buChar char="➢"/>
            </a:pPr>
            <a:r>
              <a:rPr lang="en"/>
              <a:t>There is usually more than one generating mechanism/statistical process underlying the “normal” data.</a:t>
            </a:r>
            <a:endParaRPr/>
          </a:p>
          <a:p>
            <a:pPr indent="-298450" lvl="1" marL="914400" rtl="0" algn="l">
              <a:spcBef>
                <a:spcPts val="0"/>
              </a:spcBef>
              <a:spcAft>
                <a:spcPts val="0"/>
              </a:spcAft>
              <a:buSzPts val="1100"/>
              <a:buChar char="➢"/>
            </a:pPr>
            <a:r>
              <a:rPr lang="en"/>
              <a:t>Anomalies may represent a different class (generating mechanism) of objects, so there may be large class of similar objects that are outliers.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5839c2b8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5839c2b8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two main strategies are based on the frequency and fraction of the anomalies.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we denote by alpha the fraction of training points that are anomalies, then the first case occurs when alpha is at least five percent of the data. Using an unsupervised learning approach, we can fit a two-component mixture model. One component will cover the nominals and the other will cover the anomalies. Even if we have an idea of the size of alpha, we can say a priori we want one mixture component that covers five percent of the data and another one that covers 95 percent. Since we are modeling the anomalies as having a distribution, we must make the assumption that the components are recognizable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Second, if alpha is very small, it can be very small, and in this case, we typically approach anomaly detection by treating it like outlier detection. In other words, we hope the anomalies are very distinct from the nominal data. Alternatively, we can avoid making the distribution assumption, but this will fail if the anomalies are not outliers. Especially in adversarial cases where your adversaries are trying to look like they're normal. The latter can be quite difficult to detect and are sometimes called tells, so you have to be familiar with them. A characteristic of the fraudster's behavior that is essential to carrying out the fraud indicates its outlier nature. This will also fail of course if the nominal distribution itself is highly skewed so that it naturally produces a lot of outliers.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5839c2b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5839c2b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Novelty detection </a:t>
            </a:r>
            <a:r>
              <a:rPr lang="en"/>
              <a:t> aims  is to detect any new observations that can be fit into a data set containing only good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training data is not polluted by outliers and we are interested in detecting whether a new observation is an outlier. In this context an outlier is also called a novelty.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Detecting outliers or . anomalies, is concerned with identifying outliers in data where </a:t>
            </a:r>
            <a:r>
              <a:rPr lang="en">
                <a:solidFill>
                  <a:schemeClr val="dk1"/>
                </a:solidFill>
              </a:rPr>
              <a:t>The training data contains outliers which are defined as observations that are far from the others. Outlier detection estimators thus try to fit the regions where the training data is the most concentrated, ignoring the deviant observations.</a:t>
            </a:r>
            <a:r>
              <a:rPr lang="en"/>
              <a:t>.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5839c2b8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5839c2b8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section we discuss the </a:t>
            </a:r>
            <a:r>
              <a:rPr lang="en"/>
              <a:t>underlying</a:t>
            </a:r>
            <a:r>
              <a:rPr lang="en"/>
              <a:t> issues discovered in the research from the </a:t>
            </a:r>
            <a:r>
              <a:rPr lang="en"/>
              <a:t>baseline</a:t>
            </a:r>
            <a:r>
              <a:rPr lang="en"/>
              <a:t> and other </a:t>
            </a:r>
            <a:r>
              <a:rPr lang="en"/>
              <a:t>prominent</a:t>
            </a:r>
            <a:r>
              <a:rPr lang="en"/>
              <a:t> research areas in outlier detection.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5839c2b8b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5839c2b8b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5839c2b8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5839c2b8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5839c2b8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5839c2b8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Research</a:t>
            </a:r>
            <a:r>
              <a:rPr lang="en"/>
              <a:t> shows that </a:t>
            </a:r>
            <a:r>
              <a:rPr lang="en"/>
              <a:t>Most AD papers only evaluate on a few datasets typically propitiatory data in corporate setting not readily available for researchers to use</a:t>
            </a:r>
            <a:endParaRPr/>
          </a:p>
          <a:p>
            <a:pPr indent="-298450" lvl="0" marL="457200" rtl="0" algn="l">
              <a:spcBef>
                <a:spcPts val="0"/>
              </a:spcBef>
              <a:spcAft>
                <a:spcPts val="0"/>
              </a:spcAft>
              <a:buSzPts val="1100"/>
              <a:buChar char="●"/>
            </a:pPr>
            <a:r>
              <a:rPr lang="en"/>
              <a:t>Research community needs a large and growing collection of public anomaly benchmarks in an array of fields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5839c2b8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5839c2b8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data dimensions increase, any distance between any data objects becomes meaningless. Therefore, the first concern would be identifying outliers and how to model normal objects. A method for detecting outliers is highly dependent on its ability to model normal objects and outliers.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question is  how to define an outlier since applications of outlier analysis are diverse and apply to a variety of areas, including fault detection, intrusion detection, financial fraud, web log analytics, sensor systems, medical applications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also the issue of handling noise in outlier detection. Data sets collected in a wide range of application domains tend to have poor quality because noise tends to be invariable.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Outlier detection depends on the choice of the appropriate similarity or distance measure as well as the relationship model for describing data objects, and these choices are usually determined by the application, since every application has its own set of requirements. How do we benchmark </a:t>
            </a:r>
            <a:r>
              <a:rPr lang="en"/>
              <a:t>Application-specific datasets efficiently?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there is the issue of comprehension. Typically, a user may not only wish to perform outlier detection, but also wish to understand why the detected objects are outliers. In order to satisfy this requirement, it is desirable that an outlier detection method can justify the detection in some way.</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latin typeface="Times"/>
              <a:ea typeface="Times"/>
              <a:cs typeface="Times"/>
              <a:sym typeface="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5839c2b8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5839c2b8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Furthermore, What are the best methods for data-mining outliers?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Outliers are data points that differ greatly from the majority. A model of the normal patterns is often required to produce an outlier score. Outliers are points of data that don't follow this normal model. Outlier detection poses a number of challenges as follows.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Using a dataset contaminated by outliers is a major concern, as it results in inaccurate results in novel cases.</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Anomalies may degrade the final model if the training algorithm lacks robustness. </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If anomalies overlap in nominal clusters, it can be hard to detect them, and these clusters must be dense enough for a reliable model to be developed.</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When outliers are not detected correctly, system reliability can suffer in safety critical environments, where the presence of outliers may imply abnormal activity, such as fraud.</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Char char="●"/>
            </a:pPr>
            <a:r>
              <a:rPr lang="en">
                <a:solidFill>
                  <a:schemeClr val="dk1"/>
                </a:solidFill>
                <a:latin typeface="Times"/>
                <a:ea typeface="Times"/>
                <a:cs typeface="Times"/>
                <a:sym typeface="Times"/>
              </a:rPr>
              <a:t>Distorted data can blur the distinction between normal objects and outliers.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Char char="●"/>
            </a:pPr>
            <a:r>
              <a:rPr lang="en">
                <a:solidFill>
                  <a:schemeClr val="dk1"/>
                </a:solidFill>
                <a:latin typeface="Times"/>
                <a:ea typeface="Times"/>
                <a:cs typeface="Times"/>
                <a:sym typeface="Times"/>
              </a:rPr>
              <a:t>Noise and missing data may hide outliers and reduce the effectiveness of outlier detection.</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Char char="●"/>
            </a:pPr>
            <a:r>
              <a:rPr lang="en">
                <a:solidFill>
                  <a:schemeClr val="dk1"/>
                </a:solidFill>
                <a:latin typeface="Times"/>
                <a:ea typeface="Times"/>
                <a:cs typeface="Times"/>
                <a:sym typeface="Times"/>
              </a:rPr>
              <a:t>For production, testing novel data is insufficient for real-world training models in most cases.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Char char="●"/>
            </a:pPr>
            <a:r>
              <a:rPr lang="en">
                <a:solidFill>
                  <a:schemeClr val="dk1"/>
                </a:solidFill>
                <a:latin typeface="Times"/>
                <a:ea typeface="Times"/>
                <a:cs typeface="Times"/>
                <a:sym typeface="Times"/>
              </a:rPr>
              <a:t>Based on benchmarks and complexity, which algorithms implement the best performance depends on the data type.</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Char char="●"/>
            </a:pPr>
            <a:r>
              <a:rPr lang="en">
                <a:solidFill>
                  <a:schemeClr val="dk1"/>
                </a:solidFill>
                <a:latin typeface="Times"/>
                <a:ea typeface="Times"/>
                <a:cs typeface="Times"/>
                <a:sym typeface="Times"/>
              </a:rPr>
              <a:t>Another main issue is that in real world cases the underlying distribution is usually unknown and cannot be estimated from data without outliers affecting the estimate, thus creating the chicken and the egg problem of which came first.</a:t>
            </a:r>
            <a:endParaRPr>
              <a:solidFill>
                <a:schemeClr val="dk1"/>
              </a:solidFill>
              <a:latin typeface="Times"/>
              <a:ea typeface="Times"/>
              <a:cs typeface="Times"/>
              <a:sym typeface="Times"/>
            </a:endParaRPr>
          </a:p>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These issue pose many  open ended </a:t>
            </a:r>
            <a:r>
              <a:rPr lang="en">
                <a:solidFill>
                  <a:schemeClr val="dk1"/>
                </a:solidFill>
                <a:latin typeface="Times"/>
                <a:ea typeface="Times"/>
                <a:cs typeface="Times"/>
                <a:sym typeface="Times"/>
              </a:rPr>
              <a:t>questions</a:t>
            </a:r>
            <a:r>
              <a:rPr lang="en">
                <a:solidFill>
                  <a:schemeClr val="dk1"/>
                </a:solidFill>
                <a:latin typeface="Times"/>
                <a:ea typeface="Times"/>
                <a:cs typeface="Times"/>
                <a:sym typeface="Times"/>
              </a:rPr>
              <a:t> in the field of study</a:t>
            </a:r>
            <a:endParaRPr>
              <a:solidFill>
                <a:schemeClr val="dk1"/>
              </a:solidFill>
              <a:latin typeface="Times"/>
              <a:ea typeface="Times"/>
              <a:cs typeface="Times"/>
              <a:sym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5839c2b8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5839c2b8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study evaluates a number of novel, baseline, and state-of-the-art detection techniques as well as defines  key issues with the outlier detection problem.</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Based on the underlying approach adopted by each technique l, I have divided existing techniques into different categories based on types, </a:t>
            </a:r>
            <a:r>
              <a:rPr lang="en"/>
              <a:t>techniques</a:t>
            </a:r>
            <a:r>
              <a:rPr lang="en"/>
              <a:t> , methods, and models.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The techniques use key assumptions to distinguish between normal and atypical behavior within each category.</a:t>
            </a:r>
            <a:endParaRPr/>
          </a:p>
          <a:p>
            <a:pPr indent="0" lvl="0" marL="45720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Following this, we will discuss the literature review study conducted in which the baseline research is compared to multiple other sources so as to extend the baseline research.</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My initial research compares 40 outlier detection techniques and models in terms of applications that extend the baseline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5839c2b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5839c2b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solidFill>
                  <a:srgbClr val="0E101A"/>
                </a:solidFill>
                <a:latin typeface="Times"/>
                <a:ea typeface="Times"/>
                <a:cs typeface="Times"/>
                <a:sym typeface="Times"/>
              </a:rPr>
              <a:t>This research compares 40</a:t>
            </a:r>
            <a:r>
              <a:rPr lang="en">
                <a:solidFill>
                  <a:srgbClr val="0E101A"/>
                </a:solidFill>
                <a:latin typeface="Times"/>
                <a:ea typeface="Times"/>
                <a:cs typeface="Times"/>
                <a:sym typeface="Times"/>
              </a:rPr>
              <a:t> </a:t>
            </a:r>
            <a:r>
              <a:rPr b="1" lang="en">
                <a:solidFill>
                  <a:srgbClr val="0E101A"/>
                </a:solidFill>
                <a:latin typeface="Times"/>
                <a:ea typeface="Times"/>
                <a:cs typeface="Times"/>
                <a:sym typeface="Times"/>
              </a:rPr>
              <a:t>novel, baseline, and state-of-the-art unsupervised machine learning algorithms and techniques. Which examines a number of factors that contribute to the emergence of outliers and advances in state-of-the-art anomaly detection. </a:t>
            </a:r>
            <a:endParaRPr b="1">
              <a:solidFill>
                <a:srgbClr val="0E101A"/>
              </a:solidFill>
              <a:latin typeface="Times"/>
              <a:ea typeface="Times"/>
              <a:cs typeface="Times"/>
              <a:sym typeface="Times"/>
            </a:endParaRPr>
          </a:p>
          <a:p>
            <a:pPr indent="0" lvl="0" marL="457200" rtl="0" algn="l">
              <a:lnSpc>
                <a:spcPct val="115000"/>
              </a:lnSpc>
              <a:spcBef>
                <a:spcPts val="0"/>
              </a:spcBef>
              <a:spcAft>
                <a:spcPts val="0"/>
              </a:spcAft>
              <a:buNone/>
            </a:pPr>
            <a:r>
              <a:t/>
            </a:r>
            <a:endParaRPr b="1">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Through the detection of these anomalies, models can be improved as well as critical issues detected. This research will assess  the  baseline research and more modern advanced benchmarked techniques in unsupervised machine learning algorithms to evaluate problems with current outlier detection systems and algorithms in contrast.</a:t>
            </a:r>
            <a:endParaRPr b="1">
              <a:solidFill>
                <a:srgbClr val="0E101A"/>
              </a:solidFill>
              <a:latin typeface="Times"/>
              <a:ea typeface="Times"/>
              <a:cs typeface="Times"/>
              <a:sym typeface="Times"/>
            </a:endParaRPr>
          </a:p>
          <a:p>
            <a:pPr indent="0" lvl="0" marL="457200" rtl="0" algn="l">
              <a:lnSpc>
                <a:spcPct val="115000"/>
              </a:lnSpc>
              <a:spcBef>
                <a:spcPts val="0"/>
              </a:spcBef>
              <a:spcAft>
                <a:spcPts val="0"/>
              </a:spcAft>
              <a:buNone/>
            </a:pPr>
            <a:r>
              <a:t/>
            </a:r>
            <a:endParaRPr b="1">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The evaluation will take an in-depth look at promising Outlier, Anomaly Detection Techniques, and algorithms for mixed type, general, and High-Dimensional Data </a:t>
            </a:r>
            <a:endParaRPr b="1">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Also evaluates well-defined analysis distribution from the perspective of several research fields and applications of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Intrusion Detection,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Fraud Detection,</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 Medical Health,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Industrial Damage Detection,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Sensor Networks,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Textual Anomaly Detection,</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Autonomous</a:t>
            </a:r>
            <a:r>
              <a:rPr b="1" lang="en">
                <a:solidFill>
                  <a:srgbClr val="0E101A"/>
                </a:solidFill>
                <a:latin typeface="Times"/>
                <a:ea typeface="Times"/>
                <a:cs typeface="Times"/>
                <a:sym typeface="Times"/>
              </a:rPr>
              <a:t> </a:t>
            </a:r>
            <a:r>
              <a:rPr b="1" lang="en">
                <a:solidFill>
                  <a:srgbClr val="0E101A"/>
                </a:solidFill>
                <a:latin typeface="Times"/>
                <a:ea typeface="Times"/>
                <a:cs typeface="Times"/>
                <a:sym typeface="Times"/>
              </a:rPr>
              <a:t>vehicles</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Image Processing. </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rPr b="1" lang="en">
                <a:solidFill>
                  <a:srgbClr val="0E101A"/>
                </a:solidFill>
                <a:latin typeface="Times"/>
                <a:ea typeface="Times"/>
                <a:cs typeface="Times"/>
                <a:sym typeface="Times"/>
              </a:rPr>
              <a:t>And so on…</a:t>
            </a:r>
            <a:endParaRPr b="1">
              <a:solidFill>
                <a:srgbClr val="0E101A"/>
              </a:solidFill>
              <a:latin typeface="Times"/>
              <a:ea typeface="Times"/>
              <a:cs typeface="Times"/>
              <a:sym typeface="Times"/>
            </a:endParaRPr>
          </a:p>
          <a:p>
            <a:pPr indent="-298450" lvl="1" marL="914400" rtl="0" algn="l">
              <a:lnSpc>
                <a:spcPct val="115000"/>
              </a:lnSpc>
              <a:spcBef>
                <a:spcPts val="0"/>
              </a:spcBef>
              <a:spcAft>
                <a:spcPts val="0"/>
              </a:spcAft>
              <a:buClr>
                <a:srgbClr val="0E101A"/>
              </a:buClr>
              <a:buSzPts val="1100"/>
              <a:buFont typeface="Times"/>
              <a:buChar char="-"/>
            </a:pPr>
            <a:r>
              <a:t/>
            </a:r>
            <a:endParaRPr b="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lang="en">
                <a:solidFill>
                  <a:srgbClr val="0E101A"/>
                </a:solidFill>
                <a:latin typeface="Times"/>
                <a:ea typeface="Times"/>
                <a:cs typeface="Times"/>
                <a:sym typeface="Times"/>
              </a:rPr>
              <a:t>- </a:t>
            </a:r>
            <a:r>
              <a:rPr b="1" lang="en">
                <a:solidFill>
                  <a:srgbClr val="0E101A"/>
                </a:solidFill>
                <a:latin typeface="Times"/>
                <a:ea typeface="Times"/>
                <a:cs typeface="Times"/>
                <a:sym typeface="Times"/>
              </a:rPr>
              <a:t>The datasets used for benchmark comparisons include both synthetic and novel datasets with a mix of </a:t>
            </a:r>
            <a:r>
              <a:rPr b="1" lang="en">
                <a:solidFill>
                  <a:srgbClr val="0E101A"/>
                </a:solidFill>
                <a:latin typeface="Times"/>
                <a:ea typeface="Times"/>
                <a:cs typeface="Times"/>
                <a:sym typeface="Times"/>
              </a:rPr>
              <a:t>both</a:t>
            </a:r>
            <a:r>
              <a:rPr b="1" lang="en">
                <a:solidFill>
                  <a:srgbClr val="0E101A"/>
                </a:solidFill>
                <a:latin typeface="Times"/>
                <a:ea typeface="Times"/>
                <a:cs typeface="Times"/>
                <a:sym typeface="Times"/>
              </a:rPr>
              <a:t> nominal and categorical features. The results of this study include the creation of a complete and comprehensive resource of outlier and anomalies detection algorithms, including their extensive features of state-of-the-art detection methods. </a:t>
            </a:r>
            <a:endParaRPr b="1">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a:solidFill>
                <a:srgbClr val="0E101A"/>
              </a:solidFill>
              <a:latin typeface="Times"/>
              <a:ea typeface="Times"/>
              <a:cs typeface="Times"/>
              <a:sym typeface="Time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5839c2b8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5839c2b8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5839c2b8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5839c2b8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 – </a:t>
            </a:r>
            <a:r>
              <a:rPr lang="en">
                <a:solidFill>
                  <a:schemeClr val="dk1"/>
                </a:solidFill>
                <a:latin typeface="Times"/>
                <a:ea typeface="Times"/>
                <a:cs typeface="Times"/>
                <a:sym typeface="Times"/>
              </a:rPr>
              <a:t>Global versus local outlier detection Considers the set of reference objects relative to which each point’s “outlierness” is judged is judged</a:t>
            </a:r>
            <a:endParaRPr>
              <a:solidFill>
                <a:schemeClr val="dk1"/>
              </a:solidFill>
              <a:latin typeface="Times"/>
              <a:ea typeface="Times"/>
              <a:cs typeface="Times"/>
              <a:sym typeface="Times"/>
            </a:endParaRPr>
          </a:p>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 – Labeling g versus scoring outliers Considers the output of an algorithm</a:t>
            </a:r>
            <a:endParaRPr>
              <a:solidFill>
                <a:schemeClr val="dk1"/>
              </a:solidFill>
              <a:latin typeface="Times"/>
              <a:ea typeface="Times"/>
              <a:cs typeface="Times"/>
              <a:sym typeface="Times"/>
            </a:endParaRPr>
          </a:p>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 – Modeling properties Considers the concepts based on which “outlierness” is modeled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5839c2b8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5839c2b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Several types of data need to be considered in unsupervised </a:t>
            </a:r>
            <a:r>
              <a:rPr lang="en"/>
              <a:t>outlier</a:t>
            </a:r>
            <a:r>
              <a:rPr lang="en"/>
              <a:t> detection problems,</a:t>
            </a:r>
            <a:endParaRPr/>
          </a:p>
          <a:p>
            <a:pPr indent="-298450" lvl="0" marL="457200" rtl="0" algn="l">
              <a:spcBef>
                <a:spcPts val="0"/>
              </a:spcBef>
              <a:spcAft>
                <a:spcPts val="0"/>
              </a:spcAft>
              <a:buSzPts val="1100"/>
              <a:buChar char="●"/>
            </a:pPr>
            <a:r>
              <a:rPr lang="en"/>
              <a:t>One of the most important factors in detecting outliers and anomalies is the data set explaining variability.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(review)</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General data:</a:t>
            </a:r>
            <a:r>
              <a:rPr lang="en">
                <a:solidFill>
                  <a:srgbClr val="0E101A"/>
                </a:solidFill>
                <a:latin typeface="Times"/>
                <a:ea typeface="Times"/>
                <a:cs typeface="Times"/>
                <a:sym typeface="Times"/>
              </a:rPr>
              <a:t> There are two types of general data, univariate and multivariate, which contain nominal or categorical data, which contribute to data problems of lower feature dimensionality and are assumed to be normally distributed.</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High-dimensional data:</a:t>
            </a:r>
            <a:r>
              <a:rPr lang="en">
                <a:solidFill>
                  <a:srgbClr val="0E101A"/>
                </a:solidFill>
                <a:latin typeface="Times"/>
                <a:ea typeface="Times"/>
                <a:cs typeface="Times"/>
                <a:sym typeface="Times"/>
              </a:rPr>
              <a:t> Datasets with a greater number of feature characteristics p than observations N.  high-dimensional data implies many dimensions/variables/features/columns.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highlight>
                  <a:srgbClr val="FFFFFF"/>
                </a:highlight>
                <a:latin typeface="Times"/>
                <a:ea typeface="Times"/>
                <a:cs typeface="Times"/>
                <a:sym typeface="Times"/>
              </a:rPr>
              <a:t>High-density data:</a:t>
            </a:r>
            <a:r>
              <a:rPr lang="en">
                <a:solidFill>
                  <a:srgbClr val="0E101A"/>
                </a:solidFill>
                <a:highlight>
                  <a:srgbClr val="FFFFFF"/>
                </a:highlight>
                <a:latin typeface="Times"/>
                <a:ea typeface="Times"/>
                <a:cs typeface="Times"/>
                <a:sym typeface="Times"/>
              </a:rPr>
              <a:t> Often refers to massive amounts of data from multiple sources, multiple data sets, or crowded datasets with multiple data points per feature making the data dense.</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highlight>
                <a:srgbClr val="FFFFFF"/>
              </a:highlight>
              <a:latin typeface="Times"/>
              <a:ea typeface="Times"/>
              <a:cs typeface="Times"/>
              <a:sym typeface="Times"/>
            </a:endParaRPr>
          </a:p>
          <a:p>
            <a:pPr indent="0" lvl="0" marL="0" rtl="0" algn="l">
              <a:lnSpc>
                <a:spcPct val="115000"/>
              </a:lnSpc>
              <a:spcBef>
                <a:spcPts val="0"/>
              </a:spcBef>
              <a:spcAft>
                <a:spcPts val="0"/>
              </a:spcAft>
              <a:buNone/>
            </a:pPr>
            <a:r>
              <a:rPr b="1" i="1" lang="en">
                <a:solidFill>
                  <a:schemeClr val="dk1"/>
                </a:solidFill>
                <a:latin typeface="Times"/>
                <a:ea typeface="Times"/>
                <a:cs typeface="Times"/>
                <a:sym typeface="Times"/>
              </a:rPr>
              <a:t>Mixed type data:</a:t>
            </a:r>
            <a:r>
              <a:rPr lang="en">
                <a:solidFill>
                  <a:schemeClr val="dk1"/>
                </a:solidFill>
                <a:latin typeface="Times"/>
                <a:ea typeface="Times"/>
                <a:cs typeface="Times"/>
                <a:sym typeface="Times"/>
              </a:rPr>
              <a:t> refers to data that are a combination of realizations from both continuous and categorical from random variables and is typically handled with clustering methods.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b="1" i="1" lang="en">
                <a:solidFill>
                  <a:srgbClr val="0E101A"/>
                </a:solidFill>
                <a:latin typeface="Times"/>
                <a:ea typeface="Times"/>
                <a:cs typeface="Times"/>
                <a:sym typeface="Times"/>
              </a:rPr>
              <a:t>Real-Time data:</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r</a:t>
            </a:r>
            <a:r>
              <a:rPr lang="en">
                <a:solidFill>
                  <a:schemeClr val="dk1"/>
                </a:solidFill>
                <a:latin typeface="Times"/>
                <a:ea typeface="Times"/>
                <a:cs typeface="Times"/>
                <a:sym typeface="Times"/>
              </a:rPr>
              <a:t>efers to asynchronous information that is delivered immediately after collection and persistance. There is no delay in the timeliness of the information provided. Real-time data is often used for navigation or tracking</a:t>
            </a:r>
            <a:endParaRPr>
              <a:solidFill>
                <a:schemeClr val="dk1"/>
              </a:solidFill>
              <a:latin typeface="Times"/>
              <a:ea typeface="Times"/>
              <a:cs typeface="Times"/>
              <a:sym typeface="Time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5839c2b8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5839c2b8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We can further categorize the type of data for the outlier detection problem as follows</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Normal data:</a:t>
            </a:r>
            <a:r>
              <a:rPr lang="en">
                <a:solidFill>
                  <a:srgbClr val="0E101A"/>
                </a:solidFill>
                <a:latin typeface="Times"/>
                <a:ea typeface="Times"/>
                <a:cs typeface="Times"/>
                <a:sym typeface="Times"/>
              </a:rPr>
              <a:t> These are instances data types are dependent on the normal distribution.</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Time series data:</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A time series can be classified into two types of outliers: point outliers (which are deviations from assumptions at a given time) and shape outliers (which are data points in a contiguous window that are anomalous rather than a single point). Outliers can be found within the time series as particular elements (or time points) or subsequences, known as point outliers and shape outliers, respectively. Time series data can also be dynamic or real time data.</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Evolving Data:</a:t>
            </a:r>
            <a:r>
              <a:rPr lang="en">
                <a:solidFill>
                  <a:schemeClr val="dk1"/>
                </a:solidFill>
                <a:latin typeface="Times"/>
                <a:ea typeface="Times"/>
                <a:cs typeface="Times"/>
                <a:sym typeface="Times"/>
              </a:rPr>
              <a:t> In a real-time or adaptive data stream, data points may change, with feature values changing, and feature space may change, with newly-emerging features over time. Row-streams, on the other hand, deliver points with fixed features one by one.</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chemeClr val="dk1"/>
                </a:solidFill>
                <a:latin typeface="Times"/>
                <a:ea typeface="Times"/>
                <a:cs typeface="Times"/>
                <a:sym typeface="Times"/>
              </a:rPr>
              <a:t>Graph &amp; Network data:</a:t>
            </a:r>
            <a:r>
              <a:rPr lang="en">
                <a:solidFill>
                  <a:schemeClr val="dk1"/>
                </a:solidFill>
                <a:latin typeface="Times"/>
                <a:ea typeface="Times"/>
                <a:cs typeface="Times"/>
                <a:sym typeface="Times"/>
              </a:rPr>
              <a:t> techniques for structured graph data have been of focus recently. As objects in graphs have long-range correlations, a suite of novel technology has been developed for anomaly detection in graph data.</a:t>
            </a:r>
            <a:endParaRPr>
              <a:solidFill>
                <a:schemeClr val="dk1"/>
              </a:solidFill>
              <a:latin typeface="Times"/>
              <a:ea typeface="Times"/>
              <a:cs typeface="Times"/>
              <a:sym typeface="Times"/>
            </a:endParaRPr>
          </a:p>
          <a:p>
            <a:pPr indent="457200" lvl="0" marL="0" rtl="0" algn="l">
              <a:lnSpc>
                <a:spcPct val="115000"/>
              </a:lnSpc>
              <a:spcBef>
                <a:spcPts val="0"/>
              </a:spcBef>
              <a:spcAft>
                <a:spcPts val="0"/>
              </a:spcAft>
              <a:buNone/>
            </a:pPr>
            <a:r>
              <a:t/>
            </a:r>
            <a:endParaRPr>
              <a:solidFill>
                <a:schemeClr val="dk1"/>
              </a:solidFill>
              <a:latin typeface="Times"/>
              <a:ea typeface="Times"/>
              <a:cs typeface="Times"/>
              <a:sym typeface="Time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5839c2b8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5839c2b8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Further categorization is based of </a:t>
            </a:r>
            <a:r>
              <a:rPr b="1" i="1" lang="en">
                <a:solidFill>
                  <a:srgbClr val="0E101A"/>
                </a:solidFill>
                <a:latin typeface="Times"/>
                <a:ea typeface="Times"/>
                <a:cs typeface="Times"/>
                <a:sym typeface="Times"/>
              </a:rPr>
              <a:t>different</a:t>
            </a:r>
            <a:r>
              <a:rPr b="1" i="1" lang="en">
                <a:solidFill>
                  <a:srgbClr val="0E101A"/>
                </a:solidFill>
                <a:latin typeface="Times"/>
                <a:ea typeface="Times"/>
                <a:cs typeface="Times"/>
                <a:sym typeface="Times"/>
              </a:rPr>
              <a:t> methods which outlier detection </a:t>
            </a:r>
            <a:r>
              <a:rPr b="1" i="1" lang="en">
                <a:solidFill>
                  <a:srgbClr val="0E101A"/>
                </a:solidFill>
                <a:latin typeface="Times"/>
                <a:ea typeface="Times"/>
                <a:cs typeface="Times"/>
                <a:sym typeface="Times"/>
              </a:rPr>
              <a:t>analysis</a:t>
            </a:r>
            <a:r>
              <a:rPr b="1" i="1" lang="en">
                <a:solidFill>
                  <a:srgbClr val="0E101A"/>
                </a:solidFill>
                <a:latin typeface="Times"/>
                <a:ea typeface="Times"/>
                <a:cs typeface="Times"/>
                <a:sym typeface="Times"/>
              </a:rPr>
              <a:t> is applied</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i="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Probability-based methods:</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Statistical models rely on the assumption that the majority of the data follows a statistical distribution, and the degree to which an item is an outlier is determined by evaluating the likelihood that the item is generated by the same distribution. In general, the smaller the likelihood, the more unlikely the object is to be from the same distribution, and the more likely it is to be an outlier. Univariate tails are defined as extreme regions that have a probability density below a certain threshold after a model distribution has been chosen.</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Clustering-based methods:</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A clustering algorithm looks for data points that occur together in a group. Models based on clustering look for data points that are isolated from clusters and determine outliers as a result of clustering. Outliers occur in small clusters of their own. Let X1, …, Xn be a set of clusters of a dataset Let X1, ..., Xm be a set of clusters of a dataset T generated by a clustering algorithm, listed in the order of |X1| ≥ |X2| ≥···≥ |Xn |. Given parameters, α, and β, clustering-based outliers are those clusters in Xm through Xn such that the sum of |X1|+|X2|+···+|Xm−1| |T |∗α, |X1|+|X2|+···+|Xm−2| ≤ |T |∗α, and|Xm−1|/|Xm| &gt; β. As a result, every data point belongs to a cluster, or else it is considered an outlier. Clustering-based approaches detect outliers by examining the relationship between objects and clusters.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Distance-based methods:</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To determine whether a data point is an outlier, distance-based models use its Euclidean distance k-nearest neighbors. Outliers are data points whose average distance to their k-closest neighbors is much greater than the distance to their k-th nearest neighbors. Where an object O is in a dataset T is a distance-based outlier, denoted by DB(p, D)-an outlier. Most nearest neighbor techniques calculate the distance or similarity measure between an observation and its neighbors.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Density-based methods:</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The outlier score of a density-based model is determined by the local density of the data point. Outlier scores based on density are usually computed by comparing the local density of an object to the average of its k-nearest neighbors' local density. When cluster density and shape significantly vary with data location, this model is most commonly used.</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Projection-based Methods:</a:t>
            </a:r>
            <a:r>
              <a:rPr b="1" lang="en">
                <a:solidFill>
                  <a:srgbClr val="0E101A"/>
                </a:solidFill>
                <a:latin typeface="Times"/>
                <a:ea typeface="Times"/>
                <a:cs typeface="Times"/>
                <a:sym typeface="Times"/>
              </a:rPr>
              <a:t> </a:t>
            </a:r>
            <a:r>
              <a:rPr lang="en">
                <a:solidFill>
                  <a:schemeClr val="dk1"/>
                </a:solidFill>
                <a:latin typeface="Times"/>
                <a:ea typeface="Times"/>
                <a:cs typeface="Times"/>
                <a:sym typeface="Times"/>
              </a:rPr>
              <a:t>A distance-based threshold for outlier detection can be established using data-driven estimation of the degrees of freedom and scaling parameters of partial distances in the projection models. A sequential outlier detection procedure is based on a joint threshold. In projection models, outliers are identified as occurrences that are less frequent and in terms of their values differ from regular observations. </a:t>
            </a:r>
            <a:endParaRPr b="1">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b="1">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Ranking-based methods:</a:t>
            </a:r>
            <a:r>
              <a:rPr b="1" lang="en">
                <a:solidFill>
                  <a:srgbClr val="0E101A"/>
                </a:solidFill>
                <a:latin typeface="Times"/>
                <a:ea typeface="Times"/>
                <a:cs typeface="Times"/>
                <a:sym typeface="Times"/>
              </a:rPr>
              <a:t> </a:t>
            </a:r>
            <a:r>
              <a:rPr lang="en">
                <a:solidFill>
                  <a:schemeClr val="dk1"/>
                </a:solidFill>
                <a:latin typeface="Times"/>
                <a:ea typeface="Times"/>
                <a:cs typeface="Times"/>
                <a:sym typeface="Times"/>
              </a:rPr>
              <a:t>A ranked-based method examines whether a target is 'central' among its nearest neighbors based on the density of its nearest neighbors. This eliminates the problem of the calculation of density in the neighborhood of the ranking values to data points or evaluations located in a cluster where the cumulative sum of the ranks is relatively low.</a:t>
            </a:r>
            <a:endParaRPr>
              <a:solidFill>
                <a:srgbClr val="0E101A"/>
              </a:solidFill>
              <a:latin typeface="Times"/>
              <a:ea typeface="Times"/>
              <a:cs typeface="Times"/>
              <a:sym typeface="Times"/>
            </a:endParaRPr>
          </a:p>
          <a:p>
            <a:pPr indent="457200" lvl="0" marL="0" rtl="0" algn="l">
              <a:lnSpc>
                <a:spcPct val="115000"/>
              </a:lnSpc>
              <a:spcBef>
                <a:spcPts val="0"/>
              </a:spcBef>
              <a:spcAft>
                <a:spcPts val="0"/>
              </a:spcAft>
              <a:buNone/>
            </a:pPr>
            <a:r>
              <a:t/>
            </a:r>
            <a:endParaRPr>
              <a:solidFill>
                <a:schemeClr val="dk1"/>
              </a:solidFill>
              <a:latin typeface="Times"/>
              <a:ea typeface="Times"/>
              <a:cs typeface="Times"/>
              <a:sym typeface="Time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5839c2b8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5839c2b8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research study I </a:t>
            </a:r>
            <a:r>
              <a:rPr lang="en"/>
              <a:t>implemented</a:t>
            </a:r>
            <a:r>
              <a:rPr lang="en"/>
              <a:t> I further categorized the baseline detection methods into </a:t>
            </a:r>
            <a:r>
              <a:rPr lang="en"/>
              <a:t>specific</a:t>
            </a:r>
            <a:r>
              <a:rPr lang="en"/>
              <a:t> models as follows.</a:t>
            </a:r>
            <a:endParaRPr/>
          </a:p>
          <a:p>
            <a:pPr indent="-298450" lvl="0" marL="457200" rtl="0" algn="l">
              <a:spcBef>
                <a:spcPts val="0"/>
              </a:spcBef>
              <a:spcAft>
                <a:spcPts val="0"/>
              </a:spcAft>
              <a:buSzPts val="1100"/>
              <a:buChar char="●"/>
            </a:pPr>
            <a:r>
              <a:rPr lang="en"/>
              <a:t>These are the models </a:t>
            </a:r>
            <a:r>
              <a:rPr lang="en"/>
              <a:t>in which</a:t>
            </a:r>
            <a:r>
              <a:rPr lang="en"/>
              <a:t> the base categories </a:t>
            </a:r>
            <a:r>
              <a:rPr lang="en"/>
              <a:t>observe</a:t>
            </a:r>
            <a:r>
              <a:rPr lang="en"/>
              <a:t> the </a:t>
            </a:r>
            <a:r>
              <a:rPr lang="en"/>
              <a:t>comparative</a:t>
            </a:r>
            <a:r>
              <a:rPr lang="en"/>
              <a:t> analysis of the 40 different algorithms.</a:t>
            </a:r>
            <a:endParaRPr>
              <a:solidFill>
                <a:schemeClr val="dk1"/>
              </a:solidFill>
              <a:latin typeface="Times"/>
              <a:ea typeface="Times"/>
              <a:cs typeface="Times"/>
              <a:sym typeface="Times"/>
            </a:endParaRPr>
          </a:p>
          <a:p>
            <a:pPr indent="457200" lvl="0" marL="0" rtl="0" algn="l">
              <a:lnSpc>
                <a:spcPct val="115000"/>
              </a:lnSpc>
              <a:spcBef>
                <a:spcPts val="0"/>
              </a:spcBef>
              <a:spcAft>
                <a:spcPts val="0"/>
              </a:spcAft>
              <a:buNone/>
            </a:pPr>
            <a:r>
              <a:t/>
            </a:r>
            <a:endParaRPr>
              <a:solidFill>
                <a:schemeClr val="dk1"/>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Probabilistic-based detection: </a:t>
            </a:r>
            <a:r>
              <a:rPr lang="en">
                <a:solidFill>
                  <a:srgbClr val="0E101A"/>
                </a:solidFill>
                <a:latin typeface="Times"/>
                <a:ea typeface="Times"/>
                <a:cs typeface="Times"/>
                <a:sym typeface="Times"/>
              </a:rPr>
              <a:t>Detects anomalies in statistical distributions using statistical measures. Outlier anomaly detection can rely on rudimentary based algorithm techniques like z-score, modified z-score, IQR, boxplot, and histogram as basic filters. In learning problems, the data tend to follow a statistical distribution, and there can be different levels of complexity for unsupervised learning problems.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Neighbor-based detection: </a:t>
            </a:r>
            <a:r>
              <a:rPr lang="en">
                <a:solidFill>
                  <a:srgbClr val="0E101A"/>
                </a:solidFill>
                <a:latin typeface="Times"/>
                <a:ea typeface="Times"/>
                <a:cs typeface="Times"/>
                <a:sym typeface="Times"/>
              </a:rPr>
              <a:t>Identifying anomalies by using neighbourhood information. Typical examples include kNN[], kNNW[10], LOF[], LoOP[], ODIN[], RBDA[], etc.</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Subspace-based detection: </a:t>
            </a:r>
            <a:r>
              <a:rPr lang="en">
                <a:solidFill>
                  <a:srgbClr val="0E101A"/>
                </a:solidFill>
                <a:latin typeface="Times"/>
                <a:ea typeface="Times"/>
                <a:cs typeface="Times"/>
                <a:sym typeface="Times"/>
              </a:rPr>
              <a:t>Anomalies can be detected through inference of different feature subsets. These include SOD[7], [14, 15], RODS[16], OR[17], [18], etc.</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Ensemble-based detection:</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Using Ensemble techniques, Integrating multiple anomaly detection events to achieve a consensus. Such algorithms are FB [19], HiCS [8], Stein et al. [20], Zimek et al. [21], Passillas et al. [22], and so on.</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b="1" i="1" lang="en">
                <a:solidFill>
                  <a:srgbClr val="0E101A"/>
                </a:solidFill>
                <a:latin typeface="Times"/>
                <a:ea typeface="Times"/>
                <a:cs typeface="Times"/>
                <a:sym typeface="Times"/>
              </a:rPr>
              <a:t>Mixed-based detection:</a:t>
            </a:r>
            <a:r>
              <a:rPr b="1" lang="en">
                <a:solidFill>
                  <a:srgbClr val="0E101A"/>
                </a:solidFill>
                <a:latin typeface="Times"/>
                <a:ea typeface="Times"/>
                <a:cs typeface="Times"/>
                <a:sym typeface="Times"/>
              </a:rPr>
              <a:t> </a:t>
            </a:r>
            <a:r>
              <a:rPr lang="en">
                <a:solidFill>
                  <a:srgbClr val="0E101A"/>
                </a:solidFill>
                <a:latin typeface="Times"/>
                <a:ea typeface="Times"/>
                <a:cs typeface="Times"/>
                <a:sym typeface="Times"/>
              </a:rPr>
              <a:t>Making a unified model for different data types, or taking each data type separately. Classical examples have LOADED [23], ODMAD [24], Zhang et al. [25], Lu et al. [26], Do et al. [27], and so on. Deep Learning Based detection methods are most state of the art and advanced apropo.</a:t>
            </a:r>
            <a:endParaRPr>
              <a:solidFill>
                <a:schemeClr val="dk1"/>
              </a:solidFill>
              <a:latin typeface="Times"/>
              <a:ea typeface="Times"/>
              <a:cs typeface="Times"/>
              <a:sym typeface="Time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5839c2b8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5839c2b8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5839c2b8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5839c2b8b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algorithms tend to break down in high-dimensional feature spaces because classes of objects often exist in specific subspace of the original feature space</a:t>
            </a:r>
            <a:endParaRPr/>
          </a:p>
          <a:p>
            <a:pPr indent="0" lvl="0" marL="0" rtl="0" algn="l">
              <a:lnSpc>
                <a:spcPct val="115000"/>
              </a:lnSpc>
              <a:spcBef>
                <a:spcPts val="0"/>
              </a:spcBef>
              <a:spcAft>
                <a:spcPts val="0"/>
              </a:spcAft>
              <a:buNone/>
            </a:pPr>
            <a:r>
              <a:t/>
            </a:r>
            <a:endParaRPr sz="130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None/>
            </a:pPr>
            <a:r>
              <a:rPr lang="en"/>
              <a:t>• Inaccurate boundaries between the outlier and normal behavior </a:t>
            </a:r>
            <a:endParaRPr/>
          </a:p>
          <a:p>
            <a:pPr indent="0" lvl="0" marL="0" rtl="0" algn="l">
              <a:spcBef>
                <a:spcPts val="0"/>
              </a:spcBef>
              <a:spcAft>
                <a:spcPts val="0"/>
              </a:spcAft>
              <a:buNone/>
            </a:pPr>
            <a:r>
              <a:rPr lang="en"/>
              <a:t>• The high possibility of the normal behavior to continue to evolve and perhaps it might not be a correct representation in the future </a:t>
            </a:r>
            <a:endParaRPr/>
          </a:p>
          <a:p>
            <a:pPr indent="0" lvl="0" marL="0" rtl="0" algn="l">
              <a:spcBef>
                <a:spcPts val="0"/>
              </a:spcBef>
              <a:spcAft>
                <a:spcPts val="0"/>
              </a:spcAft>
              <a:buNone/>
            </a:pPr>
            <a:r>
              <a:rPr lang="en"/>
              <a:t>• Different applications and conflicting notion make it hard to apply techniques developed in one field to another </a:t>
            </a:r>
            <a:endParaRPr/>
          </a:p>
          <a:p>
            <a:pPr indent="0" lvl="0" marL="0" rtl="0" algn="l">
              <a:spcBef>
                <a:spcPts val="0"/>
              </a:spcBef>
              <a:spcAft>
                <a:spcPts val="0"/>
              </a:spcAft>
              <a:buNone/>
            </a:pPr>
            <a:r>
              <a:rPr lang="en"/>
              <a:t>• Noise in the data which mimics real outliers and therefore makes is challenging to distinguish and remove them</a:t>
            </a:r>
            <a:endParaRPr sz="1300">
              <a:solidFill>
                <a:srgbClr val="333333"/>
              </a:solidFill>
              <a:highlight>
                <a:srgbClr val="FCFCFC"/>
              </a:highlight>
              <a:latin typeface="Georgia"/>
              <a:ea typeface="Georgia"/>
              <a:cs typeface="Georgia"/>
              <a:sym typeface="Georg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5839c2b8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05839c2b8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Assuming that neighborhood based algorithms are clustering algorithms, we can also categorize decision and random trees in this category, but in retrospect, this would be considered bivariate.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Nonetheless</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Many clustering algorithms do not assign all points to clusters but account for noise objects account for noise objects look for outliers by applying one of those algorithms and retrieve the noise set clustering algorithms are optimized to find clusters rather than outliers.</a:t>
            </a:r>
            <a:endParaRPr/>
          </a:p>
          <a:p>
            <a:pPr indent="-298450" lvl="0" marL="457200" rtl="0" algn="l">
              <a:spcBef>
                <a:spcPts val="0"/>
              </a:spcBef>
              <a:spcAft>
                <a:spcPts val="0"/>
              </a:spcAft>
              <a:buSzPts val="1100"/>
              <a:buChar char="❖"/>
            </a:pPr>
            <a:r>
              <a:rPr lang="en"/>
              <a:t>These are consideration we need to define about clustering algorithms.</a:t>
            </a:r>
            <a:endParaRPr/>
          </a:p>
          <a:p>
            <a:pPr indent="-298450" lvl="0" marL="457200" rtl="0" algn="l">
              <a:spcBef>
                <a:spcPts val="0"/>
              </a:spcBef>
              <a:spcAft>
                <a:spcPts val="0"/>
              </a:spcAft>
              <a:buSzPts val="1100"/>
              <a:buChar char="❖"/>
            </a:pPr>
            <a:r>
              <a:rPr lang="en"/>
              <a:t>Clustering algorithms are optimized to find clusters rather than outliers.</a:t>
            </a:r>
            <a:endParaRPr/>
          </a:p>
          <a:p>
            <a:pPr indent="-298450" lvl="0" marL="457200" rtl="0" algn="l">
              <a:spcBef>
                <a:spcPts val="0"/>
              </a:spcBef>
              <a:spcAft>
                <a:spcPts val="0"/>
              </a:spcAft>
              <a:buSzPts val="1100"/>
              <a:buChar char="❖"/>
            </a:pPr>
            <a:r>
              <a:rPr lang="en"/>
              <a:t>Accuracy of outlier detection depends on how good the clustering algorithm captures the structure of clusters.</a:t>
            </a:r>
            <a:endParaRPr/>
          </a:p>
          <a:p>
            <a:pPr indent="-298450" lvl="0" marL="457200" rtl="0" algn="l">
              <a:spcBef>
                <a:spcPts val="0"/>
              </a:spcBef>
              <a:spcAft>
                <a:spcPts val="0"/>
              </a:spcAft>
              <a:buSzPts val="1100"/>
              <a:buChar char="❖"/>
            </a:pPr>
            <a:r>
              <a:rPr lang="en"/>
              <a:t>A set of many abnormal data objects that are similar to each other would be recognized as a cluster rather than as noise/outliers.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5839c2b8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5839c2b8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Detect outliers from the complete data space considering all the dimensions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SzPts val="1100"/>
              <a:buChar char="●"/>
            </a:pPr>
            <a:r>
              <a:rPr lang="en"/>
              <a:t>But most outliers are often denoted as rare neighborhood activities in a declining dimensional subspace. For objects with several attributes,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Applied in high dimensional problems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Discover meaningful outliers in a well-organized way by examining dissimilar subsets of dimensions in the dataset.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Approaches are divided into sparse subspace and relevant subspace methods.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former project the high-dimensional data points onto sparse and low dimensional subspaces. These objects within the sparse subspace can then be labeled as outliers since they are characterized with a lower density. One big drawback of these methods is the time consumption with regards to exploring the sparse projections from the entire high-dimensional space. To address this drawback, Aggarwal et al. [6] proposed a method that improves the effectiveness of exploring the subspaces. The subspaces are achieved through an evolutionary algorithm. However, the performance evaluation of the algorithm is highly dependent on the initial population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2170edf44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2170edf44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Introduction into the works of this research, </a:t>
            </a:r>
            <a:r>
              <a:rPr lang="en">
                <a:solidFill>
                  <a:schemeClr val="dk1"/>
                </a:solidFill>
              </a:rPr>
              <a:t>Analysis of the outlier problem while also discussing assumption of novel, outlier and anomaly detection</a:t>
            </a:r>
            <a:endParaRPr/>
          </a:p>
          <a:p>
            <a:pPr indent="-298450" lvl="0" marL="457200" rtl="0" algn="l">
              <a:spcBef>
                <a:spcPts val="0"/>
              </a:spcBef>
              <a:spcAft>
                <a:spcPts val="0"/>
              </a:spcAft>
              <a:buSzPts val="1100"/>
              <a:buAutoNum type="arabicPeriod"/>
            </a:pPr>
            <a:r>
              <a:rPr lang="en"/>
              <a:t>Discuss common issues in the field of unsupervised outlier detection</a:t>
            </a:r>
            <a:endParaRPr/>
          </a:p>
          <a:p>
            <a:pPr indent="-298450" lvl="0" marL="457200" rtl="0" algn="l">
              <a:spcBef>
                <a:spcPts val="0"/>
              </a:spcBef>
              <a:spcAft>
                <a:spcPts val="0"/>
              </a:spcAft>
              <a:buSzPts val="1100"/>
              <a:buAutoNum type="arabicPeriod"/>
            </a:pPr>
            <a:r>
              <a:rPr lang="en"/>
              <a:t>Current baseline </a:t>
            </a:r>
            <a:r>
              <a:rPr lang="en"/>
              <a:t>techniques</a:t>
            </a:r>
            <a:r>
              <a:rPr lang="en"/>
              <a:t> and models </a:t>
            </a:r>
            <a:r>
              <a:rPr lang="en"/>
              <a:t>implemented</a:t>
            </a:r>
            <a:r>
              <a:rPr lang="en"/>
              <a:t> compared to newer more robust models</a:t>
            </a:r>
            <a:endParaRPr/>
          </a:p>
          <a:p>
            <a:pPr indent="-298450" lvl="0" marL="457200" rtl="0" algn="l">
              <a:spcBef>
                <a:spcPts val="0"/>
              </a:spcBef>
              <a:spcAft>
                <a:spcPts val="0"/>
              </a:spcAft>
              <a:buSzPts val="1100"/>
              <a:buAutoNum type="arabicPeriod"/>
            </a:pPr>
            <a:r>
              <a:rPr lang="en"/>
              <a:t>Critique</a:t>
            </a:r>
            <a:r>
              <a:rPr lang="en"/>
              <a:t> of  </a:t>
            </a:r>
            <a:r>
              <a:rPr lang="en"/>
              <a:t>baseline</a:t>
            </a:r>
            <a:r>
              <a:rPr lang="en"/>
              <a:t> models and current </a:t>
            </a:r>
            <a:r>
              <a:rPr lang="en">
                <a:solidFill>
                  <a:schemeClr val="dk1"/>
                </a:solidFill>
              </a:rPr>
              <a:t>techniques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Summary of works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Conclusions and future works in the related field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5839c2b8b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5839c2b8b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ensemble-based techniques for outlier detection when compared to other OD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often used in recent outlier detection problems [183], [184], and have more open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Ensemble techniques are used in cases where one is prompted to answer the question of whether an outlier should be a linear-model based, distance based, or other kinds of model-based.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usually applied in classification and clustering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combine the results from dissimilar models to produce more robust models and then reduce the dependency of one model to a particular dataset or data locality.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ensemble methods in the context of outlier detection are known to be very difficult. Compared to other techniques that have been introduced, including the following: </a:t>
            </a:r>
            <a:endParaRPr/>
          </a:p>
          <a:p>
            <a:pPr indent="0" lvl="0" marL="0" rtl="0" algn="l">
              <a:spcBef>
                <a:spcPts val="0"/>
              </a:spcBef>
              <a:spcAft>
                <a:spcPts val="0"/>
              </a:spcAft>
              <a:buNone/>
            </a:pPr>
            <a:r>
              <a:rPr lang="en"/>
              <a:t>(I) Bagging [37] and boosting [184] for classification problems </a:t>
            </a:r>
            <a:endParaRPr/>
          </a:p>
          <a:p>
            <a:pPr indent="0" lvl="0" marL="0" rtl="0" algn="l">
              <a:spcBef>
                <a:spcPts val="0"/>
              </a:spcBef>
              <a:spcAft>
                <a:spcPts val="0"/>
              </a:spcAft>
              <a:buNone/>
            </a:pPr>
            <a:r>
              <a:rPr lang="en"/>
              <a:t>(ii) Isolation forest [192] for parallel techniques.</a:t>
            </a:r>
            <a:endParaRPr/>
          </a:p>
          <a:p>
            <a:pPr indent="0" lvl="0" marL="0" rtl="0" algn="l">
              <a:spcBef>
                <a:spcPts val="0"/>
              </a:spcBef>
              <a:spcAft>
                <a:spcPts val="0"/>
              </a:spcAft>
              <a:buNone/>
            </a:pPr>
            <a:r>
              <a:rPr lang="en"/>
              <a:t> (iii) for sequential methods [185] and Extreme Gradient Boosting Outlier Detection (XGBOD) [183] and a Bagged Outlier Representation Ensemble (BORE) [186] for the hybrid methods.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5839c2b8b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5839c2b8b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Uses different approaches and models for for mixed type data and approaches</a:t>
            </a:r>
            <a:endParaRPr/>
          </a:p>
          <a:p>
            <a:pPr indent="-298450" lvl="0" marL="457200" rtl="0" algn="l">
              <a:spcBef>
                <a:spcPts val="0"/>
              </a:spcBef>
              <a:spcAft>
                <a:spcPts val="0"/>
              </a:spcAft>
              <a:buSzPts val="1100"/>
              <a:buChar char="❖"/>
            </a:pPr>
            <a:r>
              <a:rPr lang="en"/>
              <a:t>Makes a unified model for different data types</a:t>
            </a:r>
            <a:endParaRPr/>
          </a:p>
          <a:p>
            <a:pPr indent="-298450" lvl="0" marL="457200" rtl="0" algn="l">
              <a:spcBef>
                <a:spcPts val="0"/>
              </a:spcBef>
              <a:spcAft>
                <a:spcPts val="0"/>
              </a:spcAft>
              <a:buSzPts val="1100"/>
              <a:buChar char="❖"/>
            </a:pPr>
            <a:r>
              <a:rPr lang="en"/>
              <a:t>Considered  Data types separably</a:t>
            </a:r>
            <a:endParaRPr>
              <a:solidFill>
                <a:srgbClr val="0E101A"/>
              </a:solidFill>
              <a:latin typeface="Times"/>
              <a:ea typeface="Times"/>
              <a:cs typeface="Times"/>
              <a:sym typeface="Time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5839c2b8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05839c2b8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results of my comparative analysis including the Baseline research documents which includes the probabilistic models the neighborhood base models and symbol Subspace mixtape models and the various algorithms and the proposed applications in which they've been benchmarked and studied.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my research paper i conducted a more indepth survey of the algorithms.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05839c2b8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05839c2b8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Consequently, many of the proposed algorithms have limitations, while others have proven versatile and robust, which have been overcome or replaced by modern advances in technology through advances in statistical techniques for artificial intelligence.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In many cases, this research shows astounding performance yet a lack of benchmarks, yet is still apropos for future work through the use of mixed models and ensemble methods. In the context of this study, it appears that outlier detection and corresponding techniques have vast potential for advancement in a number of different fields.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latin typeface="Times"/>
              <a:ea typeface="Times"/>
              <a:cs typeface="Times"/>
              <a:sym typeface="Time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5839c2b8b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05839c2b8b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5839c2b8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5839c2b8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Mean area under the ROC and PR curve per algorithm (descending PR).</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IFOREST has been shown in this study to be an excellent method for identifying outliers in large datasets while also showing excellent scalability on large datasets and a reasonable memory usage for datasets up to one million samples. According to the results, this algorithm is better suited to a production environment than RKDE</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Other </a:t>
            </a:r>
            <a:r>
              <a:rPr lang="en">
                <a:solidFill>
                  <a:srgbClr val="0E101A"/>
                </a:solidFill>
                <a:latin typeface="Times"/>
                <a:ea typeface="Times"/>
                <a:cs typeface="Times"/>
                <a:sym typeface="Times"/>
              </a:rPr>
              <a:t>studies</a:t>
            </a:r>
            <a:r>
              <a:rPr lang="en">
                <a:solidFill>
                  <a:srgbClr val="0E101A"/>
                </a:solidFill>
                <a:latin typeface="Times"/>
                <a:ea typeface="Times"/>
                <a:cs typeface="Times"/>
                <a:sym typeface="Times"/>
              </a:rPr>
              <a:t> that I </a:t>
            </a:r>
            <a:r>
              <a:rPr lang="en">
                <a:solidFill>
                  <a:srgbClr val="0E101A"/>
                </a:solidFill>
                <a:latin typeface="Times"/>
                <a:ea typeface="Times"/>
                <a:cs typeface="Times"/>
                <a:sym typeface="Times"/>
              </a:rPr>
              <a:t>evaluated</a:t>
            </a:r>
            <a:r>
              <a:rPr lang="en">
                <a:solidFill>
                  <a:srgbClr val="0E101A"/>
                </a:solidFill>
                <a:latin typeface="Times"/>
                <a:ea typeface="Times"/>
                <a:cs typeface="Times"/>
                <a:sym typeface="Times"/>
              </a:rPr>
              <a:t> IFOREST also showed high </a:t>
            </a:r>
            <a:r>
              <a:rPr lang="en">
                <a:solidFill>
                  <a:srgbClr val="0E101A"/>
                </a:solidFill>
                <a:latin typeface="Times"/>
                <a:ea typeface="Times"/>
                <a:cs typeface="Times"/>
                <a:sym typeface="Times"/>
              </a:rPr>
              <a:t>performance</a:t>
            </a:r>
            <a:r>
              <a:rPr lang="en">
                <a:solidFill>
                  <a:srgbClr val="0E101A"/>
                </a:solidFill>
                <a:latin typeface="Times"/>
                <a:ea typeface="Times"/>
                <a:cs typeface="Times"/>
                <a:sym typeface="Times"/>
              </a:rPr>
              <a:t> in comparision</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05839c2b8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05839c2b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b="1" lang="en">
                <a:solidFill>
                  <a:srgbClr val="0E101A"/>
                </a:solidFill>
                <a:latin typeface="Times"/>
                <a:ea typeface="Times"/>
                <a:cs typeface="Times"/>
                <a:sym typeface="Times"/>
              </a:rPr>
              <a:t>Isolation Forest:</a:t>
            </a:r>
            <a:r>
              <a:rPr lang="en">
                <a:solidFill>
                  <a:srgbClr val="0E101A"/>
                </a:solidFill>
                <a:latin typeface="Times"/>
                <a:ea typeface="Times"/>
                <a:cs typeface="Times"/>
                <a:sym typeface="Times"/>
              </a:rPr>
              <a:t> In order to isolate outliers, the Isolation Forest algorithm [35] takes advantage of two main characteristics of outliers: First, they are by definition the minority within a dataset, accounted for by a small number of instances, and second, they have characteristics that deviate from the mainstream distribution. A feature is randomly selected from the feature space after recursively partitioning it, and a split value is selected between the maximum and minimum value for the selected feature. Due to the two aforementioned properties, such a partitioning most likely results in outlier observations at the root of the tree, having a shorter average path length, requiring fewer splits. A major advantage of isolation forests is that they allow for sampling. With newer baseline methods and mixed models, which I will discuss later, the IFOR algorithm has shown great performance in consumption.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5839c2b8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05839c2b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study [</a:t>
            </a:r>
            <a:r>
              <a:rPr lang="en"/>
              <a:t>Dietterich el al.,2021</a:t>
            </a:r>
            <a:r>
              <a:rPr lang="en"/>
              <a:t>], showed that  IFOREST very high </a:t>
            </a:r>
            <a:r>
              <a:rPr lang="en"/>
              <a:t>performance</a:t>
            </a:r>
            <a:r>
              <a:rPr lang="en"/>
              <a:t>  using  weather sensor array datasets, This algorithm outperformed state-of-the-art algorithms LODA,ABOD,LOF,SVDD,and OCSVM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5839c2b8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5839c2b8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W</a:t>
            </a:r>
            <a:r>
              <a:rPr lang="en">
                <a:solidFill>
                  <a:srgbClr val="0E101A"/>
                </a:solidFill>
                <a:latin typeface="Times"/>
                <a:ea typeface="Times"/>
                <a:cs typeface="Times"/>
                <a:sym typeface="Times"/>
              </a:rPr>
              <a:t>hen IFOREST was implemented ands compared to the later algorithms with new advanced concept PAC analyst feedback which is an advancement concept of getting analyst feedback on the anomalies where the most anomalous instances are presented to the analyst along with their explanations to obtain their labels.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 PAC learning theory of anomaly detection was developed by Allen fern by  incorporating feedback during the anomaly detection. The analyst investigates one or more items and labels each as either a true positive or false positive. This feedback is incorporated using a recent work [microsoft] that shows that feedback can improve the anomaly detection performance significantly as shown in Fig.2.</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lang="en">
                <a:solidFill>
                  <a:srgbClr val="0E101A"/>
                </a:solidFill>
                <a:latin typeface="Times"/>
                <a:ea typeface="Times"/>
                <a:cs typeface="Times"/>
                <a:sym typeface="Times"/>
              </a:rPr>
              <a:t>This is a concept that showed high performance using more state of the art technuiqes</a:t>
            </a:r>
            <a:endParaRPr>
              <a:solidFill>
                <a:srgbClr val="0E101A"/>
              </a:solidFill>
              <a:latin typeface="Times"/>
              <a:ea typeface="Times"/>
              <a:cs typeface="Times"/>
              <a:sym typeface="Time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05839c2b8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05839c2b8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brevity of this presentation giving my 25 to 30 min trance I redirect to my research analysis which covers more in depth evaluation of the algorithms. But from the algorithm said I researched these one stretchy interest with me. Noticeably they are ensemble and mixed based algorithms which showed promising performance and overall value for outlier detection.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5839c2b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5839c2b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5839c2b8b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05839c2b8b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E101A"/>
                </a:solidFill>
                <a:latin typeface="Times"/>
                <a:ea typeface="Times"/>
                <a:cs typeface="Times"/>
                <a:sym typeface="Times"/>
              </a:rPr>
              <a:t>While the algorithms play a vital role in outlier and anomaly detection the data set explains variability for the relative frequency that's most important and the data set and relative frequency.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5839c2b8b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05839c2b8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I would like to see more research in the use of feature selection and extraction techniques</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45720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457200" lvl="0" marL="0" rtl="0" algn="l">
              <a:lnSpc>
                <a:spcPct val="115000"/>
              </a:lnSpc>
              <a:spcBef>
                <a:spcPts val="0"/>
              </a:spcBef>
              <a:spcAft>
                <a:spcPts val="0"/>
              </a:spcAft>
              <a:buNone/>
            </a:pPr>
            <a:r>
              <a:rPr lang="en">
                <a:solidFill>
                  <a:srgbClr val="0E101A"/>
                </a:solidFill>
                <a:latin typeface="Times"/>
                <a:ea typeface="Times"/>
                <a:cs typeface="Times"/>
                <a:sym typeface="Times"/>
              </a:rPr>
              <a:t>In real world applications, assumptions about real data need to be considered which I felt this study lacked. I would like to see more research in the use of feature selection and extraction techniques. Transference of application data was lacking also robustness of mixed data types was lacking. As mentioned before, the </a:t>
            </a:r>
            <a:r>
              <a:rPr lang="en">
                <a:solidFill>
                  <a:schemeClr val="dk1"/>
                </a:solidFill>
                <a:latin typeface="Times"/>
                <a:ea typeface="Times"/>
                <a:cs typeface="Times"/>
                <a:sym typeface="Times"/>
              </a:rPr>
              <a:t>main issue is that in real world cases the underlying distribution is usually unknown and cannot be estimated from data without outliers affecting the estimate. I also felt that other metrics could have been used to gain more insight into the effectiveness of other performance metrics such as Rank Power (RP) where </a:t>
            </a:r>
            <a:r>
              <a:rPr lang="en" sz="1300">
                <a:solidFill>
                  <a:schemeClr val="dk1"/>
                </a:solidFill>
                <a:latin typeface="Times New Roman"/>
                <a:ea typeface="Times New Roman"/>
                <a:cs typeface="Times New Roman"/>
                <a:sym typeface="Times New Roman"/>
              </a:rPr>
              <a:t>m(m+1)2∑i=1mRior Average precision (AP) whereAP=1|O|∑r=1|o|P@r. I would have liked to see more emphasis on robust applications as well. </a:t>
            </a:r>
            <a:r>
              <a:rPr lang="en">
                <a:solidFill>
                  <a:srgbClr val="0E101A"/>
                </a:solidFill>
                <a:latin typeface="Times"/>
                <a:ea typeface="Times"/>
                <a:cs typeface="Times"/>
                <a:sym typeface="Times"/>
              </a:rPr>
              <a:t>The only algorithm that used feature selection in the baseline study was implemented with SOD, which as shown here [some research] feature selection in outlier detection maximizes efficiency and overall performance. Additionally, I believe the research should have used more robust methods for algorithms while considering well-defined assumptions. Though I do give them credit for measuring computational complexity, in my opinion, more research should incorporate those methods and test computational and time complexity with performance metrics ROC AUC.</a:t>
            </a:r>
            <a:endParaRPr>
              <a:solidFill>
                <a:srgbClr val="0E101A"/>
              </a:solidFill>
              <a:latin typeface="Times"/>
              <a:ea typeface="Times"/>
              <a:cs typeface="Times"/>
              <a:sym typeface="Times"/>
            </a:endParaRPr>
          </a:p>
          <a:p>
            <a:pPr indent="457200" lvl="0" marL="0" rtl="0" algn="l">
              <a:lnSpc>
                <a:spcPct val="115000"/>
              </a:lnSpc>
              <a:spcBef>
                <a:spcPts val="0"/>
              </a:spcBef>
              <a:spcAft>
                <a:spcPts val="0"/>
              </a:spcAft>
              <a:buClr>
                <a:schemeClr val="dk1"/>
              </a:buClr>
              <a:buSzPts val="1100"/>
              <a:buFont typeface="Arial"/>
              <a:buNone/>
            </a:pPr>
            <a:r>
              <a:rPr lang="en">
                <a:solidFill>
                  <a:srgbClr val="0E101A"/>
                </a:solidFill>
                <a:latin typeface="Times"/>
                <a:ea typeface="Times"/>
                <a:cs typeface="Times"/>
                <a:sym typeface="Times"/>
              </a:rPr>
              <a:t>It is my belief that ensemble and mixed model approaches are the most prevalent and hold the greatest advancements as algorithms which are by far the best. Performance, computation, and inference benchmarks outperform those algorithms that have been around for decades. In spite of that, I do not want to minimize the old algorithms for detecting outliers, many of which depend on the application and use-case and are still very effective. Ensemble methods have shown to be highly efficient, but mixed methods that incorporate many different aspects of many different outlier algorithms yield the best results in the end. Also other prominent techniques which have robust applications such as IFOREST show promise in outlier/anomoly detection especially with new application techniques such as analyst feedback which give historical contect to solving real world applications</a:t>
            </a:r>
            <a:endParaRPr>
              <a:solidFill>
                <a:srgbClr val="0E101A"/>
              </a:solidFill>
              <a:latin typeface="Times"/>
              <a:ea typeface="Times"/>
              <a:cs typeface="Times"/>
              <a:sym typeface="Time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5839c2b8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5839c2b8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05839c2b8b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05839c2b8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05839c2b8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05839c2b8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E101A"/>
                </a:solidFill>
                <a:latin typeface="Times"/>
                <a:ea typeface="Times"/>
                <a:cs typeface="Times"/>
                <a:sym typeface="Times"/>
              </a:rPr>
              <a:t>The goal of this research is to provide a comprehensive overview of the various implementations of outlier and anomaly detection techniques using baseline study and other comparative research to define assumptions about data and efficient algorithms of outlier and anomaly detection, as well as an overview of the contrasts between the various approaches and their respective use-cases.</a:t>
            </a:r>
            <a:endParaRPr>
              <a:solidFill>
                <a:srgbClr val="0E101A"/>
              </a:solidFill>
              <a:latin typeface="Times"/>
              <a:ea typeface="Times"/>
              <a:cs typeface="Times"/>
              <a:sym typeface="Times"/>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05839c2b8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05839c2b8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05839c2b8b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05839c2b8b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05839c2b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05839c2b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future work will entail identifying key techniques and benchmarks for robust algorithms for more specific application types such as 1-Intrusion Detection, 2-Fraud Detection, 3-Medical Health, 4-Industrial Damage Detection, 5-Sensor Networks, 6-Textual Anomaly Detection, 7-Image Processing, and 8-Sound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Benchmarks are lacking how can we get more real application data to study? This is a data scarcity and trust issue:</a:t>
            </a:r>
            <a:endParaRPr/>
          </a:p>
          <a:p>
            <a:pPr indent="-298450" lvl="0" marL="457200" rtl="0" algn="l">
              <a:spcBef>
                <a:spcPts val="0"/>
              </a:spcBef>
              <a:spcAft>
                <a:spcPts val="0"/>
              </a:spcAft>
              <a:buSzPts val="1100"/>
              <a:buChar char="●"/>
            </a:pPr>
            <a:r>
              <a:rPr lang="en"/>
              <a:t>One of the greatest barriers to adopting and scaling AI applications is the scarcity of varied, high-quality raw data</a:t>
            </a:r>
            <a:endParaRPr/>
          </a:p>
          <a:p>
            <a:pPr indent="-298450" lvl="0" marL="457200" rtl="0" algn="l">
              <a:spcBef>
                <a:spcPts val="0"/>
              </a:spcBef>
              <a:spcAft>
                <a:spcPts val="0"/>
              </a:spcAft>
              <a:buSzPts val="1100"/>
              <a:buChar char="●"/>
            </a:pPr>
            <a:r>
              <a:rPr lang="en"/>
              <a:t>Federated/distributed architecture</a:t>
            </a:r>
            <a:endParaRPr/>
          </a:p>
          <a:p>
            <a:pPr indent="-298450" lvl="0" marL="457200" rtl="0" algn="l">
              <a:spcBef>
                <a:spcPts val="0"/>
              </a:spcBef>
              <a:spcAft>
                <a:spcPts val="0"/>
              </a:spcAft>
              <a:buSzPts val="1100"/>
              <a:buChar char="●"/>
            </a:pPr>
            <a:r>
              <a:rPr lang="en"/>
              <a:t>Develop an ethical and legal framework for data sharing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Future tests of outlier detection models with more advanced feature selection and extraction methods would be interesting to me. In addition, evaluate state-of-the-art and advanced operations, such as PAC  analysis feedback with baseline and more modern advanced ensemble and deep learning algorithms, or outlier interpretation (ATON). Instead of searching a subspace, ATON directly learns an embedding space and captures each dimension's contribution to the outlierness of the query outlier (i.e., track its contribution to outlierness). ATON consists of a feature embedding module and a self-attention module, which are optimized by triplet deviation-based loss functions. My personal interests lie in machine learning and outlier detection applied to micro-sensor networks. It is something I would definitely like to contribute to if more research and study were devoted to this aspect of the application.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2170edf44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02170edf44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Screen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2170edf44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2170edf44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The goal of the </a:t>
            </a:r>
            <a:r>
              <a:rPr lang="en">
                <a:solidFill>
                  <a:srgbClr val="0E101A"/>
                </a:solidFill>
                <a:latin typeface="Times"/>
                <a:ea typeface="Times"/>
                <a:cs typeface="Times"/>
                <a:sym typeface="Times"/>
              </a:rPr>
              <a:t>initial</a:t>
            </a:r>
            <a:r>
              <a:rPr lang="en">
                <a:solidFill>
                  <a:srgbClr val="0E101A"/>
                </a:solidFill>
                <a:latin typeface="Times"/>
                <a:ea typeface="Times"/>
                <a:cs typeface="Times"/>
                <a:sym typeface="Times"/>
              </a:rPr>
              <a:t>  research is to provide a comprehensive overview of the various implementations of outlier and anomaly detection techniques using baseline study and other comparative research to define assumptions about data and efficient algorithms of outlier and anomaly detection, as well as an overview of the contrasts between the various approaches and their respective use-cases.</a:t>
            </a:r>
            <a:endParaRPr>
              <a:solidFill>
                <a:srgbClr val="0E101A"/>
              </a:solidFill>
              <a:latin typeface="Times"/>
              <a:ea typeface="Times"/>
              <a:cs typeface="Times"/>
              <a:sym typeface="Times"/>
            </a:endParaRPr>
          </a:p>
          <a:p>
            <a:pPr indent="0" lvl="0" marL="45720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So the outline  goes through several different topics I want to start by defining the problem of anomaly detection or novelty </a:t>
            </a:r>
            <a:r>
              <a:rPr lang="en">
                <a:solidFill>
                  <a:srgbClr val="0E101A"/>
                </a:solidFill>
                <a:latin typeface="Times"/>
                <a:ea typeface="Times"/>
                <a:cs typeface="Times"/>
                <a:sym typeface="Times"/>
              </a:rPr>
              <a:t>d</a:t>
            </a:r>
            <a:r>
              <a:rPr lang="en">
                <a:solidFill>
                  <a:srgbClr val="0E101A"/>
                </a:solidFill>
                <a:latin typeface="Times"/>
                <a:ea typeface="Times"/>
                <a:cs typeface="Times"/>
                <a:sym typeface="Times"/>
              </a:rPr>
              <a:t>etection</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Because compared to supervised learning, unsupervised learning has been less studied and is certainly more interest in it that has really picked up in the last few years because the interest of robust AI. </a:t>
            </a:r>
            <a:endParaRPr>
              <a:solidFill>
                <a:srgbClr val="0E101A"/>
              </a:solidFill>
              <a:latin typeface="Times"/>
              <a:ea typeface="Times"/>
              <a:cs typeface="Times"/>
              <a:sym typeface="Times"/>
            </a:endParaRPr>
          </a:p>
          <a:p>
            <a:pPr indent="-298450" lvl="0" marL="457200" rtl="0" algn="l">
              <a:lnSpc>
                <a:spcPct val="115000"/>
              </a:lnSpc>
              <a:spcBef>
                <a:spcPts val="0"/>
              </a:spcBef>
              <a:spcAft>
                <a:spcPts val="0"/>
              </a:spcAft>
              <a:buClr>
                <a:srgbClr val="0E101A"/>
              </a:buClr>
              <a:buSzPts val="1100"/>
              <a:buFont typeface="Times"/>
              <a:buChar char="●"/>
            </a:pPr>
            <a:r>
              <a:rPr lang="en">
                <a:solidFill>
                  <a:srgbClr val="0E101A"/>
                </a:solidFill>
                <a:latin typeface="Times"/>
                <a:ea typeface="Times"/>
                <a:cs typeface="Times"/>
                <a:sym typeface="Times"/>
              </a:rPr>
              <a:t>My research has showed a rich database of Publications in this area.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457200" rtl="0" algn="l">
              <a:lnSpc>
                <a:spcPct val="115000"/>
              </a:lnSpc>
              <a:spcBef>
                <a:spcPts val="0"/>
              </a:spcBef>
              <a:spcAft>
                <a:spcPts val="0"/>
              </a:spcAft>
              <a:buNone/>
            </a:pPr>
            <a:r>
              <a:rPr lang="en">
                <a:solidFill>
                  <a:srgbClr val="0E101A"/>
                </a:solidFill>
                <a:latin typeface="Times"/>
                <a:ea typeface="Times"/>
                <a:cs typeface="Times"/>
                <a:sym typeface="Times"/>
              </a:rPr>
              <a:t>Read List of outline topics</a:t>
            </a:r>
            <a:endParaRPr>
              <a:solidFill>
                <a:srgbClr val="0E101A"/>
              </a:solidFill>
              <a:latin typeface="Times"/>
              <a:ea typeface="Times"/>
              <a:cs typeface="Times"/>
              <a:sym typeface="Times"/>
            </a:endParaRPr>
          </a:p>
          <a:p>
            <a:pPr indent="0" lvl="0" marL="457200" rtl="0" algn="l">
              <a:lnSpc>
                <a:spcPct val="115000"/>
              </a:lnSpc>
              <a:spcBef>
                <a:spcPts val="0"/>
              </a:spcBef>
              <a:spcAft>
                <a:spcPts val="0"/>
              </a:spcAft>
              <a:buNone/>
            </a:pPr>
            <a:r>
              <a:t/>
            </a:r>
            <a:endParaRPr>
              <a:solidFill>
                <a:srgbClr val="0E101A"/>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latin typeface="Times"/>
              <a:ea typeface="Times"/>
              <a:cs typeface="Times"/>
              <a:sym typeface="Times"/>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5839c2b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5839c2b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a:t>
            </a:r>
            <a:r>
              <a:rPr lang="en"/>
              <a:t>o what do we mean by anomaly detection we assume we're going to be working with data that are in the form of feature vectors in dimensional </a:t>
            </a:r>
            <a:r>
              <a:rPr b="1" lang="en"/>
              <a:t>real </a:t>
            </a:r>
            <a:r>
              <a:rPr lang="en"/>
              <a:t>space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That our data consists of mixture of what of what is called nominal points, which are “non-anomalies and the normal points” </a:t>
            </a:r>
            <a:r>
              <a:rPr lang="en"/>
              <a:t> with the</a:t>
            </a:r>
            <a:r>
              <a:rPr lang="en"/>
              <a:t> anomaly points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An anomaly is not just a statistical outlier in all cases, in fact it may not be a statistical outlier if the key thing is that these anomaly points are being generated by some process that's different than the process that's generating the nominal points</a:t>
            </a:r>
            <a:endParaRPr/>
          </a:p>
          <a:p>
            <a:pPr indent="0" lvl="0" marL="457200" rtl="0" algn="l">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solidFill>
                  <a:schemeClr val="dk1"/>
                </a:solidFill>
              </a:rPr>
              <a:t>The anomalies in financial transactions may be the result of fraudulent trend  for instance being </a:t>
            </a:r>
            <a:r>
              <a:rPr lang="en">
                <a:solidFill>
                  <a:schemeClr val="dk1"/>
                </a:solidFill>
              </a:rPr>
              <a:t>adversarial</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Such as criminals engaging in fraud as </a:t>
            </a:r>
            <a:r>
              <a:rPr lang="en">
                <a:solidFill>
                  <a:schemeClr val="dk1"/>
                </a:solidFill>
              </a:rPr>
              <a:t>opposed</a:t>
            </a:r>
            <a:r>
              <a:rPr lang="en">
                <a:solidFill>
                  <a:schemeClr val="dk1"/>
                </a:solidFill>
              </a:rPr>
              <a:t> to some normal assumed distribution of diagnosed machine failures.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 By denoting a of X, we denote the anomaly score computed by some anomaly detection algorithm, which could be broken machines or broken sensors in some network. With the idea that larger scores generally mean things are more anomalous and we may have a variety of globals.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For example, it might be something like data cleaning, but given a set of data points, we might want to find all anomalies in that training data.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In a sense, we want to find fraudulent or transactions in our transaction data. We might also want to know whether a new query point that wasn't in our training data is a nominal point or an anomaly point, so it's a kind of classification type problem, except that we don't have any training data for the anomalies.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sz="700">
                <a:solidFill>
                  <a:schemeClr val="dk1"/>
                </a:solidFill>
              </a:rPr>
              <a:t>According to [Dietterich el al.,2021]</a:t>
            </a:r>
            <a:endParaRPr sz="7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5839c2b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5839c2b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There are three settings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first one is supervised denominator detection where we do have training data</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second one is where the training data are clean so they have they're not contaminated with any anomalies but our test data is going to contain anomalies and so we want to detect those and the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Third is of the unsupervised case where both our training and our test data have anomalies in them and we want to deal with that fact in one way or another.</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supervised case is the least interesting because in most applications of anomaly detection the anomalies are very rare and so even if you have labelled anomaly data it represents such a tiny fraction of your training data that supervised learning really can't work with it the class imbalance is too severe for instance.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example we might have anomaly rates of you know 1 in 10,000 and 100,000 and so that's a very hard case for supervised learning.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most applications there are no training data available for the unsupervised setting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 will focus on this research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5839c2b8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5839c2b8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 anomaly detection research, three kinds of data have been employed to analyze and evaluate anomaly detection algorithms.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First, there are datasets drawn from specific application problems (e.g., [Xue et al. 2006; Lazarevic et al. 2003]).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Second, there are synthetic datasets [Rocke and Woodruff 1996].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Third, there are datasets constructed by taking an existing supervised classification problem and treating one or more of the classes as the anomalies.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Application-specific datasets are very useful. They can help understand and evaluate the algorithm refinements needed to achieve high performance in a particular application. However, often the datasets are not publicly available because of privacy or security considerations (e.g., [Senator et al. 2013]).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5839c2b8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5839c2b8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Another important question about any application of anomaly detection is whether we can assume that the anomalies are coming from a well-defined probability distribution</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Say that the anomalies are the result of repeated instances of known machine failures. In which case we might be willing to assume that the machines are not adversarial and so this is some well-defined distribution that is just so sparse that we can't model it and therefore need to treat it as some anomaly.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In most instances, making this assumption is very risky, especially in adversarial cases. For instance, in fraud insider threats or cybersecurity, your adversaries will adapt to whatever the learning algorithm discovers, so the distribution will shift.</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Another factor is that in open world machine learning, where arbitrary inputs (data with undetected classes) are combined with closed-world models trained on in-distribution data and out-of-distribution data (OOD), there are a number of potential causes of anomalies or processes.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is very risky to assume that we have a good sample of those and so maybe we can't safely make this assumption.</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An anomaly can also be seen as a point of interest that isn't a normal observation, after which the observation becomes no longer interesting and something new is expected, and so the understanding of what is interesting has been evolving over time.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amico/?utm_source=slidesgo_template&amp;utm_medium=referral-link&amp;utm_campaign=sg_resources&amp;utm_content=stories#005dff"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0" name="Shape 50"/>
        <p:cNvGrpSpPr/>
        <p:nvPr/>
      </p:nvGrpSpPr>
      <p:grpSpPr>
        <a:xfrm>
          <a:off x="0" y="0"/>
          <a:ext cx="0" cy="0"/>
          <a:chOff x="0" y="0"/>
          <a:chExt cx="0" cy="0"/>
        </a:xfrm>
      </p:grpSpPr>
      <p:sp>
        <p:nvSpPr>
          <p:cNvPr id="51" name="Google Shape;51;p13"/>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1055250" y="539500"/>
            <a:ext cx="7033500" cy="473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13"/>
          <p:cNvSpPr txBox="1"/>
          <p:nvPr>
            <p:ph idx="1" type="body"/>
          </p:nvPr>
        </p:nvSpPr>
        <p:spPr>
          <a:xfrm>
            <a:off x="713225" y="1013200"/>
            <a:ext cx="7717500" cy="3623100"/>
          </a:xfrm>
          <a:prstGeom prst="rect">
            <a:avLst/>
          </a:prstGeom>
        </p:spPr>
        <p:txBody>
          <a:bodyPr anchorCtr="0" anchor="b" bIns="91425" lIns="91425" spcFirstLastPara="1" rIns="91425" wrap="square" tIns="91425">
            <a:normAutofit/>
          </a:bodyPr>
          <a:lstStyle>
            <a:lvl1pPr indent="-336550" lvl="0" marL="457200" rtl="0">
              <a:spcBef>
                <a:spcPts val="0"/>
              </a:spcBef>
              <a:spcAft>
                <a:spcPts val="0"/>
              </a:spcAft>
              <a:buSzPts val="1700"/>
              <a:buAutoNum type="arabicPeriod"/>
              <a:defRPr sz="11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sp>
        <p:nvSpPr>
          <p:cNvPr id="54" name="Google Shape;54;p13"/>
          <p:cNvSpPr/>
          <p:nvPr/>
        </p:nvSpPr>
        <p:spPr>
          <a:xfrm>
            <a:off x="-1984535"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10800000">
            <a:off x="6126452"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2">
  <p:cSld name="TITLE_1_2">
    <p:spTree>
      <p:nvGrpSpPr>
        <p:cNvPr id="56" name="Shape 56"/>
        <p:cNvGrpSpPr/>
        <p:nvPr/>
      </p:nvGrpSpPr>
      <p:grpSpPr>
        <a:xfrm>
          <a:off x="0" y="0"/>
          <a:ext cx="0" cy="0"/>
          <a:chOff x="0" y="0"/>
          <a:chExt cx="0" cy="0"/>
        </a:xfrm>
      </p:grpSpPr>
      <p:sp>
        <p:nvSpPr>
          <p:cNvPr id="57" name="Google Shape;57;p14"/>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383474" y="169540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3000076" y="-87905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785099" y="-87905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2807400" y="1161125"/>
            <a:ext cx="3529200" cy="13323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SzPts val="7200"/>
              <a:buNone/>
              <a:defRPr sz="72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62" name="Google Shape;62;p14"/>
          <p:cNvSpPr txBox="1"/>
          <p:nvPr>
            <p:ph idx="1" type="subTitle"/>
          </p:nvPr>
        </p:nvSpPr>
        <p:spPr>
          <a:xfrm>
            <a:off x="2378000" y="2493425"/>
            <a:ext cx="4387800" cy="117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3" name="Shape 63"/>
        <p:cNvGrpSpPr/>
        <p:nvPr/>
      </p:nvGrpSpPr>
      <p:grpSpPr>
        <a:xfrm>
          <a:off x="0" y="0"/>
          <a:ext cx="0" cy="0"/>
          <a:chOff x="0" y="0"/>
          <a:chExt cx="0" cy="0"/>
        </a:xfrm>
      </p:grpSpPr>
      <p:sp>
        <p:nvSpPr>
          <p:cNvPr id="64" name="Google Shape;64;p15"/>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flipH="1">
            <a:off x="6126452"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flipH="1" rot="10800000">
            <a:off x="-1984535"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713225" y="1547550"/>
            <a:ext cx="2569500" cy="20484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5"/>
          <p:cNvSpPr txBox="1"/>
          <p:nvPr>
            <p:ph hasCustomPrompt="1" idx="2" type="title"/>
          </p:nvPr>
        </p:nvSpPr>
        <p:spPr>
          <a:xfrm>
            <a:off x="3667100" y="642598"/>
            <a:ext cx="1143000" cy="717000"/>
          </a:xfrm>
          <a:prstGeom prst="rect">
            <a:avLst/>
          </a:prstGeom>
        </p:spPr>
        <p:txBody>
          <a:bodyPr anchorCtr="0" anchor="t" bIns="91425" lIns="91425" spcFirstLastPara="1" rIns="91425" wrap="square" tIns="91425">
            <a:normAutofit/>
          </a:bodyPr>
          <a:lstStyle>
            <a:lvl1pPr lvl="0" rtl="0">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69" name="Google Shape;69;p15"/>
          <p:cNvSpPr txBox="1"/>
          <p:nvPr>
            <p:ph idx="1" type="subTitle"/>
          </p:nvPr>
        </p:nvSpPr>
        <p:spPr>
          <a:xfrm>
            <a:off x="3667100" y="1512002"/>
            <a:ext cx="2194200" cy="454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2000">
                <a:latin typeface="Work Sans SemiBold"/>
                <a:ea typeface="Work Sans SemiBold"/>
                <a:cs typeface="Work Sans SemiBold"/>
                <a:sym typeface="Work Sans SemiBold"/>
              </a:defRPr>
            </a:lvl1pPr>
            <a:lvl2pPr lvl="1" rtl="0">
              <a:lnSpc>
                <a:spcPct val="100000"/>
              </a:lnSpc>
              <a:spcBef>
                <a:spcPts val="0"/>
              </a:spcBef>
              <a:spcAft>
                <a:spcPts val="0"/>
              </a:spcAft>
              <a:buNone/>
              <a:defRPr sz="2400">
                <a:latin typeface="Work Sans SemiBold"/>
                <a:ea typeface="Work Sans SemiBold"/>
                <a:cs typeface="Work Sans SemiBold"/>
                <a:sym typeface="Work Sans SemiBold"/>
              </a:defRPr>
            </a:lvl2pPr>
            <a:lvl3pPr lvl="2" rtl="0">
              <a:lnSpc>
                <a:spcPct val="100000"/>
              </a:lnSpc>
              <a:spcBef>
                <a:spcPts val="1200"/>
              </a:spcBef>
              <a:spcAft>
                <a:spcPts val="0"/>
              </a:spcAft>
              <a:buNone/>
              <a:defRPr sz="2400">
                <a:latin typeface="Work Sans SemiBold"/>
                <a:ea typeface="Work Sans SemiBold"/>
                <a:cs typeface="Work Sans SemiBold"/>
                <a:sym typeface="Work Sans SemiBold"/>
              </a:defRPr>
            </a:lvl3pPr>
            <a:lvl4pPr lvl="3" rtl="0">
              <a:lnSpc>
                <a:spcPct val="100000"/>
              </a:lnSpc>
              <a:spcBef>
                <a:spcPts val="1200"/>
              </a:spcBef>
              <a:spcAft>
                <a:spcPts val="0"/>
              </a:spcAft>
              <a:buNone/>
              <a:defRPr sz="2400">
                <a:latin typeface="Work Sans SemiBold"/>
                <a:ea typeface="Work Sans SemiBold"/>
                <a:cs typeface="Work Sans SemiBold"/>
                <a:sym typeface="Work Sans SemiBold"/>
              </a:defRPr>
            </a:lvl4pPr>
            <a:lvl5pPr lvl="4" rtl="0">
              <a:lnSpc>
                <a:spcPct val="100000"/>
              </a:lnSpc>
              <a:spcBef>
                <a:spcPts val="1200"/>
              </a:spcBef>
              <a:spcAft>
                <a:spcPts val="0"/>
              </a:spcAft>
              <a:buNone/>
              <a:defRPr sz="2400">
                <a:latin typeface="Work Sans SemiBold"/>
                <a:ea typeface="Work Sans SemiBold"/>
                <a:cs typeface="Work Sans SemiBold"/>
                <a:sym typeface="Work Sans SemiBold"/>
              </a:defRPr>
            </a:lvl5pPr>
            <a:lvl6pPr lvl="5" rtl="0">
              <a:lnSpc>
                <a:spcPct val="100000"/>
              </a:lnSpc>
              <a:spcBef>
                <a:spcPts val="1200"/>
              </a:spcBef>
              <a:spcAft>
                <a:spcPts val="0"/>
              </a:spcAft>
              <a:buNone/>
              <a:defRPr sz="2400">
                <a:latin typeface="Work Sans SemiBold"/>
                <a:ea typeface="Work Sans SemiBold"/>
                <a:cs typeface="Work Sans SemiBold"/>
                <a:sym typeface="Work Sans SemiBold"/>
              </a:defRPr>
            </a:lvl6pPr>
            <a:lvl7pPr lvl="6" rtl="0">
              <a:lnSpc>
                <a:spcPct val="100000"/>
              </a:lnSpc>
              <a:spcBef>
                <a:spcPts val="1200"/>
              </a:spcBef>
              <a:spcAft>
                <a:spcPts val="0"/>
              </a:spcAft>
              <a:buNone/>
              <a:defRPr sz="2400">
                <a:latin typeface="Work Sans SemiBold"/>
                <a:ea typeface="Work Sans SemiBold"/>
                <a:cs typeface="Work Sans SemiBold"/>
                <a:sym typeface="Work Sans SemiBold"/>
              </a:defRPr>
            </a:lvl7pPr>
            <a:lvl8pPr lvl="7" rtl="0">
              <a:lnSpc>
                <a:spcPct val="100000"/>
              </a:lnSpc>
              <a:spcBef>
                <a:spcPts val="1200"/>
              </a:spcBef>
              <a:spcAft>
                <a:spcPts val="0"/>
              </a:spcAft>
              <a:buNone/>
              <a:defRPr sz="2400">
                <a:latin typeface="Work Sans SemiBold"/>
                <a:ea typeface="Work Sans SemiBold"/>
                <a:cs typeface="Work Sans SemiBold"/>
                <a:sym typeface="Work Sans SemiBold"/>
              </a:defRPr>
            </a:lvl8pPr>
            <a:lvl9pPr lvl="8" rtl="0">
              <a:lnSpc>
                <a:spcPct val="100000"/>
              </a:lnSpc>
              <a:spcBef>
                <a:spcPts val="1200"/>
              </a:spcBef>
              <a:spcAft>
                <a:spcPts val="1200"/>
              </a:spcAft>
              <a:buNone/>
              <a:defRPr sz="2400">
                <a:latin typeface="Work Sans SemiBold"/>
                <a:ea typeface="Work Sans SemiBold"/>
                <a:cs typeface="Work Sans SemiBold"/>
                <a:sym typeface="Work Sans SemiBold"/>
              </a:defRPr>
            </a:lvl9pPr>
          </a:lstStyle>
          <a:p/>
        </p:txBody>
      </p:sp>
      <p:sp>
        <p:nvSpPr>
          <p:cNvPr id="70" name="Google Shape;70;p15"/>
          <p:cNvSpPr txBox="1"/>
          <p:nvPr>
            <p:ph idx="3" type="body"/>
          </p:nvPr>
        </p:nvSpPr>
        <p:spPr>
          <a:xfrm>
            <a:off x="3667100" y="1862752"/>
            <a:ext cx="2194200" cy="5736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Char char="●"/>
              <a:defRPr/>
            </a:lvl1pPr>
            <a:lvl2pPr indent="-317500" lvl="1" marL="914400" rtl="0" algn="r">
              <a:spcBef>
                <a:spcPts val="0"/>
              </a:spcBef>
              <a:spcAft>
                <a:spcPts val="0"/>
              </a:spcAft>
              <a:buSzPts val="1400"/>
              <a:buChar char="○"/>
              <a:defRPr/>
            </a:lvl2pPr>
            <a:lvl3pPr indent="-317500" lvl="2" marL="1371600" rtl="0" algn="r">
              <a:spcBef>
                <a:spcPts val="0"/>
              </a:spcBef>
              <a:spcAft>
                <a:spcPts val="0"/>
              </a:spcAft>
              <a:buSzPts val="1400"/>
              <a:buChar char="■"/>
              <a:defRPr/>
            </a:lvl3pPr>
            <a:lvl4pPr indent="-317500" lvl="3" marL="1828800" rtl="0" algn="r">
              <a:spcBef>
                <a:spcPts val="0"/>
              </a:spcBef>
              <a:spcAft>
                <a:spcPts val="0"/>
              </a:spcAft>
              <a:buSzPts val="1400"/>
              <a:buChar char="●"/>
              <a:defRPr/>
            </a:lvl4pPr>
            <a:lvl5pPr indent="-317500" lvl="4" marL="2286000" rtl="0" algn="r">
              <a:spcBef>
                <a:spcPts val="0"/>
              </a:spcBef>
              <a:spcAft>
                <a:spcPts val="0"/>
              </a:spcAft>
              <a:buSzPts val="1400"/>
              <a:buChar char="○"/>
              <a:defRPr/>
            </a:lvl5pPr>
            <a:lvl6pPr indent="-317500" lvl="5" marL="2743200" rtl="0" algn="r">
              <a:spcBef>
                <a:spcPts val="0"/>
              </a:spcBef>
              <a:spcAft>
                <a:spcPts val="0"/>
              </a:spcAft>
              <a:buSzPts val="1400"/>
              <a:buChar char="■"/>
              <a:defRPr/>
            </a:lvl6pPr>
            <a:lvl7pPr indent="-317500" lvl="6" marL="3200400" rtl="0" algn="r">
              <a:spcBef>
                <a:spcPts val="0"/>
              </a:spcBef>
              <a:spcAft>
                <a:spcPts val="0"/>
              </a:spcAft>
              <a:buSzPts val="1400"/>
              <a:buChar char="●"/>
              <a:defRPr/>
            </a:lvl7pPr>
            <a:lvl8pPr indent="-317500" lvl="7" marL="3657600" rtl="0" algn="r">
              <a:spcBef>
                <a:spcPts val="0"/>
              </a:spcBef>
              <a:spcAft>
                <a:spcPts val="0"/>
              </a:spcAft>
              <a:buSzPts val="1400"/>
              <a:buChar char="○"/>
              <a:defRPr/>
            </a:lvl8pPr>
            <a:lvl9pPr indent="-317500" lvl="8" marL="4114800" rtl="0" algn="r">
              <a:spcBef>
                <a:spcPts val="0"/>
              </a:spcBef>
              <a:spcAft>
                <a:spcPts val="0"/>
              </a:spcAft>
              <a:buSzPts val="1400"/>
              <a:buChar char="■"/>
              <a:defRPr/>
            </a:lvl9pPr>
          </a:lstStyle>
          <a:p/>
        </p:txBody>
      </p:sp>
      <p:sp>
        <p:nvSpPr>
          <p:cNvPr id="71" name="Google Shape;71;p15"/>
          <p:cNvSpPr txBox="1"/>
          <p:nvPr>
            <p:ph hasCustomPrompt="1" idx="4" type="title"/>
          </p:nvPr>
        </p:nvSpPr>
        <p:spPr>
          <a:xfrm>
            <a:off x="5861300" y="642598"/>
            <a:ext cx="1143000" cy="717000"/>
          </a:xfrm>
          <a:prstGeom prst="rect">
            <a:avLst/>
          </a:prstGeom>
        </p:spPr>
        <p:txBody>
          <a:bodyPr anchorCtr="0" anchor="t" bIns="91425" lIns="91425" spcFirstLastPara="1" rIns="91425" wrap="square" tIns="91425">
            <a:normAutofit/>
          </a:bodyPr>
          <a:lstStyle>
            <a:lvl1pPr lvl="0" rtl="0">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2" name="Google Shape;72;p15"/>
          <p:cNvSpPr txBox="1"/>
          <p:nvPr>
            <p:ph idx="5" type="subTitle"/>
          </p:nvPr>
        </p:nvSpPr>
        <p:spPr>
          <a:xfrm>
            <a:off x="5861300" y="1512002"/>
            <a:ext cx="2194200" cy="454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2000">
                <a:latin typeface="Work Sans SemiBold"/>
                <a:ea typeface="Work Sans SemiBold"/>
                <a:cs typeface="Work Sans SemiBold"/>
                <a:sym typeface="Work Sans SemiBold"/>
              </a:defRPr>
            </a:lvl1pPr>
            <a:lvl2pPr lvl="1" rtl="0">
              <a:lnSpc>
                <a:spcPct val="100000"/>
              </a:lnSpc>
              <a:spcBef>
                <a:spcPts val="0"/>
              </a:spcBef>
              <a:spcAft>
                <a:spcPts val="0"/>
              </a:spcAft>
              <a:buNone/>
              <a:defRPr sz="2400">
                <a:latin typeface="Work Sans SemiBold"/>
                <a:ea typeface="Work Sans SemiBold"/>
                <a:cs typeface="Work Sans SemiBold"/>
                <a:sym typeface="Work Sans SemiBold"/>
              </a:defRPr>
            </a:lvl2pPr>
            <a:lvl3pPr lvl="2" rtl="0">
              <a:lnSpc>
                <a:spcPct val="100000"/>
              </a:lnSpc>
              <a:spcBef>
                <a:spcPts val="1200"/>
              </a:spcBef>
              <a:spcAft>
                <a:spcPts val="0"/>
              </a:spcAft>
              <a:buNone/>
              <a:defRPr sz="2400">
                <a:latin typeface="Work Sans SemiBold"/>
                <a:ea typeface="Work Sans SemiBold"/>
                <a:cs typeface="Work Sans SemiBold"/>
                <a:sym typeface="Work Sans SemiBold"/>
              </a:defRPr>
            </a:lvl3pPr>
            <a:lvl4pPr lvl="3" rtl="0">
              <a:lnSpc>
                <a:spcPct val="100000"/>
              </a:lnSpc>
              <a:spcBef>
                <a:spcPts val="1200"/>
              </a:spcBef>
              <a:spcAft>
                <a:spcPts val="0"/>
              </a:spcAft>
              <a:buNone/>
              <a:defRPr sz="2400">
                <a:latin typeface="Work Sans SemiBold"/>
                <a:ea typeface="Work Sans SemiBold"/>
                <a:cs typeface="Work Sans SemiBold"/>
                <a:sym typeface="Work Sans SemiBold"/>
              </a:defRPr>
            </a:lvl4pPr>
            <a:lvl5pPr lvl="4" rtl="0">
              <a:lnSpc>
                <a:spcPct val="100000"/>
              </a:lnSpc>
              <a:spcBef>
                <a:spcPts val="1200"/>
              </a:spcBef>
              <a:spcAft>
                <a:spcPts val="0"/>
              </a:spcAft>
              <a:buNone/>
              <a:defRPr sz="2400">
                <a:latin typeface="Work Sans SemiBold"/>
                <a:ea typeface="Work Sans SemiBold"/>
                <a:cs typeface="Work Sans SemiBold"/>
                <a:sym typeface="Work Sans SemiBold"/>
              </a:defRPr>
            </a:lvl5pPr>
            <a:lvl6pPr lvl="5" rtl="0">
              <a:lnSpc>
                <a:spcPct val="100000"/>
              </a:lnSpc>
              <a:spcBef>
                <a:spcPts val="1200"/>
              </a:spcBef>
              <a:spcAft>
                <a:spcPts val="0"/>
              </a:spcAft>
              <a:buNone/>
              <a:defRPr sz="2400">
                <a:latin typeface="Work Sans SemiBold"/>
                <a:ea typeface="Work Sans SemiBold"/>
                <a:cs typeface="Work Sans SemiBold"/>
                <a:sym typeface="Work Sans SemiBold"/>
              </a:defRPr>
            </a:lvl6pPr>
            <a:lvl7pPr lvl="6" rtl="0">
              <a:lnSpc>
                <a:spcPct val="100000"/>
              </a:lnSpc>
              <a:spcBef>
                <a:spcPts val="1200"/>
              </a:spcBef>
              <a:spcAft>
                <a:spcPts val="0"/>
              </a:spcAft>
              <a:buNone/>
              <a:defRPr sz="2400">
                <a:latin typeface="Work Sans SemiBold"/>
                <a:ea typeface="Work Sans SemiBold"/>
                <a:cs typeface="Work Sans SemiBold"/>
                <a:sym typeface="Work Sans SemiBold"/>
              </a:defRPr>
            </a:lvl7pPr>
            <a:lvl8pPr lvl="7" rtl="0">
              <a:lnSpc>
                <a:spcPct val="100000"/>
              </a:lnSpc>
              <a:spcBef>
                <a:spcPts val="1200"/>
              </a:spcBef>
              <a:spcAft>
                <a:spcPts val="0"/>
              </a:spcAft>
              <a:buNone/>
              <a:defRPr sz="2400">
                <a:latin typeface="Work Sans SemiBold"/>
                <a:ea typeface="Work Sans SemiBold"/>
                <a:cs typeface="Work Sans SemiBold"/>
                <a:sym typeface="Work Sans SemiBold"/>
              </a:defRPr>
            </a:lvl8pPr>
            <a:lvl9pPr lvl="8" rtl="0">
              <a:lnSpc>
                <a:spcPct val="100000"/>
              </a:lnSpc>
              <a:spcBef>
                <a:spcPts val="1200"/>
              </a:spcBef>
              <a:spcAft>
                <a:spcPts val="1200"/>
              </a:spcAft>
              <a:buNone/>
              <a:defRPr sz="2400">
                <a:latin typeface="Work Sans SemiBold"/>
                <a:ea typeface="Work Sans SemiBold"/>
                <a:cs typeface="Work Sans SemiBold"/>
                <a:sym typeface="Work Sans SemiBold"/>
              </a:defRPr>
            </a:lvl9pPr>
          </a:lstStyle>
          <a:p/>
        </p:txBody>
      </p:sp>
      <p:sp>
        <p:nvSpPr>
          <p:cNvPr id="73" name="Google Shape;73;p15"/>
          <p:cNvSpPr txBox="1"/>
          <p:nvPr>
            <p:ph idx="6" type="body"/>
          </p:nvPr>
        </p:nvSpPr>
        <p:spPr>
          <a:xfrm>
            <a:off x="5861300" y="1862752"/>
            <a:ext cx="2194200" cy="5736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Char char="●"/>
              <a:defRPr/>
            </a:lvl1pPr>
            <a:lvl2pPr indent="-317500" lvl="1" marL="914400" rtl="0" algn="r">
              <a:spcBef>
                <a:spcPts val="0"/>
              </a:spcBef>
              <a:spcAft>
                <a:spcPts val="0"/>
              </a:spcAft>
              <a:buSzPts val="1400"/>
              <a:buChar char="○"/>
              <a:defRPr/>
            </a:lvl2pPr>
            <a:lvl3pPr indent="-317500" lvl="2" marL="1371600" rtl="0" algn="r">
              <a:spcBef>
                <a:spcPts val="0"/>
              </a:spcBef>
              <a:spcAft>
                <a:spcPts val="0"/>
              </a:spcAft>
              <a:buSzPts val="1400"/>
              <a:buChar char="■"/>
              <a:defRPr/>
            </a:lvl3pPr>
            <a:lvl4pPr indent="-317500" lvl="3" marL="1828800" rtl="0" algn="r">
              <a:spcBef>
                <a:spcPts val="0"/>
              </a:spcBef>
              <a:spcAft>
                <a:spcPts val="0"/>
              </a:spcAft>
              <a:buSzPts val="1400"/>
              <a:buChar char="●"/>
              <a:defRPr/>
            </a:lvl4pPr>
            <a:lvl5pPr indent="-317500" lvl="4" marL="2286000" rtl="0" algn="r">
              <a:spcBef>
                <a:spcPts val="0"/>
              </a:spcBef>
              <a:spcAft>
                <a:spcPts val="0"/>
              </a:spcAft>
              <a:buSzPts val="1400"/>
              <a:buChar char="○"/>
              <a:defRPr/>
            </a:lvl5pPr>
            <a:lvl6pPr indent="-317500" lvl="5" marL="2743200" rtl="0" algn="r">
              <a:spcBef>
                <a:spcPts val="0"/>
              </a:spcBef>
              <a:spcAft>
                <a:spcPts val="0"/>
              </a:spcAft>
              <a:buSzPts val="1400"/>
              <a:buChar char="■"/>
              <a:defRPr/>
            </a:lvl6pPr>
            <a:lvl7pPr indent="-317500" lvl="6" marL="3200400" rtl="0" algn="r">
              <a:spcBef>
                <a:spcPts val="0"/>
              </a:spcBef>
              <a:spcAft>
                <a:spcPts val="0"/>
              </a:spcAft>
              <a:buSzPts val="1400"/>
              <a:buChar char="●"/>
              <a:defRPr/>
            </a:lvl7pPr>
            <a:lvl8pPr indent="-317500" lvl="7" marL="3657600" rtl="0" algn="r">
              <a:spcBef>
                <a:spcPts val="0"/>
              </a:spcBef>
              <a:spcAft>
                <a:spcPts val="0"/>
              </a:spcAft>
              <a:buSzPts val="1400"/>
              <a:buChar char="○"/>
              <a:defRPr/>
            </a:lvl8pPr>
            <a:lvl9pPr indent="-317500" lvl="8" marL="4114800" rtl="0" algn="r">
              <a:spcBef>
                <a:spcPts val="0"/>
              </a:spcBef>
              <a:spcAft>
                <a:spcPts val="0"/>
              </a:spcAft>
              <a:buSzPts val="1400"/>
              <a:buChar char="■"/>
              <a:defRPr/>
            </a:lvl9pPr>
          </a:lstStyle>
          <a:p/>
        </p:txBody>
      </p:sp>
      <p:sp>
        <p:nvSpPr>
          <p:cNvPr id="74" name="Google Shape;74;p15"/>
          <p:cNvSpPr txBox="1"/>
          <p:nvPr>
            <p:ph hasCustomPrompt="1" idx="7" type="title"/>
          </p:nvPr>
        </p:nvSpPr>
        <p:spPr>
          <a:xfrm>
            <a:off x="3667100" y="2755674"/>
            <a:ext cx="1143000" cy="717000"/>
          </a:xfrm>
          <a:prstGeom prst="rect">
            <a:avLst/>
          </a:prstGeom>
        </p:spPr>
        <p:txBody>
          <a:bodyPr anchorCtr="0" anchor="t" bIns="91425" lIns="91425" spcFirstLastPara="1" rIns="91425" wrap="square" tIns="91425">
            <a:normAutofit/>
          </a:bodyPr>
          <a:lstStyle>
            <a:lvl1pPr lvl="0" rtl="0">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5" name="Google Shape;75;p15"/>
          <p:cNvSpPr txBox="1"/>
          <p:nvPr>
            <p:ph idx="8" type="subTitle"/>
          </p:nvPr>
        </p:nvSpPr>
        <p:spPr>
          <a:xfrm>
            <a:off x="3667100" y="3625077"/>
            <a:ext cx="2194200" cy="454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2000">
                <a:latin typeface="Work Sans SemiBold"/>
                <a:ea typeface="Work Sans SemiBold"/>
                <a:cs typeface="Work Sans SemiBold"/>
                <a:sym typeface="Work Sans SemiBold"/>
              </a:defRPr>
            </a:lvl1pPr>
            <a:lvl2pPr lvl="1" rtl="0">
              <a:lnSpc>
                <a:spcPct val="100000"/>
              </a:lnSpc>
              <a:spcBef>
                <a:spcPts val="0"/>
              </a:spcBef>
              <a:spcAft>
                <a:spcPts val="0"/>
              </a:spcAft>
              <a:buNone/>
              <a:defRPr sz="2400">
                <a:latin typeface="Work Sans SemiBold"/>
                <a:ea typeface="Work Sans SemiBold"/>
                <a:cs typeface="Work Sans SemiBold"/>
                <a:sym typeface="Work Sans SemiBold"/>
              </a:defRPr>
            </a:lvl2pPr>
            <a:lvl3pPr lvl="2" rtl="0">
              <a:lnSpc>
                <a:spcPct val="100000"/>
              </a:lnSpc>
              <a:spcBef>
                <a:spcPts val="1200"/>
              </a:spcBef>
              <a:spcAft>
                <a:spcPts val="0"/>
              </a:spcAft>
              <a:buNone/>
              <a:defRPr sz="2400">
                <a:latin typeface="Work Sans SemiBold"/>
                <a:ea typeface="Work Sans SemiBold"/>
                <a:cs typeface="Work Sans SemiBold"/>
                <a:sym typeface="Work Sans SemiBold"/>
              </a:defRPr>
            </a:lvl3pPr>
            <a:lvl4pPr lvl="3" rtl="0">
              <a:lnSpc>
                <a:spcPct val="100000"/>
              </a:lnSpc>
              <a:spcBef>
                <a:spcPts val="1200"/>
              </a:spcBef>
              <a:spcAft>
                <a:spcPts val="0"/>
              </a:spcAft>
              <a:buNone/>
              <a:defRPr sz="2400">
                <a:latin typeface="Work Sans SemiBold"/>
                <a:ea typeface="Work Sans SemiBold"/>
                <a:cs typeface="Work Sans SemiBold"/>
                <a:sym typeface="Work Sans SemiBold"/>
              </a:defRPr>
            </a:lvl4pPr>
            <a:lvl5pPr lvl="4" rtl="0">
              <a:lnSpc>
                <a:spcPct val="100000"/>
              </a:lnSpc>
              <a:spcBef>
                <a:spcPts val="1200"/>
              </a:spcBef>
              <a:spcAft>
                <a:spcPts val="0"/>
              </a:spcAft>
              <a:buNone/>
              <a:defRPr sz="2400">
                <a:latin typeface="Work Sans SemiBold"/>
                <a:ea typeface="Work Sans SemiBold"/>
                <a:cs typeface="Work Sans SemiBold"/>
                <a:sym typeface="Work Sans SemiBold"/>
              </a:defRPr>
            </a:lvl5pPr>
            <a:lvl6pPr lvl="5" rtl="0">
              <a:lnSpc>
                <a:spcPct val="100000"/>
              </a:lnSpc>
              <a:spcBef>
                <a:spcPts val="1200"/>
              </a:spcBef>
              <a:spcAft>
                <a:spcPts val="0"/>
              </a:spcAft>
              <a:buNone/>
              <a:defRPr sz="2400">
                <a:latin typeface="Work Sans SemiBold"/>
                <a:ea typeface="Work Sans SemiBold"/>
                <a:cs typeface="Work Sans SemiBold"/>
                <a:sym typeface="Work Sans SemiBold"/>
              </a:defRPr>
            </a:lvl6pPr>
            <a:lvl7pPr lvl="6" rtl="0">
              <a:lnSpc>
                <a:spcPct val="100000"/>
              </a:lnSpc>
              <a:spcBef>
                <a:spcPts val="1200"/>
              </a:spcBef>
              <a:spcAft>
                <a:spcPts val="0"/>
              </a:spcAft>
              <a:buNone/>
              <a:defRPr sz="2400">
                <a:latin typeface="Work Sans SemiBold"/>
                <a:ea typeface="Work Sans SemiBold"/>
                <a:cs typeface="Work Sans SemiBold"/>
                <a:sym typeface="Work Sans SemiBold"/>
              </a:defRPr>
            </a:lvl7pPr>
            <a:lvl8pPr lvl="7" rtl="0">
              <a:lnSpc>
                <a:spcPct val="100000"/>
              </a:lnSpc>
              <a:spcBef>
                <a:spcPts val="1200"/>
              </a:spcBef>
              <a:spcAft>
                <a:spcPts val="0"/>
              </a:spcAft>
              <a:buNone/>
              <a:defRPr sz="2400">
                <a:latin typeface="Work Sans SemiBold"/>
                <a:ea typeface="Work Sans SemiBold"/>
                <a:cs typeface="Work Sans SemiBold"/>
                <a:sym typeface="Work Sans SemiBold"/>
              </a:defRPr>
            </a:lvl8pPr>
            <a:lvl9pPr lvl="8" rtl="0">
              <a:lnSpc>
                <a:spcPct val="100000"/>
              </a:lnSpc>
              <a:spcBef>
                <a:spcPts val="1200"/>
              </a:spcBef>
              <a:spcAft>
                <a:spcPts val="1200"/>
              </a:spcAft>
              <a:buNone/>
              <a:defRPr sz="2400">
                <a:latin typeface="Work Sans SemiBold"/>
                <a:ea typeface="Work Sans SemiBold"/>
                <a:cs typeface="Work Sans SemiBold"/>
                <a:sym typeface="Work Sans SemiBold"/>
              </a:defRPr>
            </a:lvl9pPr>
          </a:lstStyle>
          <a:p/>
        </p:txBody>
      </p:sp>
      <p:sp>
        <p:nvSpPr>
          <p:cNvPr id="76" name="Google Shape;76;p15"/>
          <p:cNvSpPr txBox="1"/>
          <p:nvPr>
            <p:ph idx="9" type="body"/>
          </p:nvPr>
        </p:nvSpPr>
        <p:spPr>
          <a:xfrm>
            <a:off x="3667100" y="3975402"/>
            <a:ext cx="2194200" cy="5736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Char char="●"/>
              <a:defRPr/>
            </a:lvl1pPr>
            <a:lvl2pPr indent="-317500" lvl="1" marL="914400" rtl="0" algn="r">
              <a:spcBef>
                <a:spcPts val="0"/>
              </a:spcBef>
              <a:spcAft>
                <a:spcPts val="0"/>
              </a:spcAft>
              <a:buSzPts val="1400"/>
              <a:buChar char="○"/>
              <a:defRPr/>
            </a:lvl2pPr>
            <a:lvl3pPr indent="-317500" lvl="2" marL="1371600" rtl="0" algn="r">
              <a:spcBef>
                <a:spcPts val="0"/>
              </a:spcBef>
              <a:spcAft>
                <a:spcPts val="0"/>
              </a:spcAft>
              <a:buSzPts val="1400"/>
              <a:buChar char="■"/>
              <a:defRPr/>
            </a:lvl3pPr>
            <a:lvl4pPr indent="-317500" lvl="3" marL="1828800" rtl="0" algn="r">
              <a:spcBef>
                <a:spcPts val="0"/>
              </a:spcBef>
              <a:spcAft>
                <a:spcPts val="0"/>
              </a:spcAft>
              <a:buSzPts val="1400"/>
              <a:buChar char="●"/>
              <a:defRPr/>
            </a:lvl4pPr>
            <a:lvl5pPr indent="-317500" lvl="4" marL="2286000" rtl="0" algn="r">
              <a:spcBef>
                <a:spcPts val="0"/>
              </a:spcBef>
              <a:spcAft>
                <a:spcPts val="0"/>
              </a:spcAft>
              <a:buSzPts val="1400"/>
              <a:buChar char="○"/>
              <a:defRPr/>
            </a:lvl5pPr>
            <a:lvl6pPr indent="-317500" lvl="5" marL="2743200" rtl="0" algn="r">
              <a:spcBef>
                <a:spcPts val="0"/>
              </a:spcBef>
              <a:spcAft>
                <a:spcPts val="0"/>
              </a:spcAft>
              <a:buSzPts val="1400"/>
              <a:buChar char="■"/>
              <a:defRPr/>
            </a:lvl6pPr>
            <a:lvl7pPr indent="-317500" lvl="6" marL="3200400" rtl="0" algn="r">
              <a:spcBef>
                <a:spcPts val="0"/>
              </a:spcBef>
              <a:spcAft>
                <a:spcPts val="0"/>
              </a:spcAft>
              <a:buSzPts val="1400"/>
              <a:buChar char="●"/>
              <a:defRPr/>
            </a:lvl7pPr>
            <a:lvl8pPr indent="-317500" lvl="7" marL="3657600" rtl="0" algn="r">
              <a:spcBef>
                <a:spcPts val="0"/>
              </a:spcBef>
              <a:spcAft>
                <a:spcPts val="0"/>
              </a:spcAft>
              <a:buSzPts val="1400"/>
              <a:buChar char="○"/>
              <a:defRPr/>
            </a:lvl8pPr>
            <a:lvl9pPr indent="-317500" lvl="8" marL="4114800" rtl="0" algn="r">
              <a:spcBef>
                <a:spcPts val="0"/>
              </a:spcBef>
              <a:spcAft>
                <a:spcPts val="0"/>
              </a:spcAft>
              <a:buSzPts val="1400"/>
              <a:buChar char="■"/>
              <a:defRPr/>
            </a:lvl9pPr>
          </a:lstStyle>
          <a:p/>
        </p:txBody>
      </p:sp>
      <p:sp>
        <p:nvSpPr>
          <p:cNvPr id="77" name="Google Shape;77;p15"/>
          <p:cNvSpPr txBox="1"/>
          <p:nvPr>
            <p:ph hasCustomPrompt="1" idx="13" type="title"/>
          </p:nvPr>
        </p:nvSpPr>
        <p:spPr>
          <a:xfrm>
            <a:off x="5861300" y="2755674"/>
            <a:ext cx="1143000" cy="717000"/>
          </a:xfrm>
          <a:prstGeom prst="rect">
            <a:avLst/>
          </a:prstGeom>
        </p:spPr>
        <p:txBody>
          <a:bodyPr anchorCtr="0" anchor="t" bIns="91425" lIns="91425" spcFirstLastPara="1" rIns="91425" wrap="square" tIns="91425">
            <a:normAutofit/>
          </a:bodyPr>
          <a:lstStyle>
            <a:lvl1pPr lvl="0" rtl="0">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8" name="Google Shape;78;p15"/>
          <p:cNvSpPr txBox="1"/>
          <p:nvPr>
            <p:ph idx="14" type="subTitle"/>
          </p:nvPr>
        </p:nvSpPr>
        <p:spPr>
          <a:xfrm>
            <a:off x="5861300" y="3625077"/>
            <a:ext cx="2194200" cy="454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2000">
                <a:latin typeface="Work Sans SemiBold"/>
                <a:ea typeface="Work Sans SemiBold"/>
                <a:cs typeface="Work Sans SemiBold"/>
                <a:sym typeface="Work Sans SemiBold"/>
              </a:defRPr>
            </a:lvl1pPr>
            <a:lvl2pPr lvl="1" rtl="0">
              <a:lnSpc>
                <a:spcPct val="100000"/>
              </a:lnSpc>
              <a:spcBef>
                <a:spcPts val="0"/>
              </a:spcBef>
              <a:spcAft>
                <a:spcPts val="0"/>
              </a:spcAft>
              <a:buNone/>
              <a:defRPr sz="2400">
                <a:latin typeface="Work Sans SemiBold"/>
                <a:ea typeface="Work Sans SemiBold"/>
                <a:cs typeface="Work Sans SemiBold"/>
                <a:sym typeface="Work Sans SemiBold"/>
              </a:defRPr>
            </a:lvl2pPr>
            <a:lvl3pPr lvl="2" rtl="0">
              <a:lnSpc>
                <a:spcPct val="100000"/>
              </a:lnSpc>
              <a:spcBef>
                <a:spcPts val="1200"/>
              </a:spcBef>
              <a:spcAft>
                <a:spcPts val="0"/>
              </a:spcAft>
              <a:buNone/>
              <a:defRPr sz="2400">
                <a:latin typeface="Work Sans SemiBold"/>
                <a:ea typeface="Work Sans SemiBold"/>
                <a:cs typeface="Work Sans SemiBold"/>
                <a:sym typeface="Work Sans SemiBold"/>
              </a:defRPr>
            </a:lvl3pPr>
            <a:lvl4pPr lvl="3" rtl="0">
              <a:lnSpc>
                <a:spcPct val="100000"/>
              </a:lnSpc>
              <a:spcBef>
                <a:spcPts val="1200"/>
              </a:spcBef>
              <a:spcAft>
                <a:spcPts val="0"/>
              </a:spcAft>
              <a:buNone/>
              <a:defRPr sz="2400">
                <a:latin typeface="Work Sans SemiBold"/>
                <a:ea typeface="Work Sans SemiBold"/>
                <a:cs typeface="Work Sans SemiBold"/>
                <a:sym typeface="Work Sans SemiBold"/>
              </a:defRPr>
            </a:lvl4pPr>
            <a:lvl5pPr lvl="4" rtl="0">
              <a:lnSpc>
                <a:spcPct val="100000"/>
              </a:lnSpc>
              <a:spcBef>
                <a:spcPts val="1200"/>
              </a:spcBef>
              <a:spcAft>
                <a:spcPts val="0"/>
              </a:spcAft>
              <a:buNone/>
              <a:defRPr sz="2400">
                <a:latin typeface="Work Sans SemiBold"/>
                <a:ea typeface="Work Sans SemiBold"/>
                <a:cs typeface="Work Sans SemiBold"/>
                <a:sym typeface="Work Sans SemiBold"/>
              </a:defRPr>
            </a:lvl5pPr>
            <a:lvl6pPr lvl="5" rtl="0">
              <a:lnSpc>
                <a:spcPct val="100000"/>
              </a:lnSpc>
              <a:spcBef>
                <a:spcPts val="1200"/>
              </a:spcBef>
              <a:spcAft>
                <a:spcPts val="0"/>
              </a:spcAft>
              <a:buNone/>
              <a:defRPr sz="2400">
                <a:latin typeface="Work Sans SemiBold"/>
                <a:ea typeface="Work Sans SemiBold"/>
                <a:cs typeface="Work Sans SemiBold"/>
                <a:sym typeface="Work Sans SemiBold"/>
              </a:defRPr>
            </a:lvl6pPr>
            <a:lvl7pPr lvl="6" rtl="0">
              <a:lnSpc>
                <a:spcPct val="100000"/>
              </a:lnSpc>
              <a:spcBef>
                <a:spcPts val="1200"/>
              </a:spcBef>
              <a:spcAft>
                <a:spcPts val="0"/>
              </a:spcAft>
              <a:buNone/>
              <a:defRPr sz="2400">
                <a:latin typeface="Work Sans SemiBold"/>
                <a:ea typeface="Work Sans SemiBold"/>
                <a:cs typeface="Work Sans SemiBold"/>
                <a:sym typeface="Work Sans SemiBold"/>
              </a:defRPr>
            </a:lvl7pPr>
            <a:lvl8pPr lvl="7" rtl="0">
              <a:lnSpc>
                <a:spcPct val="100000"/>
              </a:lnSpc>
              <a:spcBef>
                <a:spcPts val="1200"/>
              </a:spcBef>
              <a:spcAft>
                <a:spcPts val="0"/>
              </a:spcAft>
              <a:buNone/>
              <a:defRPr sz="2400">
                <a:latin typeface="Work Sans SemiBold"/>
                <a:ea typeface="Work Sans SemiBold"/>
                <a:cs typeface="Work Sans SemiBold"/>
                <a:sym typeface="Work Sans SemiBold"/>
              </a:defRPr>
            </a:lvl8pPr>
            <a:lvl9pPr lvl="8" rtl="0">
              <a:lnSpc>
                <a:spcPct val="100000"/>
              </a:lnSpc>
              <a:spcBef>
                <a:spcPts val="1200"/>
              </a:spcBef>
              <a:spcAft>
                <a:spcPts val="1200"/>
              </a:spcAft>
              <a:buNone/>
              <a:defRPr sz="2400">
                <a:latin typeface="Work Sans SemiBold"/>
                <a:ea typeface="Work Sans SemiBold"/>
                <a:cs typeface="Work Sans SemiBold"/>
                <a:sym typeface="Work Sans SemiBold"/>
              </a:defRPr>
            </a:lvl9pPr>
          </a:lstStyle>
          <a:p/>
        </p:txBody>
      </p:sp>
      <p:sp>
        <p:nvSpPr>
          <p:cNvPr id="79" name="Google Shape;79;p15"/>
          <p:cNvSpPr txBox="1"/>
          <p:nvPr>
            <p:ph idx="15" type="body"/>
          </p:nvPr>
        </p:nvSpPr>
        <p:spPr>
          <a:xfrm>
            <a:off x="5861300" y="3975402"/>
            <a:ext cx="2194200" cy="5736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Char char="●"/>
              <a:defRPr/>
            </a:lvl1pPr>
            <a:lvl2pPr indent="-317500" lvl="1" marL="914400" rtl="0" algn="r">
              <a:spcBef>
                <a:spcPts val="0"/>
              </a:spcBef>
              <a:spcAft>
                <a:spcPts val="0"/>
              </a:spcAft>
              <a:buSzPts val="1400"/>
              <a:buChar char="○"/>
              <a:defRPr/>
            </a:lvl2pPr>
            <a:lvl3pPr indent="-317500" lvl="2" marL="1371600" rtl="0" algn="r">
              <a:spcBef>
                <a:spcPts val="0"/>
              </a:spcBef>
              <a:spcAft>
                <a:spcPts val="0"/>
              </a:spcAft>
              <a:buSzPts val="1400"/>
              <a:buChar char="■"/>
              <a:defRPr/>
            </a:lvl3pPr>
            <a:lvl4pPr indent="-317500" lvl="3" marL="1828800" rtl="0" algn="r">
              <a:spcBef>
                <a:spcPts val="0"/>
              </a:spcBef>
              <a:spcAft>
                <a:spcPts val="0"/>
              </a:spcAft>
              <a:buSzPts val="1400"/>
              <a:buChar char="●"/>
              <a:defRPr/>
            </a:lvl4pPr>
            <a:lvl5pPr indent="-317500" lvl="4" marL="2286000" rtl="0" algn="r">
              <a:spcBef>
                <a:spcPts val="0"/>
              </a:spcBef>
              <a:spcAft>
                <a:spcPts val="0"/>
              </a:spcAft>
              <a:buSzPts val="1400"/>
              <a:buChar char="○"/>
              <a:defRPr/>
            </a:lvl5pPr>
            <a:lvl6pPr indent="-317500" lvl="5" marL="2743200" rtl="0" algn="r">
              <a:spcBef>
                <a:spcPts val="0"/>
              </a:spcBef>
              <a:spcAft>
                <a:spcPts val="0"/>
              </a:spcAft>
              <a:buSzPts val="1400"/>
              <a:buChar char="■"/>
              <a:defRPr/>
            </a:lvl6pPr>
            <a:lvl7pPr indent="-317500" lvl="6" marL="3200400" rtl="0" algn="r">
              <a:spcBef>
                <a:spcPts val="0"/>
              </a:spcBef>
              <a:spcAft>
                <a:spcPts val="0"/>
              </a:spcAft>
              <a:buSzPts val="1400"/>
              <a:buChar char="●"/>
              <a:defRPr/>
            </a:lvl7pPr>
            <a:lvl8pPr indent="-317500" lvl="7" marL="3657600" rtl="0" algn="r">
              <a:spcBef>
                <a:spcPts val="0"/>
              </a:spcBef>
              <a:spcAft>
                <a:spcPts val="0"/>
              </a:spcAft>
              <a:buSzPts val="1400"/>
              <a:buChar char="○"/>
              <a:defRPr/>
            </a:lvl8pPr>
            <a:lvl9pPr indent="-317500" lvl="8" marL="4114800" rtl="0" algn="r">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80" name="Shape 80"/>
        <p:cNvGrpSpPr/>
        <p:nvPr/>
      </p:nvGrpSpPr>
      <p:grpSpPr>
        <a:xfrm>
          <a:off x="0" y="0"/>
          <a:ext cx="0" cy="0"/>
          <a:chOff x="0" y="0"/>
          <a:chExt cx="0" cy="0"/>
        </a:xfrm>
      </p:grpSpPr>
      <p:sp>
        <p:nvSpPr>
          <p:cNvPr id="81" name="Google Shape;81;p16"/>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flipH="1" rot="10800000">
            <a:off x="-1984535" y="1126820"/>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rot="10800000">
            <a:off x="6126464" y="1126820"/>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 type="subTitle"/>
          </p:nvPr>
        </p:nvSpPr>
        <p:spPr>
          <a:xfrm>
            <a:off x="1382400" y="1779725"/>
            <a:ext cx="6379200" cy="1148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85" name="Google Shape;85;p16"/>
          <p:cNvSpPr txBox="1"/>
          <p:nvPr>
            <p:ph type="title"/>
          </p:nvPr>
        </p:nvSpPr>
        <p:spPr>
          <a:xfrm>
            <a:off x="3273600" y="3043600"/>
            <a:ext cx="2596800" cy="658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6"/>
          <p:cNvSpPr/>
          <p:nvPr/>
        </p:nvSpPr>
        <p:spPr>
          <a:xfrm flipH="1" rot="10800000">
            <a:off x="2070952" y="-1176880"/>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rot="10800000">
            <a:off x="2070952" y="3409095"/>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8" name="Shape 88"/>
        <p:cNvGrpSpPr/>
        <p:nvPr/>
      </p:nvGrpSpPr>
      <p:grpSpPr>
        <a:xfrm>
          <a:off x="0" y="0"/>
          <a:ext cx="0" cy="0"/>
          <a:chOff x="0" y="0"/>
          <a:chExt cx="0" cy="0"/>
        </a:xfrm>
      </p:grpSpPr>
      <p:sp>
        <p:nvSpPr>
          <p:cNvPr id="89" name="Google Shape;89;p17"/>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type="title"/>
          </p:nvPr>
        </p:nvSpPr>
        <p:spPr>
          <a:xfrm>
            <a:off x="4572001" y="2931400"/>
            <a:ext cx="3732000" cy="8418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17"/>
          <p:cNvSpPr txBox="1"/>
          <p:nvPr>
            <p:ph hasCustomPrompt="1" idx="2" type="title"/>
          </p:nvPr>
        </p:nvSpPr>
        <p:spPr>
          <a:xfrm>
            <a:off x="4572000" y="1775652"/>
            <a:ext cx="1542000" cy="1345200"/>
          </a:xfrm>
          <a:prstGeom prst="rect">
            <a:avLst/>
          </a:prstGeom>
        </p:spPr>
        <p:txBody>
          <a:bodyPr anchorCtr="0" anchor="b" bIns="91425" lIns="91425" spcFirstLastPara="1" rIns="91425" wrap="square" tIns="91425">
            <a:norm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92" name="Google Shape;92;p17"/>
          <p:cNvSpPr txBox="1"/>
          <p:nvPr>
            <p:ph idx="1" type="subTitle"/>
          </p:nvPr>
        </p:nvSpPr>
        <p:spPr>
          <a:xfrm>
            <a:off x="4572001" y="3689075"/>
            <a:ext cx="2759700" cy="767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3" name="Shape 93"/>
        <p:cNvGrpSpPr/>
        <p:nvPr/>
      </p:nvGrpSpPr>
      <p:grpSpPr>
        <a:xfrm>
          <a:off x="0" y="0"/>
          <a:ext cx="0" cy="0"/>
          <a:chOff x="0" y="0"/>
          <a:chExt cx="0" cy="0"/>
        </a:xfrm>
      </p:grpSpPr>
      <p:sp>
        <p:nvSpPr>
          <p:cNvPr id="94" name="Google Shape;94;p18"/>
          <p:cNvSpPr/>
          <p:nvPr/>
        </p:nvSpPr>
        <p:spPr>
          <a:xfrm flipH="1">
            <a:off x="20825" y="0"/>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1991300" y="-2225752"/>
            <a:ext cx="13283233" cy="5477142"/>
          </a:xfrm>
          <a:custGeom>
            <a:rect b="b" l="l" r="r" t="t"/>
            <a:pathLst>
              <a:path extrusionOk="0" h="117807" w="285707">
                <a:moveTo>
                  <a:pt x="102041" y="306"/>
                </a:moveTo>
                <a:lnTo>
                  <a:pt x="122109" y="11901"/>
                </a:lnTo>
                <a:lnTo>
                  <a:pt x="102041" y="23496"/>
                </a:lnTo>
                <a:lnTo>
                  <a:pt x="81952" y="11901"/>
                </a:lnTo>
                <a:lnTo>
                  <a:pt x="102041" y="306"/>
                </a:lnTo>
                <a:close/>
                <a:moveTo>
                  <a:pt x="183687" y="306"/>
                </a:moveTo>
                <a:lnTo>
                  <a:pt x="203755" y="11901"/>
                </a:lnTo>
                <a:lnTo>
                  <a:pt x="183687" y="23496"/>
                </a:lnTo>
                <a:lnTo>
                  <a:pt x="163598" y="11901"/>
                </a:lnTo>
                <a:lnTo>
                  <a:pt x="183687" y="306"/>
                </a:lnTo>
                <a:close/>
                <a:moveTo>
                  <a:pt x="81690" y="12075"/>
                </a:moveTo>
                <a:lnTo>
                  <a:pt x="101757" y="23649"/>
                </a:lnTo>
                <a:lnTo>
                  <a:pt x="81690" y="35265"/>
                </a:lnTo>
                <a:lnTo>
                  <a:pt x="61600" y="23649"/>
                </a:lnTo>
                <a:lnTo>
                  <a:pt x="81690" y="12075"/>
                </a:lnTo>
                <a:close/>
                <a:moveTo>
                  <a:pt x="122393" y="12075"/>
                </a:moveTo>
                <a:lnTo>
                  <a:pt x="142460" y="23649"/>
                </a:lnTo>
                <a:lnTo>
                  <a:pt x="122393" y="35265"/>
                </a:lnTo>
                <a:lnTo>
                  <a:pt x="102303" y="23649"/>
                </a:lnTo>
                <a:lnTo>
                  <a:pt x="122393" y="12075"/>
                </a:lnTo>
                <a:close/>
                <a:moveTo>
                  <a:pt x="163336" y="12075"/>
                </a:moveTo>
                <a:lnTo>
                  <a:pt x="183403" y="23649"/>
                </a:lnTo>
                <a:lnTo>
                  <a:pt x="163336" y="35265"/>
                </a:lnTo>
                <a:lnTo>
                  <a:pt x="143246" y="23649"/>
                </a:lnTo>
                <a:lnTo>
                  <a:pt x="163336" y="12075"/>
                </a:lnTo>
                <a:close/>
                <a:moveTo>
                  <a:pt x="204039" y="12075"/>
                </a:moveTo>
                <a:lnTo>
                  <a:pt x="224106" y="23649"/>
                </a:lnTo>
                <a:lnTo>
                  <a:pt x="204039" y="35265"/>
                </a:lnTo>
                <a:lnTo>
                  <a:pt x="183949" y="23649"/>
                </a:lnTo>
                <a:lnTo>
                  <a:pt x="204039" y="12075"/>
                </a:lnTo>
                <a:close/>
                <a:moveTo>
                  <a:pt x="142853" y="23889"/>
                </a:moveTo>
                <a:lnTo>
                  <a:pt x="162812" y="35418"/>
                </a:lnTo>
                <a:lnTo>
                  <a:pt x="142853" y="46948"/>
                </a:lnTo>
                <a:lnTo>
                  <a:pt x="122895" y="35418"/>
                </a:lnTo>
                <a:lnTo>
                  <a:pt x="142853" y="23889"/>
                </a:lnTo>
                <a:close/>
                <a:moveTo>
                  <a:pt x="102041" y="23823"/>
                </a:moveTo>
                <a:lnTo>
                  <a:pt x="122109" y="35418"/>
                </a:lnTo>
                <a:lnTo>
                  <a:pt x="102041" y="46991"/>
                </a:lnTo>
                <a:lnTo>
                  <a:pt x="81952" y="35418"/>
                </a:lnTo>
                <a:lnTo>
                  <a:pt x="102041" y="23823"/>
                </a:lnTo>
                <a:close/>
                <a:moveTo>
                  <a:pt x="61338" y="23823"/>
                </a:moveTo>
                <a:lnTo>
                  <a:pt x="81406" y="35418"/>
                </a:lnTo>
                <a:lnTo>
                  <a:pt x="61338" y="47013"/>
                </a:lnTo>
                <a:lnTo>
                  <a:pt x="41249" y="35418"/>
                </a:lnTo>
                <a:lnTo>
                  <a:pt x="61338" y="23823"/>
                </a:lnTo>
                <a:close/>
                <a:moveTo>
                  <a:pt x="183687" y="23823"/>
                </a:moveTo>
                <a:lnTo>
                  <a:pt x="203755" y="35418"/>
                </a:lnTo>
                <a:lnTo>
                  <a:pt x="183687" y="47013"/>
                </a:lnTo>
                <a:lnTo>
                  <a:pt x="163598" y="35418"/>
                </a:lnTo>
                <a:lnTo>
                  <a:pt x="183687" y="23823"/>
                </a:lnTo>
                <a:close/>
                <a:moveTo>
                  <a:pt x="224368" y="23823"/>
                </a:moveTo>
                <a:lnTo>
                  <a:pt x="244458" y="35418"/>
                </a:lnTo>
                <a:lnTo>
                  <a:pt x="224390" y="47013"/>
                </a:lnTo>
                <a:lnTo>
                  <a:pt x="204301" y="35418"/>
                </a:lnTo>
                <a:lnTo>
                  <a:pt x="224368" y="23823"/>
                </a:lnTo>
                <a:close/>
                <a:moveTo>
                  <a:pt x="122502" y="35637"/>
                </a:moveTo>
                <a:lnTo>
                  <a:pt x="142460" y="47166"/>
                </a:lnTo>
                <a:lnTo>
                  <a:pt x="122502" y="58696"/>
                </a:lnTo>
                <a:lnTo>
                  <a:pt x="102543" y="47166"/>
                </a:lnTo>
                <a:lnTo>
                  <a:pt x="122502" y="35637"/>
                </a:lnTo>
                <a:close/>
                <a:moveTo>
                  <a:pt x="163205" y="35637"/>
                </a:moveTo>
                <a:lnTo>
                  <a:pt x="183163" y="47166"/>
                </a:lnTo>
                <a:lnTo>
                  <a:pt x="163205" y="58696"/>
                </a:lnTo>
                <a:lnTo>
                  <a:pt x="143246" y="47166"/>
                </a:lnTo>
                <a:lnTo>
                  <a:pt x="163205" y="35637"/>
                </a:lnTo>
                <a:close/>
                <a:moveTo>
                  <a:pt x="40987" y="35571"/>
                </a:moveTo>
                <a:lnTo>
                  <a:pt x="61054" y="47166"/>
                </a:lnTo>
                <a:lnTo>
                  <a:pt x="40987" y="58761"/>
                </a:lnTo>
                <a:lnTo>
                  <a:pt x="20897" y="47166"/>
                </a:lnTo>
                <a:lnTo>
                  <a:pt x="40987" y="35571"/>
                </a:lnTo>
                <a:close/>
                <a:moveTo>
                  <a:pt x="81690" y="35571"/>
                </a:moveTo>
                <a:lnTo>
                  <a:pt x="101757" y="47166"/>
                </a:lnTo>
                <a:lnTo>
                  <a:pt x="81690" y="58761"/>
                </a:lnTo>
                <a:lnTo>
                  <a:pt x="61600" y="47166"/>
                </a:lnTo>
                <a:lnTo>
                  <a:pt x="81690" y="35571"/>
                </a:lnTo>
                <a:close/>
                <a:moveTo>
                  <a:pt x="204039" y="35571"/>
                </a:moveTo>
                <a:lnTo>
                  <a:pt x="224106" y="47166"/>
                </a:lnTo>
                <a:lnTo>
                  <a:pt x="204017" y="58761"/>
                </a:lnTo>
                <a:lnTo>
                  <a:pt x="183949" y="47166"/>
                </a:lnTo>
                <a:lnTo>
                  <a:pt x="204039" y="35571"/>
                </a:lnTo>
                <a:close/>
                <a:moveTo>
                  <a:pt x="244741" y="35571"/>
                </a:moveTo>
                <a:lnTo>
                  <a:pt x="264809" y="47166"/>
                </a:lnTo>
                <a:lnTo>
                  <a:pt x="244741" y="58761"/>
                </a:lnTo>
                <a:lnTo>
                  <a:pt x="224652" y="47166"/>
                </a:lnTo>
                <a:lnTo>
                  <a:pt x="244741" y="35571"/>
                </a:lnTo>
                <a:close/>
                <a:moveTo>
                  <a:pt x="102150" y="47384"/>
                </a:moveTo>
                <a:lnTo>
                  <a:pt x="122109" y="58914"/>
                </a:lnTo>
                <a:lnTo>
                  <a:pt x="102150" y="70422"/>
                </a:lnTo>
                <a:lnTo>
                  <a:pt x="82192" y="58892"/>
                </a:lnTo>
                <a:lnTo>
                  <a:pt x="102150" y="47384"/>
                </a:lnTo>
                <a:close/>
                <a:moveTo>
                  <a:pt x="142853" y="47384"/>
                </a:moveTo>
                <a:lnTo>
                  <a:pt x="162812" y="58914"/>
                </a:lnTo>
                <a:lnTo>
                  <a:pt x="142853" y="70422"/>
                </a:lnTo>
                <a:lnTo>
                  <a:pt x="122895" y="58914"/>
                </a:lnTo>
                <a:lnTo>
                  <a:pt x="142853" y="47384"/>
                </a:lnTo>
                <a:close/>
                <a:moveTo>
                  <a:pt x="183556" y="47384"/>
                </a:moveTo>
                <a:lnTo>
                  <a:pt x="203514" y="58914"/>
                </a:lnTo>
                <a:lnTo>
                  <a:pt x="183556" y="70422"/>
                </a:lnTo>
                <a:lnTo>
                  <a:pt x="163598" y="58914"/>
                </a:lnTo>
                <a:lnTo>
                  <a:pt x="183556" y="47384"/>
                </a:lnTo>
                <a:close/>
                <a:moveTo>
                  <a:pt x="20635" y="47319"/>
                </a:moveTo>
                <a:lnTo>
                  <a:pt x="40703" y="58914"/>
                </a:lnTo>
                <a:lnTo>
                  <a:pt x="20635" y="70487"/>
                </a:lnTo>
                <a:lnTo>
                  <a:pt x="546" y="58914"/>
                </a:lnTo>
                <a:lnTo>
                  <a:pt x="20635" y="47319"/>
                </a:lnTo>
                <a:close/>
                <a:moveTo>
                  <a:pt x="224368" y="47319"/>
                </a:moveTo>
                <a:lnTo>
                  <a:pt x="244458" y="58914"/>
                </a:lnTo>
                <a:lnTo>
                  <a:pt x="224368" y="70487"/>
                </a:lnTo>
                <a:lnTo>
                  <a:pt x="204301" y="58914"/>
                </a:lnTo>
                <a:lnTo>
                  <a:pt x="224368" y="47319"/>
                </a:lnTo>
                <a:close/>
                <a:moveTo>
                  <a:pt x="265071" y="47319"/>
                </a:moveTo>
                <a:lnTo>
                  <a:pt x="285139" y="58914"/>
                </a:lnTo>
                <a:lnTo>
                  <a:pt x="265071" y="70487"/>
                </a:lnTo>
                <a:lnTo>
                  <a:pt x="245003" y="58914"/>
                </a:lnTo>
                <a:lnTo>
                  <a:pt x="265071" y="47319"/>
                </a:lnTo>
                <a:close/>
                <a:moveTo>
                  <a:pt x="61338" y="47319"/>
                </a:moveTo>
                <a:lnTo>
                  <a:pt x="81406" y="58914"/>
                </a:lnTo>
                <a:lnTo>
                  <a:pt x="61338" y="70509"/>
                </a:lnTo>
                <a:lnTo>
                  <a:pt x="41249" y="58914"/>
                </a:lnTo>
                <a:lnTo>
                  <a:pt x="61338" y="47319"/>
                </a:lnTo>
                <a:close/>
                <a:moveTo>
                  <a:pt x="122502" y="59132"/>
                </a:moveTo>
                <a:lnTo>
                  <a:pt x="142460" y="70662"/>
                </a:lnTo>
                <a:lnTo>
                  <a:pt x="122502" y="82191"/>
                </a:lnTo>
                <a:lnTo>
                  <a:pt x="102543" y="70662"/>
                </a:lnTo>
                <a:lnTo>
                  <a:pt x="122502" y="59132"/>
                </a:lnTo>
                <a:close/>
                <a:moveTo>
                  <a:pt x="163205" y="59132"/>
                </a:moveTo>
                <a:lnTo>
                  <a:pt x="183163" y="70662"/>
                </a:lnTo>
                <a:lnTo>
                  <a:pt x="163205" y="82191"/>
                </a:lnTo>
                <a:lnTo>
                  <a:pt x="143246" y="70662"/>
                </a:lnTo>
                <a:lnTo>
                  <a:pt x="163205" y="59132"/>
                </a:lnTo>
                <a:close/>
                <a:moveTo>
                  <a:pt x="40987" y="59067"/>
                </a:moveTo>
                <a:lnTo>
                  <a:pt x="61054" y="70662"/>
                </a:lnTo>
                <a:lnTo>
                  <a:pt x="40987" y="82257"/>
                </a:lnTo>
                <a:lnTo>
                  <a:pt x="20897" y="70662"/>
                </a:lnTo>
                <a:lnTo>
                  <a:pt x="40987" y="59067"/>
                </a:lnTo>
                <a:close/>
                <a:moveTo>
                  <a:pt x="81690" y="59067"/>
                </a:moveTo>
                <a:lnTo>
                  <a:pt x="101757" y="70662"/>
                </a:lnTo>
                <a:lnTo>
                  <a:pt x="81690" y="82257"/>
                </a:lnTo>
                <a:lnTo>
                  <a:pt x="61600" y="70662"/>
                </a:lnTo>
                <a:lnTo>
                  <a:pt x="81690" y="59067"/>
                </a:lnTo>
                <a:close/>
                <a:moveTo>
                  <a:pt x="204039" y="59067"/>
                </a:moveTo>
                <a:lnTo>
                  <a:pt x="224106" y="70662"/>
                </a:lnTo>
                <a:lnTo>
                  <a:pt x="204017" y="82257"/>
                </a:lnTo>
                <a:lnTo>
                  <a:pt x="183949" y="70662"/>
                </a:lnTo>
                <a:lnTo>
                  <a:pt x="204039" y="59067"/>
                </a:lnTo>
                <a:close/>
                <a:moveTo>
                  <a:pt x="244720" y="59067"/>
                </a:moveTo>
                <a:lnTo>
                  <a:pt x="264787" y="70662"/>
                </a:lnTo>
                <a:lnTo>
                  <a:pt x="244741" y="82257"/>
                </a:lnTo>
                <a:lnTo>
                  <a:pt x="224652" y="70662"/>
                </a:lnTo>
                <a:lnTo>
                  <a:pt x="244720" y="59067"/>
                </a:lnTo>
                <a:close/>
                <a:moveTo>
                  <a:pt x="142853" y="70902"/>
                </a:moveTo>
                <a:lnTo>
                  <a:pt x="162812" y="82410"/>
                </a:lnTo>
                <a:lnTo>
                  <a:pt x="142853" y="93939"/>
                </a:lnTo>
                <a:lnTo>
                  <a:pt x="122895" y="82410"/>
                </a:lnTo>
                <a:lnTo>
                  <a:pt x="142853" y="70902"/>
                </a:lnTo>
                <a:close/>
                <a:moveTo>
                  <a:pt x="61338" y="70815"/>
                </a:moveTo>
                <a:lnTo>
                  <a:pt x="81406" y="82410"/>
                </a:lnTo>
                <a:lnTo>
                  <a:pt x="61338" y="94005"/>
                </a:lnTo>
                <a:lnTo>
                  <a:pt x="41249" y="82410"/>
                </a:lnTo>
                <a:lnTo>
                  <a:pt x="61338" y="70815"/>
                </a:lnTo>
                <a:close/>
                <a:moveTo>
                  <a:pt x="102041" y="70836"/>
                </a:moveTo>
                <a:lnTo>
                  <a:pt x="122109" y="82410"/>
                </a:lnTo>
                <a:lnTo>
                  <a:pt x="102041" y="94005"/>
                </a:lnTo>
                <a:lnTo>
                  <a:pt x="81952" y="82410"/>
                </a:lnTo>
                <a:lnTo>
                  <a:pt x="102041" y="70836"/>
                </a:lnTo>
                <a:close/>
                <a:moveTo>
                  <a:pt x="183687" y="70836"/>
                </a:moveTo>
                <a:lnTo>
                  <a:pt x="203755" y="82410"/>
                </a:lnTo>
                <a:lnTo>
                  <a:pt x="183687" y="94005"/>
                </a:lnTo>
                <a:lnTo>
                  <a:pt x="163598" y="82410"/>
                </a:lnTo>
                <a:lnTo>
                  <a:pt x="183687" y="70836"/>
                </a:lnTo>
                <a:close/>
                <a:moveTo>
                  <a:pt x="224368" y="70815"/>
                </a:moveTo>
                <a:lnTo>
                  <a:pt x="244458" y="82410"/>
                </a:lnTo>
                <a:lnTo>
                  <a:pt x="224368" y="94005"/>
                </a:lnTo>
                <a:lnTo>
                  <a:pt x="204301" y="82410"/>
                </a:lnTo>
                <a:lnTo>
                  <a:pt x="224368" y="70815"/>
                </a:lnTo>
                <a:close/>
                <a:moveTo>
                  <a:pt x="81690" y="82584"/>
                </a:moveTo>
                <a:lnTo>
                  <a:pt x="101757" y="94179"/>
                </a:lnTo>
                <a:lnTo>
                  <a:pt x="81690" y="105753"/>
                </a:lnTo>
                <a:lnTo>
                  <a:pt x="61600" y="94179"/>
                </a:lnTo>
                <a:lnTo>
                  <a:pt x="81690" y="82584"/>
                </a:lnTo>
                <a:close/>
                <a:moveTo>
                  <a:pt x="122393" y="82584"/>
                </a:moveTo>
                <a:lnTo>
                  <a:pt x="142460" y="94179"/>
                </a:lnTo>
                <a:lnTo>
                  <a:pt x="122371" y="105753"/>
                </a:lnTo>
                <a:lnTo>
                  <a:pt x="102303" y="94179"/>
                </a:lnTo>
                <a:lnTo>
                  <a:pt x="122393" y="82584"/>
                </a:lnTo>
                <a:close/>
                <a:moveTo>
                  <a:pt x="163336" y="82584"/>
                </a:moveTo>
                <a:lnTo>
                  <a:pt x="183403" y="94179"/>
                </a:lnTo>
                <a:lnTo>
                  <a:pt x="163314" y="105753"/>
                </a:lnTo>
                <a:lnTo>
                  <a:pt x="143246" y="94179"/>
                </a:lnTo>
                <a:lnTo>
                  <a:pt x="163336" y="82584"/>
                </a:lnTo>
                <a:close/>
                <a:moveTo>
                  <a:pt x="204039" y="82584"/>
                </a:moveTo>
                <a:lnTo>
                  <a:pt x="224106" y="94179"/>
                </a:lnTo>
                <a:lnTo>
                  <a:pt x="204017" y="105753"/>
                </a:lnTo>
                <a:lnTo>
                  <a:pt x="183949" y="94179"/>
                </a:lnTo>
                <a:lnTo>
                  <a:pt x="204039" y="82584"/>
                </a:lnTo>
                <a:close/>
                <a:moveTo>
                  <a:pt x="102041" y="94310"/>
                </a:moveTo>
                <a:lnTo>
                  <a:pt x="122109" y="105905"/>
                </a:lnTo>
                <a:lnTo>
                  <a:pt x="102041" y="117500"/>
                </a:lnTo>
                <a:lnTo>
                  <a:pt x="81952" y="105905"/>
                </a:lnTo>
                <a:lnTo>
                  <a:pt x="102041" y="94310"/>
                </a:lnTo>
                <a:close/>
                <a:moveTo>
                  <a:pt x="183687" y="94310"/>
                </a:moveTo>
                <a:lnTo>
                  <a:pt x="203755" y="105905"/>
                </a:lnTo>
                <a:lnTo>
                  <a:pt x="183687" y="117500"/>
                </a:lnTo>
                <a:lnTo>
                  <a:pt x="163598" y="105905"/>
                </a:lnTo>
                <a:lnTo>
                  <a:pt x="183687" y="94310"/>
                </a:lnTo>
                <a:close/>
                <a:moveTo>
                  <a:pt x="102041" y="0"/>
                </a:moveTo>
                <a:lnTo>
                  <a:pt x="0" y="58914"/>
                </a:lnTo>
                <a:lnTo>
                  <a:pt x="101954" y="117784"/>
                </a:lnTo>
                <a:lnTo>
                  <a:pt x="102041" y="117806"/>
                </a:lnTo>
                <a:lnTo>
                  <a:pt x="142853" y="94245"/>
                </a:lnTo>
                <a:lnTo>
                  <a:pt x="183600" y="117762"/>
                </a:lnTo>
                <a:lnTo>
                  <a:pt x="183687" y="117806"/>
                </a:lnTo>
                <a:lnTo>
                  <a:pt x="285706" y="58914"/>
                </a:lnTo>
                <a:lnTo>
                  <a:pt x="183753" y="44"/>
                </a:lnTo>
                <a:lnTo>
                  <a:pt x="183687" y="0"/>
                </a:lnTo>
                <a:lnTo>
                  <a:pt x="142853" y="23561"/>
                </a:lnTo>
                <a:lnTo>
                  <a:pt x="102107" y="44"/>
                </a:lnTo>
                <a:lnTo>
                  <a:pt x="102041" y="0"/>
                </a:lnTo>
                <a:close/>
              </a:path>
            </a:pathLst>
          </a:custGeom>
          <a:gradFill>
            <a:gsLst>
              <a:gs pos="0">
                <a:srgbClr val="FFFFFF">
                  <a:alpha val="50196"/>
                </a:srgbClr>
              </a:gs>
              <a:gs pos="38000">
                <a:srgbClr val="FFFFFF">
                  <a:alpha val="0"/>
                </a:srgbClr>
              </a:gs>
              <a:gs pos="50000">
                <a:srgbClr val="FFFFFF">
                  <a:alpha val="0"/>
                </a:srgbClr>
              </a:gs>
              <a:gs pos="63000">
                <a:srgbClr val="FFFFFF">
                  <a:alpha val="0"/>
                </a:srgbClr>
              </a:gs>
              <a:gs pos="100000">
                <a:srgbClr val="FFFFFF">
                  <a:alpha val="5019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1460550" y="3576400"/>
            <a:ext cx="2569500" cy="9072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97" name="Google Shape;97;p18"/>
          <p:cNvSpPr txBox="1"/>
          <p:nvPr>
            <p:ph idx="2" type="body"/>
          </p:nvPr>
        </p:nvSpPr>
        <p:spPr>
          <a:xfrm>
            <a:off x="5255000" y="3576400"/>
            <a:ext cx="2569500" cy="8913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8" name="Google Shape;98;p18"/>
          <p:cNvSpPr txBox="1"/>
          <p:nvPr>
            <p:ph idx="3" type="subTitle"/>
          </p:nvPr>
        </p:nvSpPr>
        <p:spPr>
          <a:xfrm>
            <a:off x="1990650" y="3251500"/>
            <a:ext cx="1509300" cy="4011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sz="2000">
                <a:latin typeface="Work Sans SemiBold"/>
                <a:ea typeface="Work Sans SemiBold"/>
                <a:cs typeface="Work Sans SemiBold"/>
                <a:sym typeface="Work Sans SemiBold"/>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9" name="Google Shape;99;p18"/>
          <p:cNvSpPr txBox="1"/>
          <p:nvPr>
            <p:ph idx="4" type="subTitle"/>
          </p:nvPr>
        </p:nvSpPr>
        <p:spPr>
          <a:xfrm>
            <a:off x="5785103" y="3251500"/>
            <a:ext cx="1509300" cy="4011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sz="2000">
                <a:latin typeface="Work Sans SemiBold"/>
                <a:ea typeface="Work Sans SemiBold"/>
                <a:cs typeface="Work Sans SemiBold"/>
                <a:sym typeface="Work Sans SemiBold"/>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0" name="Google Shape;100;p18"/>
          <p:cNvSpPr txBox="1"/>
          <p:nvPr>
            <p:ph type="title"/>
          </p:nvPr>
        </p:nvSpPr>
        <p:spPr>
          <a:xfrm>
            <a:off x="1645950" y="539500"/>
            <a:ext cx="5852100" cy="576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2">
    <p:spTree>
      <p:nvGrpSpPr>
        <p:cNvPr id="101" name="Shape 101"/>
        <p:cNvGrpSpPr/>
        <p:nvPr/>
      </p:nvGrpSpPr>
      <p:grpSpPr>
        <a:xfrm>
          <a:off x="0" y="0"/>
          <a:ext cx="0" cy="0"/>
          <a:chOff x="0" y="0"/>
          <a:chExt cx="0" cy="0"/>
        </a:xfrm>
      </p:grpSpPr>
      <p:sp>
        <p:nvSpPr>
          <p:cNvPr id="102" name="Google Shape;102;p19"/>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idx="1" type="subTitle"/>
          </p:nvPr>
        </p:nvSpPr>
        <p:spPr>
          <a:xfrm>
            <a:off x="5986800" y="3106800"/>
            <a:ext cx="2329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04" name="Google Shape;104;p19"/>
          <p:cNvSpPr txBox="1"/>
          <p:nvPr>
            <p:ph idx="2" type="body"/>
          </p:nvPr>
        </p:nvSpPr>
        <p:spPr>
          <a:xfrm>
            <a:off x="954650" y="3530150"/>
            <a:ext cx="2076000" cy="11058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05" name="Google Shape;105;p19"/>
          <p:cNvSpPr txBox="1"/>
          <p:nvPr>
            <p:ph idx="3" type="subTitle"/>
          </p:nvPr>
        </p:nvSpPr>
        <p:spPr>
          <a:xfrm>
            <a:off x="828000" y="3106800"/>
            <a:ext cx="2329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06" name="Google Shape;106;p19"/>
          <p:cNvSpPr txBox="1"/>
          <p:nvPr>
            <p:ph idx="4" type="body"/>
          </p:nvPr>
        </p:nvSpPr>
        <p:spPr>
          <a:xfrm>
            <a:off x="6113400" y="3530150"/>
            <a:ext cx="2076000" cy="11058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07" name="Google Shape;107;p19"/>
          <p:cNvSpPr txBox="1"/>
          <p:nvPr>
            <p:ph idx="5" type="body"/>
          </p:nvPr>
        </p:nvSpPr>
        <p:spPr>
          <a:xfrm>
            <a:off x="3534000" y="3530150"/>
            <a:ext cx="2076000" cy="11058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08" name="Google Shape;108;p19"/>
          <p:cNvSpPr txBox="1"/>
          <p:nvPr>
            <p:ph idx="6" type="subTitle"/>
          </p:nvPr>
        </p:nvSpPr>
        <p:spPr>
          <a:xfrm>
            <a:off x="3407400" y="3106800"/>
            <a:ext cx="2329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09" name="Google Shape;109;p19"/>
          <p:cNvSpPr/>
          <p:nvPr/>
        </p:nvSpPr>
        <p:spPr>
          <a:xfrm>
            <a:off x="-4431149" y="-4167424"/>
            <a:ext cx="18006608" cy="7424979"/>
          </a:xfrm>
          <a:custGeom>
            <a:rect b="b" l="l" r="r" t="t"/>
            <a:pathLst>
              <a:path extrusionOk="0" h="117712" w="285468">
                <a:moveTo>
                  <a:pt x="101937" y="305"/>
                </a:moveTo>
                <a:lnTo>
                  <a:pt x="121998" y="11902"/>
                </a:lnTo>
                <a:lnTo>
                  <a:pt x="101937" y="23477"/>
                </a:lnTo>
                <a:lnTo>
                  <a:pt x="81876" y="11902"/>
                </a:lnTo>
                <a:lnTo>
                  <a:pt x="101937" y="305"/>
                </a:lnTo>
                <a:close/>
                <a:moveTo>
                  <a:pt x="142734" y="305"/>
                </a:moveTo>
                <a:lnTo>
                  <a:pt x="162795" y="11902"/>
                </a:lnTo>
                <a:lnTo>
                  <a:pt x="142734" y="23477"/>
                </a:lnTo>
                <a:lnTo>
                  <a:pt x="122673" y="11902"/>
                </a:lnTo>
                <a:lnTo>
                  <a:pt x="142734" y="305"/>
                </a:lnTo>
                <a:close/>
                <a:moveTo>
                  <a:pt x="183530" y="305"/>
                </a:moveTo>
                <a:lnTo>
                  <a:pt x="203591" y="11902"/>
                </a:lnTo>
                <a:lnTo>
                  <a:pt x="183530" y="23477"/>
                </a:lnTo>
                <a:lnTo>
                  <a:pt x="163469" y="11902"/>
                </a:lnTo>
                <a:lnTo>
                  <a:pt x="183530" y="305"/>
                </a:lnTo>
                <a:close/>
                <a:moveTo>
                  <a:pt x="122346" y="12098"/>
                </a:moveTo>
                <a:lnTo>
                  <a:pt x="142342" y="23629"/>
                </a:lnTo>
                <a:lnTo>
                  <a:pt x="122324" y="35183"/>
                </a:lnTo>
                <a:lnTo>
                  <a:pt x="102350" y="23629"/>
                </a:lnTo>
                <a:lnTo>
                  <a:pt x="122346" y="12098"/>
                </a:lnTo>
                <a:close/>
                <a:moveTo>
                  <a:pt x="163121" y="12098"/>
                </a:moveTo>
                <a:lnTo>
                  <a:pt x="183138" y="23629"/>
                </a:lnTo>
                <a:lnTo>
                  <a:pt x="163121" y="35183"/>
                </a:lnTo>
                <a:lnTo>
                  <a:pt x="143147" y="23629"/>
                </a:lnTo>
                <a:lnTo>
                  <a:pt x="163121" y="12098"/>
                </a:lnTo>
                <a:close/>
                <a:moveTo>
                  <a:pt x="81593" y="12054"/>
                </a:moveTo>
                <a:lnTo>
                  <a:pt x="101676" y="23629"/>
                </a:lnTo>
                <a:lnTo>
                  <a:pt x="81593" y="35226"/>
                </a:lnTo>
                <a:lnTo>
                  <a:pt x="61554" y="23629"/>
                </a:lnTo>
                <a:lnTo>
                  <a:pt x="81593" y="12054"/>
                </a:lnTo>
                <a:close/>
                <a:moveTo>
                  <a:pt x="203874" y="12054"/>
                </a:moveTo>
                <a:lnTo>
                  <a:pt x="223935" y="23629"/>
                </a:lnTo>
                <a:lnTo>
                  <a:pt x="203852" y="35226"/>
                </a:lnTo>
                <a:lnTo>
                  <a:pt x="183813" y="23629"/>
                </a:lnTo>
                <a:lnTo>
                  <a:pt x="203874" y="12054"/>
                </a:lnTo>
                <a:close/>
                <a:moveTo>
                  <a:pt x="142734" y="23869"/>
                </a:moveTo>
                <a:lnTo>
                  <a:pt x="162664" y="35379"/>
                </a:lnTo>
                <a:lnTo>
                  <a:pt x="142734" y="46889"/>
                </a:lnTo>
                <a:lnTo>
                  <a:pt x="122803" y="35379"/>
                </a:lnTo>
                <a:lnTo>
                  <a:pt x="142734" y="23869"/>
                </a:lnTo>
                <a:close/>
                <a:moveTo>
                  <a:pt x="102002" y="23825"/>
                </a:moveTo>
                <a:lnTo>
                  <a:pt x="121998" y="35379"/>
                </a:lnTo>
                <a:lnTo>
                  <a:pt x="102002" y="46910"/>
                </a:lnTo>
                <a:lnTo>
                  <a:pt x="82007" y="35379"/>
                </a:lnTo>
                <a:lnTo>
                  <a:pt x="102002" y="23825"/>
                </a:lnTo>
                <a:close/>
                <a:moveTo>
                  <a:pt x="183465" y="23825"/>
                </a:moveTo>
                <a:lnTo>
                  <a:pt x="203461" y="35379"/>
                </a:lnTo>
                <a:lnTo>
                  <a:pt x="183465" y="46910"/>
                </a:lnTo>
                <a:lnTo>
                  <a:pt x="163469" y="35379"/>
                </a:lnTo>
                <a:lnTo>
                  <a:pt x="183465" y="23825"/>
                </a:lnTo>
                <a:close/>
                <a:moveTo>
                  <a:pt x="61271" y="23803"/>
                </a:moveTo>
                <a:lnTo>
                  <a:pt x="81332" y="35379"/>
                </a:lnTo>
                <a:lnTo>
                  <a:pt x="61271" y="46954"/>
                </a:lnTo>
                <a:lnTo>
                  <a:pt x="41210" y="35379"/>
                </a:lnTo>
                <a:lnTo>
                  <a:pt x="61271" y="23803"/>
                </a:lnTo>
                <a:close/>
                <a:moveTo>
                  <a:pt x="224196" y="23803"/>
                </a:moveTo>
                <a:lnTo>
                  <a:pt x="244257" y="35379"/>
                </a:lnTo>
                <a:lnTo>
                  <a:pt x="224196" y="46954"/>
                </a:lnTo>
                <a:lnTo>
                  <a:pt x="204135" y="35379"/>
                </a:lnTo>
                <a:lnTo>
                  <a:pt x="224196" y="23803"/>
                </a:lnTo>
                <a:close/>
                <a:moveTo>
                  <a:pt x="122390" y="35596"/>
                </a:moveTo>
                <a:lnTo>
                  <a:pt x="142342" y="47106"/>
                </a:lnTo>
                <a:lnTo>
                  <a:pt x="122390" y="58616"/>
                </a:lnTo>
                <a:lnTo>
                  <a:pt x="102459" y="47106"/>
                </a:lnTo>
                <a:lnTo>
                  <a:pt x="122390" y="35596"/>
                </a:lnTo>
                <a:close/>
                <a:moveTo>
                  <a:pt x="163077" y="35618"/>
                </a:moveTo>
                <a:lnTo>
                  <a:pt x="183008" y="47106"/>
                </a:lnTo>
                <a:lnTo>
                  <a:pt x="163077" y="58616"/>
                </a:lnTo>
                <a:lnTo>
                  <a:pt x="143147" y="47106"/>
                </a:lnTo>
                <a:lnTo>
                  <a:pt x="163077" y="35618"/>
                </a:lnTo>
                <a:close/>
                <a:moveTo>
                  <a:pt x="81680" y="35574"/>
                </a:moveTo>
                <a:lnTo>
                  <a:pt x="101676" y="47106"/>
                </a:lnTo>
                <a:lnTo>
                  <a:pt x="81680" y="58660"/>
                </a:lnTo>
                <a:lnTo>
                  <a:pt x="61684" y="47106"/>
                </a:lnTo>
                <a:lnTo>
                  <a:pt x="81680" y="35574"/>
                </a:lnTo>
                <a:close/>
                <a:moveTo>
                  <a:pt x="203809" y="35574"/>
                </a:moveTo>
                <a:lnTo>
                  <a:pt x="223783" y="47106"/>
                </a:lnTo>
                <a:lnTo>
                  <a:pt x="203809" y="58660"/>
                </a:lnTo>
                <a:lnTo>
                  <a:pt x="183813" y="47106"/>
                </a:lnTo>
                <a:lnTo>
                  <a:pt x="203809" y="35574"/>
                </a:lnTo>
                <a:close/>
                <a:moveTo>
                  <a:pt x="40949" y="35531"/>
                </a:moveTo>
                <a:lnTo>
                  <a:pt x="60988" y="47106"/>
                </a:lnTo>
                <a:lnTo>
                  <a:pt x="40927" y="58703"/>
                </a:lnTo>
                <a:lnTo>
                  <a:pt x="20888" y="47106"/>
                </a:lnTo>
                <a:lnTo>
                  <a:pt x="40949" y="35531"/>
                </a:lnTo>
                <a:close/>
                <a:moveTo>
                  <a:pt x="244518" y="35531"/>
                </a:moveTo>
                <a:lnTo>
                  <a:pt x="264579" y="47106"/>
                </a:lnTo>
                <a:lnTo>
                  <a:pt x="244518" y="58703"/>
                </a:lnTo>
                <a:lnTo>
                  <a:pt x="224457" y="47106"/>
                </a:lnTo>
                <a:lnTo>
                  <a:pt x="244518" y="35531"/>
                </a:lnTo>
                <a:close/>
                <a:moveTo>
                  <a:pt x="102068" y="47346"/>
                </a:moveTo>
                <a:lnTo>
                  <a:pt x="121998" y="58856"/>
                </a:lnTo>
                <a:lnTo>
                  <a:pt x="102068" y="70366"/>
                </a:lnTo>
                <a:lnTo>
                  <a:pt x="82137" y="58856"/>
                </a:lnTo>
                <a:lnTo>
                  <a:pt x="102068" y="47346"/>
                </a:lnTo>
                <a:close/>
                <a:moveTo>
                  <a:pt x="142734" y="47346"/>
                </a:moveTo>
                <a:lnTo>
                  <a:pt x="162664" y="58856"/>
                </a:lnTo>
                <a:lnTo>
                  <a:pt x="142734" y="70366"/>
                </a:lnTo>
                <a:lnTo>
                  <a:pt x="122803" y="58856"/>
                </a:lnTo>
                <a:lnTo>
                  <a:pt x="142734" y="47346"/>
                </a:lnTo>
                <a:close/>
                <a:moveTo>
                  <a:pt x="183400" y="47346"/>
                </a:moveTo>
                <a:lnTo>
                  <a:pt x="203330" y="58856"/>
                </a:lnTo>
                <a:lnTo>
                  <a:pt x="183400" y="70366"/>
                </a:lnTo>
                <a:lnTo>
                  <a:pt x="163469" y="58856"/>
                </a:lnTo>
                <a:lnTo>
                  <a:pt x="183400" y="47346"/>
                </a:lnTo>
                <a:close/>
                <a:moveTo>
                  <a:pt x="61336" y="47302"/>
                </a:moveTo>
                <a:lnTo>
                  <a:pt x="81332" y="58856"/>
                </a:lnTo>
                <a:lnTo>
                  <a:pt x="61336" y="70387"/>
                </a:lnTo>
                <a:lnTo>
                  <a:pt x="41341" y="58856"/>
                </a:lnTo>
                <a:lnTo>
                  <a:pt x="61336" y="47302"/>
                </a:lnTo>
                <a:close/>
                <a:moveTo>
                  <a:pt x="224109" y="47302"/>
                </a:moveTo>
                <a:lnTo>
                  <a:pt x="244105" y="58856"/>
                </a:lnTo>
                <a:lnTo>
                  <a:pt x="224109" y="70387"/>
                </a:lnTo>
                <a:lnTo>
                  <a:pt x="204113" y="58856"/>
                </a:lnTo>
                <a:lnTo>
                  <a:pt x="224109" y="47302"/>
                </a:lnTo>
                <a:close/>
                <a:moveTo>
                  <a:pt x="20605" y="47280"/>
                </a:moveTo>
                <a:lnTo>
                  <a:pt x="40666" y="58856"/>
                </a:lnTo>
                <a:lnTo>
                  <a:pt x="20605" y="70453"/>
                </a:lnTo>
                <a:lnTo>
                  <a:pt x="544" y="58856"/>
                </a:lnTo>
                <a:lnTo>
                  <a:pt x="20605" y="47280"/>
                </a:lnTo>
                <a:close/>
                <a:moveTo>
                  <a:pt x="264862" y="47280"/>
                </a:moveTo>
                <a:lnTo>
                  <a:pt x="284923" y="58856"/>
                </a:lnTo>
                <a:lnTo>
                  <a:pt x="264862" y="70453"/>
                </a:lnTo>
                <a:lnTo>
                  <a:pt x="244801" y="58856"/>
                </a:lnTo>
                <a:lnTo>
                  <a:pt x="264862" y="47280"/>
                </a:lnTo>
                <a:close/>
                <a:moveTo>
                  <a:pt x="122411" y="59073"/>
                </a:moveTo>
                <a:lnTo>
                  <a:pt x="142342" y="70583"/>
                </a:lnTo>
                <a:lnTo>
                  <a:pt x="122390" y="82093"/>
                </a:lnTo>
                <a:lnTo>
                  <a:pt x="102459" y="70583"/>
                </a:lnTo>
                <a:lnTo>
                  <a:pt x="122411" y="59073"/>
                </a:lnTo>
                <a:close/>
                <a:moveTo>
                  <a:pt x="163077" y="59073"/>
                </a:moveTo>
                <a:lnTo>
                  <a:pt x="183008" y="70583"/>
                </a:lnTo>
                <a:lnTo>
                  <a:pt x="163077" y="82093"/>
                </a:lnTo>
                <a:lnTo>
                  <a:pt x="143147" y="70583"/>
                </a:lnTo>
                <a:lnTo>
                  <a:pt x="163077" y="59073"/>
                </a:lnTo>
                <a:close/>
                <a:moveTo>
                  <a:pt x="81680" y="59051"/>
                </a:moveTo>
                <a:lnTo>
                  <a:pt x="101676" y="70583"/>
                </a:lnTo>
                <a:lnTo>
                  <a:pt x="81658" y="82137"/>
                </a:lnTo>
                <a:lnTo>
                  <a:pt x="61684" y="70583"/>
                </a:lnTo>
                <a:lnTo>
                  <a:pt x="81680" y="59051"/>
                </a:lnTo>
                <a:close/>
                <a:moveTo>
                  <a:pt x="203809" y="59051"/>
                </a:moveTo>
                <a:lnTo>
                  <a:pt x="223783" y="70583"/>
                </a:lnTo>
                <a:lnTo>
                  <a:pt x="203809" y="82137"/>
                </a:lnTo>
                <a:lnTo>
                  <a:pt x="183813" y="70583"/>
                </a:lnTo>
                <a:lnTo>
                  <a:pt x="203809" y="59051"/>
                </a:lnTo>
                <a:close/>
                <a:moveTo>
                  <a:pt x="40949" y="59030"/>
                </a:moveTo>
                <a:lnTo>
                  <a:pt x="60988" y="70583"/>
                </a:lnTo>
                <a:lnTo>
                  <a:pt x="40927" y="82180"/>
                </a:lnTo>
                <a:lnTo>
                  <a:pt x="20888" y="70583"/>
                </a:lnTo>
                <a:lnTo>
                  <a:pt x="40949" y="59030"/>
                </a:lnTo>
                <a:close/>
                <a:moveTo>
                  <a:pt x="244540" y="59030"/>
                </a:moveTo>
                <a:lnTo>
                  <a:pt x="264601" y="70605"/>
                </a:lnTo>
                <a:lnTo>
                  <a:pt x="244540" y="82180"/>
                </a:lnTo>
                <a:lnTo>
                  <a:pt x="224457" y="70583"/>
                </a:lnTo>
                <a:lnTo>
                  <a:pt x="244540" y="59030"/>
                </a:lnTo>
                <a:close/>
                <a:moveTo>
                  <a:pt x="142734" y="70823"/>
                </a:moveTo>
                <a:lnTo>
                  <a:pt x="162664" y="82333"/>
                </a:lnTo>
                <a:lnTo>
                  <a:pt x="142734" y="93843"/>
                </a:lnTo>
                <a:lnTo>
                  <a:pt x="122803" y="82333"/>
                </a:lnTo>
                <a:lnTo>
                  <a:pt x="142734" y="70823"/>
                </a:lnTo>
                <a:close/>
                <a:moveTo>
                  <a:pt x="102002" y="70779"/>
                </a:moveTo>
                <a:lnTo>
                  <a:pt x="121998" y="82333"/>
                </a:lnTo>
                <a:lnTo>
                  <a:pt x="102002" y="93886"/>
                </a:lnTo>
                <a:lnTo>
                  <a:pt x="82007" y="82333"/>
                </a:lnTo>
                <a:lnTo>
                  <a:pt x="102002" y="70779"/>
                </a:lnTo>
                <a:close/>
                <a:moveTo>
                  <a:pt x="183465" y="70779"/>
                </a:moveTo>
                <a:lnTo>
                  <a:pt x="203461" y="82333"/>
                </a:lnTo>
                <a:lnTo>
                  <a:pt x="183465" y="93886"/>
                </a:lnTo>
                <a:lnTo>
                  <a:pt x="163469" y="82333"/>
                </a:lnTo>
                <a:lnTo>
                  <a:pt x="183465" y="70779"/>
                </a:lnTo>
                <a:close/>
                <a:moveTo>
                  <a:pt x="61271" y="70757"/>
                </a:moveTo>
                <a:lnTo>
                  <a:pt x="81332" y="82333"/>
                </a:lnTo>
                <a:lnTo>
                  <a:pt x="61271" y="93908"/>
                </a:lnTo>
                <a:lnTo>
                  <a:pt x="41210" y="82333"/>
                </a:lnTo>
                <a:lnTo>
                  <a:pt x="61271" y="70757"/>
                </a:lnTo>
                <a:close/>
                <a:moveTo>
                  <a:pt x="224196" y="70757"/>
                </a:moveTo>
                <a:lnTo>
                  <a:pt x="244257" y="82333"/>
                </a:lnTo>
                <a:lnTo>
                  <a:pt x="224196" y="93908"/>
                </a:lnTo>
                <a:lnTo>
                  <a:pt x="204135" y="82333"/>
                </a:lnTo>
                <a:lnTo>
                  <a:pt x="224196" y="70757"/>
                </a:lnTo>
                <a:close/>
                <a:moveTo>
                  <a:pt x="122324" y="82528"/>
                </a:moveTo>
                <a:lnTo>
                  <a:pt x="142320" y="94082"/>
                </a:lnTo>
                <a:lnTo>
                  <a:pt x="122346" y="105614"/>
                </a:lnTo>
                <a:lnTo>
                  <a:pt x="102350" y="94082"/>
                </a:lnTo>
                <a:lnTo>
                  <a:pt x="122324" y="82528"/>
                </a:lnTo>
                <a:close/>
                <a:moveTo>
                  <a:pt x="163121" y="82528"/>
                </a:moveTo>
                <a:lnTo>
                  <a:pt x="183138" y="94082"/>
                </a:lnTo>
                <a:lnTo>
                  <a:pt x="163121" y="105614"/>
                </a:lnTo>
                <a:lnTo>
                  <a:pt x="143147" y="94082"/>
                </a:lnTo>
                <a:lnTo>
                  <a:pt x="163121" y="82528"/>
                </a:lnTo>
                <a:close/>
                <a:moveTo>
                  <a:pt x="81593" y="82485"/>
                </a:moveTo>
                <a:lnTo>
                  <a:pt x="101654" y="94082"/>
                </a:lnTo>
                <a:lnTo>
                  <a:pt x="81593" y="105657"/>
                </a:lnTo>
                <a:lnTo>
                  <a:pt x="61532" y="94082"/>
                </a:lnTo>
                <a:lnTo>
                  <a:pt x="81593" y="82485"/>
                </a:lnTo>
                <a:close/>
                <a:moveTo>
                  <a:pt x="203852" y="82485"/>
                </a:moveTo>
                <a:lnTo>
                  <a:pt x="223913" y="94082"/>
                </a:lnTo>
                <a:lnTo>
                  <a:pt x="203852" y="105657"/>
                </a:lnTo>
                <a:lnTo>
                  <a:pt x="183813" y="94082"/>
                </a:lnTo>
                <a:lnTo>
                  <a:pt x="203852" y="82485"/>
                </a:lnTo>
                <a:close/>
                <a:moveTo>
                  <a:pt x="101937" y="94213"/>
                </a:moveTo>
                <a:lnTo>
                  <a:pt x="121998" y="105810"/>
                </a:lnTo>
                <a:lnTo>
                  <a:pt x="101937" y="117385"/>
                </a:lnTo>
                <a:lnTo>
                  <a:pt x="81876" y="105810"/>
                </a:lnTo>
                <a:lnTo>
                  <a:pt x="101937" y="94213"/>
                </a:lnTo>
                <a:close/>
                <a:moveTo>
                  <a:pt x="142734" y="94213"/>
                </a:moveTo>
                <a:lnTo>
                  <a:pt x="162795" y="105810"/>
                </a:lnTo>
                <a:lnTo>
                  <a:pt x="142734" y="117385"/>
                </a:lnTo>
                <a:lnTo>
                  <a:pt x="122673" y="105810"/>
                </a:lnTo>
                <a:lnTo>
                  <a:pt x="142734" y="94213"/>
                </a:lnTo>
                <a:close/>
                <a:moveTo>
                  <a:pt x="183530" y="94213"/>
                </a:moveTo>
                <a:lnTo>
                  <a:pt x="203591" y="105810"/>
                </a:lnTo>
                <a:lnTo>
                  <a:pt x="183530" y="117385"/>
                </a:lnTo>
                <a:lnTo>
                  <a:pt x="163469" y="105810"/>
                </a:lnTo>
                <a:lnTo>
                  <a:pt x="183530" y="94213"/>
                </a:lnTo>
                <a:close/>
                <a:moveTo>
                  <a:pt x="101937" y="0"/>
                </a:moveTo>
                <a:lnTo>
                  <a:pt x="0" y="58856"/>
                </a:lnTo>
                <a:lnTo>
                  <a:pt x="101872" y="117668"/>
                </a:lnTo>
                <a:lnTo>
                  <a:pt x="101937" y="117711"/>
                </a:lnTo>
                <a:lnTo>
                  <a:pt x="122346" y="105918"/>
                </a:lnTo>
                <a:lnTo>
                  <a:pt x="142668" y="117668"/>
                </a:lnTo>
                <a:lnTo>
                  <a:pt x="142734" y="117711"/>
                </a:lnTo>
                <a:lnTo>
                  <a:pt x="163121" y="105918"/>
                </a:lnTo>
                <a:lnTo>
                  <a:pt x="183465" y="117668"/>
                </a:lnTo>
                <a:lnTo>
                  <a:pt x="183530" y="117711"/>
                </a:lnTo>
                <a:lnTo>
                  <a:pt x="285467" y="58856"/>
                </a:lnTo>
                <a:lnTo>
                  <a:pt x="183595" y="44"/>
                </a:lnTo>
                <a:lnTo>
                  <a:pt x="183530" y="0"/>
                </a:lnTo>
                <a:lnTo>
                  <a:pt x="163121" y="11771"/>
                </a:lnTo>
                <a:lnTo>
                  <a:pt x="142799" y="44"/>
                </a:lnTo>
                <a:lnTo>
                  <a:pt x="142734" y="0"/>
                </a:lnTo>
                <a:lnTo>
                  <a:pt x="122324" y="11771"/>
                </a:lnTo>
                <a:lnTo>
                  <a:pt x="102002" y="44"/>
                </a:lnTo>
                <a:lnTo>
                  <a:pt x="101937" y="0"/>
                </a:lnTo>
                <a:close/>
              </a:path>
            </a:pathLst>
          </a:custGeom>
          <a:gradFill>
            <a:gsLst>
              <a:gs pos="0">
                <a:srgbClr val="FFFFFF">
                  <a:alpha val="50196"/>
                </a:srgbClr>
              </a:gs>
              <a:gs pos="38000">
                <a:srgbClr val="FFFFFF">
                  <a:alpha val="0"/>
                </a:srgbClr>
              </a:gs>
              <a:gs pos="50000">
                <a:srgbClr val="FFFFFF">
                  <a:alpha val="0"/>
                </a:srgbClr>
              </a:gs>
              <a:gs pos="63000">
                <a:srgbClr val="FFFFFF">
                  <a:alpha val="0"/>
                </a:srgbClr>
              </a:gs>
              <a:gs pos="100000">
                <a:srgbClr val="FFFFFF">
                  <a:alpha val="50196"/>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1442025" y="539500"/>
            <a:ext cx="6259800" cy="1058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11" name="Shape 111"/>
        <p:cNvGrpSpPr/>
        <p:nvPr/>
      </p:nvGrpSpPr>
      <p:grpSpPr>
        <a:xfrm>
          <a:off x="0" y="0"/>
          <a:ext cx="0" cy="0"/>
          <a:chOff x="0" y="0"/>
          <a:chExt cx="0" cy="0"/>
        </a:xfrm>
      </p:grpSpPr>
      <p:sp>
        <p:nvSpPr>
          <p:cNvPr id="112" name="Google Shape;112;p20"/>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713225" y="1091525"/>
            <a:ext cx="3226500" cy="20322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sz="3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0"/>
          <p:cNvSpPr txBox="1"/>
          <p:nvPr>
            <p:ph idx="1" type="subTitle"/>
          </p:nvPr>
        </p:nvSpPr>
        <p:spPr>
          <a:xfrm>
            <a:off x="713225" y="3123775"/>
            <a:ext cx="3226500" cy="928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0"/>
          <p:cNvSpPr/>
          <p:nvPr/>
        </p:nvSpPr>
        <p:spPr>
          <a:xfrm flipH="1" rot="10800000">
            <a:off x="2398176" y="3074658"/>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16" name="Shape 116"/>
        <p:cNvGrpSpPr/>
        <p:nvPr/>
      </p:nvGrpSpPr>
      <p:grpSpPr>
        <a:xfrm>
          <a:off x="0" y="0"/>
          <a:ext cx="0" cy="0"/>
          <a:chOff x="0" y="0"/>
          <a:chExt cx="0" cy="0"/>
        </a:xfrm>
      </p:grpSpPr>
      <p:sp>
        <p:nvSpPr>
          <p:cNvPr id="117" name="Google Shape;117;p21"/>
          <p:cNvSpPr txBox="1"/>
          <p:nvPr>
            <p:ph type="title"/>
          </p:nvPr>
        </p:nvSpPr>
        <p:spPr>
          <a:xfrm>
            <a:off x="4313275" y="3240100"/>
            <a:ext cx="4117500" cy="13959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2_1_1">
    <p:spTree>
      <p:nvGrpSpPr>
        <p:cNvPr id="118" name="Shape 118"/>
        <p:cNvGrpSpPr/>
        <p:nvPr/>
      </p:nvGrpSpPr>
      <p:grpSpPr>
        <a:xfrm>
          <a:off x="0" y="0"/>
          <a:ext cx="0" cy="0"/>
          <a:chOff x="0" y="0"/>
          <a:chExt cx="0" cy="0"/>
        </a:xfrm>
      </p:grpSpPr>
      <p:sp>
        <p:nvSpPr>
          <p:cNvPr id="119" name="Google Shape;119;p22"/>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5866753" y="2386199"/>
            <a:ext cx="1710000" cy="5232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1" name="Google Shape;121;p22"/>
          <p:cNvSpPr txBox="1"/>
          <p:nvPr>
            <p:ph idx="2" type="subTitle"/>
          </p:nvPr>
        </p:nvSpPr>
        <p:spPr>
          <a:xfrm>
            <a:off x="5866750" y="2089955"/>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22" name="Google Shape;122;p22"/>
          <p:cNvSpPr txBox="1"/>
          <p:nvPr>
            <p:ph idx="3" type="body"/>
          </p:nvPr>
        </p:nvSpPr>
        <p:spPr>
          <a:xfrm>
            <a:off x="5866750" y="3796057"/>
            <a:ext cx="1710000" cy="5232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3" name="Google Shape;123;p22"/>
          <p:cNvSpPr txBox="1"/>
          <p:nvPr>
            <p:ph idx="4" type="subTitle"/>
          </p:nvPr>
        </p:nvSpPr>
        <p:spPr>
          <a:xfrm>
            <a:off x="5866750" y="3502655"/>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24" name="Google Shape;124;p22"/>
          <p:cNvSpPr txBox="1"/>
          <p:nvPr>
            <p:ph idx="5" type="body"/>
          </p:nvPr>
        </p:nvSpPr>
        <p:spPr>
          <a:xfrm>
            <a:off x="1572700" y="2386198"/>
            <a:ext cx="1710000" cy="522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5" name="Google Shape;125;p22"/>
          <p:cNvSpPr txBox="1"/>
          <p:nvPr>
            <p:ph idx="6" type="subTitle"/>
          </p:nvPr>
        </p:nvSpPr>
        <p:spPr>
          <a:xfrm>
            <a:off x="1572688" y="2089955"/>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26" name="Google Shape;126;p22"/>
          <p:cNvSpPr txBox="1"/>
          <p:nvPr>
            <p:ph idx="7" type="body"/>
          </p:nvPr>
        </p:nvSpPr>
        <p:spPr>
          <a:xfrm>
            <a:off x="1572700" y="3786911"/>
            <a:ext cx="1710000" cy="5232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7" name="Google Shape;127;p22"/>
          <p:cNvSpPr txBox="1"/>
          <p:nvPr>
            <p:ph idx="8" type="subTitle"/>
          </p:nvPr>
        </p:nvSpPr>
        <p:spPr>
          <a:xfrm>
            <a:off x="1572700" y="3490667"/>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28" name="Google Shape;128;p22"/>
          <p:cNvSpPr txBox="1"/>
          <p:nvPr>
            <p:ph idx="9" type="body"/>
          </p:nvPr>
        </p:nvSpPr>
        <p:spPr>
          <a:xfrm>
            <a:off x="3719720" y="2386198"/>
            <a:ext cx="1710000" cy="522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9" name="Google Shape;129;p22"/>
          <p:cNvSpPr txBox="1"/>
          <p:nvPr>
            <p:ph idx="13" type="subTitle"/>
          </p:nvPr>
        </p:nvSpPr>
        <p:spPr>
          <a:xfrm>
            <a:off x="3719713" y="2089955"/>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30" name="Google Shape;130;p22"/>
          <p:cNvSpPr txBox="1"/>
          <p:nvPr>
            <p:ph idx="14" type="body"/>
          </p:nvPr>
        </p:nvSpPr>
        <p:spPr>
          <a:xfrm>
            <a:off x="3719725" y="3796057"/>
            <a:ext cx="1710000" cy="5232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31" name="Google Shape;131;p22"/>
          <p:cNvSpPr txBox="1"/>
          <p:nvPr>
            <p:ph idx="15" type="subTitle"/>
          </p:nvPr>
        </p:nvSpPr>
        <p:spPr>
          <a:xfrm>
            <a:off x="3719725" y="3502655"/>
            <a:ext cx="1710000" cy="439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32" name="Google Shape;132;p22"/>
          <p:cNvSpPr txBox="1"/>
          <p:nvPr>
            <p:ph type="title"/>
          </p:nvPr>
        </p:nvSpPr>
        <p:spPr>
          <a:xfrm>
            <a:off x="2083450" y="539500"/>
            <a:ext cx="4984200" cy="1092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2"/>
          <p:cNvSpPr/>
          <p:nvPr/>
        </p:nvSpPr>
        <p:spPr>
          <a:xfrm>
            <a:off x="-1984535"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rot="10800000">
            <a:off x="6126452"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1_1_2">
    <p:spTree>
      <p:nvGrpSpPr>
        <p:cNvPr id="135" name="Shape 135"/>
        <p:cNvGrpSpPr/>
        <p:nvPr/>
      </p:nvGrpSpPr>
      <p:grpSpPr>
        <a:xfrm>
          <a:off x="0" y="0"/>
          <a:ext cx="0" cy="0"/>
          <a:chOff x="0" y="0"/>
          <a:chExt cx="0" cy="0"/>
        </a:xfrm>
      </p:grpSpPr>
      <p:sp>
        <p:nvSpPr>
          <p:cNvPr id="136" name="Google Shape;136;p23"/>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type="ctrTitle"/>
          </p:nvPr>
        </p:nvSpPr>
        <p:spPr>
          <a:xfrm>
            <a:off x="5028300" y="1131150"/>
            <a:ext cx="3402600" cy="1594800"/>
          </a:xfrm>
          <a:prstGeom prst="rect">
            <a:avLst/>
          </a:prstGeom>
          <a:noFill/>
        </p:spPr>
        <p:txBody>
          <a:bodyPr anchorCtr="0" anchor="b" bIns="91425" lIns="91425" spcFirstLastPara="1" rIns="91425" wrap="square" tIns="91425">
            <a:normAutofit/>
          </a:bodyPr>
          <a:lstStyle>
            <a:lvl1pPr lvl="0" rtl="0">
              <a:spcBef>
                <a:spcPts val="0"/>
              </a:spcBef>
              <a:spcAft>
                <a:spcPts val="0"/>
              </a:spcAft>
              <a:buSzPts val="5000"/>
              <a:buNone/>
              <a:defRPr sz="47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38" name="Google Shape;138;p23"/>
          <p:cNvSpPr txBox="1"/>
          <p:nvPr>
            <p:ph idx="1" type="subTitle"/>
          </p:nvPr>
        </p:nvSpPr>
        <p:spPr>
          <a:xfrm>
            <a:off x="5028300" y="2725950"/>
            <a:ext cx="3402600" cy="1177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_2">
    <p:spTree>
      <p:nvGrpSpPr>
        <p:cNvPr id="139" name="Shape 139"/>
        <p:cNvGrpSpPr/>
        <p:nvPr/>
      </p:nvGrpSpPr>
      <p:grpSpPr>
        <a:xfrm>
          <a:off x="0" y="0"/>
          <a:ext cx="0" cy="0"/>
          <a:chOff x="0" y="0"/>
          <a:chExt cx="0" cy="0"/>
        </a:xfrm>
      </p:grpSpPr>
      <p:sp>
        <p:nvSpPr>
          <p:cNvPr id="140" name="Google Shape;140;p24"/>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1" type="body"/>
          </p:nvPr>
        </p:nvSpPr>
        <p:spPr>
          <a:xfrm>
            <a:off x="841248" y="3502700"/>
            <a:ext cx="1594800" cy="1011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42" name="Google Shape;142;p24"/>
          <p:cNvSpPr txBox="1"/>
          <p:nvPr>
            <p:ph idx="2" type="body"/>
          </p:nvPr>
        </p:nvSpPr>
        <p:spPr>
          <a:xfrm>
            <a:off x="2770632" y="3502700"/>
            <a:ext cx="1594800" cy="1011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43" name="Google Shape;143;p24"/>
          <p:cNvSpPr txBox="1"/>
          <p:nvPr>
            <p:ph idx="3" type="body"/>
          </p:nvPr>
        </p:nvSpPr>
        <p:spPr>
          <a:xfrm>
            <a:off x="4700016" y="3502700"/>
            <a:ext cx="1594800" cy="1011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44" name="Google Shape;144;p24"/>
          <p:cNvSpPr txBox="1"/>
          <p:nvPr>
            <p:ph idx="4" type="body"/>
          </p:nvPr>
        </p:nvSpPr>
        <p:spPr>
          <a:xfrm>
            <a:off x="6629400" y="3502700"/>
            <a:ext cx="1594800" cy="1011600"/>
          </a:xfrm>
          <a:prstGeom prst="rect">
            <a:avLst/>
          </a:prstGeom>
        </p:spPr>
        <p:txBody>
          <a:bodyPr anchorCtr="0" anchor="t" bIns="91425" lIns="91425" spcFirstLastPara="1" rIns="91425" wrap="square" tIns="91425">
            <a:normAutofit/>
          </a:bodyPr>
          <a:lstStyle>
            <a:lvl1pPr indent="-317500" lvl="0" marL="457200" rtl="0" algn="ctr">
              <a:lnSpc>
                <a:spcPct val="100000"/>
              </a:lnSpc>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45" name="Google Shape;145;p24"/>
          <p:cNvSpPr txBox="1"/>
          <p:nvPr>
            <p:ph idx="5" type="subTitle"/>
          </p:nvPr>
        </p:nvSpPr>
        <p:spPr>
          <a:xfrm>
            <a:off x="841248" y="3062349"/>
            <a:ext cx="1591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46" name="Google Shape;146;p24"/>
          <p:cNvSpPr txBox="1"/>
          <p:nvPr>
            <p:ph idx="6" type="subTitle"/>
          </p:nvPr>
        </p:nvSpPr>
        <p:spPr>
          <a:xfrm>
            <a:off x="2771832" y="3062349"/>
            <a:ext cx="1591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47" name="Google Shape;147;p24"/>
          <p:cNvSpPr txBox="1"/>
          <p:nvPr>
            <p:ph idx="7" type="subTitle"/>
          </p:nvPr>
        </p:nvSpPr>
        <p:spPr>
          <a:xfrm>
            <a:off x="4702416" y="3062349"/>
            <a:ext cx="1591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48" name="Google Shape;148;p24"/>
          <p:cNvSpPr txBox="1"/>
          <p:nvPr>
            <p:ph idx="8" type="subTitle"/>
          </p:nvPr>
        </p:nvSpPr>
        <p:spPr>
          <a:xfrm>
            <a:off x="6633000" y="3062349"/>
            <a:ext cx="1591200" cy="5472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149" name="Google Shape;149;p24"/>
          <p:cNvSpPr/>
          <p:nvPr/>
        </p:nvSpPr>
        <p:spPr>
          <a:xfrm>
            <a:off x="-3221599" y="-2490013"/>
            <a:ext cx="15530609" cy="5623668"/>
          </a:xfrm>
          <a:custGeom>
            <a:rect b="b" l="l" r="r" t="t"/>
            <a:pathLst>
              <a:path extrusionOk="0" h="102974" w="285083">
                <a:moveTo>
                  <a:pt x="89189" y="260"/>
                </a:moveTo>
                <a:lnTo>
                  <a:pt x="106741" y="10409"/>
                </a:lnTo>
                <a:lnTo>
                  <a:pt x="89189" y="20539"/>
                </a:lnTo>
                <a:lnTo>
                  <a:pt x="71618" y="10409"/>
                </a:lnTo>
                <a:lnTo>
                  <a:pt x="89189" y="260"/>
                </a:lnTo>
                <a:close/>
                <a:moveTo>
                  <a:pt x="124757" y="260"/>
                </a:moveTo>
                <a:lnTo>
                  <a:pt x="142309" y="10409"/>
                </a:lnTo>
                <a:lnTo>
                  <a:pt x="124757" y="20539"/>
                </a:lnTo>
                <a:lnTo>
                  <a:pt x="107205" y="10409"/>
                </a:lnTo>
                <a:lnTo>
                  <a:pt x="124757" y="260"/>
                </a:lnTo>
                <a:close/>
                <a:moveTo>
                  <a:pt x="160325" y="260"/>
                </a:moveTo>
                <a:lnTo>
                  <a:pt x="177896" y="10409"/>
                </a:lnTo>
                <a:lnTo>
                  <a:pt x="160325" y="20539"/>
                </a:lnTo>
                <a:lnTo>
                  <a:pt x="142773" y="10409"/>
                </a:lnTo>
                <a:lnTo>
                  <a:pt x="160325" y="260"/>
                </a:lnTo>
                <a:close/>
                <a:moveTo>
                  <a:pt x="195912" y="260"/>
                </a:moveTo>
                <a:lnTo>
                  <a:pt x="213445" y="10409"/>
                </a:lnTo>
                <a:lnTo>
                  <a:pt x="195893" y="20539"/>
                </a:lnTo>
                <a:lnTo>
                  <a:pt x="178360" y="10409"/>
                </a:lnTo>
                <a:lnTo>
                  <a:pt x="195912" y="260"/>
                </a:lnTo>
                <a:close/>
                <a:moveTo>
                  <a:pt x="71377" y="10539"/>
                </a:moveTo>
                <a:lnTo>
                  <a:pt x="88929" y="20669"/>
                </a:lnTo>
                <a:lnTo>
                  <a:pt x="71377" y="30799"/>
                </a:lnTo>
                <a:lnTo>
                  <a:pt x="53825" y="20669"/>
                </a:lnTo>
                <a:lnTo>
                  <a:pt x="71377" y="10539"/>
                </a:lnTo>
                <a:close/>
                <a:moveTo>
                  <a:pt x="106964" y="10539"/>
                </a:moveTo>
                <a:lnTo>
                  <a:pt x="123662" y="20187"/>
                </a:lnTo>
                <a:lnTo>
                  <a:pt x="124516" y="20669"/>
                </a:lnTo>
                <a:lnTo>
                  <a:pt x="106964" y="30799"/>
                </a:lnTo>
                <a:lnTo>
                  <a:pt x="104255" y="29259"/>
                </a:lnTo>
                <a:lnTo>
                  <a:pt x="89393" y="20669"/>
                </a:lnTo>
                <a:lnTo>
                  <a:pt x="90265" y="20187"/>
                </a:lnTo>
                <a:lnTo>
                  <a:pt x="106964" y="10539"/>
                </a:lnTo>
                <a:close/>
                <a:moveTo>
                  <a:pt x="213668" y="10539"/>
                </a:moveTo>
                <a:lnTo>
                  <a:pt x="231238" y="20669"/>
                </a:lnTo>
                <a:lnTo>
                  <a:pt x="213668" y="30799"/>
                </a:lnTo>
                <a:lnTo>
                  <a:pt x="198008" y="21764"/>
                </a:lnTo>
                <a:lnTo>
                  <a:pt x="196116" y="20669"/>
                </a:lnTo>
                <a:lnTo>
                  <a:pt x="213668" y="10539"/>
                </a:lnTo>
                <a:close/>
                <a:moveTo>
                  <a:pt x="142550" y="10539"/>
                </a:moveTo>
                <a:lnTo>
                  <a:pt x="159249" y="20187"/>
                </a:lnTo>
                <a:lnTo>
                  <a:pt x="160084" y="20669"/>
                </a:lnTo>
                <a:lnTo>
                  <a:pt x="145222" y="29259"/>
                </a:lnTo>
                <a:lnTo>
                  <a:pt x="142532" y="30818"/>
                </a:lnTo>
                <a:lnTo>
                  <a:pt x="139860" y="29259"/>
                </a:lnTo>
                <a:lnTo>
                  <a:pt x="124980" y="20669"/>
                </a:lnTo>
                <a:lnTo>
                  <a:pt x="142550" y="10539"/>
                </a:lnTo>
                <a:close/>
                <a:moveTo>
                  <a:pt x="178118" y="10539"/>
                </a:moveTo>
                <a:lnTo>
                  <a:pt x="195670" y="20669"/>
                </a:lnTo>
                <a:lnTo>
                  <a:pt x="180809" y="29259"/>
                </a:lnTo>
                <a:lnTo>
                  <a:pt x="178118" y="30818"/>
                </a:lnTo>
                <a:lnTo>
                  <a:pt x="160566" y="20669"/>
                </a:lnTo>
                <a:lnTo>
                  <a:pt x="161401" y="20187"/>
                </a:lnTo>
                <a:lnTo>
                  <a:pt x="178118" y="10539"/>
                </a:lnTo>
                <a:close/>
                <a:moveTo>
                  <a:pt x="53584" y="20817"/>
                </a:moveTo>
                <a:lnTo>
                  <a:pt x="71136" y="30948"/>
                </a:lnTo>
                <a:lnTo>
                  <a:pt x="53584" y="41078"/>
                </a:lnTo>
                <a:lnTo>
                  <a:pt x="36032" y="30948"/>
                </a:lnTo>
                <a:lnTo>
                  <a:pt x="53584" y="20817"/>
                </a:lnTo>
                <a:close/>
                <a:moveTo>
                  <a:pt x="89170" y="20817"/>
                </a:moveTo>
                <a:lnTo>
                  <a:pt x="104144" y="29463"/>
                </a:lnTo>
                <a:lnTo>
                  <a:pt x="106723" y="30948"/>
                </a:lnTo>
                <a:lnTo>
                  <a:pt x="89170" y="41078"/>
                </a:lnTo>
                <a:lnTo>
                  <a:pt x="71618" y="30948"/>
                </a:lnTo>
                <a:lnTo>
                  <a:pt x="89170" y="20817"/>
                </a:lnTo>
                <a:close/>
                <a:moveTo>
                  <a:pt x="124738" y="20817"/>
                </a:moveTo>
                <a:lnTo>
                  <a:pt x="139730" y="29463"/>
                </a:lnTo>
                <a:lnTo>
                  <a:pt x="142309" y="30948"/>
                </a:lnTo>
                <a:lnTo>
                  <a:pt x="124738" y="41078"/>
                </a:lnTo>
                <a:lnTo>
                  <a:pt x="107186" y="30948"/>
                </a:lnTo>
                <a:lnTo>
                  <a:pt x="124738" y="20817"/>
                </a:lnTo>
                <a:close/>
                <a:moveTo>
                  <a:pt x="160325" y="20817"/>
                </a:moveTo>
                <a:lnTo>
                  <a:pt x="177896" y="30948"/>
                </a:lnTo>
                <a:lnTo>
                  <a:pt x="160325" y="41078"/>
                </a:lnTo>
                <a:lnTo>
                  <a:pt x="142773" y="30948"/>
                </a:lnTo>
                <a:lnTo>
                  <a:pt x="145333" y="29463"/>
                </a:lnTo>
                <a:lnTo>
                  <a:pt x="160325" y="20817"/>
                </a:lnTo>
                <a:close/>
                <a:moveTo>
                  <a:pt x="195893" y="20817"/>
                </a:moveTo>
                <a:lnTo>
                  <a:pt x="213445" y="30948"/>
                </a:lnTo>
                <a:lnTo>
                  <a:pt x="195893" y="41078"/>
                </a:lnTo>
                <a:lnTo>
                  <a:pt x="178360" y="30948"/>
                </a:lnTo>
                <a:lnTo>
                  <a:pt x="180920" y="29463"/>
                </a:lnTo>
                <a:lnTo>
                  <a:pt x="195893" y="20817"/>
                </a:lnTo>
                <a:close/>
                <a:moveTo>
                  <a:pt x="231461" y="20817"/>
                </a:moveTo>
                <a:lnTo>
                  <a:pt x="249013" y="30948"/>
                </a:lnTo>
                <a:lnTo>
                  <a:pt x="231461" y="41078"/>
                </a:lnTo>
                <a:lnTo>
                  <a:pt x="213909" y="30948"/>
                </a:lnTo>
                <a:lnTo>
                  <a:pt x="231461" y="20817"/>
                </a:lnTo>
                <a:close/>
                <a:moveTo>
                  <a:pt x="35809" y="31078"/>
                </a:moveTo>
                <a:lnTo>
                  <a:pt x="53361" y="41208"/>
                </a:lnTo>
                <a:lnTo>
                  <a:pt x="35809" y="51338"/>
                </a:lnTo>
                <a:lnTo>
                  <a:pt x="18257" y="41208"/>
                </a:lnTo>
                <a:lnTo>
                  <a:pt x="35809" y="31078"/>
                </a:lnTo>
                <a:close/>
                <a:moveTo>
                  <a:pt x="71377" y="31078"/>
                </a:moveTo>
                <a:lnTo>
                  <a:pt x="88948" y="41208"/>
                </a:lnTo>
                <a:lnTo>
                  <a:pt x="71377" y="51338"/>
                </a:lnTo>
                <a:lnTo>
                  <a:pt x="53825" y="41208"/>
                </a:lnTo>
                <a:lnTo>
                  <a:pt x="71377" y="31078"/>
                </a:lnTo>
                <a:close/>
                <a:moveTo>
                  <a:pt x="106964" y="31078"/>
                </a:moveTo>
                <a:lnTo>
                  <a:pt x="124516" y="41208"/>
                </a:lnTo>
                <a:lnTo>
                  <a:pt x="106964" y="51338"/>
                </a:lnTo>
                <a:lnTo>
                  <a:pt x="102251" y="48630"/>
                </a:lnTo>
                <a:lnTo>
                  <a:pt x="89412" y="41208"/>
                </a:lnTo>
                <a:lnTo>
                  <a:pt x="106964" y="31078"/>
                </a:lnTo>
                <a:close/>
                <a:moveTo>
                  <a:pt x="142532" y="31078"/>
                </a:moveTo>
                <a:lnTo>
                  <a:pt x="160084" y="41208"/>
                </a:lnTo>
                <a:lnTo>
                  <a:pt x="142532" y="51338"/>
                </a:lnTo>
                <a:lnTo>
                  <a:pt x="124980" y="41208"/>
                </a:lnTo>
                <a:lnTo>
                  <a:pt x="142532" y="31078"/>
                </a:lnTo>
                <a:close/>
                <a:moveTo>
                  <a:pt x="249254" y="31078"/>
                </a:moveTo>
                <a:lnTo>
                  <a:pt x="266806" y="41208"/>
                </a:lnTo>
                <a:lnTo>
                  <a:pt x="249254" y="51338"/>
                </a:lnTo>
                <a:lnTo>
                  <a:pt x="231702" y="41208"/>
                </a:lnTo>
                <a:lnTo>
                  <a:pt x="249254" y="31078"/>
                </a:lnTo>
                <a:close/>
                <a:moveTo>
                  <a:pt x="178118" y="31078"/>
                </a:moveTo>
                <a:lnTo>
                  <a:pt x="195670" y="41208"/>
                </a:lnTo>
                <a:lnTo>
                  <a:pt x="178118" y="51357"/>
                </a:lnTo>
                <a:lnTo>
                  <a:pt x="160566" y="41208"/>
                </a:lnTo>
                <a:lnTo>
                  <a:pt x="178118" y="31078"/>
                </a:lnTo>
                <a:close/>
                <a:moveTo>
                  <a:pt x="213686" y="31078"/>
                </a:moveTo>
                <a:lnTo>
                  <a:pt x="231238" y="41208"/>
                </a:lnTo>
                <a:lnTo>
                  <a:pt x="213686" y="51357"/>
                </a:lnTo>
                <a:lnTo>
                  <a:pt x="196134" y="41208"/>
                </a:lnTo>
                <a:lnTo>
                  <a:pt x="213686" y="31078"/>
                </a:lnTo>
                <a:close/>
                <a:moveTo>
                  <a:pt x="18016" y="41338"/>
                </a:moveTo>
                <a:lnTo>
                  <a:pt x="35568" y="51487"/>
                </a:lnTo>
                <a:lnTo>
                  <a:pt x="18016" y="61617"/>
                </a:lnTo>
                <a:lnTo>
                  <a:pt x="464" y="51487"/>
                </a:lnTo>
                <a:lnTo>
                  <a:pt x="18016" y="41338"/>
                </a:lnTo>
                <a:close/>
                <a:moveTo>
                  <a:pt x="53602" y="41356"/>
                </a:moveTo>
                <a:lnTo>
                  <a:pt x="71155" y="51487"/>
                </a:lnTo>
                <a:lnTo>
                  <a:pt x="53602" y="61617"/>
                </a:lnTo>
                <a:lnTo>
                  <a:pt x="36032" y="51487"/>
                </a:lnTo>
                <a:lnTo>
                  <a:pt x="53602" y="41356"/>
                </a:lnTo>
                <a:close/>
                <a:moveTo>
                  <a:pt x="89170" y="41356"/>
                </a:moveTo>
                <a:lnTo>
                  <a:pt x="106723" y="51487"/>
                </a:lnTo>
                <a:lnTo>
                  <a:pt x="102140" y="54140"/>
                </a:lnTo>
                <a:lnTo>
                  <a:pt x="89170" y="61617"/>
                </a:lnTo>
                <a:lnTo>
                  <a:pt x="71618" y="51487"/>
                </a:lnTo>
                <a:lnTo>
                  <a:pt x="89170" y="41356"/>
                </a:lnTo>
                <a:close/>
                <a:moveTo>
                  <a:pt x="124738" y="41356"/>
                </a:moveTo>
                <a:lnTo>
                  <a:pt x="142291" y="51487"/>
                </a:lnTo>
                <a:lnTo>
                  <a:pt x="124738" y="61617"/>
                </a:lnTo>
                <a:lnTo>
                  <a:pt x="107669" y="51765"/>
                </a:lnTo>
                <a:lnTo>
                  <a:pt x="107186" y="51487"/>
                </a:lnTo>
                <a:lnTo>
                  <a:pt x="122252" y="42785"/>
                </a:lnTo>
                <a:lnTo>
                  <a:pt x="124738" y="41356"/>
                </a:lnTo>
                <a:close/>
                <a:moveTo>
                  <a:pt x="160325" y="41356"/>
                </a:moveTo>
                <a:lnTo>
                  <a:pt x="177896" y="51487"/>
                </a:lnTo>
                <a:lnTo>
                  <a:pt x="162347" y="60467"/>
                </a:lnTo>
                <a:lnTo>
                  <a:pt x="160325" y="61617"/>
                </a:lnTo>
                <a:lnTo>
                  <a:pt x="142754" y="51487"/>
                </a:lnTo>
                <a:lnTo>
                  <a:pt x="160325" y="41356"/>
                </a:lnTo>
                <a:close/>
                <a:moveTo>
                  <a:pt x="195912" y="41356"/>
                </a:moveTo>
                <a:lnTo>
                  <a:pt x="213445" y="51487"/>
                </a:lnTo>
                <a:lnTo>
                  <a:pt x="195893" y="61617"/>
                </a:lnTo>
                <a:lnTo>
                  <a:pt x="178360" y="51487"/>
                </a:lnTo>
                <a:lnTo>
                  <a:pt x="195912" y="41356"/>
                </a:lnTo>
                <a:close/>
                <a:moveTo>
                  <a:pt x="231480" y="41356"/>
                </a:moveTo>
                <a:lnTo>
                  <a:pt x="249032" y="51487"/>
                </a:lnTo>
                <a:lnTo>
                  <a:pt x="231461" y="61617"/>
                </a:lnTo>
                <a:lnTo>
                  <a:pt x="215022" y="52118"/>
                </a:lnTo>
                <a:lnTo>
                  <a:pt x="213909" y="51487"/>
                </a:lnTo>
                <a:lnTo>
                  <a:pt x="231480" y="41356"/>
                </a:lnTo>
                <a:close/>
                <a:moveTo>
                  <a:pt x="267048" y="41356"/>
                </a:moveTo>
                <a:lnTo>
                  <a:pt x="284600" y="51487"/>
                </a:lnTo>
                <a:lnTo>
                  <a:pt x="267048" y="61617"/>
                </a:lnTo>
                <a:lnTo>
                  <a:pt x="249496" y="51487"/>
                </a:lnTo>
                <a:lnTo>
                  <a:pt x="267048" y="41356"/>
                </a:lnTo>
                <a:close/>
                <a:moveTo>
                  <a:pt x="249254" y="51617"/>
                </a:moveTo>
                <a:lnTo>
                  <a:pt x="266806" y="61747"/>
                </a:lnTo>
                <a:lnTo>
                  <a:pt x="249254" y="71878"/>
                </a:lnTo>
                <a:lnTo>
                  <a:pt x="231702" y="61747"/>
                </a:lnTo>
                <a:lnTo>
                  <a:pt x="249254" y="51617"/>
                </a:lnTo>
                <a:close/>
                <a:moveTo>
                  <a:pt x="35809" y="51617"/>
                </a:moveTo>
                <a:lnTo>
                  <a:pt x="53361" y="61747"/>
                </a:lnTo>
                <a:lnTo>
                  <a:pt x="35809" y="71896"/>
                </a:lnTo>
                <a:lnTo>
                  <a:pt x="18257" y="61747"/>
                </a:lnTo>
                <a:lnTo>
                  <a:pt x="35809" y="51617"/>
                </a:lnTo>
                <a:close/>
                <a:moveTo>
                  <a:pt x="71377" y="51617"/>
                </a:moveTo>
                <a:lnTo>
                  <a:pt x="88948" y="61747"/>
                </a:lnTo>
                <a:lnTo>
                  <a:pt x="71377" y="71896"/>
                </a:lnTo>
                <a:lnTo>
                  <a:pt x="53825" y="61766"/>
                </a:lnTo>
                <a:lnTo>
                  <a:pt x="71377" y="51617"/>
                </a:lnTo>
                <a:close/>
                <a:moveTo>
                  <a:pt x="106964" y="51617"/>
                </a:moveTo>
                <a:lnTo>
                  <a:pt x="124516" y="61747"/>
                </a:lnTo>
                <a:lnTo>
                  <a:pt x="106964" y="71896"/>
                </a:lnTo>
                <a:lnTo>
                  <a:pt x="89412" y="61766"/>
                </a:lnTo>
                <a:lnTo>
                  <a:pt x="106964" y="51617"/>
                </a:lnTo>
                <a:close/>
                <a:moveTo>
                  <a:pt x="142532" y="51617"/>
                </a:moveTo>
                <a:lnTo>
                  <a:pt x="160084" y="61747"/>
                </a:lnTo>
                <a:lnTo>
                  <a:pt x="142532" y="71896"/>
                </a:lnTo>
                <a:lnTo>
                  <a:pt x="124980" y="61766"/>
                </a:lnTo>
                <a:lnTo>
                  <a:pt x="142532" y="51617"/>
                </a:lnTo>
                <a:close/>
                <a:moveTo>
                  <a:pt x="178118" y="51617"/>
                </a:moveTo>
                <a:lnTo>
                  <a:pt x="195670" y="61747"/>
                </a:lnTo>
                <a:lnTo>
                  <a:pt x="178118" y="71896"/>
                </a:lnTo>
                <a:lnTo>
                  <a:pt x="160548" y="61747"/>
                </a:lnTo>
                <a:lnTo>
                  <a:pt x="178118" y="51617"/>
                </a:lnTo>
                <a:close/>
                <a:moveTo>
                  <a:pt x="213686" y="51617"/>
                </a:moveTo>
                <a:lnTo>
                  <a:pt x="214911" y="52322"/>
                </a:lnTo>
                <a:lnTo>
                  <a:pt x="231238" y="61747"/>
                </a:lnTo>
                <a:lnTo>
                  <a:pt x="213686" y="71896"/>
                </a:lnTo>
                <a:lnTo>
                  <a:pt x="196134" y="61747"/>
                </a:lnTo>
                <a:lnTo>
                  <a:pt x="213686" y="51617"/>
                </a:lnTo>
                <a:close/>
                <a:moveTo>
                  <a:pt x="53602" y="61877"/>
                </a:moveTo>
                <a:lnTo>
                  <a:pt x="71155" y="72026"/>
                </a:lnTo>
                <a:lnTo>
                  <a:pt x="53602" y="82156"/>
                </a:lnTo>
                <a:lnTo>
                  <a:pt x="36032" y="72026"/>
                </a:lnTo>
                <a:lnTo>
                  <a:pt x="53602" y="61877"/>
                </a:lnTo>
                <a:close/>
                <a:moveTo>
                  <a:pt x="89170" y="61877"/>
                </a:moveTo>
                <a:lnTo>
                  <a:pt x="106723" y="72026"/>
                </a:lnTo>
                <a:lnTo>
                  <a:pt x="89170" y="82156"/>
                </a:lnTo>
                <a:lnTo>
                  <a:pt x="71618" y="72026"/>
                </a:lnTo>
                <a:lnTo>
                  <a:pt x="89170" y="61877"/>
                </a:lnTo>
                <a:close/>
                <a:moveTo>
                  <a:pt x="124738" y="61877"/>
                </a:moveTo>
                <a:lnTo>
                  <a:pt x="142291" y="72026"/>
                </a:lnTo>
                <a:lnTo>
                  <a:pt x="124738" y="82156"/>
                </a:lnTo>
                <a:lnTo>
                  <a:pt x="107186" y="72026"/>
                </a:lnTo>
                <a:lnTo>
                  <a:pt x="124738" y="61877"/>
                </a:lnTo>
                <a:close/>
                <a:moveTo>
                  <a:pt x="160325" y="61877"/>
                </a:moveTo>
                <a:lnTo>
                  <a:pt x="177896" y="72026"/>
                </a:lnTo>
                <a:lnTo>
                  <a:pt x="160325" y="82156"/>
                </a:lnTo>
                <a:lnTo>
                  <a:pt x="142754" y="72026"/>
                </a:lnTo>
                <a:lnTo>
                  <a:pt x="160325" y="61877"/>
                </a:lnTo>
                <a:close/>
                <a:moveTo>
                  <a:pt x="195893" y="61877"/>
                </a:moveTo>
                <a:lnTo>
                  <a:pt x="213464" y="72026"/>
                </a:lnTo>
                <a:lnTo>
                  <a:pt x="195893" y="82156"/>
                </a:lnTo>
                <a:lnTo>
                  <a:pt x="178341" y="72026"/>
                </a:lnTo>
                <a:lnTo>
                  <a:pt x="195893" y="61877"/>
                </a:lnTo>
                <a:close/>
                <a:moveTo>
                  <a:pt x="231461" y="61877"/>
                </a:moveTo>
                <a:lnTo>
                  <a:pt x="249013" y="72026"/>
                </a:lnTo>
                <a:lnTo>
                  <a:pt x="231461" y="82156"/>
                </a:lnTo>
                <a:lnTo>
                  <a:pt x="213909" y="72026"/>
                </a:lnTo>
                <a:lnTo>
                  <a:pt x="231461" y="61877"/>
                </a:lnTo>
                <a:close/>
                <a:moveTo>
                  <a:pt x="71377" y="72156"/>
                </a:moveTo>
                <a:lnTo>
                  <a:pt x="88929" y="82286"/>
                </a:lnTo>
                <a:lnTo>
                  <a:pt x="71377" y="92417"/>
                </a:lnTo>
                <a:lnTo>
                  <a:pt x="53825" y="82286"/>
                </a:lnTo>
                <a:lnTo>
                  <a:pt x="71377" y="72156"/>
                </a:lnTo>
                <a:close/>
                <a:moveTo>
                  <a:pt x="142532" y="72156"/>
                </a:moveTo>
                <a:lnTo>
                  <a:pt x="160102" y="82286"/>
                </a:lnTo>
                <a:lnTo>
                  <a:pt x="142532" y="92417"/>
                </a:lnTo>
                <a:lnTo>
                  <a:pt x="124980" y="82286"/>
                </a:lnTo>
                <a:lnTo>
                  <a:pt x="142532" y="72156"/>
                </a:lnTo>
                <a:close/>
                <a:moveTo>
                  <a:pt x="106964" y="72156"/>
                </a:moveTo>
                <a:lnTo>
                  <a:pt x="110303" y="74085"/>
                </a:lnTo>
                <a:lnTo>
                  <a:pt x="124516" y="82286"/>
                </a:lnTo>
                <a:lnTo>
                  <a:pt x="106964" y="92435"/>
                </a:lnTo>
                <a:lnTo>
                  <a:pt x="89412" y="82286"/>
                </a:lnTo>
                <a:lnTo>
                  <a:pt x="106964" y="72156"/>
                </a:lnTo>
                <a:close/>
                <a:moveTo>
                  <a:pt x="178118" y="72156"/>
                </a:moveTo>
                <a:lnTo>
                  <a:pt x="195670" y="82286"/>
                </a:lnTo>
                <a:lnTo>
                  <a:pt x="178118" y="92435"/>
                </a:lnTo>
                <a:lnTo>
                  <a:pt x="160566" y="82286"/>
                </a:lnTo>
                <a:lnTo>
                  <a:pt x="178118" y="72156"/>
                </a:lnTo>
                <a:close/>
                <a:moveTo>
                  <a:pt x="213686" y="72156"/>
                </a:moveTo>
                <a:lnTo>
                  <a:pt x="231238" y="82286"/>
                </a:lnTo>
                <a:lnTo>
                  <a:pt x="213668" y="92435"/>
                </a:lnTo>
                <a:lnTo>
                  <a:pt x="196116" y="82286"/>
                </a:lnTo>
                <a:lnTo>
                  <a:pt x="197080" y="81748"/>
                </a:lnTo>
                <a:lnTo>
                  <a:pt x="213686" y="72156"/>
                </a:lnTo>
                <a:close/>
                <a:moveTo>
                  <a:pt x="89170" y="82435"/>
                </a:moveTo>
                <a:lnTo>
                  <a:pt x="106723" y="92565"/>
                </a:lnTo>
                <a:lnTo>
                  <a:pt x="89170" y="102695"/>
                </a:lnTo>
                <a:lnTo>
                  <a:pt x="71618" y="92565"/>
                </a:lnTo>
                <a:lnTo>
                  <a:pt x="89170" y="82435"/>
                </a:lnTo>
                <a:close/>
                <a:moveTo>
                  <a:pt x="124738" y="82435"/>
                </a:moveTo>
                <a:lnTo>
                  <a:pt x="142291" y="92565"/>
                </a:lnTo>
                <a:lnTo>
                  <a:pt x="124738" y="102695"/>
                </a:lnTo>
                <a:lnTo>
                  <a:pt x="107186" y="92565"/>
                </a:lnTo>
                <a:lnTo>
                  <a:pt x="124738" y="82435"/>
                </a:lnTo>
                <a:close/>
                <a:moveTo>
                  <a:pt x="160325" y="82435"/>
                </a:moveTo>
                <a:lnTo>
                  <a:pt x="177896" y="92565"/>
                </a:lnTo>
                <a:lnTo>
                  <a:pt x="160325" y="102695"/>
                </a:lnTo>
                <a:lnTo>
                  <a:pt x="142754" y="92565"/>
                </a:lnTo>
                <a:lnTo>
                  <a:pt x="160325" y="82435"/>
                </a:lnTo>
                <a:close/>
                <a:moveTo>
                  <a:pt x="195893" y="82435"/>
                </a:moveTo>
                <a:lnTo>
                  <a:pt x="213445" y="92565"/>
                </a:lnTo>
                <a:lnTo>
                  <a:pt x="195893" y="102695"/>
                </a:lnTo>
                <a:lnTo>
                  <a:pt x="178341" y="92565"/>
                </a:lnTo>
                <a:lnTo>
                  <a:pt x="195893" y="82435"/>
                </a:lnTo>
                <a:close/>
                <a:moveTo>
                  <a:pt x="89170" y="0"/>
                </a:moveTo>
                <a:lnTo>
                  <a:pt x="0" y="51487"/>
                </a:lnTo>
                <a:lnTo>
                  <a:pt x="89115" y="102937"/>
                </a:lnTo>
                <a:lnTo>
                  <a:pt x="89170" y="102974"/>
                </a:lnTo>
                <a:lnTo>
                  <a:pt x="106964" y="92695"/>
                </a:lnTo>
                <a:lnTo>
                  <a:pt x="124683" y="102937"/>
                </a:lnTo>
                <a:lnTo>
                  <a:pt x="124738" y="102955"/>
                </a:lnTo>
                <a:lnTo>
                  <a:pt x="142532" y="92695"/>
                </a:lnTo>
                <a:lnTo>
                  <a:pt x="160269" y="102937"/>
                </a:lnTo>
                <a:lnTo>
                  <a:pt x="160325" y="102974"/>
                </a:lnTo>
                <a:lnTo>
                  <a:pt x="178118" y="92695"/>
                </a:lnTo>
                <a:lnTo>
                  <a:pt x="195856" y="102937"/>
                </a:lnTo>
                <a:lnTo>
                  <a:pt x="195912" y="102974"/>
                </a:lnTo>
                <a:lnTo>
                  <a:pt x="285082" y="51468"/>
                </a:lnTo>
                <a:lnTo>
                  <a:pt x="195949" y="37"/>
                </a:lnTo>
                <a:lnTo>
                  <a:pt x="195893" y="0"/>
                </a:lnTo>
                <a:lnTo>
                  <a:pt x="178118" y="10279"/>
                </a:lnTo>
                <a:lnTo>
                  <a:pt x="160381" y="37"/>
                </a:lnTo>
                <a:lnTo>
                  <a:pt x="160325" y="0"/>
                </a:lnTo>
                <a:lnTo>
                  <a:pt x="142532" y="10279"/>
                </a:lnTo>
                <a:lnTo>
                  <a:pt x="124813" y="37"/>
                </a:lnTo>
                <a:lnTo>
                  <a:pt x="124738" y="0"/>
                </a:lnTo>
                <a:lnTo>
                  <a:pt x="106964" y="10279"/>
                </a:lnTo>
                <a:lnTo>
                  <a:pt x="89226" y="37"/>
                </a:lnTo>
                <a:lnTo>
                  <a:pt x="89170" y="0"/>
                </a:lnTo>
                <a:close/>
              </a:path>
            </a:pathLst>
          </a:custGeom>
          <a:gradFill>
            <a:gsLst>
              <a:gs pos="0">
                <a:srgbClr val="FFFFFF">
                  <a:alpha val="50196"/>
                </a:srgbClr>
              </a:gs>
              <a:gs pos="38000">
                <a:srgbClr val="FFFFFF">
                  <a:alpha val="0"/>
                </a:srgbClr>
              </a:gs>
              <a:gs pos="50000">
                <a:srgbClr val="FFFFFF">
                  <a:alpha val="0"/>
                </a:srgbClr>
              </a:gs>
              <a:gs pos="63000">
                <a:srgbClr val="FFFFFF">
                  <a:alpha val="0"/>
                </a:srgbClr>
              </a:gs>
              <a:gs pos="100000">
                <a:srgbClr val="FFFFFF">
                  <a:alpha val="50196"/>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1837800" y="539500"/>
            <a:ext cx="5468100" cy="1058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1" name="Shape 151"/>
        <p:cNvGrpSpPr/>
        <p:nvPr/>
      </p:nvGrpSpPr>
      <p:grpSpPr>
        <a:xfrm>
          <a:off x="0" y="0"/>
          <a:ext cx="0" cy="0"/>
          <a:chOff x="0" y="0"/>
          <a:chExt cx="0" cy="0"/>
        </a:xfrm>
      </p:grpSpPr>
      <p:sp>
        <p:nvSpPr>
          <p:cNvPr id="152" name="Google Shape;152;p25"/>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1984535"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rot="10800000">
            <a:off x="6126452"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ph type="title"/>
          </p:nvPr>
        </p:nvSpPr>
        <p:spPr>
          <a:xfrm>
            <a:off x="713225" y="539500"/>
            <a:ext cx="7717200" cy="1058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56" name="Shape 156"/>
        <p:cNvGrpSpPr/>
        <p:nvPr/>
      </p:nvGrpSpPr>
      <p:grpSpPr>
        <a:xfrm>
          <a:off x="0" y="0"/>
          <a:ext cx="0" cy="0"/>
          <a:chOff x="0" y="0"/>
          <a:chExt cx="0" cy="0"/>
        </a:xfrm>
      </p:grpSpPr>
      <p:sp>
        <p:nvSpPr>
          <p:cNvPr id="157" name="Google Shape;157;p26"/>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txBox="1"/>
          <p:nvPr>
            <p:ph type="title"/>
          </p:nvPr>
        </p:nvSpPr>
        <p:spPr>
          <a:xfrm>
            <a:off x="713225" y="539500"/>
            <a:ext cx="7717500" cy="1058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
    <p:spTree>
      <p:nvGrpSpPr>
        <p:cNvPr id="159" name="Shape 159"/>
        <p:cNvGrpSpPr/>
        <p:nvPr/>
      </p:nvGrpSpPr>
      <p:grpSpPr>
        <a:xfrm>
          <a:off x="0" y="0"/>
          <a:ext cx="0" cy="0"/>
          <a:chOff x="0" y="0"/>
          <a:chExt cx="0" cy="0"/>
        </a:xfrm>
      </p:grpSpPr>
      <p:sp>
        <p:nvSpPr>
          <p:cNvPr id="160" name="Google Shape;160;p27"/>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ph idx="1" type="body"/>
          </p:nvPr>
        </p:nvSpPr>
        <p:spPr>
          <a:xfrm>
            <a:off x="6030875" y="1267216"/>
            <a:ext cx="2221200" cy="907200"/>
          </a:xfrm>
          <a:prstGeom prst="rect">
            <a:avLst/>
          </a:prstGeom>
        </p:spPr>
        <p:txBody>
          <a:bodyPr anchorCtr="0" anchor="t" bIns="91425" lIns="91425" spcFirstLastPara="1" rIns="91425" wrap="square" tIns="91425">
            <a:normAutofit/>
          </a:bodyPr>
          <a:lstStyle>
            <a:lvl1pPr indent="-317500" lvl="0" marL="457200" rtl="0">
              <a:lnSpc>
                <a:spcPct val="100000"/>
              </a:lnSpc>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2" name="Google Shape;162;p27"/>
          <p:cNvSpPr txBox="1"/>
          <p:nvPr>
            <p:ph idx="2" type="subTitle"/>
          </p:nvPr>
        </p:nvSpPr>
        <p:spPr>
          <a:xfrm>
            <a:off x="6030875" y="953841"/>
            <a:ext cx="1710000" cy="4392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nSpc>
                <a:spcPct val="100000"/>
              </a:lnSpc>
              <a:spcBef>
                <a:spcPts val="0"/>
              </a:spcBef>
              <a:spcAft>
                <a:spcPts val="0"/>
              </a:spcAft>
              <a:buClr>
                <a:srgbClr val="FFFFFF"/>
              </a:buClr>
              <a:buSzPts val="2000"/>
              <a:buNone/>
              <a:defRPr sz="2000">
                <a:solidFill>
                  <a:srgbClr val="FFFFFF"/>
                </a:solidFill>
              </a:defRPr>
            </a:lvl2pPr>
            <a:lvl3pPr lvl="2" rtl="0">
              <a:lnSpc>
                <a:spcPct val="100000"/>
              </a:lnSpc>
              <a:spcBef>
                <a:spcPts val="0"/>
              </a:spcBef>
              <a:spcAft>
                <a:spcPts val="0"/>
              </a:spcAft>
              <a:buClr>
                <a:srgbClr val="FFFFFF"/>
              </a:buClr>
              <a:buSzPts val="2000"/>
              <a:buNone/>
              <a:defRPr sz="2000">
                <a:solidFill>
                  <a:srgbClr val="FFFFFF"/>
                </a:solidFill>
              </a:defRPr>
            </a:lvl3pPr>
            <a:lvl4pPr lvl="3" rtl="0">
              <a:lnSpc>
                <a:spcPct val="100000"/>
              </a:lnSpc>
              <a:spcBef>
                <a:spcPts val="0"/>
              </a:spcBef>
              <a:spcAft>
                <a:spcPts val="0"/>
              </a:spcAft>
              <a:buClr>
                <a:srgbClr val="FFFFFF"/>
              </a:buClr>
              <a:buSzPts val="2000"/>
              <a:buNone/>
              <a:defRPr sz="2000">
                <a:solidFill>
                  <a:srgbClr val="FFFFFF"/>
                </a:solidFill>
              </a:defRPr>
            </a:lvl4pPr>
            <a:lvl5pPr lvl="4" rtl="0">
              <a:lnSpc>
                <a:spcPct val="100000"/>
              </a:lnSpc>
              <a:spcBef>
                <a:spcPts val="0"/>
              </a:spcBef>
              <a:spcAft>
                <a:spcPts val="0"/>
              </a:spcAft>
              <a:buClr>
                <a:srgbClr val="FFFFFF"/>
              </a:buClr>
              <a:buSzPts val="2000"/>
              <a:buNone/>
              <a:defRPr sz="2000">
                <a:solidFill>
                  <a:srgbClr val="FFFFFF"/>
                </a:solidFill>
              </a:defRPr>
            </a:lvl5pPr>
            <a:lvl6pPr lvl="5" rtl="0">
              <a:lnSpc>
                <a:spcPct val="100000"/>
              </a:lnSpc>
              <a:spcBef>
                <a:spcPts val="0"/>
              </a:spcBef>
              <a:spcAft>
                <a:spcPts val="0"/>
              </a:spcAft>
              <a:buClr>
                <a:srgbClr val="FFFFFF"/>
              </a:buClr>
              <a:buSzPts val="2000"/>
              <a:buNone/>
              <a:defRPr sz="2000">
                <a:solidFill>
                  <a:srgbClr val="FFFFFF"/>
                </a:solidFill>
              </a:defRPr>
            </a:lvl6pPr>
            <a:lvl7pPr lvl="6" rtl="0">
              <a:lnSpc>
                <a:spcPct val="100000"/>
              </a:lnSpc>
              <a:spcBef>
                <a:spcPts val="0"/>
              </a:spcBef>
              <a:spcAft>
                <a:spcPts val="0"/>
              </a:spcAft>
              <a:buClr>
                <a:srgbClr val="FFFFFF"/>
              </a:buClr>
              <a:buSzPts val="2000"/>
              <a:buNone/>
              <a:defRPr sz="2000">
                <a:solidFill>
                  <a:srgbClr val="FFFFFF"/>
                </a:solidFill>
              </a:defRPr>
            </a:lvl7pPr>
            <a:lvl8pPr lvl="7" rtl="0">
              <a:lnSpc>
                <a:spcPct val="100000"/>
              </a:lnSpc>
              <a:spcBef>
                <a:spcPts val="0"/>
              </a:spcBef>
              <a:spcAft>
                <a:spcPts val="0"/>
              </a:spcAft>
              <a:buClr>
                <a:srgbClr val="FFFFFF"/>
              </a:buClr>
              <a:buSzPts val="2000"/>
              <a:buNone/>
              <a:defRPr sz="2000">
                <a:solidFill>
                  <a:srgbClr val="FFFFFF"/>
                </a:solidFill>
              </a:defRPr>
            </a:lvl8pPr>
            <a:lvl9pPr lvl="8" rtl="0">
              <a:lnSpc>
                <a:spcPct val="100000"/>
              </a:lnSpc>
              <a:spcBef>
                <a:spcPts val="0"/>
              </a:spcBef>
              <a:spcAft>
                <a:spcPts val="0"/>
              </a:spcAft>
              <a:buClr>
                <a:srgbClr val="FFFFFF"/>
              </a:buClr>
              <a:buSzPts val="2000"/>
              <a:buNone/>
              <a:defRPr sz="2000">
                <a:solidFill>
                  <a:srgbClr val="FFFFFF"/>
                </a:solidFill>
              </a:defRPr>
            </a:lvl9pPr>
          </a:lstStyle>
          <a:p/>
        </p:txBody>
      </p:sp>
      <p:sp>
        <p:nvSpPr>
          <p:cNvPr id="163" name="Google Shape;163;p27"/>
          <p:cNvSpPr txBox="1"/>
          <p:nvPr>
            <p:ph idx="3" type="body"/>
          </p:nvPr>
        </p:nvSpPr>
        <p:spPr>
          <a:xfrm>
            <a:off x="6030875" y="3476409"/>
            <a:ext cx="2165400" cy="907200"/>
          </a:xfrm>
          <a:prstGeom prst="rect">
            <a:avLst/>
          </a:prstGeom>
        </p:spPr>
        <p:txBody>
          <a:bodyPr anchorCtr="0" anchor="t" bIns="91425" lIns="91425" spcFirstLastPara="1" rIns="91425" wrap="square" tIns="91425">
            <a:normAutofit/>
          </a:bodyPr>
          <a:lstStyle>
            <a:lvl1pPr indent="-317500" lvl="0" marL="457200" rtl="0">
              <a:lnSpc>
                <a:spcPct val="100000"/>
              </a:lnSpc>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4" name="Google Shape;164;p27"/>
          <p:cNvSpPr txBox="1"/>
          <p:nvPr>
            <p:ph idx="4" type="subTitle"/>
          </p:nvPr>
        </p:nvSpPr>
        <p:spPr>
          <a:xfrm>
            <a:off x="6030875" y="3163034"/>
            <a:ext cx="1710000" cy="4392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nSpc>
                <a:spcPct val="100000"/>
              </a:lnSpc>
              <a:spcBef>
                <a:spcPts val="0"/>
              </a:spcBef>
              <a:spcAft>
                <a:spcPts val="0"/>
              </a:spcAft>
              <a:buClr>
                <a:srgbClr val="FFFFFF"/>
              </a:buClr>
              <a:buSzPts val="2000"/>
              <a:buNone/>
              <a:defRPr sz="2000">
                <a:solidFill>
                  <a:srgbClr val="FFFFFF"/>
                </a:solidFill>
              </a:defRPr>
            </a:lvl2pPr>
            <a:lvl3pPr lvl="2" rtl="0">
              <a:lnSpc>
                <a:spcPct val="100000"/>
              </a:lnSpc>
              <a:spcBef>
                <a:spcPts val="0"/>
              </a:spcBef>
              <a:spcAft>
                <a:spcPts val="0"/>
              </a:spcAft>
              <a:buClr>
                <a:srgbClr val="FFFFFF"/>
              </a:buClr>
              <a:buSzPts val="2000"/>
              <a:buNone/>
              <a:defRPr sz="2000">
                <a:solidFill>
                  <a:srgbClr val="FFFFFF"/>
                </a:solidFill>
              </a:defRPr>
            </a:lvl3pPr>
            <a:lvl4pPr lvl="3" rtl="0">
              <a:lnSpc>
                <a:spcPct val="100000"/>
              </a:lnSpc>
              <a:spcBef>
                <a:spcPts val="0"/>
              </a:spcBef>
              <a:spcAft>
                <a:spcPts val="0"/>
              </a:spcAft>
              <a:buClr>
                <a:srgbClr val="FFFFFF"/>
              </a:buClr>
              <a:buSzPts val="2000"/>
              <a:buNone/>
              <a:defRPr sz="2000">
                <a:solidFill>
                  <a:srgbClr val="FFFFFF"/>
                </a:solidFill>
              </a:defRPr>
            </a:lvl4pPr>
            <a:lvl5pPr lvl="4" rtl="0">
              <a:lnSpc>
                <a:spcPct val="100000"/>
              </a:lnSpc>
              <a:spcBef>
                <a:spcPts val="0"/>
              </a:spcBef>
              <a:spcAft>
                <a:spcPts val="0"/>
              </a:spcAft>
              <a:buClr>
                <a:srgbClr val="FFFFFF"/>
              </a:buClr>
              <a:buSzPts val="2000"/>
              <a:buNone/>
              <a:defRPr sz="2000">
                <a:solidFill>
                  <a:srgbClr val="FFFFFF"/>
                </a:solidFill>
              </a:defRPr>
            </a:lvl5pPr>
            <a:lvl6pPr lvl="5" rtl="0">
              <a:lnSpc>
                <a:spcPct val="100000"/>
              </a:lnSpc>
              <a:spcBef>
                <a:spcPts val="0"/>
              </a:spcBef>
              <a:spcAft>
                <a:spcPts val="0"/>
              </a:spcAft>
              <a:buClr>
                <a:srgbClr val="FFFFFF"/>
              </a:buClr>
              <a:buSzPts val="2000"/>
              <a:buNone/>
              <a:defRPr sz="2000">
                <a:solidFill>
                  <a:srgbClr val="FFFFFF"/>
                </a:solidFill>
              </a:defRPr>
            </a:lvl6pPr>
            <a:lvl7pPr lvl="6" rtl="0">
              <a:lnSpc>
                <a:spcPct val="100000"/>
              </a:lnSpc>
              <a:spcBef>
                <a:spcPts val="0"/>
              </a:spcBef>
              <a:spcAft>
                <a:spcPts val="0"/>
              </a:spcAft>
              <a:buClr>
                <a:srgbClr val="FFFFFF"/>
              </a:buClr>
              <a:buSzPts val="2000"/>
              <a:buNone/>
              <a:defRPr sz="2000">
                <a:solidFill>
                  <a:srgbClr val="FFFFFF"/>
                </a:solidFill>
              </a:defRPr>
            </a:lvl7pPr>
            <a:lvl8pPr lvl="7" rtl="0">
              <a:lnSpc>
                <a:spcPct val="100000"/>
              </a:lnSpc>
              <a:spcBef>
                <a:spcPts val="0"/>
              </a:spcBef>
              <a:spcAft>
                <a:spcPts val="0"/>
              </a:spcAft>
              <a:buClr>
                <a:srgbClr val="FFFFFF"/>
              </a:buClr>
              <a:buSzPts val="2000"/>
              <a:buNone/>
              <a:defRPr sz="2000">
                <a:solidFill>
                  <a:srgbClr val="FFFFFF"/>
                </a:solidFill>
              </a:defRPr>
            </a:lvl8pPr>
            <a:lvl9pPr lvl="8" rtl="0">
              <a:lnSpc>
                <a:spcPct val="100000"/>
              </a:lnSpc>
              <a:spcBef>
                <a:spcPts val="0"/>
              </a:spcBef>
              <a:spcAft>
                <a:spcPts val="0"/>
              </a:spcAft>
              <a:buClr>
                <a:srgbClr val="FFFFFF"/>
              </a:buClr>
              <a:buSzPts val="2000"/>
              <a:buNone/>
              <a:defRPr sz="2000">
                <a:solidFill>
                  <a:srgbClr val="FFFFFF"/>
                </a:solidFill>
              </a:defRPr>
            </a:lvl9pPr>
          </a:lstStyle>
          <a:p/>
        </p:txBody>
      </p:sp>
      <p:sp>
        <p:nvSpPr>
          <p:cNvPr id="165" name="Google Shape;165;p27"/>
          <p:cNvSpPr txBox="1"/>
          <p:nvPr>
            <p:ph type="title"/>
          </p:nvPr>
        </p:nvSpPr>
        <p:spPr>
          <a:xfrm>
            <a:off x="720000" y="1545750"/>
            <a:ext cx="2569500" cy="2048400"/>
          </a:xfrm>
          <a:prstGeom prst="rect">
            <a:avLst/>
          </a:prstGeom>
        </p:spPr>
        <p:txBody>
          <a:bodyPr anchorCtr="0" anchor="ctr" bIns="91425" lIns="91425" spcFirstLastPara="1" rIns="91425" wrap="square" tIns="91425">
            <a:norm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7"/>
          <p:cNvSpPr/>
          <p:nvPr/>
        </p:nvSpPr>
        <p:spPr>
          <a:xfrm>
            <a:off x="-1984535"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rot="10800000">
            <a:off x="6126452"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168" name="Shape 168"/>
        <p:cNvGrpSpPr/>
        <p:nvPr/>
      </p:nvGrpSpPr>
      <p:grpSpPr>
        <a:xfrm>
          <a:off x="0" y="0"/>
          <a:ext cx="0" cy="0"/>
          <a:chOff x="0" y="0"/>
          <a:chExt cx="0" cy="0"/>
        </a:xfrm>
      </p:grpSpPr>
      <p:sp>
        <p:nvSpPr>
          <p:cNvPr id="169" name="Google Shape;169;p28"/>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ph idx="1" type="body"/>
          </p:nvPr>
        </p:nvSpPr>
        <p:spPr>
          <a:xfrm>
            <a:off x="1484399" y="2766100"/>
            <a:ext cx="2935200" cy="1200300"/>
          </a:xfrm>
          <a:prstGeom prst="rect">
            <a:avLst/>
          </a:prstGeom>
        </p:spPr>
        <p:txBody>
          <a:bodyPr anchorCtr="0" anchor="t" bIns="91425" lIns="91425" spcFirstLastPara="1" rIns="91425" wrap="square" tIns="91425">
            <a:normAutofit/>
          </a:bodyPr>
          <a:lstStyle>
            <a:lvl1pPr indent="-317500" lvl="0" marL="457200" rtl="0">
              <a:lnSpc>
                <a:spcPct val="100000"/>
              </a:lnSpc>
              <a:spcBef>
                <a:spcPts val="0"/>
              </a:spcBef>
              <a:spcAft>
                <a:spcPts val="0"/>
              </a:spcAft>
              <a:buSzPts val="1400"/>
              <a:buChar char="●"/>
              <a:defRPr sz="1600"/>
            </a:lvl1pPr>
            <a:lvl2pPr indent="-304800" lvl="1" marL="914400" rtl="0" algn="r">
              <a:spcBef>
                <a:spcPts val="0"/>
              </a:spcBef>
              <a:spcAft>
                <a:spcPts val="0"/>
              </a:spcAft>
              <a:buSzPts val="1200"/>
              <a:buChar char="○"/>
              <a:defRPr sz="1200"/>
            </a:lvl2pPr>
            <a:lvl3pPr indent="-304800" lvl="2" marL="1371600" rtl="0" algn="r">
              <a:spcBef>
                <a:spcPts val="0"/>
              </a:spcBef>
              <a:spcAft>
                <a:spcPts val="0"/>
              </a:spcAft>
              <a:buSzPts val="1200"/>
              <a:buChar char="■"/>
              <a:defRPr sz="1200"/>
            </a:lvl3pPr>
            <a:lvl4pPr indent="-304800" lvl="3" marL="1828800" rtl="0" algn="r">
              <a:spcBef>
                <a:spcPts val="0"/>
              </a:spcBef>
              <a:spcAft>
                <a:spcPts val="0"/>
              </a:spcAft>
              <a:buSzPts val="1200"/>
              <a:buChar char="●"/>
              <a:defRPr sz="1200"/>
            </a:lvl4pPr>
            <a:lvl5pPr indent="-304800" lvl="4" marL="2286000" rtl="0" algn="r">
              <a:spcBef>
                <a:spcPts val="0"/>
              </a:spcBef>
              <a:spcAft>
                <a:spcPts val="0"/>
              </a:spcAft>
              <a:buSzPts val="1200"/>
              <a:buChar char="○"/>
              <a:defRPr sz="1200"/>
            </a:lvl5pPr>
            <a:lvl6pPr indent="-304800" lvl="5" marL="2743200" rtl="0" algn="r">
              <a:spcBef>
                <a:spcPts val="0"/>
              </a:spcBef>
              <a:spcAft>
                <a:spcPts val="0"/>
              </a:spcAft>
              <a:buSzPts val="1200"/>
              <a:buChar char="■"/>
              <a:defRPr sz="1200"/>
            </a:lvl6pPr>
            <a:lvl7pPr indent="-304800" lvl="6" marL="3200400" rtl="0" algn="r">
              <a:spcBef>
                <a:spcPts val="0"/>
              </a:spcBef>
              <a:spcAft>
                <a:spcPts val="0"/>
              </a:spcAft>
              <a:buSzPts val="1200"/>
              <a:buChar char="●"/>
              <a:defRPr sz="1200"/>
            </a:lvl7pPr>
            <a:lvl8pPr indent="-304800" lvl="7" marL="3657600" rtl="0" algn="r">
              <a:spcBef>
                <a:spcPts val="0"/>
              </a:spcBef>
              <a:spcAft>
                <a:spcPts val="0"/>
              </a:spcAft>
              <a:buSzPts val="1200"/>
              <a:buChar char="○"/>
              <a:defRPr sz="1200"/>
            </a:lvl8pPr>
            <a:lvl9pPr indent="-304800" lvl="8" marL="4114800" rtl="0" algn="r">
              <a:spcBef>
                <a:spcPts val="0"/>
              </a:spcBef>
              <a:spcAft>
                <a:spcPts val="0"/>
              </a:spcAft>
              <a:buSzPts val="1200"/>
              <a:buChar char="■"/>
              <a:defRPr sz="1200"/>
            </a:lvl9pPr>
          </a:lstStyle>
          <a:p/>
        </p:txBody>
      </p:sp>
      <p:sp>
        <p:nvSpPr>
          <p:cNvPr id="171" name="Google Shape;171;p28"/>
          <p:cNvSpPr txBox="1"/>
          <p:nvPr>
            <p:ph idx="2" type="body"/>
          </p:nvPr>
        </p:nvSpPr>
        <p:spPr>
          <a:xfrm>
            <a:off x="4724399" y="2766100"/>
            <a:ext cx="2935200" cy="1200300"/>
          </a:xfrm>
          <a:prstGeom prst="rect">
            <a:avLst/>
          </a:prstGeom>
        </p:spPr>
        <p:txBody>
          <a:bodyPr anchorCtr="0" anchor="t" bIns="91425" lIns="91425" spcFirstLastPara="1" rIns="91425" wrap="square" tIns="91425">
            <a:normAutofit/>
          </a:bodyPr>
          <a:lstStyle>
            <a:lvl1pPr indent="-317500" lvl="0" marL="457200" rtl="0">
              <a:lnSpc>
                <a:spcPct val="100000"/>
              </a:lnSpc>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2" name="Google Shape;172;p28"/>
          <p:cNvSpPr txBox="1"/>
          <p:nvPr>
            <p:ph idx="3" type="subTitle"/>
          </p:nvPr>
        </p:nvSpPr>
        <p:spPr>
          <a:xfrm>
            <a:off x="1484388" y="2220913"/>
            <a:ext cx="2935200" cy="5472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gn="r">
              <a:lnSpc>
                <a:spcPct val="100000"/>
              </a:lnSpc>
              <a:spcBef>
                <a:spcPts val="0"/>
              </a:spcBef>
              <a:spcAft>
                <a:spcPts val="0"/>
              </a:spcAft>
              <a:buClr>
                <a:srgbClr val="FFFFFF"/>
              </a:buClr>
              <a:buSzPts val="2000"/>
              <a:buNone/>
              <a:defRPr sz="2000">
                <a:solidFill>
                  <a:srgbClr val="FFFFFF"/>
                </a:solidFill>
              </a:defRPr>
            </a:lvl2pPr>
            <a:lvl3pPr lvl="2" rtl="0" algn="r">
              <a:lnSpc>
                <a:spcPct val="100000"/>
              </a:lnSpc>
              <a:spcBef>
                <a:spcPts val="0"/>
              </a:spcBef>
              <a:spcAft>
                <a:spcPts val="0"/>
              </a:spcAft>
              <a:buClr>
                <a:srgbClr val="FFFFFF"/>
              </a:buClr>
              <a:buSzPts val="2000"/>
              <a:buNone/>
              <a:defRPr sz="2000">
                <a:solidFill>
                  <a:srgbClr val="FFFFFF"/>
                </a:solidFill>
              </a:defRPr>
            </a:lvl3pPr>
            <a:lvl4pPr lvl="3" rtl="0" algn="r">
              <a:lnSpc>
                <a:spcPct val="100000"/>
              </a:lnSpc>
              <a:spcBef>
                <a:spcPts val="0"/>
              </a:spcBef>
              <a:spcAft>
                <a:spcPts val="0"/>
              </a:spcAft>
              <a:buClr>
                <a:srgbClr val="FFFFFF"/>
              </a:buClr>
              <a:buSzPts val="2000"/>
              <a:buNone/>
              <a:defRPr sz="2000">
                <a:solidFill>
                  <a:srgbClr val="FFFFFF"/>
                </a:solidFill>
              </a:defRPr>
            </a:lvl4pPr>
            <a:lvl5pPr lvl="4" rtl="0" algn="r">
              <a:lnSpc>
                <a:spcPct val="100000"/>
              </a:lnSpc>
              <a:spcBef>
                <a:spcPts val="0"/>
              </a:spcBef>
              <a:spcAft>
                <a:spcPts val="0"/>
              </a:spcAft>
              <a:buClr>
                <a:srgbClr val="FFFFFF"/>
              </a:buClr>
              <a:buSzPts val="2000"/>
              <a:buNone/>
              <a:defRPr sz="2000">
                <a:solidFill>
                  <a:srgbClr val="FFFFFF"/>
                </a:solidFill>
              </a:defRPr>
            </a:lvl5pPr>
            <a:lvl6pPr lvl="5" rtl="0" algn="r">
              <a:lnSpc>
                <a:spcPct val="100000"/>
              </a:lnSpc>
              <a:spcBef>
                <a:spcPts val="0"/>
              </a:spcBef>
              <a:spcAft>
                <a:spcPts val="0"/>
              </a:spcAft>
              <a:buClr>
                <a:srgbClr val="FFFFFF"/>
              </a:buClr>
              <a:buSzPts val="2000"/>
              <a:buNone/>
              <a:defRPr sz="2000">
                <a:solidFill>
                  <a:srgbClr val="FFFFFF"/>
                </a:solidFill>
              </a:defRPr>
            </a:lvl6pPr>
            <a:lvl7pPr lvl="6" rtl="0" algn="r">
              <a:lnSpc>
                <a:spcPct val="100000"/>
              </a:lnSpc>
              <a:spcBef>
                <a:spcPts val="0"/>
              </a:spcBef>
              <a:spcAft>
                <a:spcPts val="0"/>
              </a:spcAft>
              <a:buClr>
                <a:srgbClr val="FFFFFF"/>
              </a:buClr>
              <a:buSzPts val="2000"/>
              <a:buNone/>
              <a:defRPr sz="2000">
                <a:solidFill>
                  <a:srgbClr val="FFFFFF"/>
                </a:solidFill>
              </a:defRPr>
            </a:lvl7pPr>
            <a:lvl8pPr lvl="7" rtl="0" algn="r">
              <a:lnSpc>
                <a:spcPct val="100000"/>
              </a:lnSpc>
              <a:spcBef>
                <a:spcPts val="0"/>
              </a:spcBef>
              <a:spcAft>
                <a:spcPts val="0"/>
              </a:spcAft>
              <a:buClr>
                <a:srgbClr val="FFFFFF"/>
              </a:buClr>
              <a:buSzPts val="2000"/>
              <a:buNone/>
              <a:defRPr sz="2000">
                <a:solidFill>
                  <a:srgbClr val="FFFFFF"/>
                </a:solidFill>
              </a:defRPr>
            </a:lvl8pPr>
            <a:lvl9pPr lvl="8" rtl="0" algn="r">
              <a:lnSpc>
                <a:spcPct val="100000"/>
              </a:lnSpc>
              <a:spcBef>
                <a:spcPts val="0"/>
              </a:spcBef>
              <a:spcAft>
                <a:spcPts val="0"/>
              </a:spcAft>
              <a:buClr>
                <a:srgbClr val="FFFFFF"/>
              </a:buClr>
              <a:buSzPts val="2000"/>
              <a:buNone/>
              <a:defRPr sz="2000">
                <a:solidFill>
                  <a:srgbClr val="FFFFFF"/>
                </a:solidFill>
              </a:defRPr>
            </a:lvl9pPr>
          </a:lstStyle>
          <a:p/>
        </p:txBody>
      </p:sp>
      <p:sp>
        <p:nvSpPr>
          <p:cNvPr id="173" name="Google Shape;173;p28"/>
          <p:cNvSpPr txBox="1"/>
          <p:nvPr>
            <p:ph idx="4" type="subTitle"/>
          </p:nvPr>
        </p:nvSpPr>
        <p:spPr>
          <a:xfrm>
            <a:off x="4725738" y="2220913"/>
            <a:ext cx="2935200" cy="5472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rgbClr val="FFFFFF"/>
              </a:buClr>
              <a:buSzPts val="2000"/>
              <a:buNone/>
              <a:defRPr sz="2000">
                <a:solidFill>
                  <a:srgbClr val="FFFFFF"/>
                </a:solidFill>
                <a:latin typeface="Work Sans SemiBold"/>
                <a:ea typeface="Work Sans SemiBold"/>
                <a:cs typeface="Work Sans SemiBold"/>
                <a:sym typeface="Work Sans SemiBold"/>
              </a:defRPr>
            </a:lvl1pPr>
            <a:lvl2pPr lvl="1" rtl="0">
              <a:lnSpc>
                <a:spcPct val="100000"/>
              </a:lnSpc>
              <a:spcBef>
                <a:spcPts val="0"/>
              </a:spcBef>
              <a:spcAft>
                <a:spcPts val="0"/>
              </a:spcAft>
              <a:buClr>
                <a:srgbClr val="FFFFFF"/>
              </a:buClr>
              <a:buSzPts val="2000"/>
              <a:buNone/>
              <a:defRPr sz="2000">
                <a:solidFill>
                  <a:srgbClr val="FFFFFF"/>
                </a:solidFill>
              </a:defRPr>
            </a:lvl2pPr>
            <a:lvl3pPr lvl="2" rtl="0">
              <a:lnSpc>
                <a:spcPct val="100000"/>
              </a:lnSpc>
              <a:spcBef>
                <a:spcPts val="0"/>
              </a:spcBef>
              <a:spcAft>
                <a:spcPts val="0"/>
              </a:spcAft>
              <a:buClr>
                <a:srgbClr val="FFFFFF"/>
              </a:buClr>
              <a:buSzPts val="2000"/>
              <a:buNone/>
              <a:defRPr sz="2000">
                <a:solidFill>
                  <a:srgbClr val="FFFFFF"/>
                </a:solidFill>
              </a:defRPr>
            </a:lvl3pPr>
            <a:lvl4pPr lvl="3" rtl="0">
              <a:lnSpc>
                <a:spcPct val="100000"/>
              </a:lnSpc>
              <a:spcBef>
                <a:spcPts val="0"/>
              </a:spcBef>
              <a:spcAft>
                <a:spcPts val="0"/>
              </a:spcAft>
              <a:buClr>
                <a:srgbClr val="FFFFFF"/>
              </a:buClr>
              <a:buSzPts val="2000"/>
              <a:buNone/>
              <a:defRPr sz="2000">
                <a:solidFill>
                  <a:srgbClr val="FFFFFF"/>
                </a:solidFill>
              </a:defRPr>
            </a:lvl4pPr>
            <a:lvl5pPr lvl="4" rtl="0">
              <a:lnSpc>
                <a:spcPct val="100000"/>
              </a:lnSpc>
              <a:spcBef>
                <a:spcPts val="0"/>
              </a:spcBef>
              <a:spcAft>
                <a:spcPts val="0"/>
              </a:spcAft>
              <a:buClr>
                <a:srgbClr val="FFFFFF"/>
              </a:buClr>
              <a:buSzPts val="2000"/>
              <a:buNone/>
              <a:defRPr sz="2000">
                <a:solidFill>
                  <a:srgbClr val="FFFFFF"/>
                </a:solidFill>
              </a:defRPr>
            </a:lvl5pPr>
            <a:lvl6pPr lvl="5" rtl="0">
              <a:lnSpc>
                <a:spcPct val="100000"/>
              </a:lnSpc>
              <a:spcBef>
                <a:spcPts val="0"/>
              </a:spcBef>
              <a:spcAft>
                <a:spcPts val="0"/>
              </a:spcAft>
              <a:buClr>
                <a:srgbClr val="FFFFFF"/>
              </a:buClr>
              <a:buSzPts val="2000"/>
              <a:buNone/>
              <a:defRPr sz="2000">
                <a:solidFill>
                  <a:srgbClr val="FFFFFF"/>
                </a:solidFill>
              </a:defRPr>
            </a:lvl6pPr>
            <a:lvl7pPr lvl="6" rtl="0">
              <a:lnSpc>
                <a:spcPct val="100000"/>
              </a:lnSpc>
              <a:spcBef>
                <a:spcPts val="0"/>
              </a:spcBef>
              <a:spcAft>
                <a:spcPts val="0"/>
              </a:spcAft>
              <a:buClr>
                <a:srgbClr val="FFFFFF"/>
              </a:buClr>
              <a:buSzPts val="2000"/>
              <a:buNone/>
              <a:defRPr sz="2000">
                <a:solidFill>
                  <a:srgbClr val="FFFFFF"/>
                </a:solidFill>
              </a:defRPr>
            </a:lvl7pPr>
            <a:lvl8pPr lvl="7" rtl="0">
              <a:lnSpc>
                <a:spcPct val="100000"/>
              </a:lnSpc>
              <a:spcBef>
                <a:spcPts val="0"/>
              </a:spcBef>
              <a:spcAft>
                <a:spcPts val="0"/>
              </a:spcAft>
              <a:buClr>
                <a:srgbClr val="FFFFFF"/>
              </a:buClr>
              <a:buSzPts val="2000"/>
              <a:buNone/>
              <a:defRPr sz="2000">
                <a:solidFill>
                  <a:srgbClr val="FFFFFF"/>
                </a:solidFill>
              </a:defRPr>
            </a:lvl8pPr>
            <a:lvl9pPr lvl="8" rtl="0">
              <a:lnSpc>
                <a:spcPct val="100000"/>
              </a:lnSpc>
              <a:spcBef>
                <a:spcPts val="0"/>
              </a:spcBef>
              <a:spcAft>
                <a:spcPts val="0"/>
              </a:spcAft>
              <a:buClr>
                <a:srgbClr val="FFFFFF"/>
              </a:buClr>
              <a:buSzPts val="2000"/>
              <a:buNone/>
              <a:defRPr sz="2000">
                <a:solidFill>
                  <a:srgbClr val="FFFFFF"/>
                </a:solidFill>
              </a:defRPr>
            </a:lvl9pPr>
          </a:lstStyle>
          <a:p/>
        </p:txBody>
      </p:sp>
      <p:sp>
        <p:nvSpPr>
          <p:cNvPr id="174" name="Google Shape;174;p28"/>
          <p:cNvSpPr/>
          <p:nvPr/>
        </p:nvSpPr>
        <p:spPr>
          <a:xfrm flipH="1" rot="10800000">
            <a:off x="-1984535" y="1126820"/>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flipH="1" rot="10800000">
            <a:off x="6126464" y="1126820"/>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type="title"/>
          </p:nvPr>
        </p:nvSpPr>
        <p:spPr>
          <a:xfrm>
            <a:off x="1442025" y="539500"/>
            <a:ext cx="6259800" cy="1058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177" name="Shape 177"/>
        <p:cNvGrpSpPr/>
        <p:nvPr/>
      </p:nvGrpSpPr>
      <p:grpSpPr>
        <a:xfrm>
          <a:off x="0" y="0"/>
          <a:ext cx="0" cy="0"/>
          <a:chOff x="0" y="0"/>
          <a:chExt cx="0" cy="0"/>
        </a:xfrm>
      </p:grpSpPr>
      <p:sp>
        <p:nvSpPr>
          <p:cNvPr id="178" name="Google Shape;178;p29"/>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1383474" y="169540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hasCustomPrompt="1" type="title"/>
          </p:nvPr>
        </p:nvSpPr>
        <p:spPr>
          <a:xfrm>
            <a:off x="1625850" y="1824000"/>
            <a:ext cx="5892000" cy="102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1" name="Google Shape;181;p29"/>
          <p:cNvSpPr txBox="1"/>
          <p:nvPr>
            <p:ph idx="1" type="subTitle"/>
          </p:nvPr>
        </p:nvSpPr>
        <p:spPr>
          <a:xfrm>
            <a:off x="1625907" y="2691900"/>
            <a:ext cx="5892000" cy="627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sz="18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2" name="Google Shape;182;p29"/>
          <p:cNvSpPr/>
          <p:nvPr/>
        </p:nvSpPr>
        <p:spPr>
          <a:xfrm>
            <a:off x="-3000076" y="-87905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5785099" y="-879050"/>
            <a:ext cx="6376770" cy="3684025"/>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BIG_NUMBER_1_1">
    <p:spTree>
      <p:nvGrpSpPr>
        <p:cNvPr id="184" name="Shape 184"/>
        <p:cNvGrpSpPr/>
        <p:nvPr/>
      </p:nvGrpSpPr>
      <p:grpSpPr>
        <a:xfrm>
          <a:off x="0" y="0"/>
          <a:ext cx="0" cy="0"/>
          <a:chOff x="0" y="0"/>
          <a:chExt cx="0" cy="0"/>
        </a:xfrm>
      </p:grpSpPr>
      <p:sp>
        <p:nvSpPr>
          <p:cNvPr id="185" name="Google Shape;185;p30"/>
          <p:cNvSpPr/>
          <p:nvPr/>
        </p:nvSpPr>
        <p:spPr>
          <a:xfrm>
            <a:off x="0" y="0"/>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2212120" y="-2111464"/>
            <a:ext cx="5449615" cy="3145803"/>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ph hasCustomPrompt="1" type="title"/>
          </p:nvPr>
        </p:nvSpPr>
        <p:spPr>
          <a:xfrm>
            <a:off x="3373988" y="1948700"/>
            <a:ext cx="5485800" cy="1080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 name="Google Shape;188;p30"/>
          <p:cNvSpPr txBox="1"/>
          <p:nvPr>
            <p:ph idx="1" type="subTitle"/>
          </p:nvPr>
        </p:nvSpPr>
        <p:spPr>
          <a:xfrm>
            <a:off x="3374960" y="2757604"/>
            <a:ext cx="5486400" cy="7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9" name="Google Shape;189;p30"/>
          <p:cNvSpPr txBox="1"/>
          <p:nvPr>
            <p:ph hasCustomPrompt="1" idx="2" type="title"/>
          </p:nvPr>
        </p:nvSpPr>
        <p:spPr>
          <a:xfrm>
            <a:off x="291522" y="725300"/>
            <a:ext cx="5487000" cy="1080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0" name="Google Shape;190;p30"/>
          <p:cNvSpPr txBox="1"/>
          <p:nvPr>
            <p:ph idx="3" type="subTitle"/>
          </p:nvPr>
        </p:nvSpPr>
        <p:spPr>
          <a:xfrm>
            <a:off x="292494" y="1534204"/>
            <a:ext cx="5487600" cy="7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1" name="Google Shape;191;p30"/>
          <p:cNvSpPr txBox="1"/>
          <p:nvPr>
            <p:ph hasCustomPrompt="1" idx="4" type="title"/>
          </p:nvPr>
        </p:nvSpPr>
        <p:spPr>
          <a:xfrm>
            <a:off x="293675" y="3172275"/>
            <a:ext cx="5484000" cy="1080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2" name="Google Shape;192;p30"/>
          <p:cNvSpPr txBox="1"/>
          <p:nvPr>
            <p:ph idx="5" type="subTitle"/>
          </p:nvPr>
        </p:nvSpPr>
        <p:spPr>
          <a:xfrm>
            <a:off x="294647" y="3981179"/>
            <a:ext cx="5484600" cy="7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3" name="Google Shape;193;p30"/>
          <p:cNvSpPr/>
          <p:nvPr/>
        </p:nvSpPr>
        <p:spPr>
          <a:xfrm>
            <a:off x="-2212120" y="4109161"/>
            <a:ext cx="5449615" cy="3145803"/>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7509555" y="998849"/>
            <a:ext cx="5449615" cy="3145803"/>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3">
    <p:spTree>
      <p:nvGrpSpPr>
        <p:cNvPr id="195" name="Shape 195"/>
        <p:cNvGrpSpPr/>
        <p:nvPr/>
      </p:nvGrpSpPr>
      <p:grpSpPr>
        <a:xfrm>
          <a:off x="0" y="0"/>
          <a:ext cx="0" cy="0"/>
          <a:chOff x="0" y="0"/>
          <a:chExt cx="0" cy="0"/>
        </a:xfrm>
      </p:grpSpPr>
      <p:sp>
        <p:nvSpPr>
          <p:cNvPr id="196" name="Google Shape;196;p31"/>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ph type="title"/>
          </p:nvPr>
        </p:nvSpPr>
        <p:spPr>
          <a:xfrm>
            <a:off x="5358384" y="1647306"/>
            <a:ext cx="2797800" cy="8955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31"/>
          <p:cNvSpPr txBox="1"/>
          <p:nvPr>
            <p:ph idx="1" type="body"/>
          </p:nvPr>
        </p:nvSpPr>
        <p:spPr>
          <a:xfrm>
            <a:off x="5358375" y="2478294"/>
            <a:ext cx="2944500" cy="1017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3_1">
    <p:spTree>
      <p:nvGrpSpPr>
        <p:cNvPr id="199" name="Shape 199"/>
        <p:cNvGrpSpPr/>
        <p:nvPr/>
      </p:nvGrpSpPr>
      <p:grpSpPr>
        <a:xfrm>
          <a:off x="0" y="0"/>
          <a:ext cx="0" cy="0"/>
          <a:chOff x="0" y="0"/>
          <a:chExt cx="0" cy="0"/>
        </a:xfrm>
      </p:grpSpPr>
      <p:sp>
        <p:nvSpPr>
          <p:cNvPr id="200" name="Google Shape;200;p32"/>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
          <p:cNvSpPr txBox="1"/>
          <p:nvPr>
            <p:ph type="title"/>
          </p:nvPr>
        </p:nvSpPr>
        <p:spPr>
          <a:xfrm>
            <a:off x="2707125" y="1555708"/>
            <a:ext cx="1930500" cy="9876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2" name="Google Shape;202;p32"/>
          <p:cNvSpPr txBox="1"/>
          <p:nvPr>
            <p:ph idx="1" type="body"/>
          </p:nvPr>
        </p:nvSpPr>
        <p:spPr>
          <a:xfrm>
            <a:off x="1693175" y="2478353"/>
            <a:ext cx="2944500" cy="987600"/>
          </a:xfrm>
          <a:prstGeom prst="rect">
            <a:avLst/>
          </a:prstGeom>
        </p:spPr>
        <p:txBody>
          <a:bodyPr anchorCtr="0" anchor="t" bIns="91425" lIns="91425" spcFirstLastPara="1" rIns="91425" wrap="square" tIns="91425">
            <a:normAutofit/>
          </a:bodyPr>
          <a:lstStyle>
            <a:lvl1pPr indent="-304800" lvl="0" marL="457200" rtl="0" algn="r">
              <a:lnSpc>
                <a:spcPct val="100000"/>
              </a:lnSpc>
              <a:spcBef>
                <a:spcPts val="0"/>
              </a:spcBef>
              <a:spcAft>
                <a:spcPts val="0"/>
              </a:spcAft>
              <a:buSzPts val="1200"/>
              <a:buChar char="●"/>
              <a:defRPr/>
            </a:lvl1pPr>
            <a:lvl2pPr indent="-304800" lvl="1" marL="914400" rtl="0" algn="r">
              <a:spcBef>
                <a:spcPts val="0"/>
              </a:spcBef>
              <a:spcAft>
                <a:spcPts val="0"/>
              </a:spcAft>
              <a:buSzPts val="1200"/>
              <a:buChar char="○"/>
              <a:defRPr sz="1200"/>
            </a:lvl2pPr>
            <a:lvl3pPr indent="-304800" lvl="2" marL="1371600" rtl="0" algn="r">
              <a:spcBef>
                <a:spcPts val="0"/>
              </a:spcBef>
              <a:spcAft>
                <a:spcPts val="0"/>
              </a:spcAft>
              <a:buSzPts val="1200"/>
              <a:buChar char="■"/>
              <a:defRPr sz="1200"/>
            </a:lvl3pPr>
            <a:lvl4pPr indent="-304800" lvl="3" marL="1828800" rtl="0" algn="r">
              <a:spcBef>
                <a:spcPts val="0"/>
              </a:spcBef>
              <a:spcAft>
                <a:spcPts val="0"/>
              </a:spcAft>
              <a:buSzPts val="1200"/>
              <a:buChar char="●"/>
              <a:defRPr sz="1200"/>
            </a:lvl4pPr>
            <a:lvl5pPr indent="-304800" lvl="4" marL="2286000" rtl="0" algn="r">
              <a:spcBef>
                <a:spcPts val="0"/>
              </a:spcBef>
              <a:spcAft>
                <a:spcPts val="0"/>
              </a:spcAft>
              <a:buSzPts val="1200"/>
              <a:buChar char="○"/>
              <a:defRPr sz="1200"/>
            </a:lvl5pPr>
            <a:lvl6pPr indent="-304800" lvl="5" marL="2743200" rtl="0" algn="r">
              <a:spcBef>
                <a:spcPts val="0"/>
              </a:spcBef>
              <a:spcAft>
                <a:spcPts val="0"/>
              </a:spcAft>
              <a:buSzPts val="1200"/>
              <a:buChar char="■"/>
              <a:defRPr sz="1200"/>
            </a:lvl6pPr>
            <a:lvl7pPr indent="-304800" lvl="6" marL="3200400" rtl="0" algn="r">
              <a:spcBef>
                <a:spcPts val="0"/>
              </a:spcBef>
              <a:spcAft>
                <a:spcPts val="0"/>
              </a:spcAft>
              <a:buSzPts val="1200"/>
              <a:buChar char="●"/>
              <a:defRPr sz="1200"/>
            </a:lvl7pPr>
            <a:lvl8pPr indent="-304800" lvl="7" marL="3657600" rtl="0" algn="r">
              <a:spcBef>
                <a:spcPts val="0"/>
              </a:spcBef>
              <a:spcAft>
                <a:spcPts val="0"/>
              </a:spcAft>
              <a:buSzPts val="1200"/>
              <a:buChar char="○"/>
              <a:defRPr sz="1200"/>
            </a:lvl8pPr>
            <a:lvl9pPr indent="-304800" lvl="8" marL="4114800" rtl="0" algn="r">
              <a:spcBef>
                <a:spcPts val="0"/>
              </a:spcBef>
              <a:spcAft>
                <a:spcPts val="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ONE_COLUMN_TEXT_3_1_1">
    <p:spTree>
      <p:nvGrpSpPr>
        <p:cNvPr id="203" name="Shape 203"/>
        <p:cNvGrpSpPr/>
        <p:nvPr/>
      </p:nvGrpSpPr>
      <p:grpSpPr>
        <a:xfrm>
          <a:off x="0" y="0"/>
          <a:ext cx="0" cy="0"/>
          <a:chOff x="0" y="0"/>
          <a:chExt cx="0" cy="0"/>
        </a:xfrm>
      </p:grpSpPr>
      <p:sp>
        <p:nvSpPr>
          <p:cNvPr id="204" name="Google Shape;204;p33"/>
          <p:cNvSpPr/>
          <p:nvPr/>
        </p:nvSpPr>
        <p:spPr>
          <a:xfrm flipH="1">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3"/>
          <p:cNvSpPr txBox="1"/>
          <p:nvPr>
            <p:ph type="title"/>
          </p:nvPr>
        </p:nvSpPr>
        <p:spPr>
          <a:xfrm>
            <a:off x="4779385" y="1561589"/>
            <a:ext cx="2304300" cy="986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6" name="Google Shape;206;p33"/>
          <p:cNvSpPr txBox="1"/>
          <p:nvPr>
            <p:ph idx="1" type="body"/>
          </p:nvPr>
        </p:nvSpPr>
        <p:spPr>
          <a:xfrm>
            <a:off x="4779375" y="2480204"/>
            <a:ext cx="2944500" cy="986400"/>
          </a:xfrm>
          <a:prstGeom prst="rect">
            <a:avLst/>
          </a:prstGeom>
        </p:spPr>
        <p:txBody>
          <a:bodyPr anchorCtr="0" anchor="t" bIns="91425" lIns="91425" spcFirstLastPara="1" rIns="91425" wrap="square" tIns="91425">
            <a:normAutofit/>
          </a:bodyPr>
          <a:lstStyle>
            <a:lvl1pPr indent="-304800" lvl="0" marL="457200" rtl="0">
              <a:lnSpc>
                <a:spcPct val="100000"/>
              </a:lnSpc>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3">
    <p:spTree>
      <p:nvGrpSpPr>
        <p:cNvPr id="207" name="Shape 207"/>
        <p:cNvGrpSpPr/>
        <p:nvPr/>
      </p:nvGrpSpPr>
      <p:grpSpPr>
        <a:xfrm>
          <a:off x="0" y="0"/>
          <a:ext cx="0" cy="0"/>
          <a:chOff x="0" y="0"/>
          <a:chExt cx="0" cy="0"/>
        </a:xfrm>
      </p:grpSpPr>
      <p:sp>
        <p:nvSpPr>
          <p:cNvPr id="208" name="Google Shape;208;p34"/>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txBox="1"/>
          <p:nvPr>
            <p:ph type="ctrTitle"/>
          </p:nvPr>
        </p:nvSpPr>
        <p:spPr>
          <a:xfrm>
            <a:off x="2769125" y="539500"/>
            <a:ext cx="3605700" cy="839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10" name="Google Shape;210;p34"/>
          <p:cNvSpPr txBox="1"/>
          <p:nvPr>
            <p:ph idx="1" type="subTitle"/>
          </p:nvPr>
        </p:nvSpPr>
        <p:spPr>
          <a:xfrm>
            <a:off x="2725300" y="1609975"/>
            <a:ext cx="3693300" cy="1022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34"/>
          <p:cNvSpPr txBox="1"/>
          <p:nvPr/>
        </p:nvSpPr>
        <p:spPr>
          <a:xfrm>
            <a:off x="2507300" y="3354600"/>
            <a:ext cx="41292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Work Sans"/>
                <a:ea typeface="Work Sans"/>
                <a:cs typeface="Work Sans"/>
                <a:sym typeface="Work Sans"/>
              </a:rPr>
              <a:t>CREDITS: This presentation template was created by </a:t>
            </a:r>
            <a:r>
              <a:rPr lang="en" sz="1000">
                <a:solidFill>
                  <a:schemeClr val="dk1"/>
                </a:solidFill>
                <a:uFill>
                  <a:noFill/>
                </a:uFill>
                <a:latin typeface="Work Sans SemiBold"/>
                <a:ea typeface="Work Sans SemiBold"/>
                <a:cs typeface="Work Sans SemiBold"/>
                <a:sym typeface="Work Sans SemiBold"/>
                <a:hlinkClick r:id="rId2">
                  <a:extLst>
                    <a:ext uri="{A12FA001-AC4F-418D-AE19-62706E023703}">
                      <ahyp:hlinkClr val="tx"/>
                    </a:ext>
                  </a:extLst>
                </a:hlinkClick>
              </a:rPr>
              <a:t>Slidesgo</a:t>
            </a:r>
            <a:r>
              <a:rPr lang="en" sz="1000">
                <a:solidFill>
                  <a:schemeClr val="dk1"/>
                </a:solidFill>
                <a:latin typeface="Work Sans"/>
                <a:ea typeface="Work Sans"/>
                <a:cs typeface="Work Sans"/>
                <a:sym typeface="Work Sans"/>
              </a:rPr>
              <a:t>, including icons by </a:t>
            </a:r>
            <a:r>
              <a:rPr lang="en" sz="1000">
                <a:solidFill>
                  <a:schemeClr val="dk1"/>
                </a:solidFill>
                <a:uFill>
                  <a:noFill/>
                </a:uFill>
                <a:latin typeface="Work Sans SemiBold"/>
                <a:ea typeface="Work Sans SemiBold"/>
                <a:cs typeface="Work Sans SemiBold"/>
                <a:sym typeface="Work Sans SemiBold"/>
                <a:hlinkClick r:id="rId3">
                  <a:extLst>
                    <a:ext uri="{A12FA001-AC4F-418D-AE19-62706E023703}">
                      <ahyp:hlinkClr val="tx"/>
                    </a:ext>
                  </a:extLst>
                </a:hlinkClick>
              </a:rPr>
              <a:t>Flaticon</a:t>
            </a:r>
            <a:r>
              <a:rPr lang="en" sz="1000">
                <a:solidFill>
                  <a:schemeClr val="dk1"/>
                </a:solidFill>
                <a:latin typeface="Work Sans"/>
                <a:ea typeface="Work Sans"/>
                <a:cs typeface="Work Sans"/>
                <a:sym typeface="Work Sans"/>
              </a:rPr>
              <a:t>, infographics &amp; images by </a:t>
            </a:r>
            <a:r>
              <a:rPr lang="en" sz="1000">
                <a:solidFill>
                  <a:schemeClr val="dk1"/>
                </a:solidFill>
                <a:uFill>
                  <a:noFill/>
                </a:uFill>
                <a:latin typeface="Work Sans SemiBold"/>
                <a:ea typeface="Work Sans SemiBold"/>
                <a:cs typeface="Work Sans SemiBold"/>
                <a:sym typeface="Work Sans SemiBold"/>
                <a:hlinkClick r:id="rId4">
                  <a:extLst>
                    <a:ext uri="{A12FA001-AC4F-418D-AE19-62706E023703}">
                      <ahyp:hlinkClr val="tx"/>
                    </a:ext>
                  </a:extLst>
                </a:hlinkClick>
              </a:rPr>
              <a:t>Freepik</a:t>
            </a:r>
            <a:r>
              <a:rPr lang="en" sz="1000">
                <a:solidFill>
                  <a:schemeClr val="dk1"/>
                </a:solidFill>
                <a:latin typeface="Work Sans SemiBold"/>
                <a:ea typeface="Work Sans SemiBold"/>
                <a:cs typeface="Work Sans SemiBold"/>
                <a:sym typeface="Work Sans SemiBold"/>
              </a:rPr>
              <a:t> </a:t>
            </a:r>
            <a:r>
              <a:rPr lang="en" sz="1000">
                <a:solidFill>
                  <a:schemeClr val="dk1"/>
                </a:solidFill>
                <a:latin typeface="Work Sans"/>
                <a:ea typeface="Work Sans"/>
                <a:cs typeface="Work Sans"/>
                <a:sym typeface="Work Sans"/>
              </a:rPr>
              <a:t> and illustrations by </a:t>
            </a:r>
            <a:r>
              <a:rPr lang="en" sz="1000">
                <a:solidFill>
                  <a:schemeClr val="dk1"/>
                </a:solidFill>
                <a:uFill>
                  <a:noFill/>
                </a:uFill>
                <a:latin typeface="Work Sans SemiBold"/>
                <a:ea typeface="Work Sans SemiBold"/>
                <a:cs typeface="Work Sans SemiBold"/>
                <a:sym typeface="Work Sans SemiBold"/>
                <a:hlinkClick r:id="rId5">
                  <a:extLst>
                    <a:ext uri="{A12FA001-AC4F-418D-AE19-62706E023703}">
                      <ahyp:hlinkClr val="tx"/>
                    </a:ext>
                  </a:extLst>
                </a:hlinkClick>
              </a:rPr>
              <a:t>Stories</a:t>
            </a:r>
            <a:endParaRPr sz="1000">
              <a:solidFill>
                <a:schemeClr val="dk1"/>
              </a:solidFill>
              <a:latin typeface="Work Sans SemiBold"/>
              <a:ea typeface="Work Sans SemiBold"/>
              <a:cs typeface="Work Sans SemiBold"/>
              <a:sym typeface="Work Sans SemiBold"/>
            </a:endParaRPr>
          </a:p>
        </p:txBody>
      </p:sp>
      <p:sp>
        <p:nvSpPr>
          <p:cNvPr id="212" name="Google Shape;212;p34"/>
          <p:cNvSpPr/>
          <p:nvPr/>
        </p:nvSpPr>
        <p:spPr>
          <a:xfrm>
            <a:off x="-3848000" y="-186271"/>
            <a:ext cx="6355390" cy="3675384"/>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50196"/>
                </a:srgbClr>
              </a:gs>
              <a:gs pos="88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3848000" y="1654379"/>
            <a:ext cx="6355390" cy="3675384"/>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50196"/>
                </a:srgbClr>
              </a:gs>
              <a:gs pos="88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6636610" y="-186271"/>
            <a:ext cx="6355390" cy="3675384"/>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50196"/>
                </a:srgbClr>
              </a:gs>
              <a:gs pos="88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a:off x="6636610" y="1654379"/>
            <a:ext cx="6355390" cy="3675384"/>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50196"/>
                </a:srgbClr>
              </a:gs>
              <a:gs pos="88000">
                <a:srgbClr val="FFFFFF">
                  <a:alpha val="0"/>
                </a:srgbClr>
              </a:gs>
              <a:gs pos="100000">
                <a:srgbClr val="FFFFFF">
                  <a:alpha val="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1">
  <p:cSld name="TITLE_AND_TWO_COLUMNS_1_1">
    <p:spTree>
      <p:nvGrpSpPr>
        <p:cNvPr id="216" name="Shape 216"/>
        <p:cNvGrpSpPr/>
        <p:nvPr/>
      </p:nvGrpSpPr>
      <p:grpSpPr>
        <a:xfrm>
          <a:off x="0" y="0"/>
          <a:ext cx="0" cy="0"/>
          <a:chOff x="0" y="0"/>
          <a:chExt cx="0" cy="0"/>
        </a:xfrm>
      </p:grpSpPr>
      <p:sp>
        <p:nvSpPr>
          <p:cNvPr id="217" name="Google Shape;217;p35"/>
          <p:cNvSpPr/>
          <p:nvPr/>
        </p:nvSpPr>
        <p:spPr>
          <a:xfrm>
            <a:off x="0" y="-175"/>
            <a:ext cx="9144000" cy="5143500"/>
          </a:xfrm>
          <a:prstGeom prst="rect">
            <a:avLst/>
          </a:prstGeom>
          <a:gradFill>
            <a:gsLst>
              <a:gs pos="0">
                <a:srgbClr val="6600DD"/>
              </a:gs>
              <a:gs pos="66000">
                <a:srgbClr val="FFFFFF">
                  <a:alpha val="0"/>
                </a:srgbClr>
              </a:gs>
              <a:gs pos="100000">
                <a:srgbClr val="005D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5"/>
          <p:cNvSpPr txBox="1"/>
          <p:nvPr>
            <p:ph idx="1" type="body"/>
          </p:nvPr>
        </p:nvSpPr>
        <p:spPr>
          <a:xfrm>
            <a:off x="713225" y="1856623"/>
            <a:ext cx="3701400" cy="2377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19" name="Google Shape;219;p35"/>
          <p:cNvSpPr txBox="1"/>
          <p:nvPr>
            <p:ph idx="2" type="body"/>
          </p:nvPr>
        </p:nvSpPr>
        <p:spPr>
          <a:xfrm>
            <a:off x="4732925" y="1856623"/>
            <a:ext cx="3701400" cy="2377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0" name="Google Shape;220;p35"/>
          <p:cNvSpPr/>
          <p:nvPr/>
        </p:nvSpPr>
        <p:spPr>
          <a:xfrm flipH="1">
            <a:off x="6126452" y="-1153683"/>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p:nvPr/>
        </p:nvSpPr>
        <p:spPr>
          <a:xfrm flipH="1" rot="10800000">
            <a:off x="-1984535" y="3406966"/>
            <a:ext cx="5002073" cy="2889859"/>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gs>
              <a:gs pos="86000">
                <a:srgbClr val="FFFFFF">
                  <a:alpha val="0"/>
                </a:srgbClr>
              </a:gs>
              <a:gs pos="100000">
                <a:srgbClr val="005D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5"/>
          <p:cNvSpPr txBox="1"/>
          <p:nvPr>
            <p:ph type="title"/>
          </p:nvPr>
        </p:nvSpPr>
        <p:spPr>
          <a:xfrm>
            <a:off x="713225" y="539500"/>
            <a:ext cx="4202100" cy="1058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mailto:spritchard2021@fau.edu" TargetMode="Externa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hyperlink" Target="mailto:spritchard2021@fau.edu"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49775" y="330625"/>
            <a:ext cx="91440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Analyzing </a:t>
            </a:r>
            <a:r>
              <a:rPr b="1" lang="en" sz="4100">
                <a:solidFill>
                  <a:schemeClr val="dk1"/>
                </a:solidFill>
                <a:latin typeface="Roboto"/>
                <a:ea typeface="Roboto"/>
                <a:cs typeface="Roboto"/>
                <a:sym typeface="Roboto"/>
              </a:rPr>
              <a:t>Advances in </a:t>
            </a:r>
            <a:r>
              <a:rPr b="1" lang="en" sz="4100">
                <a:solidFill>
                  <a:schemeClr val="dk1"/>
                </a:solidFill>
                <a:latin typeface="Roboto"/>
                <a:ea typeface="Roboto"/>
                <a:cs typeface="Roboto"/>
                <a:sym typeface="Roboto"/>
              </a:rPr>
              <a:t>Anomaly and </a:t>
            </a:r>
            <a:r>
              <a:rPr b="1" lang="en" sz="4100">
                <a:solidFill>
                  <a:schemeClr val="dk1"/>
                </a:solidFill>
                <a:latin typeface="Roboto"/>
                <a:ea typeface="Roboto"/>
                <a:cs typeface="Roboto"/>
                <a:sym typeface="Roboto"/>
              </a:rPr>
              <a:t>Outliers</a:t>
            </a:r>
            <a:r>
              <a:rPr b="1" lang="en" sz="4100">
                <a:solidFill>
                  <a:schemeClr val="dk1"/>
                </a:solidFill>
                <a:latin typeface="Roboto"/>
                <a:ea typeface="Roboto"/>
                <a:cs typeface="Roboto"/>
                <a:sym typeface="Roboto"/>
              </a:rPr>
              <a:t> Detection </a:t>
            </a:r>
            <a:r>
              <a:rPr b="1" lang="en" sz="4100">
                <a:solidFill>
                  <a:schemeClr val="dk1"/>
                </a:solidFill>
                <a:latin typeface="Roboto"/>
                <a:ea typeface="Roboto"/>
                <a:cs typeface="Roboto"/>
                <a:sym typeface="Roboto"/>
              </a:rPr>
              <a:t>Based </a:t>
            </a:r>
            <a:r>
              <a:rPr b="1" lang="en" sz="4100">
                <a:solidFill>
                  <a:schemeClr val="dk1"/>
                </a:solidFill>
                <a:latin typeface="Roboto"/>
                <a:ea typeface="Roboto"/>
                <a:cs typeface="Roboto"/>
                <a:sym typeface="Roboto"/>
              </a:rPr>
              <a:t>Algorithms </a:t>
            </a:r>
            <a:endParaRPr b="1" sz="4100">
              <a:solidFill>
                <a:schemeClr val="dk1"/>
              </a:solidFill>
              <a:latin typeface="Roboto"/>
              <a:ea typeface="Roboto"/>
              <a:cs typeface="Roboto"/>
              <a:sym typeface="Roboto"/>
            </a:endParaRPr>
          </a:p>
        </p:txBody>
      </p:sp>
      <p:sp>
        <p:nvSpPr>
          <p:cNvPr id="228" name="Google Shape;228;p36"/>
          <p:cNvSpPr/>
          <p:nvPr/>
        </p:nvSpPr>
        <p:spPr>
          <a:xfrm>
            <a:off x="6230980" y="321219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6"/>
          <p:cNvCxnSpPr/>
          <p:nvPr/>
        </p:nvCxnSpPr>
        <p:spPr>
          <a:xfrm flipH="1" rot="10800000">
            <a:off x="15625" y="3678325"/>
            <a:ext cx="1883100" cy="143490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36"/>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6"/>
          <p:cNvCxnSpPr/>
          <p:nvPr/>
        </p:nvCxnSpPr>
        <p:spPr>
          <a:xfrm flipH="1" rot="10800000">
            <a:off x="7260900" y="0"/>
            <a:ext cx="1883100" cy="1434900"/>
          </a:xfrm>
          <a:prstGeom prst="straightConnector1">
            <a:avLst/>
          </a:prstGeom>
          <a:noFill/>
          <a:ln cap="flat" cmpd="sng" w="9525">
            <a:solidFill>
              <a:schemeClr val="dk1"/>
            </a:solidFill>
            <a:prstDash val="solid"/>
            <a:round/>
            <a:headEnd len="med" w="med" type="none"/>
            <a:tailEnd len="med" w="med" type="none"/>
          </a:ln>
        </p:spPr>
      </p:cxnSp>
      <p:sp>
        <p:nvSpPr>
          <p:cNvPr id="232" name="Google Shape;232;p36"/>
          <p:cNvSpPr/>
          <p:nvPr/>
        </p:nvSpPr>
        <p:spPr>
          <a:xfrm>
            <a:off x="-357300" y="2335400"/>
            <a:ext cx="936600" cy="835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835153" y="3576602"/>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7738776" y="-19638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nvSpPr>
        <p:spPr>
          <a:xfrm>
            <a:off x="2060425" y="2492200"/>
            <a:ext cx="489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CAP 6778 - </a:t>
            </a:r>
            <a:r>
              <a:rPr b="1" lang="en" sz="1200">
                <a:solidFill>
                  <a:schemeClr val="dk1"/>
                </a:solidFill>
                <a:latin typeface="Roboto"/>
                <a:ea typeface="Roboto"/>
                <a:cs typeface="Roboto"/>
                <a:sym typeface="Roboto"/>
              </a:rPr>
              <a:t>M. Khoshgoftaar - Nov, 25, 2021</a:t>
            </a:r>
            <a:endParaRPr b="1">
              <a:solidFill>
                <a:schemeClr val="dk1"/>
              </a:solidFill>
              <a:latin typeface="Roboto"/>
              <a:ea typeface="Roboto"/>
              <a:cs typeface="Roboto"/>
              <a:sym typeface="Roboto"/>
            </a:endParaRPr>
          </a:p>
        </p:txBody>
      </p:sp>
      <p:sp>
        <p:nvSpPr>
          <p:cNvPr id="236" name="Google Shape;236;p36"/>
          <p:cNvSpPr txBox="1"/>
          <p:nvPr/>
        </p:nvSpPr>
        <p:spPr>
          <a:xfrm>
            <a:off x="579300" y="2892400"/>
            <a:ext cx="8096100" cy="81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Shaun Pritchard  * Florida Atlantic University ∗ Email:</a:t>
            </a:r>
            <a:r>
              <a:rPr lang="en" sz="1200" u="sng">
                <a:solidFill>
                  <a:schemeClr val="dk1"/>
                </a:solidFill>
                <a:latin typeface="Roboto"/>
                <a:ea typeface="Roboto"/>
                <a:cs typeface="Roboto"/>
                <a:sym typeface="Roboto"/>
                <a:hlinkClick r:id="rId3">
                  <a:extLst>
                    <a:ext uri="{A12FA001-AC4F-418D-AE19-62706E023703}">
                      <ahyp:hlinkClr val="tx"/>
                    </a:ext>
                  </a:extLst>
                </a:hlinkClick>
              </a:rPr>
              <a:t>spritchard2021@fau.edu</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Times"/>
              <a:ea typeface="Times"/>
              <a:cs typeface="Times"/>
              <a:sym typeface="Times"/>
            </a:endParaRPr>
          </a:p>
          <a:p>
            <a:pPr indent="0" lvl="0" marL="0" rtl="0" algn="ctr">
              <a:spcBef>
                <a:spcPts val="0"/>
              </a:spcBef>
              <a:spcAft>
                <a:spcPts val="0"/>
              </a:spcAft>
              <a:buNone/>
            </a:pPr>
            <a:r>
              <a:t/>
            </a:r>
            <a:endParaRPr b="1" sz="1600">
              <a:solidFill>
                <a:schemeClr val="dk1"/>
              </a:solidFill>
              <a:latin typeface="Roboto"/>
              <a:ea typeface="Roboto"/>
              <a:cs typeface="Roboto"/>
              <a:sym typeface="Roboto"/>
            </a:endParaRPr>
          </a:p>
        </p:txBody>
      </p:sp>
      <p:pic>
        <p:nvPicPr>
          <p:cNvPr id="237" name="Google Shape;237;p36"/>
          <p:cNvPicPr preferRelativeResize="0"/>
          <p:nvPr/>
        </p:nvPicPr>
        <p:blipFill rotWithShape="1">
          <a:blip r:embed="rId4">
            <a:alphaModFix/>
          </a:blip>
          <a:srcRect b="0" l="18229" r="18229" t="0"/>
          <a:stretch/>
        </p:blipFill>
        <p:spPr>
          <a:xfrm rot="-636">
            <a:off x="3810425" y="3678468"/>
            <a:ext cx="1622700" cy="1281300"/>
          </a:xfrm>
          <a:prstGeom prst="hexagon">
            <a:avLst>
              <a:gd fmla="val 28974" name="adj"/>
              <a:gd fmla="val 115470" name="vf"/>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Defining Assumptions</a:t>
            </a:r>
            <a:endParaRPr b="1" sz="4100">
              <a:solidFill>
                <a:schemeClr val="dk1"/>
              </a:solidFill>
              <a:latin typeface="Roboto"/>
              <a:ea typeface="Roboto"/>
              <a:cs typeface="Roboto"/>
              <a:sym typeface="Roboto"/>
            </a:endParaRPr>
          </a:p>
        </p:txBody>
      </p:sp>
      <p:sp>
        <p:nvSpPr>
          <p:cNvPr id="351" name="Google Shape;351;p45"/>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txBox="1"/>
          <p:nvPr>
            <p:ph idx="4294967295" type="subTitle"/>
          </p:nvPr>
        </p:nvSpPr>
        <p:spPr>
          <a:xfrm>
            <a:off x="49775" y="1146325"/>
            <a:ext cx="7058400" cy="3873000"/>
          </a:xfrm>
          <a:prstGeom prst="rect">
            <a:avLst/>
          </a:prstGeom>
        </p:spPr>
        <p:txBody>
          <a:bodyPr anchorCtr="0" anchor="t" bIns="91425" lIns="91425" spcFirstLastPara="1" rIns="91425" wrap="square" tIns="91425">
            <a:normAutofit lnSpcReduction="10000"/>
          </a:bodyPr>
          <a:lstStyle/>
          <a:p>
            <a:pPr indent="-410882" lvl="0" marL="457200" rtl="0" algn="l">
              <a:spcBef>
                <a:spcPts val="0"/>
              </a:spcBef>
              <a:spcAft>
                <a:spcPts val="0"/>
              </a:spcAft>
              <a:buSzPts val="2871"/>
              <a:buChar char="❖"/>
            </a:pPr>
            <a:r>
              <a:rPr lang="en" sz="2870"/>
              <a:t>U</a:t>
            </a:r>
            <a:r>
              <a:rPr lang="en" sz="2870"/>
              <a:t>nivariate</a:t>
            </a:r>
            <a:endParaRPr b="1" sz="2870"/>
          </a:p>
          <a:p>
            <a:pPr indent="-317500" lvl="1" marL="914400" rtl="0" algn="l">
              <a:spcBef>
                <a:spcPts val="0"/>
              </a:spcBef>
              <a:spcAft>
                <a:spcPts val="0"/>
              </a:spcAft>
              <a:buSzPts val="1400"/>
              <a:buChar char="➢"/>
            </a:pPr>
            <a:r>
              <a:rPr lang="en"/>
              <a:t>Basic model is univariate, i.e., 1-dimensional</a:t>
            </a:r>
            <a:endParaRPr/>
          </a:p>
          <a:p>
            <a:pPr indent="-317500" lvl="1" marL="914400" rtl="0" algn="l">
              <a:spcBef>
                <a:spcPts val="0"/>
              </a:spcBef>
              <a:spcAft>
                <a:spcPts val="0"/>
              </a:spcAft>
              <a:buSzPts val="1400"/>
              <a:buChar char="➢"/>
            </a:pPr>
            <a:r>
              <a:rPr lang="en"/>
              <a:t>Basic model Assumes only one normal generation mechanism.</a:t>
            </a:r>
            <a:endParaRPr/>
          </a:p>
          <a:p>
            <a:pPr indent="-317500" lvl="1" marL="914400" rtl="0" algn="l">
              <a:spcBef>
                <a:spcPts val="0"/>
              </a:spcBef>
              <a:spcAft>
                <a:spcPts val="0"/>
              </a:spcAft>
              <a:buSzPts val="1400"/>
              <a:buChar char="➢"/>
            </a:pPr>
            <a:r>
              <a:rPr lang="en"/>
              <a:t>Basic model assumes that outliers are rare observations</a:t>
            </a:r>
            <a:endParaRPr/>
          </a:p>
          <a:p>
            <a:pPr indent="0" lvl="0" marL="457200" rtl="0" algn="l">
              <a:spcBef>
                <a:spcPts val="1200"/>
              </a:spcBef>
              <a:spcAft>
                <a:spcPts val="0"/>
              </a:spcAft>
              <a:buNone/>
            </a:pPr>
            <a:r>
              <a:t/>
            </a:r>
            <a:endParaRPr/>
          </a:p>
          <a:p>
            <a:pPr indent="-390525" lvl="0" marL="457200" rtl="0" algn="l">
              <a:spcBef>
                <a:spcPts val="1200"/>
              </a:spcBef>
              <a:spcAft>
                <a:spcPts val="0"/>
              </a:spcAft>
              <a:buSzPts val="2550"/>
              <a:buChar char="❖"/>
            </a:pPr>
            <a:r>
              <a:rPr lang="en" sz="2550"/>
              <a:t>M</a:t>
            </a:r>
            <a:r>
              <a:rPr lang="en" sz="2550"/>
              <a:t>ultivariate</a:t>
            </a:r>
            <a:endParaRPr sz="2550"/>
          </a:p>
          <a:p>
            <a:pPr indent="-317500" lvl="1" marL="914400" rtl="0" algn="l">
              <a:spcBef>
                <a:spcPts val="0"/>
              </a:spcBef>
              <a:spcAft>
                <a:spcPts val="0"/>
              </a:spcAft>
              <a:buSzPts val="1400"/>
              <a:buChar char="➢"/>
            </a:pPr>
            <a:r>
              <a:rPr lang="en"/>
              <a:t>Data are usually multivariate, i.e., multi-dimensional</a:t>
            </a:r>
            <a:endParaRPr/>
          </a:p>
          <a:p>
            <a:pPr indent="-317500" lvl="1" marL="914400" rtl="0" algn="l">
              <a:spcBef>
                <a:spcPts val="0"/>
              </a:spcBef>
              <a:spcAft>
                <a:spcPts val="0"/>
              </a:spcAft>
              <a:buSzPts val="1400"/>
              <a:buChar char="➢"/>
            </a:pPr>
            <a:r>
              <a:rPr lang="en"/>
              <a:t>There is usually more than one generating mechanism/statistical process underlying the “normal” data.</a:t>
            </a:r>
            <a:endParaRPr/>
          </a:p>
          <a:p>
            <a:pPr indent="-317500" lvl="1" marL="914400" rtl="0" algn="l">
              <a:spcBef>
                <a:spcPts val="0"/>
              </a:spcBef>
              <a:spcAft>
                <a:spcPts val="0"/>
              </a:spcAft>
              <a:buSzPts val="1400"/>
              <a:buChar char="➢"/>
            </a:pPr>
            <a:r>
              <a:rPr lang="en"/>
              <a:t>Anomalies may represent a different class (generating mechanism) of objects, so there may be large class of similar objects that are outliers.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nvSpPr>
        <p:spPr>
          <a:xfrm>
            <a:off x="49775" y="330625"/>
            <a:ext cx="9094200" cy="134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500">
                <a:solidFill>
                  <a:schemeClr val="dk1"/>
                </a:solidFill>
                <a:latin typeface="Roboto"/>
                <a:ea typeface="Roboto"/>
                <a:cs typeface="Roboto"/>
                <a:sym typeface="Roboto"/>
              </a:rPr>
              <a:t>Strategies for Unsupervised Anomaly Detection</a:t>
            </a:r>
            <a:endParaRPr b="1" sz="3500">
              <a:solidFill>
                <a:schemeClr val="dk1"/>
              </a:solidFill>
              <a:latin typeface="Roboto"/>
              <a:ea typeface="Roboto"/>
              <a:cs typeface="Roboto"/>
              <a:sym typeface="Roboto"/>
            </a:endParaRPr>
          </a:p>
        </p:txBody>
      </p:sp>
      <p:sp>
        <p:nvSpPr>
          <p:cNvPr id="360" name="Google Shape;360;p46"/>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a:off x="8128876" y="-21777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txBox="1"/>
          <p:nvPr>
            <p:ph idx="4294967295" type="subTitle"/>
          </p:nvPr>
        </p:nvSpPr>
        <p:spPr>
          <a:xfrm>
            <a:off x="130875" y="1601300"/>
            <a:ext cx="7058400" cy="3145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Where, </a:t>
            </a:r>
            <a:r>
              <a:rPr lang="en"/>
              <a:t> 𝛼</a:t>
            </a:r>
            <a:r>
              <a:rPr lang="en"/>
              <a:t> is a fraction of the training point that are </a:t>
            </a:r>
            <a:r>
              <a:rPr lang="en"/>
              <a:t>anomalies</a:t>
            </a:r>
            <a:r>
              <a:rPr lang="en"/>
              <a:t>:</a:t>
            </a:r>
            <a:endParaRPr/>
          </a:p>
          <a:p>
            <a:pPr indent="-342900" lvl="0" marL="457200" rtl="0" algn="l">
              <a:spcBef>
                <a:spcPts val="0"/>
              </a:spcBef>
              <a:spcAft>
                <a:spcPts val="0"/>
              </a:spcAft>
              <a:buSzPts val="1800"/>
              <a:buChar char="❖"/>
            </a:pPr>
            <a:r>
              <a:rPr lang="en"/>
              <a:t>Case 1: 𝛼 is large (e.g., &gt; 5%)  </a:t>
            </a:r>
            <a:endParaRPr/>
          </a:p>
          <a:p>
            <a:pPr indent="-310120" lvl="1" marL="914400" rtl="0" algn="l">
              <a:spcBef>
                <a:spcPts val="0"/>
              </a:spcBef>
              <a:spcAft>
                <a:spcPts val="0"/>
              </a:spcAft>
              <a:buSzPts val="1284"/>
              <a:buChar char="➢"/>
            </a:pPr>
            <a:r>
              <a:rPr lang="en" sz="1283"/>
              <a:t>Fit a 2-component mixture model  </a:t>
            </a:r>
            <a:endParaRPr sz="1283"/>
          </a:p>
          <a:p>
            <a:pPr indent="-310120" lvl="1" marL="914400" rtl="0" algn="l">
              <a:spcBef>
                <a:spcPts val="0"/>
              </a:spcBef>
              <a:spcAft>
                <a:spcPts val="0"/>
              </a:spcAft>
              <a:buSzPts val="1284"/>
              <a:buChar char="➢"/>
            </a:pPr>
            <a:r>
              <a:rPr lang="en" sz="1283"/>
              <a:t>Requires </a:t>
            </a:r>
            <a:r>
              <a:rPr lang="en" sz="1283"/>
              <a:t>assumptions  of the normal </a:t>
            </a:r>
            <a:r>
              <a:rPr lang="en" sz="1283"/>
              <a:t>distribution  </a:t>
            </a:r>
            <a:endParaRPr sz="1283"/>
          </a:p>
          <a:p>
            <a:pPr indent="-310120" lvl="1" marL="914400" rtl="0" algn="l">
              <a:spcBef>
                <a:spcPts val="0"/>
              </a:spcBef>
              <a:spcAft>
                <a:spcPts val="0"/>
              </a:spcAft>
              <a:buSzPts val="1284"/>
              <a:buChar char="➢"/>
            </a:pPr>
            <a:r>
              <a:rPr lang="en" sz="1283"/>
              <a:t>Mixture components must be identifiable  </a:t>
            </a:r>
            <a:endParaRPr sz="1283"/>
          </a:p>
          <a:p>
            <a:pPr indent="-310120" lvl="1" marL="914400" rtl="0" algn="l">
              <a:spcBef>
                <a:spcPts val="0"/>
              </a:spcBef>
              <a:spcAft>
                <a:spcPts val="0"/>
              </a:spcAft>
              <a:buSzPts val="1284"/>
              <a:buChar char="➢"/>
            </a:pPr>
            <a:r>
              <a:rPr lang="en" sz="1283"/>
              <a:t>Mixture components cannot have large overlap in high density regions </a:t>
            </a:r>
            <a:endParaRPr sz="1283"/>
          </a:p>
          <a:p>
            <a:pPr indent="-342900" lvl="0" marL="457200" rtl="0" algn="l">
              <a:spcBef>
                <a:spcPts val="0"/>
              </a:spcBef>
              <a:spcAft>
                <a:spcPts val="0"/>
              </a:spcAft>
              <a:buSzPts val="1800"/>
              <a:buChar char="❖"/>
            </a:pPr>
            <a:r>
              <a:rPr lang="en"/>
              <a:t>Case 2: 𝛼𝛼 is small (e.g., 1%, 0.1%, 0.01%, 0.001%)  </a:t>
            </a:r>
            <a:endParaRPr/>
          </a:p>
          <a:p>
            <a:pPr indent="-313623" lvl="1" marL="914400" rtl="0" algn="l">
              <a:spcBef>
                <a:spcPts val="0"/>
              </a:spcBef>
              <a:spcAft>
                <a:spcPts val="0"/>
              </a:spcAft>
              <a:buSzPts val="1339"/>
              <a:buChar char="➢"/>
            </a:pPr>
            <a:r>
              <a:rPr lang="en" sz="1338"/>
              <a:t>Anomaly detection via Outlier detection  </a:t>
            </a:r>
            <a:endParaRPr sz="1338"/>
          </a:p>
          <a:p>
            <a:pPr indent="-313623" lvl="1" marL="914400" rtl="0" algn="l">
              <a:spcBef>
                <a:spcPts val="0"/>
              </a:spcBef>
              <a:spcAft>
                <a:spcPts val="0"/>
              </a:spcAft>
              <a:buSzPts val="1339"/>
              <a:buChar char="➢"/>
            </a:pPr>
            <a:r>
              <a:rPr lang="en" sz="1338"/>
              <a:t>Does not require WDAD assumption  </a:t>
            </a:r>
            <a:endParaRPr sz="1338"/>
          </a:p>
          <a:p>
            <a:pPr indent="-313623" lvl="1" marL="914400" rtl="0" algn="l">
              <a:spcBef>
                <a:spcPts val="0"/>
              </a:spcBef>
              <a:spcAft>
                <a:spcPts val="0"/>
              </a:spcAft>
              <a:buSzPts val="1339"/>
              <a:buChar char="➢"/>
            </a:pPr>
            <a:r>
              <a:rPr lang="en" sz="1338"/>
              <a:t>Will fail if anomalies are not outliers (e.g., overlap with nominal density; tightly clustered anomaly density)  </a:t>
            </a:r>
            <a:endParaRPr sz="1338"/>
          </a:p>
          <a:p>
            <a:pPr indent="-313623" lvl="1" marL="914400" rtl="0" algn="l">
              <a:spcBef>
                <a:spcPts val="0"/>
              </a:spcBef>
              <a:spcAft>
                <a:spcPts val="0"/>
              </a:spcAft>
              <a:buSzPts val="1339"/>
              <a:buChar char="➢"/>
            </a:pPr>
            <a:r>
              <a:rPr lang="en" sz="1338"/>
              <a:t>Will fail if nominal distribution has heavy tails</a:t>
            </a:r>
            <a:endParaRPr sz="1338"/>
          </a:p>
        </p:txBody>
      </p:sp>
      <p:sp>
        <p:nvSpPr>
          <p:cNvPr id="364" name="Google Shape;364;p46"/>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nvSpPr>
        <p:spPr>
          <a:xfrm>
            <a:off x="-80600" y="212100"/>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Defining Detection Methods</a:t>
            </a:r>
            <a:endParaRPr b="1" sz="4100">
              <a:solidFill>
                <a:schemeClr val="dk1"/>
              </a:solidFill>
              <a:latin typeface="Roboto"/>
              <a:ea typeface="Roboto"/>
              <a:cs typeface="Roboto"/>
              <a:sym typeface="Roboto"/>
            </a:endParaRPr>
          </a:p>
        </p:txBody>
      </p:sp>
      <p:sp>
        <p:nvSpPr>
          <p:cNvPr id="370" name="Google Shape;370;p47"/>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7"/>
          <p:cNvSpPr/>
          <p:nvPr/>
        </p:nvSpPr>
        <p:spPr>
          <a:xfrm>
            <a:off x="8575151" y="-22367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
          <p:cNvSpPr txBox="1"/>
          <p:nvPr>
            <p:ph idx="4294967295" type="subTitle"/>
          </p:nvPr>
        </p:nvSpPr>
        <p:spPr>
          <a:xfrm>
            <a:off x="211300" y="1256150"/>
            <a:ext cx="8802300" cy="2960100"/>
          </a:xfrm>
          <a:prstGeom prst="rect">
            <a:avLst/>
          </a:prstGeom>
        </p:spPr>
        <p:txBody>
          <a:bodyPr anchorCtr="0" anchor="t" bIns="91425" lIns="91425" spcFirstLastPara="1" rIns="91425" wrap="square" tIns="91425">
            <a:normAutofit lnSpcReduction="20000"/>
          </a:bodyPr>
          <a:lstStyle/>
          <a:p>
            <a:pPr indent="-546100" lvl="0" marL="457200" rtl="0" algn="l">
              <a:spcBef>
                <a:spcPts val="0"/>
              </a:spcBef>
              <a:spcAft>
                <a:spcPts val="0"/>
              </a:spcAft>
              <a:buSzPts val="5000"/>
              <a:buChar char="❖"/>
            </a:pPr>
            <a:r>
              <a:rPr lang="en" sz="5000"/>
              <a:t>Novelty detection</a:t>
            </a:r>
            <a:endParaRPr sz="5000"/>
          </a:p>
          <a:p>
            <a:pPr indent="-546100" lvl="0" marL="457200" rtl="0" algn="l">
              <a:spcBef>
                <a:spcPts val="0"/>
              </a:spcBef>
              <a:spcAft>
                <a:spcPts val="0"/>
              </a:spcAft>
              <a:buSzPts val="5000"/>
              <a:buChar char="❖"/>
            </a:pPr>
            <a:r>
              <a:rPr lang="en" sz="5000"/>
              <a:t>Outlier (e.g., </a:t>
            </a:r>
            <a:r>
              <a:rPr lang="en" sz="5000"/>
              <a:t>anomalies</a:t>
            </a:r>
            <a:r>
              <a:rPr lang="en" sz="5000"/>
              <a:t>) detection</a:t>
            </a:r>
            <a:endParaRPr sz="5000"/>
          </a:p>
          <a:p>
            <a:pPr indent="0" lvl="0" marL="457200" rtl="0" algn="l">
              <a:spcBef>
                <a:spcPts val="1200"/>
              </a:spcBef>
              <a:spcAft>
                <a:spcPts val="120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379" name="Google Shape;379;p48"/>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48"/>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383" name="Google Shape;383;p48"/>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02</a:t>
            </a:r>
            <a:endParaRPr b="1" sz="7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389" name="Google Shape;389;p49"/>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9"/>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9"/>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Issues</a:t>
            </a:r>
            <a:endParaRPr sz="2200"/>
          </a:p>
          <a:p>
            <a:pPr indent="-342900" lvl="1" marL="914400" rtl="0" algn="l">
              <a:spcBef>
                <a:spcPts val="0"/>
              </a:spcBef>
              <a:spcAft>
                <a:spcPts val="0"/>
              </a:spcAft>
              <a:buSzPts val="1800"/>
              <a:buChar char="➢"/>
            </a:pPr>
            <a:r>
              <a:rPr lang="en" sz="1800"/>
              <a:t>Consequences</a:t>
            </a:r>
            <a:endParaRPr sz="1800"/>
          </a:p>
          <a:p>
            <a:pPr indent="-342900" lvl="1" marL="914400" rtl="0" algn="l">
              <a:spcBef>
                <a:spcPts val="0"/>
              </a:spcBef>
              <a:spcAft>
                <a:spcPts val="0"/>
              </a:spcAft>
              <a:buSzPts val="1800"/>
              <a:buChar char="➢"/>
            </a:pPr>
            <a:r>
              <a:rPr lang="en" sz="1800"/>
              <a:t>Benchmarking issues</a:t>
            </a:r>
            <a:endParaRPr sz="1800"/>
          </a:p>
          <a:p>
            <a:pPr indent="-342900" lvl="1" marL="914400" rtl="0" algn="l">
              <a:spcBef>
                <a:spcPts val="0"/>
              </a:spcBef>
              <a:spcAft>
                <a:spcPts val="0"/>
              </a:spcAft>
              <a:buSzPts val="1800"/>
              <a:buChar char="➢"/>
            </a:pPr>
            <a:r>
              <a:rPr lang="en" sz="1800"/>
              <a:t>Concerns in outlier detection</a:t>
            </a:r>
            <a:endParaRPr sz="1800"/>
          </a:p>
          <a:p>
            <a:pPr indent="-342900" lvl="1" marL="914400" rtl="0" algn="l">
              <a:spcBef>
                <a:spcPts val="0"/>
              </a:spcBef>
              <a:spcAft>
                <a:spcPts val="0"/>
              </a:spcAft>
              <a:buSzPts val="1800"/>
              <a:buChar char="➢"/>
            </a:pPr>
            <a:r>
              <a:rPr lang="en" sz="1800"/>
              <a:t>Outlier detection issues</a:t>
            </a:r>
            <a:endParaRPr sz="1800"/>
          </a:p>
          <a:p>
            <a:pPr indent="0" lvl="0" marL="457200" rtl="0" algn="l">
              <a:lnSpc>
                <a:spcPct val="100000"/>
              </a:lnSpc>
              <a:spcBef>
                <a:spcPts val="12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Consequences</a:t>
            </a:r>
            <a:endParaRPr b="1" sz="4100">
              <a:solidFill>
                <a:schemeClr val="dk1"/>
              </a:solidFill>
              <a:latin typeface="Roboto"/>
              <a:ea typeface="Roboto"/>
              <a:cs typeface="Roboto"/>
              <a:sym typeface="Roboto"/>
            </a:endParaRPr>
          </a:p>
        </p:txBody>
      </p:sp>
      <p:sp>
        <p:nvSpPr>
          <p:cNvPr id="398" name="Google Shape;398;p50"/>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0"/>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
          <p:cNvSpPr txBox="1"/>
          <p:nvPr>
            <p:ph idx="4294967295" type="subTitle"/>
          </p:nvPr>
        </p:nvSpPr>
        <p:spPr>
          <a:xfrm>
            <a:off x="49775" y="1321975"/>
            <a:ext cx="8626500" cy="296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There have been a lot of models and approaches developed over the past few years to overcome these assumptions.</a:t>
            </a:r>
            <a:endParaRPr sz="2400"/>
          </a:p>
          <a:p>
            <a:pPr indent="-381000" lvl="0" marL="457200" rtl="0" algn="l">
              <a:spcBef>
                <a:spcPts val="0"/>
              </a:spcBef>
              <a:spcAft>
                <a:spcPts val="0"/>
              </a:spcAft>
              <a:buSzPts val="2400"/>
              <a:buChar char="❖"/>
            </a:pPr>
            <a:r>
              <a:rPr lang="en" sz="2400"/>
              <a:t>This evolution can be difficult to follow.</a:t>
            </a:r>
            <a:endParaRPr sz="2400"/>
          </a:p>
          <a:p>
            <a:pPr indent="-381000" lvl="0" marL="457200" rtl="0" algn="l">
              <a:spcBef>
                <a:spcPts val="0"/>
              </a:spcBef>
              <a:spcAft>
                <a:spcPts val="0"/>
              </a:spcAft>
              <a:buSzPts val="2400"/>
              <a:buChar char="❖"/>
            </a:pPr>
            <a:r>
              <a:rPr lang="en" sz="2400"/>
              <a:t>The assumptions and restrictions in new models are usually hidden, but sometimes they are typical, sometimes new</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nvSpPr>
        <p:spPr>
          <a:xfrm>
            <a:off x="49775" y="330625"/>
            <a:ext cx="9094200" cy="7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500">
                <a:solidFill>
                  <a:schemeClr val="dk1"/>
                </a:solidFill>
                <a:latin typeface="Roboto"/>
                <a:ea typeface="Roboto"/>
                <a:cs typeface="Roboto"/>
                <a:sym typeface="Roboto"/>
              </a:rPr>
              <a:t>Benchmarking Issue</a:t>
            </a:r>
            <a:endParaRPr b="1" sz="3500">
              <a:solidFill>
                <a:schemeClr val="dk1"/>
              </a:solidFill>
              <a:latin typeface="Roboto"/>
              <a:ea typeface="Roboto"/>
              <a:cs typeface="Roboto"/>
              <a:sym typeface="Roboto"/>
            </a:endParaRPr>
          </a:p>
        </p:txBody>
      </p:sp>
      <p:sp>
        <p:nvSpPr>
          <p:cNvPr id="407" name="Google Shape;407;p51"/>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1"/>
          <p:cNvSpPr/>
          <p:nvPr/>
        </p:nvSpPr>
        <p:spPr>
          <a:xfrm>
            <a:off x="8128876" y="-21777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1"/>
          <p:cNvSpPr txBox="1"/>
          <p:nvPr>
            <p:ph idx="4294967295" type="subTitle"/>
          </p:nvPr>
        </p:nvSpPr>
        <p:spPr>
          <a:xfrm>
            <a:off x="130875" y="1736450"/>
            <a:ext cx="7058400" cy="296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Most AD papers only evaluate on a few datasets </a:t>
            </a:r>
            <a:endParaRPr sz="2400"/>
          </a:p>
          <a:p>
            <a:pPr indent="-381000" lvl="0" marL="457200" rtl="0" algn="l">
              <a:spcBef>
                <a:spcPts val="0"/>
              </a:spcBef>
              <a:spcAft>
                <a:spcPts val="0"/>
              </a:spcAft>
              <a:buSzPts val="2400"/>
              <a:buChar char="❖"/>
            </a:pPr>
            <a:r>
              <a:rPr lang="en" sz="2400"/>
              <a:t>Often proprietary or very easy (e.g., KDD 1999) </a:t>
            </a:r>
            <a:endParaRPr sz="2400"/>
          </a:p>
          <a:p>
            <a:pPr indent="-381000" lvl="0" marL="457200" rtl="0" algn="l">
              <a:spcBef>
                <a:spcPts val="0"/>
              </a:spcBef>
              <a:spcAft>
                <a:spcPts val="0"/>
              </a:spcAft>
              <a:buSzPts val="2400"/>
              <a:buChar char="❖"/>
            </a:pPr>
            <a:r>
              <a:rPr lang="en" sz="2400"/>
              <a:t>Research community needs a large and growing collection of public anomaly benchmarks</a:t>
            </a:r>
            <a:endParaRPr sz="2400"/>
          </a:p>
        </p:txBody>
      </p:sp>
      <p:sp>
        <p:nvSpPr>
          <p:cNvPr id="411" name="Google Shape;411;p51"/>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Concerns in outlier detection</a:t>
            </a:r>
            <a:endParaRPr b="1" sz="4100">
              <a:solidFill>
                <a:schemeClr val="dk1"/>
              </a:solidFill>
              <a:latin typeface="Roboto"/>
              <a:ea typeface="Roboto"/>
              <a:cs typeface="Roboto"/>
              <a:sym typeface="Roboto"/>
            </a:endParaRPr>
          </a:p>
        </p:txBody>
      </p:sp>
      <p:sp>
        <p:nvSpPr>
          <p:cNvPr id="417" name="Google Shape;417;p52"/>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txBox="1"/>
          <p:nvPr>
            <p:ph idx="4294967295" type="subTitle"/>
          </p:nvPr>
        </p:nvSpPr>
        <p:spPr>
          <a:xfrm>
            <a:off x="49775" y="1331625"/>
            <a:ext cx="7058400" cy="296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to  identify and model </a:t>
            </a:r>
            <a:r>
              <a:rPr lang="en" sz="2400"/>
              <a:t>normal</a:t>
            </a:r>
            <a:r>
              <a:rPr lang="en" sz="2400"/>
              <a:t> objects for detection?</a:t>
            </a:r>
            <a:endParaRPr sz="2400"/>
          </a:p>
          <a:p>
            <a:pPr indent="-381000" lvl="0" marL="457200" rtl="0" algn="l">
              <a:spcBef>
                <a:spcPts val="0"/>
              </a:spcBef>
              <a:spcAft>
                <a:spcPts val="0"/>
              </a:spcAft>
              <a:buSzPts val="2400"/>
              <a:buChar char="❖"/>
            </a:pPr>
            <a:r>
              <a:rPr lang="en" sz="2400"/>
              <a:t>How do we </a:t>
            </a:r>
            <a:r>
              <a:rPr lang="en" sz="2400"/>
              <a:t>define</a:t>
            </a:r>
            <a:r>
              <a:rPr lang="en" sz="2400"/>
              <a:t> outliers?</a:t>
            </a:r>
            <a:endParaRPr sz="2400"/>
          </a:p>
          <a:p>
            <a:pPr indent="-381000" lvl="0" marL="457200" rtl="0" algn="l">
              <a:spcBef>
                <a:spcPts val="0"/>
              </a:spcBef>
              <a:spcAft>
                <a:spcPts val="0"/>
              </a:spcAft>
              <a:buSzPts val="2400"/>
              <a:buChar char="❖"/>
            </a:pPr>
            <a:r>
              <a:rPr lang="en" sz="2400"/>
              <a:t>How do we handle noise in data?</a:t>
            </a:r>
            <a:endParaRPr sz="2400"/>
          </a:p>
          <a:p>
            <a:pPr indent="-381000" lvl="0" marL="457200" rtl="0" algn="l">
              <a:spcBef>
                <a:spcPts val="0"/>
              </a:spcBef>
              <a:spcAft>
                <a:spcPts val="0"/>
              </a:spcAft>
              <a:buSzPts val="2400"/>
              <a:buChar char="❖"/>
            </a:pPr>
            <a:r>
              <a:rPr lang="en" sz="2400"/>
              <a:t>How do we define applications </a:t>
            </a:r>
            <a:r>
              <a:rPr lang="en" sz="2400"/>
              <a:t>specific</a:t>
            </a:r>
            <a:r>
              <a:rPr lang="en" sz="2400"/>
              <a:t> datasets?</a:t>
            </a:r>
            <a:endParaRPr sz="2400"/>
          </a:p>
          <a:p>
            <a:pPr indent="-381000" lvl="0" marL="457200" rtl="0" algn="l">
              <a:spcBef>
                <a:spcPts val="0"/>
              </a:spcBef>
              <a:spcAft>
                <a:spcPts val="0"/>
              </a:spcAft>
              <a:buSzPts val="2400"/>
              <a:buChar char="❖"/>
            </a:pPr>
            <a:r>
              <a:rPr lang="en" sz="2400"/>
              <a:t>How can we justify outlier detection methods?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Outlier Detection Issues</a:t>
            </a:r>
            <a:endParaRPr b="1" sz="4100">
              <a:solidFill>
                <a:schemeClr val="dk1"/>
              </a:solidFill>
              <a:latin typeface="Roboto"/>
              <a:ea typeface="Roboto"/>
              <a:cs typeface="Roboto"/>
              <a:sym typeface="Roboto"/>
            </a:endParaRPr>
          </a:p>
        </p:txBody>
      </p:sp>
      <p:sp>
        <p:nvSpPr>
          <p:cNvPr id="426" name="Google Shape;426;p53"/>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ph idx="4294967295" type="subTitle"/>
          </p:nvPr>
        </p:nvSpPr>
        <p:spPr>
          <a:xfrm>
            <a:off x="172000" y="1146325"/>
            <a:ext cx="7747200" cy="381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Anomalies may degrade the final model if the training algorithm lacks robustness. </a:t>
            </a:r>
            <a:endParaRPr sz="1300"/>
          </a:p>
          <a:p>
            <a:pPr indent="-311150" lvl="0" marL="457200" rtl="0" algn="l">
              <a:spcBef>
                <a:spcPts val="0"/>
              </a:spcBef>
              <a:spcAft>
                <a:spcPts val="0"/>
              </a:spcAft>
              <a:buSzPts val="1300"/>
              <a:buChar char="❖"/>
            </a:pPr>
            <a:r>
              <a:rPr lang="en" sz="1300"/>
              <a:t>If anomalies overlap in nominal clusters, it can be hard to detect them, and these clusters must be dense enough for a reliable model to be developed.</a:t>
            </a:r>
            <a:endParaRPr sz="1300"/>
          </a:p>
          <a:p>
            <a:pPr indent="-311150" lvl="0" marL="457200" rtl="0" algn="l">
              <a:spcBef>
                <a:spcPts val="0"/>
              </a:spcBef>
              <a:spcAft>
                <a:spcPts val="0"/>
              </a:spcAft>
              <a:buSzPts val="1300"/>
              <a:buChar char="❖"/>
            </a:pPr>
            <a:r>
              <a:rPr lang="en" sz="1300"/>
              <a:t>Using a dataset contaminated by outliers is a major concern, as it results in inaccurate results.</a:t>
            </a:r>
            <a:endParaRPr sz="1300"/>
          </a:p>
          <a:p>
            <a:pPr indent="-311150" lvl="0" marL="457200" rtl="0" algn="l">
              <a:spcBef>
                <a:spcPts val="0"/>
              </a:spcBef>
              <a:spcAft>
                <a:spcPts val="0"/>
              </a:spcAft>
              <a:buSzPts val="1300"/>
              <a:buChar char="❖"/>
            </a:pPr>
            <a:r>
              <a:rPr lang="en" sz="1300"/>
              <a:t>When outliers are not detected correctly, system reliability can suffer in safety critical environments, where the presence of outliers may imply abnormal activity, such as fraud.</a:t>
            </a:r>
            <a:endParaRPr sz="1300"/>
          </a:p>
          <a:p>
            <a:pPr indent="-311150" lvl="0" marL="457200" rtl="0" algn="l">
              <a:spcBef>
                <a:spcPts val="0"/>
              </a:spcBef>
              <a:spcAft>
                <a:spcPts val="0"/>
              </a:spcAft>
              <a:buSzPts val="1300"/>
              <a:buChar char="❖"/>
            </a:pPr>
            <a:r>
              <a:rPr lang="en" sz="1300"/>
              <a:t>Distorted data can blur the distinction between normal objects and outliers. </a:t>
            </a:r>
            <a:endParaRPr sz="1300"/>
          </a:p>
          <a:p>
            <a:pPr indent="-311150" lvl="0" marL="457200" rtl="0" algn="l">
              <a:spcBef>
                <a:spcPts val="0"/>
              </a:spcBef>
              <a:spcAft>
                <a:spcPts val="0"/>
              </a:spcAft>
              <a:buSzPts val="1300"/>
              <a:buChar char="❖"/>
            </a:pPr>
            <a:r>
              <a:rPr lang="en" sz="1300"/>
              <a:t>Noise and missing data may hide outliers and reduce the effectiveness of outlier detection.</a:t>
            </a:r>
            <a:endParaRPr sz="1300"/>
          </a:p>
          <a:p>
            <a:pPr indent="-311150" lvl="0" marL="457200" rtl="0" algn="l">
              <a:spcBef>
                <a:spcPts val="0"/>
              </a:spcBef>
              <a:spcAft>
                <a:spcPts val="0"/>
              </a:spcAft>
              <a:buSzPts val="1300"/>
              <a:buChar char="❖"/>
            </a:pPr>
            <a:r>
              <a:rPr lang="en" sz="1300"/>
              <a:t>For production, testing novel data is insufficient for real-world training models in most cases.</a:t>
            </a:r>
            <a:endParaRPr sz="1300"/>
          </a:p>
          <a:p>
            <a:pPr indent="-311150" lvl="0" marL="457200" rtl="0" algn="l">
              <a:spcBef>
                <a:spcPts val="0"/>
              </a:spcBef>
              <a:spcAft>
                <a:spcPts val="0"/>
              </a:spcAft>
              <a:buSzPts val="1300"/>
              <a:buChar char="❖"/>
            </a:pPr>
            <a:r>
              <a:rPr lang="en" sz="1300"/>
              <a:t>Based on benchmarks and complexity, which algorithms implement the best performance depends on the data type.(which performance metrics are best for which application)</a:t>
            </a:r>
            <a:endParaRPr sz="1300"/>
          </a:p>
          <a:p>
            <a:pPr indent="-311150" lvl="0" marL="457200" rtl="0" algn="l">
              <a:spcBef>
                <a:spcPts val="0"/>
              </a:spcBef>
              <a:spcAft>
                <a:spcPts val="0"/>
              </a:spcAft>
              <a:buSzPts val="1300"/>
              <a:buChar char="❖"/>
            </a:pPr>
            <a:r>
              <a:rPr lang="en" sz="1300"/>
              <a:t>Another main issue is that in real world cases the underlying distribution is usually unknown and cannot be estimated from data without outliers affecting the estimate, thus creating the chicken and the egg problem.</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435" name="Google Shape;435;p54"/>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4"/>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4"/>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54"/>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439" name="Google Shape;439;p54"/>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03</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nvSpPr>
        <p:spPr>
          <a:xfrm>
            <a:off x="49775" y="330625"/>
            <a:ext cx="9094200" cy="306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0"/>
              </a:spcBef>
              <a:spcAft>
                <a:spcPts val="0"/>
              </a:spcAft>
              <a:buNone/>
            </a:pPr>
            <a:r>
              <a:rPr lang="en" sz="4100">
                <a:solidFill>
                  <a:schemeClr val="dk1"/>
                </a:solidFill>
                <a:latin typeface="Roboto"/>
                <a:ea typeface="Roboto"/>
                <a:cs typeface="Roboto"/>
                <a:sym typeface="Roboto"/>
              </a:rPr>
              <a:t>Analyzing Anomaly Detection Algorithms Based on Outliers and State-Of-The-Art Advances</a:t>
            </a:r>
            <a:endParaRPr sz="4100">
              <a:solidFill>
                <a:schemeClr val="dk1"/>
              </a:solidFill>
              <a:latin typeface="Roboto"/>
              <a:ea typeface="Roboto"/>
              <a:cs typeface="Roboto"/>
              <a:sym typeface="Roboto"/>
            </a:endParaRPr>
          </a:p>
          <a:p>
            <a:pPr indent="0" lvl="0" marL="0" rtl="0" algn="ctr">
              <a:spcBef>
                <a:spcPts val="600"/>
              </a:spcBef>
              <a:spcAft>
                <a:spcPts val="0"/>
              </a:spcAft>
              <a:buNone/>
            </a:pPr>
            <a:r>
              <a:t/>
            </a:r>
            <a:endParaRPr b="1" sz="4100">
              <a:solidFill>
                <a:schemeClr val="dk1"/>
              </a:solidFill>
              <a:latin typeface="Roboto"/>
              <a:ea typeface="Roboto"/>
              <a:cs typeface="Roboto"/>
              <a:sym typeface="Roboto"/>
            </a:endParaRPr>
          </a:p>
        </p:txBody>
      </p:sp>
      <p:sp>
        <p:nvSpPr>
          <p:cNvPr id="243" name="Google Shape;243;p37"/>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txBox="1"/>
          <p:nvPr>
            <p:ph idx="4294967295" type="subTitle"/>
          </p:nvPr>
        </p:nvSpPr>
        <p:spPr>
          <a:xfrm>
            <a:off x="2824150" y="3007250"/>
            <a:ext cx="7058400" cy="104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of 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445" name="Google Shape;445;p55"/>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5"/>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5"/>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5"/>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Techniques</a:t>
            </a:r>
            <a:endParaRPr/>
          </a:p>
          <a:p>
            <a:pPr indent="-317500" lvl="1" marL="914400" rtl="0" algn="l">
              <a:spcBef>
                <a:spcPts val="0"/>
              </a:spcBef>
              <a:spcAft>
                <a:spcPts val="0"/>
              </a:spcAft>
              <a:buSzPts val="1400"/>
              <a:buChar char="➢"/>
            </a:pPr>
            <a:r>
              <a:rPr lang="en"/>
              <a:t>Classification approach</a:t>
            </a:r>
            <a:endParaRPr/>
          </a:p>
          <a:p>
            <a:pPr indent="-317500" lvl="1" marL="914400" rtl="0" algn="l">
              <a:spcBef>
                <a:spcPts val="0"/>
              </a:spcBef>
              <a:spcAft>
                <a:spcPts val="0"/>
              </a:spcAft>
              <a:buSzPts val="1400"/>
              <a:buChar char="➢"/>
            </a:pPr>
            <a:r>
              <a:rPr lang="en"/>
              <a:t>Variability of data</a:t>
            </a:r>
            <a:endParaRPr/>
          </a:p>
          <a:p>
            <a:pPr indent="-317500" lvl="1" marL="914400" rtl="0" algn="l">
              <a:spcBef>
                <a:spcPts val="0"/>
              </a:spcBef>
              <a:spcAft>
                <a:spcPts val="0"/>
              </a:spcAft>
              <a:buSzPts val="1400"/>
              <a:buChar char="➢"/>
            </a:pPr>
            <a:r>
              <a:rPr lang="en"/>
              <a:t>Processing data for outliers ness</a:t>
            </a:r>
            <a:endParaRPr/>
          </a:p>
          <a:p>
            <a:pPr indent="-317500" lvl="1" marL="914400" rtl="0" algn="l">
              <a:spcBef>
                <a:spcPts val="0"/>
              </a:spcBef>
              <a:spcAft>
                <a:spcPts val="0"/>
              </a:spcAft>
              <a:buSzPts val="1400"/>
              <a:buChar char="➢"/>
            </a:pPr>
            <a:r>
              <a:rPr lang="en"/>
              <a:t>Outlier methods</a:t>
            </a:r>
            <a:endParaRPr/>
          </a:p>
          <a:p>
            <a:pPr indent="-317500" lvl="1" marL="914400" rtl="0" algn="l">
              <a:spcBef>
                <a:spcPts val="0"/>
              </a:spcBef>
              <a:spcAft>
                <a:spcPts val="0"/>
              </a:spcAft>
              <a:buSzPts val="1400"/>
              <a:buChar char="➢"/>
            </a:pPr>
            <a:r>
              <a:rPr lang="en"/>
              <a:t>Outlier models</a:t>
            </a:r>
            <a:endParaRPr/>
          </a:p>
          <a:p>
            <a:pPr indent="-317500" lvl="1" marL="914400" rtl="0" algn="l">
              <a:spcBef>
                <a:spcPts val="0"/>
              </a:spcBef>
              <a:spcAft>
                <a:spcPts val="0"/>
              </a:spcAft>
              <a:buSzPts val="1400"/>
              <a:buChar char="➢"/>
            </a:pPr>
            <a:r>
              <a:rPr lang="en"/>
              <a:t>Comparative analysis</a:t>
            </a:r>
            <a:endParaRPr/>
          </a:p>
          <a:p>
            <a:pPr indent="-317500" lvl="1" marL="914400" rtl="0" algn="l">
              <a:spcBef>
                <a:spcPts val="0"/>
              </a:spcBef>
              <a:spcAft>
                <a:spcPts val="0"/>
              </a:spcAft>
              <a:buSzPts val="1400"/>
              <a:buChar char="➢"/>
            </a:pPr>
            <a:r>
              <a:rPr lang="en"/>
              <a:t>Propoabalisty based detection</a:t>
            </a:r>
            <a:endParaRPr/>
          </a:p>
          <a:p>
            <a:pPr indent="-317500" lvl="1" marL="914400" rtl="0" algn="l">
              <a:spcBef>
                <a:spcPts val="0"/>
              </a:spcBef>
              <a:spcAft>
                <a:spcPts val="0"/>
              </a:spcAft>
              <a:buSzPts val="1400"/>
              <a:buChar char="➢"/>
            </a:pPr>
            <a:r>
              <a:rPr lang="en"/>
              <a:t>Neighborhood based detection</a:t>
            </a:r>
            <a:endParaRPr/>
          </a:p>
          <a:p>
            <a:pPr indent="-317500" lvl="1" marL="914400" rtl="0" algn="l">
              <a:spcBef>
                <a:spcPts val="0"/>
              </a:spcBef>
              <a:spcAft>
                <a:spcPts val="0"/>
              </a:spcAft>
              <a:buSzPts val="1400"/>
              <a:buChar char="➢"/>
            </a:pPr>
            <a:r>
              <a:rPr lang="en"/>
              <a:t>Subspace detection</a:t>
            </a:r>
            <a:endParaRPr/>
          </a:p>
          <a:p>
            <a:pPr indent="-317500" lvl="1" marL="914400" rtl="0" algn="l">
              <a:spcBef>
                <a:spcPts val="0"/>
              </a:spcBef>
              <a:spcAft>
                <a:spcPts val="0"/>
              </a:spcAft>
              <a:buSzPts val="1400"/>
              <a:buChar char="➢"/>
            </a:pPr>
            <a:r>
              <a:rPr lang="en"/>
              <a:t>Ensemble based detection</a:t>
            </a:r>
            <a:endParaRPr/>
          </a:p>
          <a:p>
            <a:pPr indent="-317500" lvl="1" marL="914400" rtl="0" algn="l">
              <a:spcBef>
                <a:spcPts val="0"/>
              </a:spcBef>
              <a:spcAft>
                <a:spcPts val="0"/>
              </a:spcAft>
              <a:buSzPts val="1400"/>
              <a:buChar char="➢"/>
            </a:pPr>
            <a:r>
              <a:rPr lang="en"/>
              <a:t>Mixed model type detection</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Classification </a:t>
            </a:r>
            <a:r>
              <a:rPr b="1" lang="en" sz="4100">
                <a:solidFill>
                  <a:schemeClr val="dk1"/>
                </a:solidFill>
                <a:latin typeface="Roboto"/>
                <a:ea typeface="Roboto"/>
                <a:cs typeface="Roboto"/>
                <a:sym typeface="Roboto"/>
              </a:rPr>
              <a:t>Approaches</a:t>
            </a:r>
            <a:endParaRPr b="1" sz="4100">
              <a:solidFill>
                <a:schemeClr val="dk1"/>
              </a:solidFill>
              <a:latin typeface="Roboto"/>
              <a:ea typeface="Roboto"/>
              <a:cs typeface="Roboto"/>
              <a:sym typeface="Roboto"/>
            </a:endParaRPr>
          </a:p>
        </p:txBody>
      </p:sp>
      <p:sp>
        <p:nvSpPr>
          <p:cNvPr id="454" name="Google Shape;454;p56"/>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6"/>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6"/>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6"/>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 Global versus local outlier detection </a:t>
            </a:r>
            <a:endParaRPr sz="2400"/>
          </a:p>
          <a:p>
            <a:pPr indent="-381000" lvl="0" marL="457200" rtl="0" algn="l">
              <a:spcBef>
                <a:spcPts val="0"/>
              </a:spcBef>
              <a:spcAft>
                <a:spcPts val="0"/>
              </a:spcAft>
              <a:buSzPts val="2400"/>
              <a:buChar char="❖"/>
            </a:pPr>
            <a:r>
              <a:rPr lang="en" sz="2400"/>
              <a:t> Labeling versus scoring outliers </a:t>
            </a:r>
            <a:endParaRPr sz="2400"/>
          </a:p>
          <a:p>
            <a:pPr indent="-381000" lvl="0" marL="457200" rtl="0" algn="l">
              <a:spcBef>
                <a:spcPts val="0"/>
              </a:spcBef>
              <a:spcAft>
                <a:spcPts val="0"/>
              </a:spcAft>
              <a:buSzPts val="2400"/>
              <a:buChar char="❖"/>
            </a:pPr>
            <a:r>
              <a:rPr lang="en" sz="2400"/>
              <a:t> Modeling properties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Variability of Data</a:t>
            </a:r>
            <a:endParaRPr b="1" sz="4100">
              <a:solidFill>
                <a:schemeClr val="dk1"/>
              </a:solidFill>
              <a:latin typeface="Roboto"/>
              <a:ea typeface="Roboto"/>
              <a:cs typeface="Roboto"/>
              <a:sym typeface="Roboto"/>
            </a:endParaRPr>
          </a:p>
        </p:txBody>
      </p:sp>
      <p:sp>
        <p:nvSpPr>
          <p:cNvPr id="463" name="Google Shape;463;p57"/>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7"/>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7"/>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General data:</a:t>
            </a:r>
            <a:endParaRPr sz="2600"/>
          </a:p>
          <a:p>
            <a:pPr indent="-393700" lvl="0" marL="457200" rtl="0" algn="l">
              <a:spcBef>
                <a:spcPts val="0"/>
              </a:spcBef>
              <a:spcAft>
                <a:spcPts val="0"/>
              </a:spcAft>
              <a:buSzPts val="2600"/>
              <a:buChar char="❖"/>
            </a:pPr>
            <a:r>
              <a:rPr lang="en" sz="2600"/>
              <a:t>High-dimensional data:</a:t>
            </a:r>
            <a:endParaRPr sz="2600"/>
          </a:p>
          <a:p>
            <a:pPr indent="-393700" lvl="0" marL="457200" rtl="0" algn="l">
              <a:spcBef>
                <a:spcPts val="0"/>
              </a:spcBef>
              <a:spcAft>
                <a:spcPts val="0"/>
              </a:spcAft>
              <a:buSzPts val="2600"/>
              <a:buChar char="❖"/>
            </a:pPr>
            <a:r>
              <a:rPr lang="en" sz="2600"/>
              <a:t>High-density data:</a:t>
            </a:r>
            <a:endParaRPr sz="2600"/>
          </a:p>
          <a:p>
            <a:pPr indent="-393700" lvl="0" marL="457200" rtl="0" algn="l">
              <a:spcBef>
                <a:spcPts val="0"/>
              </a:spcBef>
              <a:spcAft>
                <a:spcPts val="0"/>
              </a:spcAft>
              <a:buSzPts val="2600"/>
              <a:buChar char="❖"/>
            </a:pPr>
            <a:r>
              <a:rPr lang="en" sz="2600"/>
              <a:t>Mixed type data:</a:t>
            </a:r>
            <a:endParaRPr sz="2600"/>
          </a:p>
          <a:p>
            <a:pPr indent="-393700" lvl="0" marL="457200" rtl="0" algn="l">
              <a:spcBef>
                <a:spcPts val="0"/>
              </a:spcBef>
              <a:spcAft>
                <a:spcPts val="0"/>
              </a:spcAft>
              <a:buSzPts val="2600"/>
              <a:buChar char="❖"/>
            </a:pPr>
            <a:r>
              <a:rPr lang="en" sz="2600"/>
              <a:t>Real-Time data: </a:t>
            </a:r>
            <a:endParaRPr b="1" i="1" sz="1900">
              <a:solidFill>
                <a:srgbClr val="0E101A"/>
              </a:solidFill>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Processing</a:t>
            </a:r>
            <a:r>
              <a:rPr b="1" lang="en" sz="4100">
                <a:solidFill>
                  <a:schemeClr val="dk1"/>
                </a:solidFill>
                <a:latin typeface="Roboto"/>
                <a:ea typeface="Roboto"/>
                <a:cs typeface="Roboto"/>
                <a:sym typeface="Roboto"/>
              </a:rPr>
              <a:t> data for outlierness</a:t>
            </a:r>
            <a:endParaRPr b="1" sz="4100">
              <a:solidFill>
                <a:schemeClr val="dk1"/>
              </a:solidFill>
              <a:latin typeface="Roboto"/>
              <a:ea typeface="Roboto"/>
              <a:cs typeface="Roboto"/>
              <a:sym typeface="Roboto"/>
            </a:endParaRPr>
          </a:p>
        </p:txBody>
      </p:sp>
      <p:sp>
        <p:nvSpPr>
          <p:cNvPr id="472" name="Google Shape;472;p58"/>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8"/>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8"/>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8"/>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Normal data</a:t>
            </a:r>
            <a:endParaRPr sz="2400"/>
          </a:p>
          <a:p>
            <a:pPr indent="-381000" lvl="0" marL="457200" rtl="0" algn="l">
              <a:spcBef>
                <a:spcPts val="0"/>
              </a:spcBef>
              <a:spcAft>
                <a:spcPts val="0"/>
              </a:spcAft>
              <a:buSzPts val="2400"/>
              <a:buChar char="❖"/>
            </a:pPr>
            <a:r>
              <a:rPr lang="en" sz="2400"/>
              <a:t>Time-Series data</a:t>
            </a:r>
            <a:endParaRPr sz="2400"/>
          </a:p>
          <a:p>
            <a:pPr indent="-381000" lvl="0" marL="457200" rtl="0" algn="l">
              <a:spcBef>
                <a:spcPts val="0"/>
              </a:spcBef>
              <a:spcAft>
                <a:spcPts val="0"/>
              </a:spcAft>
              <a:buSzPts val="2400"/>
              <a:buChar char="❖"/>
            </a:pPr>
            <a:r>
              <a:rPr lang="en" sz="2400"/>
              <a:t>Evolving data</a:t>
            </a:r>
            <a:endParaRPr sz="2400"/>
          </a:p>
          <a:p>
            <a:pPr indent="-381000" lvl="0" marL="457200" rtl="0" algn="l">
              <a:spcBef>
                <a:spcPts val="0"/>
              </a:spcBef>
              <a:spcAft>
                <a:spcPts val="0"/>
              </a:spcAft>
              <a:buSzPts val="2400"/>
              <a:buChar char="❖"/>
            </a:pPr>
            <a:r>
              <a:rPr lang="en" sz="2400"/>
              <a:t>Graph &amp; Network data</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9"/>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Outlier </a:t>
            </a:r>
            <a:r>
              <a:rPr b="1" lang="en" sz="4100">
                <a:solidFill>
                  <a:schemeClr val="dk1"/>
                </a:solidFill>
                <a:latin typeface="Roboto"/>
                <a:ea typeface="Roboto"/>
                <a:cs typeface="Roboto"/>
                <a:sym typeface="Roboto"/>
              </a:rPr>
              <a:t>Methods</a:t>
            </a:r>
            <a:endParaRPr b="1" sz="4100">
              <a:solidFill>
                <a:schemeClr val="dk1"/>
              </a:solidFill>
              <a:latin typeface="Roboto"/>
              <a:ea typeface="Roboto"/>
              <a:cs typeface="Roboto"/>
              <a:sym typeface="Roboto"/>
            </a:endParaRPr>
          </a:p>
        </p:txBody>
      </p:sp>
      <p:sp>
        <p:nvSpPr>
          <p:cNvPr id="481" name="Google Shape;481;p59"/>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9"/>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9"/>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9"/>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Probability-based methods</a:t>
            </a:r>
            <a:endParaRPr/>
          </a:p>
          <a:p>
            <a:pPr indent="-342900" lvl="0" marL="457200" rtl="0" algn="l">
              <a:spcBef>
                <a:spcPts val="0"/>
              </a:spcBef>
              <a:spcAft>
                <a:spcPts val="0"/>
              </a:spcAft>
              <a:buSzPts val="1800"/>
              <a:buChar char="❖"/>
            </a:pPr>
            <a:r>
              <a:rPr lang="en"/>
              <a:t>Clustering-based methods</a:t>
            </a:r>
            <a:endParaRPr/>
          </a:p>
          <a:p>
            <a:pPr indent="-342900" lvl="0" marL="457200" rtl="0" algn="l">
              <a:spcBef>
                <a:spcPts val="0"/>
              </a:spcBef>
              <a:spcAft>
                <a:spcPts val="0"/>
              </a:spcAft>
              <a:buSzPts val="1800"/>
              <a:buChar char="❖"/>
            </a:pPr>
            <a:r>
              <a:rPr lang="en"/>
              <a:t>Distance-based methods</a:t>
            </a:r>
            <a:endParaRPr/>
          </a:p>
          <a:p>
            <a:pPr indent="-342900" lvl="0" marL="457200" rtl="0" algn="l">
              <a:spcBef>
                <a:spcPts val="0"/>
              </a:spcBef>
              <a:spcAft>
                <a:spcPts val="0"/>
              </a:spcAft>
              <a:buSzPts val="1800"/>
              <a:buChar char="❖"/>
            </a:pPr>
            <a:r>
              <a:rPr lang="en"/>
              <a:t>Density-based methods</a:t>
            </a:r>
            <a:endParaRPr/>
          </a:p>
          <a:p>
            <a:pPr indent="-342900" lvl="0" marL="457200" rtl="0" algn="l">
              <a:spcBef>
                <a:spcPts val="0"/>
              </a:spcBef>
              <a:spcAft>
                <a:spcPts val="0"/>
              </a:spcAft>
              <a:buSzPts val="1800"/>
              <a:buChar char="❖"/>
            </a:pPr>
            <a:r>
              <a:rPr lang="en"/>
              <a:t>Projection-based Methods</a:t>
            </a:r>
            <a:endParaRPr/>
          </a:p>
          <a:p>
            <a:pPr indent="-342900" lvl="0" marL="457200" rtl="0" algn="l">
              <a:spcBef>
                <a:spcPts val="0"/>
              </a:spcBef>
              <a:spcAft>
                <a:spcPts val="0"/>
              </a:spcAft>
              <a:buSzPts val="1800"/>
              <a:buChar char="❖"/>
            </a:pPr>
            <a:r>
              <a:rPr lang="en"/>
              <a:t>Ranking-based methods</a:t>
            </a:r>
            <a:endParaRPr b="1" i="1" sz="1100">
              <a:solidFill>
                <a:srgbClr val="0E101A"/>
              </a:solidFill>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0"/>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Outlier Models</a:t>
            </a:r>
            <a:endParaRPr b="1" sz="4100">
              <a:solidFill>
                <a:schemeClr val="dk1"/>
              </a:solidFill>
              <a:latin typeface="Roboto"/>
              <a:ea typeface="Roboto"/>
              <a:cs typeface="Roboto"/>
              <a:sym typeface="Roboto"/>
            </a:endParaRPr>
          </a:p>
        </p:txBody>
      </p:sp>
      <p:sp>
        <p:nvSpPr>
          <p:cNvPr id="490" name="Google Shape;490;p60"/>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0"/>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0"/>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0"/>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Probabilistic</a:t>
            </a:r>
            <a:r>
              <a:rPr lang="en" sz="2400"/>
              <a:t> Model</a:t>
            </a:r>
            <a:endParaRPr sz="2400"/>
          </a:p>
          <a:p>
            <a:pPr indent="-381000" lvl="0" marL="457200" rtl="0" algn="l">
              <a:spcBef>
                <a:spcPts val="0"/>
              </a:spcBef>
              <a:spcAft>
                <a:spcPts val="0"/>
              </a:spcAft>
              <a:buSzPts val="2400"/>
              <a:buChar char="❖"/>
            </a:pPr>
            <a:r>
              <a:rPr lang="en" sz="2400"/>
              <a:t>Neighborhood Model</a:t>
            </a:r>
            <a:endParaRPr sz="2400"/>
          </a:p>
          <a:p>
            <a:pPr indent="-381000" lvl="0" marL="457200" rtl="0" algn="l">
              <a:spcBef>
                <a:spcPts val="0"/>
              </a:spcBef>
              <a:spcAft>
                <a:spcPts val="0"/>
              </a:spcAft>
              <a:buSzPts val="2400"/>
              <a:buChar char="❖"/>
            </a:pPr>
            <a:r>
              <a:rPr lang="en" sz="2400"/>
              <a:t>Sub-</a:t>
            </a:r>
            <a:r>
              <a:rPr lang="en" sz="2400"/>
              <a:t>Space Model</a:t>
            </a:r>
            <a:endParaRPr sz="2400"/>
          </a:p>
          <a:p>
            <a:pPr indent="-381000" lvl="0" marL="457200" rtl="0" algn="l">
              <a:spcBef>
                <a:spcPts val="0"/>
              </a:spcBef>
              <a:spcAft>
                <a:spcPts val="0"/>
              </a:spcAft>
              <a:buSzPts val="2400"/>
              <a:buChar char="❖"/>
            </a:pPr>
            <a:r>
              <a:rPr lang="en" sz="2400"/>
              <a:t>Ensemble Model</a:t>
            </a:r>
            <a:endParaRPr sz="2400"/>
          </a:p>
          <a:p>
            <a:pPr indent="-381000" lvl="0" marL="457200" rtl="0" algn="l">
              <a:spcBef>
                <a:spcPts val="0"/>
              </a:spcBef>
              <a:spcAft>
                <a:spcPts val="0"/>
              </a:spcAft>
              <a:buSzPts val="2400"/>
              <a:buChar char="❖"/>
            </a:pPr>
            <a:r>
              <a:rPr lang="en" sz="2400"/>
              <a:t>Mixed Models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1"/>
          <p:cNvSpPr txBox="1"/>
          <p:nvPr/>
        </p:nvSpPr>
        <p:spPr>
          <a:xfrm>
            <a:off x="155525" y="305963"/>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Comparative</a:t>
            </a:r>
            <a:r>
              <a:rPr b="1" lang="en" sz="4100">
                <a:solidFill>
                  <a:schemeClr val="dk1"/>
                </a:solidFill>
                <a:latin typeface="Roboto"/>
                <a:ea typeface="Roboto"/>
                <a:cs typeface="Roboto"/>
                <a:sym typeface="Roboto"/>
              </a:rPr>
              <a:t> Analysis</a:t>
            </a:r>
            <a:endParaRPr b="1" sz="4100">
              <a:solidFill>
                <a:schemeClr val="dk1"/>
              </a:solidFill>
              <a:latin typeface="Roboto"/>
              <a:ea typeface="Roboto"/>
              <a:cs typeface="Roboto"/>
              <a:sym typeface="Roboto"/>
            </a:endParaRPr>
          </a:p>
        </p:txBody>
      </p:sp>
      <p:sp>
        <p:nvSpPr>
          <p:cNvPr id="499" name="Google Shape;499;p61"/>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1"/>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1"/>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1"/>
          <p:cNvSpPr txBox="1"/>
          <p:nvPr>
            <p:ph idx="4294967295" type="subTitle"/>
          </p:nvPr>
        </p:nvSpPr>
        <p:spPr>
          <a:xfrm>
            <a:off x="155525" y="1900775"/>
            <a:ext cx="44106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5 model categories outlier detection</a:t>
            </a:r>
            <a:endParaRPr/>
          </a:p>
          <a:p>
            <a:pPr indent="-342900" lvl="0" marL="457200" rtl="0" algn="l">
              <a:spcBef>
                <a:spcPts val="0"/>
              </a:spcBef>
              <a:spcAft>
                <a:spcPts val="0"/>
              </a:spcAft>
              <a:buSzPts val="1800"/>
              <a:buChar char="❖"/>
            </a:pPr>
            <a:r>
              <a:rPr lang="en"/>
              <a:t>Analysis of </a:t>
            </a:r>
            <a:r>
              <a:rPr lang="en"/>
              <a:t>plausible</a:t>
            </a:r>
            <a:r>
              <a:rPr lang="en"/>
              <a:t> issues and </a:t>
            </a:r>
            <a:r>
              <a:rPr lang="en"/>
              <a:t>comparison</a:t>
            </a:r>
            <a:r>
              <a:rPr lang="en"/>
              <a:t> with baseline study.</a:t>
            </a:r>
            <a:endParaRPr/>
          </a:p>
        </p:txBody>
      </p:sp>
      <p:pic>
        <p:nvPicPr>
          <p:cNvPr id="503" name="Google Shape;503;p61"/>
          <p:cNvPicPr preferRelativeResize="0"/>
          <p:nvPr/>
        </p:nvPicPr>
        <p:blipFill>
          <a:blip r:embed="rId3">
            <a:alphaModFix/>
          </a:blip>
          <a:stretch>
            <a:fillRect/>
          </a:stretch>
        </p:blipFill>
        <p:spPr>
          <a:xfrm>
            <a:off x="5215475" y="1260638"/>
            <a:ext cx="2950118" cy="37170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2"/>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Probability Based Detection</a:t>
            </a:r>
            <a:endParaRPr b="1" sz="4100">
              <a:solidFill>
                <a:schemeClr val="dk1"/>
              </a:solidFill>
              <a:latin typeface="Roboto"/>
              <a:ea typeface="Roboto"/>
              <a:cs typeface="Roboto"/>
              <a:sym typeface="Roboto"/>
            </a:endParaRPr>
          </a:p>
        </p:txBody>
      </p:sp>
      <p:sp>
        <p:nvSpPr>
          <p:cNvPr id="509" name="Google Shape;509;p62"/>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2"/>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2"/>
          <p:cNvSpPr txBox="1"/>
          <p:nvPr>
            <p:ph idx="4294967295" type="subTitle"/>
          </p:nvPr>
        </p:nvSpPr>
        <p:spPr>
          <a:xfrm>
            <a:off x="195825" y="1269575"/>
            <a:ext cx="70584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 </a:t>
            </a:r>
            <a:r>
              <a:rPr lang="en"/>
              <a:t>behavior</a:t>
            </a:r>
            <a:endParaRPr/>
          </a:p>
          <a:p>
            <a:pPr indent="-342900" lvl="0" marL="457200" rtl="0" algn="l">
              <a:spcBef>
                <a:spcPts val="0"/>
              </a:spcBef>
              <a:spcAft>
                <a:spcPts val="0"/>
              </a:spcAft>
              <a:buSzPts val="1800"/>
              <a:buChar char="❖"/>
            </a:pPr>
            <a:r>
              <a:rPr lang="en"/>
              <a:t>M</a:t>
            </a:r>
            <a:r>
              <a:rPr lang="en"/>
              <a:t>ean and standard deviation are very sensitive to outliers</a:t>
            </a:r>
            <a:endParaRPr/>
          </a:p>
          <a:p>
            <a:pPr indent="-342900" lvl="0" marL="457200" rtl="0" algn="l">
              <a:spcBef>
                <a:spcPts val="0"/>
              </a:spcBef>
              <a:spcAft>
                <a:spcPts val="0"/>
              </a:spcAft>
              <a:buSzPts val="1800"/>
              <a:buChar char="❖"/>
            </a:pPr>
            <a:r>
              <a:rPr lang="en"/>
              <a:t>These values are computed for the complete data set (including potential These values are computed for the complete data set (including potential outliers)</a:t>
            </a:r>
            <a:endParaRPr/>
          </a:p>
          <a:p>
            <a:pPr indent="-342900" lvl="0" marL="457200" rtl="0" algn="l">
              <a:spcBef>
                <a:spcPts val="0"/>
              </a:spcBef>
              <a:spcAft>
                <a:spcPts val="0"/>
              </a:spcAft>
              <a:buSzPts val="1800"/>
              <a:buChar char="❖"/>
            </a:pPr>
            <a:r>
              <a:rPr lang="en"/>
              <a:t>Low flexibility (no mixture model) Utilizes full feature space</a:t>
            </a:r>
            <a:endParaRPr/>
          </a:p>
          <a:p>
            <a:pPr indent="-342900" lvl="0" marL="457200" rtl="0" algn="l">
              <a:spcBef>
                <a:spcPts val="0"/>
              </a:spcBef>
              <a:spcAft>
                <a:spcPts val="0"/>
              </a:spcAft>
              <a:buSzPts val="1800"/>
              <a:buChar char="❖"/>
            </a:pPr>
            <a:r>
              <a:rPr lang="en"/>
              <a:t>Computationally expensive in high dimensions</a:t>
            </a:r>
            <a:endParaRPr/>
          </a:p>
          <a:p>
            <a:pPr indent="-342900" lvl="0" marL="457200" rtl="0" algn="l">
              <a:spcBef>
                <a:spcPts val="0"/>
              </a:spcBef>
              <a:spcAft>
                <a:spcPts val="0"/>
              </a:spcAft>
              <a:buSzPts val="1800"/>
              <a:buChar char="❖"/>
            </a:pPr>
            <a:r>
              <a:rPr lang="en"/>
              <a:t>Issues with noise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Neighborhood-Based Detection</a:t>
            </a:r>
            <a:endParaRPr b="1" sz="4100">
              <a:solidFill>
                <a:schemeClr val="dk1"/>
              </a:solidFill>
              <a:latin typeface="Roboto"/>
              <a:ea typeface="Roboto"/>
              <a:cs typeface="Roboto"/>
              <a:sym typeface="Roboto"/>
            </a:endParaRPr>
          </a:p>
        </p:txBody>
      </p:sp>
      <p:sp>
        <p:nvSpPr>
          <p:cNvPr id="518" name="Google Shape;518;p63"/>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3"/>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3"/>
          <p:cNvSpPr/>
          <p:nvPr/>
        </p:nvSpPr>
        <p:spPr>
          <a:xfrm>
            <a:off x="8267001" y="-23552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3"/>
          <p:cNvSpPr txBox="1"/>
          <p:nvPr>
            <p:ph idx="4294967295" type="subTitle"/>
          </p:nvPr>
        </p:nvSpPr>
        <p:spPr>
          <a:xfrm>
            <a:off x="49775" y="1202450"/>
            <a:ext cx="8572200" cy="363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Are outliers just a side product of some clustering algorithms?</a:t>
            </a:r>
            <a:endParaRPr sz="2200"/>
          </a:p>
          <a:p>
            <a:pPr indent="-368300" lvl="0" marL="457200" rtl="0" algn="l">
              <a:spcBef>
                <a:spcPts val="0"/>
              </a:spcBef>
              <a:spcAft>
                <a:spcPts val="0"/>
              </a:spcAft>
              <a:buSzPts val="2200"/>
              <a:buChar char="❖"/>
            </a:pPr>
            <a:r>
              <a:rPr lang="en" sz="2200"/>
              <a:t>Clustering algorithms are optimized to find clusters rather than outliers.</a:t>
            </a:r>
            <a:endParaRPr sz="2200"/>
          </a:p>
          <a:p>
            <a:pPr indent="-368300" lvl="0" marL="457200" rtl="0" algn="l">
              <a:spcBef>
                <a:spcPts val="0"/>
              </a:spcBef>
              <a:spcAft>
                <a:spcPts val="0"/>
              </a:spcAft>
              <a:buSzPts val="2200"/>
              <a:buChar char="❖"/>
            </a:pPr>
            <a:r>
              <a:rPr lang="en" sz="2200"/>
              <a:t>Accuracy of outlier detection depends on how good the clustering algorithm captures the structure of clusters.</a:t>
            </a:r>
            <a:endParaRPr sz="2200"/>
          </a:p>
          <a:p>
            <a:pPr indent="-368300" lvl="0" marL="457200" rtl="0" algn="l">
              <a:spcBef>
                <a:spcPts val="0"/>
              </a:spcBef>
              <a:spcAft>
                <a:spcPts val="0"/>
              </a:spcAft>
              <a:buSzPts val="2200"/>
              <a:buChar char="❖"/>
            </a:pPr>
            <a:r>
              <a:rPr lang="en" sz="2200"/>
              <a:t>A set of many abnormal data objects that are similar to each other would be recognized as a cluster rather than as noise/outliers.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Subspace</a:t>
            </a:r>
            <a:r>
              <a:rPr b="1" lang="en" sz="4100">
                <a:solidFill>
                  <a:schemeClr val="dk1"/>
                </a:solidFill>
                <a:latin typeface="Roboto"/>
                <a:ea typeface="Roboto"/>
                <a:cs typeface="Roboto"/>
                <a:sym typeface="Roboto"/>
              </a:rPr>
              <a:t> Outlier Detection</a:t>
            </a:r>
            <a:endParaRPr b="1" sz="4100">
              <a:solidFill>
                <a:schemeClr val="dk1"/>
              </a:solidFill>
              <a:latin typeface="Roboto"/>
              <a:ea typeface="Roboto"/>
              <a:cs typeface="Roboto"/>
              <a:sym typeface="Roboto"/>
            </a:endParaRPr>
          </a:p>
        </p:txBody>
      </p:sp>
      <p:sp>
        <p:nvSpPr>
          <p:cNvPr id="527" name="Google Shape;527;p64"/>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4"/>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4"/>
          <p:cNvSpPr/>
          <p:nvPr/>
        </p:nvSpPr>
        <p:spPr>
          <a:xfrm>
            <a:off x="8301426"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txBox="1"/>
          <p:nvPr>
            <p:ph idx="4294967295" type="subTitle"/>
          </p:nvPr>
        </p:nvSpPr>
        <p:spPr>
          <a:xfrm>
            <a:off x="49775" y="1269575"/>
            <a:ext cx="70584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different subspaces for different objects.</a:t>
            </a:r>
            <a:endParaRPr/>
          </a:p>
          <a:p>
            <a:pPr indent="-342900" lvl="0" marL="457200" rtl="0" algn="l">
              <a:spcBef>
                <a:spcPts val="0"/>
              </a:spcBef>
              <a:spcAft>
                <a:spcPts val="0"/>
              </a:spcAft>
              <a:buSzPts val="1800"/>
              <a:buChar char="❖"/>
            </a:pPr>
            <a:r>
              <a:rPr lang="en"/>
              <a:t>local density based outlier detection can cope with high-dimensional data.</a:t>
            </a:r>
            <a:endParaRPr/>
          </a:p>
          <a:p>
            <a:pPr indent="-342900" lvl="0" marL="457200" rtl="0" algn="l">
              <a:spcBef>
                <a:spcPts val="0"/>
              </a:spcBef>
              <a:spcAft>
                <a:spcPts val="0"/>
              </a:spcAft>
              <a:buSzPts val="1800"/>
              <a:buChar char="❖"/>
            </a:pPr>
            <a:r>
              <a:rPr lang="en"/>
              <a:t>Approaches yields results of significantly better quality than existing algorithms.</a:t>
            </a:r>
            <a:endParaRPr/>
          </a:p>
          <a:p>
            <a:pPr indent="-342900" lvl="0" marL="457200" rtl="0" algn="l">
              <a:spcBef>
                <a:spcPts val="0"/>
              </a:spcBef>
              <a:spcAft>
                <a:spcPts val="0"/>
              </a:spcAft>
              <a:buSzPts val="1800"/>
              <a:buChar char="❖"/>
            </a:pPr>
            <a:r>
              <a:rPr lang="en"/>
              <a:t>Can be applied in higher dimension problems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nvSpPr>
        <p:spPr>
          <a:xfrm>
            <a:off x="1774550" y="330625"/>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Index</a:t>
            </a:r>
            <a:endParaRPr b="1" sz="4100">
              <a:solidFill>
                <a:schemeClr val="dk1"/>
              </a:solidFill>
              <a:latin typeface="Roboto"/>
              <a:ea typeface="Roboto"/>
              <a:cs typeface="Roboto"/>
              <a:sym typeface="Roboto"/>
            </a:endParaRPr>
          </a:p>
        </p:txBody>
      </p:sp>
      <p:sp>
        <p:nvSpPr>
          <p:cNvPr id="252" name="Google Shape;252;p38"/>
          <p:cNvSpPr/>
          <p:nvPr/>
        </p:nvSpPr>
        <p:spPr>
          <a:xfrm>
            <a:off x="63816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38"/>
          <p:cNvGrpSpPr/>
          <p:nvPr/>
        </p:nvGrpSpPr>
        <p:grpSpPr>
          <a:xfrm>
            <a:off x="2937785" y="394550"/>
            <a:ext cx="690190" cy="645793"/>
            <a:chOff x="3722682" y="1981993"/>
            <a:chExt cx="375818" cy="372043"/>
          </a:xfrm>
        </p:grpSpPr>
        <p:sp>
          <p:nvSpPr>
            <p:cNvPr id="257" name="Google Shape;257;p38"/>
            <p:cNvSpPr/>
            <p:nvPr/>
          </p:nvSpPr>
          <p:spPr>
            <a:xfrm>
              <a:off x="3876695" y="1981993"/>
              <a:ext cx="71934" cy="72301"/>
            </a:xfrm>
            <a:custGeom>
              <a:rect b="b" l="l" r="r" t="t"/>
              <a:pathLst>
                <a:path extrusionOk="0" h="2758" w="2744">
                  <a:moveTo>
                    <a:pt x="1372" y="1"/>
                  </a:moveTo>
                  <a:cubicBezTo>
                    <a:pt x="607" y="1"/>
                    <a:pt x="1" y="621"/>
                    <a:pt x="1" y="1372"/>
                  </a:cubicBezTo>
                  <a:cubicBezTo>
                    <a:pt x="1" y="2137"/>
                    <a:pt x="607" y="2758"/>
                    <a:pt x="1372" y="2758"/>
                  </a:cubicBezTo>
                  <a:cubicBezTo>
                    <a:pt x="2137" y="2758"/>
                    <a:pt x="2744" y="2137"/>
                    <a:pt x="2744" y="1372"/>
                  </a:cubicBezTo>
                  <a:cubicBezTo>
                    <a:pt x="2744" y="621"/>
                    <a:pt x="2137" y="1"/>
                    <a:pt x="1372"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3755582" y="2204217"/>
              <a:ext cx="146516" cy="102448"/>
            </a:xfrm>
            <a:custGeom>
              <a:rect b="b" l="l" r="r" t="t"/>
              <a:pathLst>
                <a:path extrusionOk="0" h="3908" w="5589">
                  <a:moveTo>
                    <a:pt x="2788" y="1"/>
                  </a:moveTo>
                  <a:cubicBezTo>
                    <a:pt x="2672" y="1"/>
                    <a:pt x="2557" y="77"/>
                    <a:pt x="2557" y="228"/>
                  </a:cubicBezTo>
                  <a:lnTo>
                    <a:pt x="2557" y="2047"/>
                  </a:lnTo>
                  <a:lnTo>
                    <a:pt x="1445" y="2047"/>
                  </a:lnTo>
                  <a:cubicBezTo>
                    <a:pt x="1113" y="2047"/>
                    <a:pt x="796" y="2235"/>
                    <a:pt x="637" y="2538"/>
                  </a:cubicBezTo>
                  <a:lnTo>
                    <a:pt x="117" y="3548"/>
                  </a:lnTo>
                  <a:cubicBezTo>
                    <a:pt x="0" y="3733"/>
                    <a:pt x="159" y="3898"/>
                    <a:pt x="319" y="3898"/>
                  </a:cubicBezTo>
                  <a:cubicBezTo>
                    <a:pt x="396" y="3898"/>
                    <a:pt x="474" y="3859"/>
                    <a:pt x="521" y="3765"/>
                  </a:cubicBezTo>
                  <a:lnTo>
                    <a:pt x="1041" y="2754"/>
                  </a:lnTo>
                  <a:cubicBezTo>
                    <a:pt x="1128" y="2610"/>
                    <a:pt x="1286" y="2509"/>
                    <a:pt x="1445" y="2509"/>
                  </a:cubicBezTo>
                  <a:lnTo>
                    <a:pt x="4130" y="2509"/>
                  </a:lnTo>
                  <a:cubicBezTo>
                    <a:pt x="4303" y="2509"/>
                    <a:pt x="4448" y="2610"/>
                    <a:pt x="4534" y="2754"/>
                  </a:cubicBezTo>
                  <a:lnTo>
                    <a:pt x="5068" y="3765"/>
                  </a:lnTo>
                  <a:cubicBezTo>
                    <a:pt x="5112" y="3866"/>
                    <a:pt x="5190" y="3908"/>
                    <a:pt x="5269" y="3908"/>
                  </a:cubicBezTo>
                  <a:cubicBezTo>
                    <a:pt x="5428" y="3908"/>
                    <a:pt x="5588" y="3741"/>
                    <a:pt x="5473" y="3548"/>
                  </a:cubicBezTo>
                  <a:lnTo>
                    <a:pt x="4939" y="2552"/>
                  </a:lnTo>
                  <a:cubicBezTo>
                    <a:pt x="4780" y="2249"/>
                    <a:pt x="4462" y="2061"/>
                    <a:pt x="4130" y="2061"/>
                  </a:cubicBezTo>
                  <a:lnTo>
                    <a:pt x="3019" y="2061"/>
                  </a:lnTo>
                  <a:lnTo>
                    <a:pt x="3019" y="228"/>
                  </a:lnTo>
                  <a:cubicBezTo>
                    <a:pt x="3019" y="77"/>
                    <a:pt x="2903" y="1"/>
                    <a:pt x="2788"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3848697" y="2066195"/>
              <a:ext cx="129817" cy="66403"/>
            </a:xfrm>
            <a:custGeom>
              <a:rect b="b" l="l" r="r" t="t"/>
              <a:pathLst>
                <a:path extrusionOk="0" h="2533" w="4952">
                  <a:moveTo>
                    <a:pt x="2455" y="1"/>
                  </a:moveTo>
                  <a:cubicBezTo>
                    <a:pt x="2339" y="1"/>
                    <a:pt x="2224" y="80"/>
                    <a:pt x="2224" y="239"/>
                  </a:cubicBezTo>
                  <a:lnTo>
                    <a:pt x="2224" y="1134"/>
                  </a:lnTo>
                  <a:lnTo>
                    <a:pt x="1040" y="1134"/>
                  </a:lnTo>
                  <a:cubicBezTo>
                    <a:pt x="780" y="1134"/>
                    <a:pt x="549" y="1278"/>
                    <a:pt x="434" y="1495"/>
                  </a:cubicBezTo>
                  <a:lnTo>
                    <a:pt x="73" y="2173"/>
                  </a:lnTo>
                  <a:cubicBezTo>
                    <a:pt x="1" y="2274"/>
                    <a:pt x="44" y="2433"/>
                    <a:pt x="174" y="2491"/>
                  </a:cubicBezTo>
                  <a:cubicBezTo>
                    <a:pt x="204" y="2508"/>
                    <a:pt x="238" y="2516"/>
                    <a:pt x="273" y="2516"/>
                  </a:cubicBezTo>
                  <a:cubicBezTo>
                    <a:pt x="353" y="2516"/>
                    <a:pt x="437" y="2471"/>
                    <a:pt x="477" y="2390"/>
                  </a:cubicBezTo>
                  <a:lnTo>
                    <a:pt x="838" y="1726"/>
                  </a:lnTo>
                  <a:cubicBezTo>
                    <a:pt x="881" y="1653"/>
                    <a:pt x="953" y="1596"/>
                    <a:pt x="1040" y="1596"/>
                  </a:cubicBezTo>
                  <a:lnTo>
                    <a:pt x="3869" y="1596"/>
                  </a:lnTo>
                  <a:cubicBezTo>
                    <a:pt x="3956" y="1596"/>
                    <a:pt x="4028" y="1653"/>
                    <a:pt x="4072" y="1726"/>
                  </a:cubicBezTo>
                  <a:lnTo>
                    <a:pt x="4432" y="2390"/>
                  </a:lnTo>
                  <a:cubicBezTo>
                    <a:pt x="4481" y="2491"/>
                    <a:pt x="4562" y="2533"/>
                    <a:pt x="4641" y="2533"/>
                  </a:cubicBezTo>
                  <a:cubicBezTo>
                    <a:pt x="4799" y="2533"/>
                    <a:pt x="4952" y="2370"/>
                    <a:pt x="4837" y="2187"/>
                  </a:cubicBezTo>
                  <a:lnTo>
                    <a:pt x="4476" y="1509"/>
                  </a:lnTo>
                  <a:cubicBezTo>
                    <a:pt x="4360" y="1292"/>
                    <a:pt x="4129" y="1148"/>
                    <a:pt x="3869" y="1148"/>
                  </a:cubicBezTo>
                  <a:lnTo>
                    <a:pt x="2686" y="1148"/>
                  </a:lnTo>
                  <a:lnTo>
                    <a:pt x="2686" y="239"/>
                  </a:lnTo>
                  <a:cubicBezTo>
                    <a:pt x="2686" y="80"/>
                    <a:pt x="2570" y="1"/>
                    <a:pt x="2455"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3923227" y="2204217"/>
              <a:ext cx="146909" cy="102370"/>
            </a:xfrm>
            <a:custGeom>
              <a:rect b="b" l="l" r="r" t="t"/>
              <a:pathLst>
                <a:path extrusionOk="0" h="3905" w="5604">
                  <a:moveTo>
                    <a:pt x="2802" y="1"/>
                  </a:moveTo>
                  <a:cubicBezTo>
                    <a:pt x="2686" y="1"/>
                    <a:pt x="2571" y="77"/>
                    <a:pt x="2571" y="228"/>
                  </a:cubicBezTo>
                  <a:lnTo>
                    <a:pt x="2571" y="2047"/>
                  </a:lnTo>
                  <a:lnTo>
                    <a:pt x="1459" y="2047"/>
                  </a:lnTo>
                  <a:cubicBezTo>
                    <a:pt x="1127" y="2047"/>
                    <a:pt x="810" y="2235"/>
                    <a:pt x="651" y="2538"/>
                  </a:cubicBezTo>
                  <a:lnTo>
                    <a:pt x="117" y="3548"/>
                  </a:lnTo>
                  <a:cubicBezTo>
                    <a:pt x="0" y="3733"/>
                    <a:pt x="165" y="3904"/>
                    <a:pt x="325" y="3904"/>
                  </a:cubicBezTo>
                  <a:cubicBezTo>
                    <a:pt x="402" y="3904"/>
                    <a:pt x="479" y="3864"/>
                    <a:pt x="521" y="3765"/>
                  </a:cubicBezTo>
                  <a:lnTo>
                    <a:pt x="1055" y="2754"/>
                  </a:lnTo>
                  <a:cubicBezTo>
                    <a:pt x="1142" y="2610"/>
                    <a:pt x="1301" y="2509"/>
                    <a:pt x="1459" y="2509"/>
                  </a:cubicBezTo>
                  <a:lnTo>
                    <a:pt x="4144" y="2509"/>
                  </a:lnTo>
                  <a:cubicBezTo>
                    <a:pt x="4303" y="2509"/>
                    <a:pt x="4462" y="2610"/>
                    <a:pt x="4549" y="2754"/>
                  </a:cubicBezTo>
                  <a:lnTo>
                    <a:pt x="5083" y="3765"/>
                  </a:lnTo>
                  <a:cubicBezTo>
                    <a:pt x="5125" y="3864"/>
                    <a:pt x="5202" y="3904"/>
                    <a:pt x="5279" y="3904"/>
                  </a:cubicBezTo>
                  <a:cubicBezTo>
                    <a:pt x="5439" y="3904"/>
                    <a:pt x="5604" y="3733"/>
                    <a:pt x="5487" y="3548"/>
                  </a:cubicBezTo>
                  <a:lnTo>
                    <a:pt x="4953" y="2552"/>
                  </a:lnTo>
                  <a:cubicBezTo>
                    <a:pt x="4794" y="2249"/>
                    <a:pt x="4476" y="2061"/>
                    <a:pt x="4144" y="2061"/>
                  </a:cubicBezTo>
                  <a:lnTo>
                    <a:pt x="3033" y="2061"/>
                  </a:lnTo>
                  <a:lnTo>
                    <a:pt x="3033" y="228"/>
                  </a:lnTo>
                  <a:cubicBezTo>
                    <a:pt x="3033" y="77"/>
                    <a:pt x="2917" y="1"/>
                    <a:pt x="2802"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3868752" y="1983513"/>
              <a:ext cx="71934" cy="70781"/>
            </a:xfrm>
            <a:custGeom>
              <a:rect b="b" l="l" r="r" t="t"/>
              <a:pathLst>
                <a:path extrusionOk="0" h="2700" w="2744">
                  <a:moveTo>
                    <a:pt x="1300" y="0"/>
                  </a:moveTo>
                  <a:lnTo>
                    <a:pt x="1300" y="0"/>
                  </a:lnTo>
                  <a:cubicBezTo>
                    <a:pt x="391" y="260"/>
                    <a:pt x="1" y="1314"/>
                    <a:pt x="520" y="2079"/>
                  </a:cubicBezTo>
                  <a:cubicBezTo>
                    <a:pt x="786" y="2489"/>
                    <a:pt x="1224" y="2700"/>
                    <a:pt x="1665" y="2700"/>
                  </a:cubicBezTo>
                  <a:cubicBezTo>
                    <a:pt x="2063" y="2700"/>
                    <a:pt x="2463" y="2529"/>
                    <a:pt x="2744" y="2180"/>
                  </a:cubicBezTo>
                  <a:lnTo>
                    <a:pt x="2744" y="2180"/>
                  </a:lnTo>
                  <a:cubicBezTo>
                    <a:pt x="2614" y="2223"/>
                    <a:pt x="2484" y="2238"/>
                    <a:pt x="2368" y="2238"/>
                  </a:cubicBezTo>
                  <a:cubicBezTo>
                    <a:pt x="1213" y="2238"/>
                    <a:pt x="564" y="895"/>
                    <a:pt x="1300"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804814" y="2143949"/>
              <a:ext cx="47711" cy="48105"/>
            </a:xfrm>
            <a:custGeom>
              <a:rect b="b" l="l" r="r" t="t"/>
              <a:pathLst>
                <a:path extrusionOk="0" h="1835" w="1820">
                  <a:moveTo>
                    <a:pt x="910" y="1"/>
                  </a:moveTo>
                  <a:cubicBezTo>
                    <a:pt x="404" y="1"/>
                    <a:pt x="0" y="420"/>
                    <a:pt x="0" y="925"/>
                  </a:cubicBezTo>
                  <a:cubicBezTo>
                    <a:pt x="0" y="1430"/>
                    <a:pt x="404" y="1834"/>
                    <a:pt x="910" y="1834"/>
                  </a:cubicBezTo>
                  <a:cubicBezTo>
                    <a:pt x="1415" y="1834"/>
                    <a:pt x="1819" y="1430"/>
                    <a:pt x="1819" y="925"/>
                  </a:cubicBezTo>
                  <a:cubicBezTo>
                    <a:pt x="1819" y="420"/>
                    <a:pt x="1415" y="1"/>
                    <a:pt x="910"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3799125" y="2145102"/>
              <a:ext cx="48078" cy="47056"/>
            </a:xfrm>
            <a:custGeom>
              <a:rect b="b" l="l" r="r" t="t"/>
              <a:pathLst>
                <a:path extrusionOk="0" h="1795" w="1834">
                  <a:moveTo>
                    <a:pt x="867" y="0"/>
                  </a:moveTo>
                  <a:lnTo>
                    <a:pt x="867" y="0"/>
                  </a:lnTo>
                  <a:cubicBezTo>
                    <a:pt x="261" y="159"/>
                    <a:pt x="1" y="866"/>
                    <a:pt x="347" y="1386"/>
                  </a:cubicBezTo>
                  <a:cubicBezTo>
                    <a:pt x="528" y="1657"/>
                    <a:pt x="818" y="1795"/>
                    <a:pt x="1110" y="1795"/>
                  </a:cubicBezTo>
                  <a:cubicBezTo>
                    <a:pt x="1378" y="1795"/>
                    <a:pt x="1647" y="1679"/>
                    <a:pt x="1834" y="1444"/>
                  </a:cubicBezTo>
                  <a:lnTo>
                    <a:pt x="1834" y="1444"/>
                  </a:lnTo>
                  <a:cubicBezTo>
                    <a:pt x="1747" y="1473"/>
                    <a:pt x="1675" y="1487"/>
                    <a:pt x="1589" y="1487"/>
                  </a:cubicBezTo>
                  <a:cubicBezTo>
                    <a:pt x="1582" y="1487"/>
                    <a:pt x="1576" y="1487"/>
                    <a:pt x="1570" y="1487"/>
                  </a:cubicBezTo>
                  <a:cubicBezTo>
                    <a:pt x="802" y="1487"/>
                    <a:pt x="380" y="602"/>
                    <a:pt x="867"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972458" y="2143949"/>
              <a:ext cx="48078" cy="48105"/>
            </a:xfrm>
            <a:custGeom>
              <a:rect b="b" l="l" r="r" t="t"/>
              <a:pathLst>
                <a:path extrusionOk="0" h="1835" w="1834">
                  <a:moveTo>
                    <a:pt x="924" y="1"/>
                  </a:moveTo>
                  <a:cubicBezTo>
                    <a:pt x="419" y="1"/>
                    <a:pt x="0" y="420"/>
                    <a:pt x="0" y="925"/>
                  </a:cubicBezTo>
                  <a:cubicBezTo>
                    <a:pt x="0" y="1430"/>
                    <a:pt x="419" y="1834"/>
                    <a:pt x="924" y="1834"/>
                  </a:cubicBezTo>
                  <a:cubicBezTo>
                    <a:pt x="1429" y="1834"/>
                    <a:pt x="1833" y="1430"/>
                    <a:pt x="1833" y="925"/>
                  </a:cubicBezTo>
                  <a:cubicBezTo>
                    <a:pt x="1833" y="420"/>
                    <a:pt x="1429" y="1"/>
                    <a:pt x="924" y="1"/>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967163" y="2145102"/>
              <a:ext cx="48078" cy="47056"/>
            </a:xfrm>
            <a:custGeom>
              <a:rect b="b" l="l" r="r" t="t"/>
              <a:pathLst>
                <a:path extrusionOk="0" h="1795" w="1834">
                  <a:moveTo>
                    <a:pt x="866" y="0"/>
                  </a:moveTo>
                  <a:cubicBezTo>
                    <a:pt x="260" y="159"/>
                    <a:pt x="0" y="866"/>
                    <a:pt x="346" y="1386"/>
                  </a:cubicBezTo>
                  <a:cubicBezTo>
                    <a:pt x="527" y="1657"/>
                    <a:pt x="818" y="1795"/>
                    <a:pt x="1110" y="1795"/>
                  </a:cubicBezTo>
                  <a:cubicBezTo>
                    <a:pt x="1378" y="1795"/>
                    <a:pt x="1647" y="1679"/>
                    <a:pt x="1833" y="1444"/>
                  </a:cubicBezTo>
                  <a:lnTo>
                    <a:pt x="1833" y="1444"/>
                  </a:lnTo>
                  <a:cubicBezTo>
                    <a:pt x="1747" y="1473"/>
                    <a:pt x="1660" y="1487"/>
                    <a:pt x="1588" y="1487"/>
                  </a:cubicBezTo>
                  <a:cubicBezTo>
                    <a:pt x="1582" y="1487"/>
                    <a:pt x="1575" y="1487"/>
                    <a:pt x="1569" y="1487"/>
                  </a:cubicBezTo>
                  <a:cubicBezTo>
                    <a:pt x="802" y="1487"/>
                    <a:pt x="379" y="602"/>
                    <a:pt x="866"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726850" y="2318043"/>
              <a:ext cx="35967" cy="35967"/>
            </a:xfrm>
            <a:custGeom>
              <a:rect b="b" l="l" r="r" t="t"/>
              <a:pathLst>
                <a:path extrusionOk="0" h="1372" w="1372">
                  <a:moveTo>
                    <a:pt x="679" y="0"/>
                  </a:moveTo>
                  <a:cubicBezTo>
                    <a:pt x="304" y="0"/>
                    <a:pt x="0" y="303"/>
                    <a:pt x="0" y="693"/>
                  </a:cubicBezTo>
                  <a:cubicBezTo>
                    <a:pt x="0" y="1068"/>
                    <a:pt x="304" y="1372"/>
                    <a:pt x="679" y="1372"/>
                  </a:cubicBezTo>
                  <a:cubicBezTo>
                    <a:pt x="1054" y="1372"/>
                    <a:pt x="1372" y="1068"/>
                    <a:pt x="1372" y="693"/>
                  </a:cubicBezTo>
                  <a:cubicBezTo>
                    <a:pt x="1372" y="303"/>
                    <a:pt x="1054" y="0"/>
                    <a:pt x="679"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3722682" y="2318803"/>
              <a:ext cx="35993" cy="35233"/>
            </a:xfrm>
            <a:custGeom>
              <a:rect b="b" l="l" r="r" t="t"/>
              <a:pathLst>
                <a:path extrusionOk="0" h="1344" w="1373">
                  <a:moveTo>
                    <a:pt x="650" y="0"/>
                  </a:moveTo>
                  <a:lnTo>
                    <a:pt x="650" y="0"/>
                  </a:lnTo>
                  <a:cubicBezTo>
                    <a:pt x="188" y="116"/>
                    <a:pt x="1" y="650"/>
                    <a:pt x="246" y="1039"/>
                  </a:cubicBezTo>
                  <a:cubicBezTo>
                    <a:pt x="381" y="1242"/>
                    <a:pt x="602" y="1343"/>
                    <a:pt x="823" y="1343"/>
                  </a:cubicBezTo>
                  <a:cubicBezTo>
                    <a:pt x="1028" y="1343"/>
                    <a:pt x="1233" y="1256"/>
                    <a:pt x="1372" y="1083"/>
                  </a:cubicBezTo>
                  <a:lnTo>
                    <a:pt x="1372" y="1083"/>
                  </a:lnTo>
                  <a:cubicBezTo>
                    <a:pt x="1300" y="1097"/>
                    <a:pt x="1242" y="1112"/>
                    <a:pt x="1184" y="1112"/>
                  </a:cubicBezTo>
                  <a:cubicBezTo>
                    <a:pt x="1178" y="1112"/>
                    <a:pt x="1172" y="1112"/>
                    <a:pt x="1166" y="1112"/>
                  </a:cubicBezTo>
                  <a:cubicBezTo>
                    <a:pt x="600" y="1112"/>
                    <a:pt x="279" y="443"/>
                    <a:pt x="650"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3894495" y="2318043"/>
              <a:ext cx="35967" cy="35967"/>
            </a:xfrm>
            <a:custGeom>
              <a:rect b="b" l="l" r="r" t="t"/>
              <a:pathLst>
                <a:path extrusionOk="0" h="1372" w="1372">
                  <a:moveTo>
                    <a:pt x="693" y="0"/>
                  </a:moveTo>
                  <a:cubicBezTo>
                    <a:pt x="318" y="0"/>
                    <a:pt x="0" y="303"/>
                    <a:pt x="0" y="693"/>
                  </a:cubicBezTo>
                  <a:cubicBezTo>
                    <a:pt x="0" y="1068"/>
                    <a:pt x="318" y="1372"/>
                    <a:pt x="693" y="1372"/>
                  </a:cubicBezTo>
                  <a:cubicBezTo>
                    <a:pt x="1069" y="1372"/>
                    <a:pt x="1372" y="1068"/>
                    <a:pt x="1372" y="693"/>
                  </a:cubicBezTo>
                  <a:cubicBezTo>
                    <a:pt x="1372" y="303"/>
                    <a:pt x="1069" y="0"/>
                    <a:pt x="693"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3890327" y="2318803"/>
              <a:ext cx="35967" cy="35233"/>
            </a:xfrm>
            <a:custGeom>
              <a:rect b="b" l="l" r="r" t="t"/>
              <a:pathLst>
                <a:path extrusionOk="0" h="1344" w="1372">
                  <a:moveTo>
                    <a:pt x="650" y="0"/>
                  </a:moveTo>
                  <a:lnTo>
                    <a:pt x="650" y="0"/>
                  </a:lnTo>
                  <a:cubicBezTo>
                    <a:pt x="203" y="116"/>
                    <a:pt x="1" y="650"/>
                    <a:pt x="260" y="1039"/>
                  </a:cubicBezTo>
                  <a:cubicBezTo>
                    <a:pt x="395" y="1242"/>
                    <a:pt x="612" y="1343"/>
                    <a:pt x="830" y="1343"/>
                  </a:cubicBezTo>
                  <a:cubicBezTo>
                    <a:pt x="1031" y="1343"/>
                    <a:pt x="1233" y="1256"/>
                    <a:pt x="1372" y="1083"/>
                  </a:cubicBezTo>
                  <a:lnTo>
                    <a:pt x="1372" y="1083"/>
                  </a:lnTo>
                  <a:cubicBezTo>
                    <a:pt x="1314" y="1097"/>
                    <a:pt x="1257" y="1112"/>
                    <a:pt x="1199" y="1112"/>
                  </a:cubicBezTo>
                  <a:cubicBezTo>
                    <a:pt x="1193" y="1112"/>
                    <a:pt x="1187" y="1112"/>
                    <a:pt x="1181" y="1112"/>
                  </a:cubicBezTo>
                  <a:cubicBezTo>
                    <a:pt x="614" y="1112"/>
                    <a:pt x="293" y="443"/>
                    <a:pt x="650"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4062507" y="2318043"/>
              <a:ext cx="35993" cy="35967"/>
            </a:xfrm>
            <a:custGeom>
              <a:rect b="b" l="l" r="r" t="t"/>
              <a:pathLst>
                <a:path extrusionOk="0" h="1372" w="1373">
                  <a:moveTo>
                    <a:pt x="694" y="0"/>
                  </a:moveTo>
                  <a:cubicBezTo>
                    <a:pt x="318" y="0"/>
                    <a:pt x="1" y="303"/>
                    <a:pt x="1" y="693"/>
                  </a:cubicBezTo>
                  <a:cubicBezTo>
                    <a:pt x="1" y="1068"/>
                    <a:pt x="318" y="1372"/>
                    <a:pt x="694" y="1372"/>
                  </a:cubicBezTo>
                  <a:cubicBezTo>
                    <a:pt x="1069" y="1372"/>
                    <a:pt x="1372" y="1068"/>
                    <a:pt x="1372" y="693"/>
                  </a:cubicBezTo>
                  <a:cubicBezTo>
                    <a:pt x="1372" y="303"/>
                    <a:pt x="1069" y="0"/>
                    <a:pt x="694"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4058339" y="2318803"/>
              <a:ext cx="35993" cy="35233"/>
            </a:xfrm>
            <a:custGeom>
              <a:rect b="b" l="l" r="r" t="t"/>
              <a:pathLst>
                <a:path extrusionOk="0" h="1344" w="1373">
                  <a:moveTo>
                    <a:pt x="651" y="0"/>
                  </a:moveTo>
                  <a:cubicBezTo>
                    <a:pt x="203" y="116"/>
                    <a:pt x="1" y="650"/>
                    <a:pt x="261" y="1039"/>
                  </a:cubicBezTo>
                  <a:cubicBezTo>
                    <a:pt x="396" y="1242"/>
                    <a:pt x="612" y="1343"/>
                    <a:pt x="830" y="1343"/>
                  </a:cubicBezTo>
                  <a:cubicBezTo>
                    <a:pt x="1031" y="1343"/>
                    <a:pt x="1234" y="1256"/>
                    <a:pt x="1372" y="1083"/>
                  </a:cubicBezTo>
                  <a:lnTo>
                    <a:pt x="1372" y="1083"/>
                  </a:lnTo>
                  <a:cubicBezTo>
                    <a:pt x="1315" y="1097"/>
                    <a:pt x="1257" y="1112"/>
                    <a:pt x="1199" y="1112"/>
                  </a:cubicBezTo>
                  <a:cubicBezTo>
                    <a:pt x="1193" y="1112"/>
                    <a:pt x="1187" y="1112"/>
                    <a:pt x="1181" y="1112"/>
                  </a:cubicBezTo>
                  <a:cubicBezTo>
                    <a:pt x="601" y="1112"/>
                    <a:pt x="293" y="443"/>
                    <a:pt x="651" y="0"/>
                  </a:cubicBezTo>
                  <a:close/>
                </a:path>
              </a:pathLst>
            </a:custGeom>
            <a:solidFill>
              <a:srgbClr val="2D7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38"/>
          <p:cNvSpPr txBox="1"/>
          <p:nvPr>
            <p:ph idx="4294967295" type="subTitle"/>
          </p:nvPr>
        </p:nvSpPr>
        <p:spPr>
          <a:xfrm>
            <a:off x="1535088" y="1723130"/>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Introduction</a:t>
            </a:r>
            <a:endParaRPr/>
          </a:p>
        </p:txBody>
      </p:sp>
      <p:sp>
        <p:nvSpPr>
          <p:cNvPr id="273" name="Google Shape;273;p38"/>
          <p:cNvSpPr txBox="1"/>
          <p:nvPr>
            <p:ph idx="4294967295" type="subTitle"/>
          </p:nvPr>
        </p:nvSpPr>
        <p:spPr>
          <a:xfrm>
            <a:off x="3593638" y="1723130"/>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Issues</a:t>
            </a:r>
            <a:endParaRPr/>
          </a:p>
        </p:txBody>
      </p:sp>
      <p:sp>
        <p:nvSpPr>
          <p:cNvPr id="274" name="Google Shape;274;p38"/>
          <p:cNvSpPr txBox="1"/>
          <p:nvPr>
            <p:ph idx="4294967295" type="subTitle"/>
          </p:nvPr>
        </p:nvSpPr>
        <p:spPr>
          <a:xfrm>
            <a:off x="5555988" y="1723130"/>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Techniques</a:t>
            </a:r>
            <a:endParaRPr/>
          </a:p>
        </p:txBody>
      </p:sp>
      <p:sp>
        <p:nvSpPr>
          <p:cNvPr id="275" name="Google Shape;275;p38"/>
          <p:cNvSpPr txBox="1"/>
          <p:nvPr>
            <p:ph idx="4294967295" type="subTitle"/>
          </p:nvPr>
        </p:nvSpPr>
        <p:spPr>
          <a:xfrm>
            <a:off x="1476338" y="3287005"/>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Critiques</a:t>
            </a:r>
            <a:endParaRPr/>
          </a:p>
        </p:txBody>
      </p:sp>
      <p:sp>
        <p:nvSpPr>
          <p:cNvPr id="276" name="Google Shape;276;p38"/>
          <p:cNvSpPr txBox="1"/>
          <p:nvPr>
            <p:ph idx="4294967295" type="subTitle"/>
          </p:nvPr>
        </p:nvSpPr>
        <p:spPr>
          <a:xfrm>
            <a:off x="3534888" y="3287005"/>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Summary</a:t>
            </a:r>
            <a:endParaRPr/>
          </a:p>
        </p:txBody>
      </p:sp>
      <p:sp>
        <p:nvSpPr>
          <p:cNvPr id="277" name="Google Shape;277;p38"/>
          <p:cNvSpPr txBox="1"/>
          <p:nvPr>
            <p:ph idx="4294967295" type="subTitle"/>
          </p:nvPr>
        </p:nvSpPr>
        <p:spPr>
          <a:xfrm>
            <a:off x="5497238" y="3287005"/>
            <a:ext cx="1710000" cy="43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Conclusion</a:t>
            </a:r>
            <a:endParaRPr/>
          </a:p>
        </p:txBody>
      </p:sp>
      <p:sp>
        <p:nvSpPr>
          <p:cNvPr id="278" name="Google Shape;278;p38"/>
          <p:cNvSpPr txBox="1"/>
          <p:nvPr>
            <p:ph idx="4294967295" type="title"/>
          </p:nvPr>
        </p:nvSpPr>
        <p:spPr>
          <a:xfrm>
            <a:off x="1959300" y="1321550"/>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01</a:t>
            </a:r>
            <a:endParaRPr>
              <a:solidFill>
                <a:srgbClr val="657A8D"/>
              </a:solidFill>
            </a:endParaRPr>
          </a:p>
        </p:txBody>
      </p:sp>
      <p:sp>
        <p:nvSpPr>
          <p:cNvPr id="279" name="Google Shape;279;p38"/>
          <p:cNvSpPr txBox="1"/>
          <p:nvPr>
            <p:ph idx="4294967295" type="title"/>
          </p:nvPr>
        </p:nvSpPr>
        <p:spPr>
          <a:xfrm>
            <a:off x="4017850" y="1321550"/>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02</a:t>
            </a:r>
            <a:endParaRPr>
              <a:solidFill>
                <a:srgbClr val="657A8D"/>
              </a:solidFill>
            </a:endParaRPr>
          </a:p>
        </p:txBody>
      </p:sp>
      <p:sp>
        <p:nvSpPr>
          <p:cNvPr id="280" name="Google Shape;280;p38"/>
          <p:cNvSpPr txBox="1"/>
          <p:nvPr>
            <p:ph idx="4294967295" type="title"/>
          </p:nvPr>
        </p:nvSpPr>
        <p:spPr>
          <a:xfrm>
            <a:off x="5980200" y="1321550"/>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03</a:t>
            </a:r>
            <a:endParaRPr>
              <a:solidFill>
                <a:srgbClr val="657A8D"/>
              </a:solidFill>
            </a:endParaRPr>
          </a:p>
        </p:txBody>
      </p:sp>
      <p:sp>
        <p:nvSpPr>
          <p:cNvPr id="281" name="Google Shape;281;p38"/>
          <p:cNvSpPr txBox="1"/>
          <p:nvPr>
            <p:ph idx="4294967295" type="title"/>
          </p:nvPr>
        </p:nvSpPr>
        <p:spPr>
          <a:xfrm>
            <a:off x="1900550" y="2874963"/>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04</a:t>
            </a:r>
            <a:endParaRPr>
              <a:solidFill>
                <a:srgbClr val="657A8D"/>
              </a:solidFill>
            </a:endParaRPr>
          </a:p>
        </p:txBody>
      </p:sp>
      <p:sp>
        <p:nvSpPr>
          <p:cNvPr id="282" name="Google Shape;282;p38"/>
          <p:cNvSpPr txBox="1"/>
          <p:nvPr>
            <p:ph idx="4294967295" type="title"/>
          </p:nvPr>
        </p:nvSpPr>
        <p:spPr>
          <a:xfrm>
            <a:off x="3959100" y="2874963"/>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05</a:t>
            </a:r>
            <a:endParaRPr>
              <a:solidFill>
                <a:srgbClr val="657A8D"/>
              </a:solidFill>
            </a:endParaRPr>
          </a:p>
        </p:txBody>
      </p:sp>
      <p:sp>
        <p:nvSpPr>
          <p:cNvPr id="283" name="Google Shape;283;p38"/>
          <p:cNvSpPr txBox="1"/>
          <p:nvPr>
            <p:ph idx="4294967295" type="title"/>
          </p:nvPr>
        </p:nvSpPr>
        <p:spPr>
          <a:xfrm>
            <a:off x="5921450" y="2874963"/>
            <a:ext cx="8616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57A8D"/>
                </a:solidFill>
              </a:rPr>
              <a:t>06</a:t>
            </a:r>
            <a:endParaRPr>
              <a:solidFill>
                <a:srgbClr val="657A8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5"/>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Ensemble</a:t>
            </a:r>
            <a:r>
              <a:rPr b="1" lang="en" sz="4100">
                <a:solidFill>
                  <a:schemeClr val="dk1"/>
                </a:solidFill>
                <a:latin typeface="Roboto"/>
                <a:ea typeface="Roboto"/>
                <a:cs typeface="Roboto"/>
                <a:sym typeface="Roboto"/>
              </a:rPr>
              <a:t> </a:t>
            </a:r>
            <a:r>
              <a:rPr b="1" lang="en" sz="4100">
                <a:solidFill>
                  <a:schemeClr val="dk1"/>
                </a:solidFill>
                <a:latin typeface="Roboto"/>
                <a:ea typeface="Roboto"/>
                <a:cs typeface="Roboto"/>
                <a:sym typeface="Roboto"/>
              </a:rPr>
              <a:t>Outlier Considerations</a:t>
            </a:r>
            <a:endParaRPr b="1" sz="4100">
              <a:solidFill>
                <a:schemeClr val="dk1"/>
              </a:solidFill>
              <a:latin typeface="Roboto"/>
              <a:ea typeface="Roboto"/>
              <a:cs typeface="Roboto"/>
              <a:sym typeface="Roboto"/>
            </a:endParaRPr>
          </a:p>
        </p:txBody>
      </p:sp>
      <p:sp>
        <p:nvSpPr>
          <p:cNvPr id="536" name="Google Shape;536;p65"/>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5"/>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5"/>
          <p:cNvSpPr/>
          <p:nvPr/>
        </p:nvSpPr>
        <p:spPr>
          <a:xfrm>
            <a:off x="8301426"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5"/>
          <p:cNvSpPr txBox="1"/>
          <p:nvPr>
            <p:ph idx="4294967295" type="subTitle"/>
          </p:nvPr>
        </p:nvSpPr>
        <p:spPr>
          <a:xfrm>
            <a:off x="49775" y="1269575"/>
            <a:ext cx="7058400" cy="2960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Better </a:t>
            </a:r>
            <a:r>
              <a:rPr lang="en"/>
              <a:t>performance</a:t>
            </a:r>
            <a:endParaRPr/>
          </a:p>
          <a:p>
            <a:pPr indent="-342900" lvl="0" marL="457200" rtl="0" algn="l">
              <a:spcBef>
                <a:spcPts val="0"/>
              </a:spcBef>
              <a:spcAft>
                <a:spcPts val="0"/>
              </a:spcAft>
              <a:buSzPts val="1800"/>
              <a:buChar char="❖"/>
            </a:pPr>
            <a:r>
              <a:rPr lang="en"/>
              <a:t>Ensemble techniques are used in cases where one is prompted to answer the question of whether an outlier should be a linear-model based, </a:t>
            </a:r>
            <a:r>
              <a:rPr lang="en"/>
              <a:t>distance based</a:t>
            </a:r>
            <a:r>
              <a:rPr lang="en"/>
              <a:t>, or other kinds of model-based</a:t>
            </a:r>
            <a:endParaRPr/>
          </a:p>
          <a:p>
            <a:pPr indent="-342900" lvl="0" marL="457200" rtl="0" algn="l">
              <a:spcBef>
                <a:spcPts val="0"/>
              </a:spcBef>
              <a:spcAft>
                <a:spcPts val="0"/>
              </a:spcAft>
              <a:buSzPts val="1800"/>
              <a:buChar char="❖"/>
            </a:pPr>
            <a:r>
              <a:rPr lang="en"/>
              <a:t>Applied in classification and clustering problems.</a:t>
            </a:r>
            <a:endParaRPr/>
          </a:p>
          <a:p>
            <a:pPr indent="-342900" lvl="0" marL="457200" rtl="0" algn="l">
              <a:spcBef>
                <a:spcPts val="0"/>
              </a:spcBef>
              <a:spcAft>
                <a:spcPts val="0"/>
              </a:spcAft>
              <a:buSzPts val="1800"/>
              <a:buChar char="❖"/>
            </a:pPr>
            <a:r>
              <a:rPr lang="en"/>
              <a:t>Reduce the dependency of one model to a particular dataset or data locality.</a:t>
            </a:r>
            <a:endParaRPr/>
          </a:p>
          <a:p>
            <a:pPr indent="-342900" lvl="0" marL="457200" rtl="0" algn="l">
              <a:spcBef>
                <a:spcPts val="0"/>
              </a:spcBef>
              <a:spcAft>
                <a:spcPts val="0"/>
              </a:spcAft>
              <a:buSzPts val="1800"/>
              <a:buChar char="❖"/>
            </a:pPr>
            <a:r>
              <a:rPr lang="en"/>
              <a:t>Are more difficult and complex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6"/>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Mixed-type </a:t>
            </a:r>
            <a:r>
              <a:rPr b="1" lang="en" sz="4100">
                <a:solidFill>
                  <a:schemeClr val="dk1"/>
                </a:solidFill>
                <a:latin typeface="Roboto"/>
                <a:ea typeface="Roboto"/>
                <a:cs typeface="Roboto"/>
                <a:sym typeface="Roboto"/>
              </a:rPr>
              <a:t>Outlier Detection</a:t>
            </a:r>
            <a:endParaRPr b="1" sz="4100">
              <a:solidFill>
                <a:schemeClr val="dk1"/>
              </a:solidFill>
              <a:latin typeface="Roboto"/>
              <a:ea typeface="Roboto"/>
              <a:cs typeface="Roboto"/>
              <a:sym typeface="Roboto"/>
            </a:endParaRPr>
          </a:p>
        </p:txBody>
      </p:sp>
      <p:sp>
        <p:nvSpPr>
          <p:cNvPr id="545" name="Google Shape;545;p66"/>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6"/>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6"/>
          <p:cNvSpPr/>
          <p:nvPr/>
        </p:nvSpPr>
        <p:spPr>
          <a:xfrm>
            <a:off x="8301426"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6"/>
          <p:cNvSpPr txBox="1"/>
          <p:nvPr>
            <p:ph idx="4294967295" type="subTitle"/>
          </p:nvPr>
        </p:nvSpPr>
        <p:spPr>
          <a:xfrm>
            <a:off x="49775" y="1269575"/>
            <a:ext cx="7058400" cy="2960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Uses different </a:t>
            </a:r>
            <a:r>
              <a:rPr lang="en" sz="2100"/>
              <a:t>approaches</a:t>
            </a:r>
            <a:r>
              <a:rPr lang="en" sz="2100"/>
              <a:t> and models for for mixed </a:t>
            </a:r>
            <a:r>
              <a:rPr lang="en" sz="2100"/>
              <a:t>type</a:t>
            </a:r>
            <a:r>
              <a:rPr lang="en" sz="2100"/>
              <a:t> data and </a:t>
            </a:r>
            <a:r>
              <a:rPr lang="en" sz="2100"/>
              <a:t>approaches</a:t>
            </a:r>
            <a:endParaRPr sz="2100"/>
          </a:p>
          <a:p>
            <a:pPr indent="-361950" lvl="0" marL="457200" rtl="0" algn="l">
              <a:spcBef>
                <a:spcPts val="0"/>
              </a:spcBef>
              <a:spcAft>
                <a:spcPts val="0"/>
              </a:spcAft>
              <a:buSzPts val="2100"/>
              <a:buChar char="❖"/>
            </a:pPr>
            <a:r>
              <a:rPr lang="en" sz="2100"/>
              <a:t>Makes a unified model for different data types</a:t>
            </a:r>
            <a:endParaRPr sz="2100"/>
          </a:p>
          <a:p>
            <a:pPr indent="-361950" lvl="0" marL="457200" rtl="0" algn="l">
              <a:spcBef>
                <a:spcPts val="0"/>
              </a:spcBef>
              <a:spcAft>
                <a:spcPts val="0"/>
              </a:spcAft>
              <a:buSzPts val="2100"/>
              <a:buChar char="❖"/>
            </a:pPr>
            <a:r>
              <a:rPr lang="en" sz="2100"/>
              <a:t>Considered  Data types separably </a:t>
            </a:r>
            <a:endParaRPr sz="2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7"/>
          <p:cNvSpPr txBox="1"/>
          <p:nvPr/>
        </p:nvSpPr>
        <p:spPr>
          <a:xfrm>
            <a:off x="49775" y="330625"/>
            <a:ext cx="9094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Comparative</a:t>
            </a:r>
            <a:r>
              <a:rPr b="1" lang="en" sz="2000">
                <a:solidFill>
                  <a:schemeClr val="dk1"/>
                </a:solidFill>
                <a:latin typeface="Roboto"/>
                <a:ea typeface="Roboto"/>
                <a:cs typeface="Roboto"/>
                <a:sym typeface="Roboto"/>
              </a:rPr>
              <a:t> application analysis 40 outlier detection algorithms</a:t>
            </a:r>
            <a:endParaRPr b="1" sz="2000">
              <a:solidFill>
                <a:schemeClr val="dk1"/>
              </a:solidFill>
              <a:latin typeface="Roboto"/>
              <a:ea typeface="Roboto"/>
              <a:cs typeface="Roboto"/>
              <a:sym typeface="Roboto"/>
            </a:endParaRPr>
          </a:p>
        </p:txBody>
      </p:sp>
      <p:sp>
        <p:nvSpPr>
          <p:cNvPr id="554" name="Google Shape;554;p67"/>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7"/>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7"/>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7" name="Google Shape;557;p67"/>
          <p:cNvPicPr preferRelativeResize="0"/>
          <p:nvPr/>
        </p:nvPicPr>
        <p:blipFill>
          <a:blip r:embed="rId3">
            <a:alphaModFix/>
          </a:blip>
          <a:stretch>
            <a:fillRect/>
          </a:stretch>
        </p:blipFill>
        <p:spPr>
          <a:xfrm>
            <a:off x="685875" y="859550"/>
            <a:ext cx="7772250" cy="41147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8"/>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563" name="Google Shape;563;p68"/>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8"/>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8"/>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p68"/>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567" name="Google Shape;567;p68"/>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04</a:t>
            </a:r>
            <a:endParaRPr b="1" sz="7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573" name="Google Shape;573;p69"/>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9"/>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9"/>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9"/>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Challenges to current approaches</a:t>
            </a:r>
            <a:endParaRPr sz="2400"/>
          </a:p>
          <a:p>
            <a:pPr indent="-381000" lvl="1" marL="914400" rtl="0" algn="l">
              <a:spcBef>
                <a:spcPts val="0"/>
              </a:spcBef>
              <a:spcAft>
                <a:spcPts val="0"/>
              </a:spcAft>
              <a:buSzPts val="2400"/>
              <a:buChar char="➢"/>
            </a:pPr>
            <a:r>
              <a:rPr lang="en" sz="2400"/>
              <a:t>IFOREST</a:t>
            </a:r>
            <a:endParaRPr sz="2400"/>
          </a:p>
          <a:p>
            <a:pPr indent="-381000" lvl="1" marL="914400" rtl="0" algn="l">
              <a:spcBef>
                <a:spcPts val="0"/>
              </a:spcBef>
              <a:spcAft>
                <a:spcPts val="0"/>
              </a:spcAft>
              <a:buSzPts val="2400"/>
              <a:buChar char="➢"/>
            </a:pPr>
            <a:r>
              <a:rPr lang="en" sz="2400"/>
              <a:t>Advances in outlier detection</a:t>
            </a:r>
            <a:endParaRPr sz="2400"/>
          </a:p>
          <a:p>
            <a:pPr indent="-381000" lvl="1" marL="914400" rtl="0" algn="l">
              <a:spcBef>
                <a:spcPts val="0"/>
              </a:spcBef>
              <a:spcAft>
                <a:spcPts val="0"/>
              </a:spcAft>
              <a:buSzPts val="2400"/>
              <a:buChar char="➢"/>
            </a:pPr>
            <a:r>
              <a:rPr lang="en" sz="2400"/>
              <a:t>PAC learning theory concept</a:t>
            </a:r>
            <a:endParaRPr sz="2400"/>
          </a:p>
          <a:p>
            <a:pPr indent="-381000" lvl="1" marL="914400" rtl="0" algn="l">
              <a:spcBef>
                <a:spcPts val="0"/>
              </a:spcBef>
              <a:spcAft>
                <a:spcPts val="0"/>
              </a:spcAft>
              <a:buSzPts val="2400"/>
              <a:buChar char="➢"/>
            </a:pPr>
            <a:r>
              <a:rPr lang="en" sz="2400"/>
              <a:t>Top algorithms</a:t>
            </a:r>
            <a:endParaRPr sz="2400"/>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0"/>
          <p:cNvSpPr txBox="1"/>
          <p:nvPr/>
        </p:nvSpPr>
        <p:spPr>
          <a:xfrm>
            <a:off x="49775" y="330625"/>
            <a:ext cx="9094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chemeClr val="dk1"/>
                </a:solidFill>
              </a:rPr>
              <a:t>Challenges to current approaches </a:t>
            </a:r>
            <a:endParaRPr b="1" sz="4200">
              <a:solidFill>
                <a:schemeClr val="dk1"/>
              </a:solidFill>
              <a:latin typeface="Roboto"/>
              <a:ea typeface="Roboto"/>
              <a:cs typeface="Roboto"/>
              <a:sym typeface="Roboto"/>
            </a:endParaRPr>
          </a:p>
        </p:txBody>
      </p:sp>
      <p:sp>
        <p:nvSpPr>
          <p:cNvPr id="582" name="Google Shape;582;p70"/>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0"/>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0"/>
          <p:cNvSpPr/>
          <p:nvPr/>
        </p:nvSpPr>
        <p:spPr>
          <a:xfrm>
            <a:off x="8267001" y="-23552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0"/>
          <p:cNvSpPr txBox="1"/>
          <p:nvPr>
            <p:ph idx="4294967295" type="subTitle"/>
          </p:nvPr>
        </p:nvSpPr>
        <p:spPr>
          <a:xfrm>
            <a:off x="155525" y="1900775"/>
            <a:ext cx="35781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ROC and PR results for </a:t>
            </a:r>
            <a:r>
              <a:rPr lang="en"/>
              <a:t>Baseline</a:t>
            </a:r>
            <a:r>
              <a:rPr lang="en"/>
              <a:t> study</a:t>
            </a:r>
            <a:endParaRPr/>
          </a:p>
          <a:p>
            <a:pPr indent="-342900" lvl="0" marL="457200" rtl="0" algn="l">
              <a:spcBef>
                <a:spcPts val="0"/>
              </a:spcBef>
              <a:spcAft>
                <a:spcPts val="0"/>
              </a:spcAft>
              <a:buSzPts val="1800"/>
              <a:buChar char="❖"/>
            </a:pPr>
            <a:r>
              <a:rPr lang="en"/>
              <a:t>IFOREST showed top </a:t>
            </a:r>
            <a:r>
              <a:rPr lang="en"/>
              <a:t>performance</a:t>
            </a:r>
            <a:endParaRPr/>
          </a:p>
        </p:txBody>
      </p:sp>
      <p:pic>
        <p:nvPicPr>
          <p:cNvPr id="586" name="Google Shape;586;p70"/>
          <p:cNvPicPr preferRelativeResize="0"/>
          <p:nvPr/>
        </p:nvPicPr>
        <p:blipFill>
          <a:blip r:embed="rId3">
            <a:alphaModFix/>
          </a:blip>
          <a:stretch>
            <a:fillRect/>
          </a:stretch>
        </p:blipFill>
        <p:spPr>
          <a:xfrm>
            <a:off x="4253775" y="1475475"/>
            <a:ext cx="4174381" cy="312409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1"/>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IFOREST</a:t>
            </a:r>
            <a:endParaRPr b="1" sz="4100">
              <a:solidFill>
                <a:schemeClr val="dk1"/>
              </a:solidFill>
              <a:latin typeface="Roboto"/>
              <a:ea typeface="Roboto"/>
              <a:cs typeface="Roboto"/>
              <a:sym typeface="Roboto"/>
            </a:endParaRPr>
          </a:p>
        </p:txBody>
      </p:sp>
      <p:sp>
        <p:nvSpPr>
          <p:cNvPr id="592" name="Google Shape;592;p71"/>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1"/>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1"/>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71"/>
          <p:cNvPicPr preferRelativeResize="0"/>
          <p:nvPr/>
        </p:nvPicPr>
        <p:blipFill>
          <a:blip r:embed="rId3">
            <a:alphaModFix/>
          </a:blip>
          <a:stretch>
            <a:fillRect/>
          </a:stretch>
        </p:blipFill>
        <p:spPr>
          <a:xfrm>
            <a:off x="1813175" y="1434175"/>
            <a:ext cx="6111451" cy="2448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Advances in Outlier Detection</a:t>
            </a:r>
            <a:endParaRPr b="1" sz="4100">
              <a:solidFill>
                <a:schemeClr val="dk1"/>
              </a:solidFill>
              <a:latin typeface="Roboto"/>
              <a:ea typeface="Roboto"/>
              <a:cs typeface="Roboto"/>
              <a:sym typeface="Roboto"/>
            </a:endParaRPr>
          </a:p>
        </p:txBody>
      </p:sp>
      <p:sp>
        <p:nvSpPr>
          <p:cNvPr id="601" name="Google Shape;601;p72"/>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2"/>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2"/>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2"/>
          <p:cNvSpPr txBox="1"/>
          <p:nvPr>
            <p:ph idx="4294967295" type="subTitle"/>
          </p:nvPr>
        </p:nvSpPr>
        <p:spPr>
          <a:xfrm>
            <a:off x="49775" y="1309875"/>
            <a:ext cx="2958600" cy="29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 </a:t>
            </a:r>
            <a:r>
              <a:rPr lang="en"/>
              <a:t>Analyst</a:t>
            </a:r>
            <a:r>
              <a:rPr lang="en"/>
              <a:t> Feedback</a:t>
            </a:r>
            <a:endParaRPr/>
          </a:p>
          <a:p>
            <a:pPr indent="-342900" lvl="0" marL="457200" rtl="0" algn="l">
              <a:spcBef>
                <a:spcPts val="0"/>
              </a:spcBef>
              <a:spcAft>
                <a:spcPts val="0"/>
              </a:spcAft>
              <a:buSzPts val="1800"/>
              <a:buChar char="❖"/>
            </a:pPr>
            <a:r>
              <a:rPr lang="en"/>
              <a:t>Sequential</a:t>
            </a:r>
            <a:r>
              <a:rPr lang="en"/>
              <a:t> Feature </a:t>
            </a:r>
            <a:r>
              <a:rPr lang="en"/>
              <a:t>Explanation</a:t>
            </a:r>
            <a:r>
              <a:rPr lang="en"/>
              <a:t> (SFE)</a:t>
            </a:r>
            <a:endParaRPr/>
          </a:p>
          <a:p>
            <a:pPr indent="-342900" lvl="0" marL="457200" rtl="0" algn="l">
              <a:spcBef>
                <a:spcPts val="0"/>
              </a:spcBef>
              <a:spcAft>
                <a:spcPts val="0"/>
              </a:spcAft>
              <a:buSzPts val="1800"/>
              <a:buChar char="❖"/>
            </a:pPr>
            <a:r>
              <a:rPr lang="en"/>
              <a:t>Oregon State University (</a:t>
            </a:r>
            <a:r>
              <a:rPr lang="en"/>
              <a:t>Dietterich el al.,2021)</a:t>
            </a:r>
            <a:endParaRPr/>
          </a:p>
        </p:txBody>
      </p:sp>
      <p:pic>
        <p:nvPicPr>
          <p:cNvPr id="605" name="Google Shape;605;p72"/>
          <p:cNvPicPr preferRelativeResize="0"/>
          <p:nvPr/>
        </p:nvPicPr>
        <p:blipFill>
          <a:blip r:embed="rId3">
            <a:alphaModFix/>
          </a:blip>
          <a:stretch>
            <a:fillRect/>
          </a:stretch>
        </p:blipFill>
        <p:spPr>
          <a:xfrm>
            <a:off x="3066775" y="1446450"/>
            <a:ext cx="5603451" cy="3349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3"/>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PAC Learning </a:t>
            </a:r>
            <a:r>
              <a:rPr b="1" lang="en" sz="4100">
                <a:solidFill>
                  <a:schemeClr val="dk1"/>
                </a:solidFill>
                <a:latin typeface="Roboto"/>
                <a:ea typeface="Roboto"/>
                <a:cs typeface="Roboto"/>
                <a:sym typeface="Roboto"/>
              </a:rPr>
              <a:t>Theory Concept</a:t>
            </a:r>
            <a:endParaRPr b="1" sz="4100">
              <a:solidFill>
                <a:schemeClr val="dk1"/>
              </a:solidFill>
              <a:latin typeface="Roboto"/>
              <a:ea typeface="Roboto"/>
              <a:cs typeface="Roboto"/>
              <a:sym typeface="Roboto"/>
            </a:endParaRPr>
          </a:p>
        </p:txBody>
      </p:sp>
      <p:sp>
        <p:nvSpPr>
          <p:cNvPr id="611" name="Google Shape;611;p73"/>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3"/>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3"/>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3"/>
          <p:cNvSpPr txBox="1"/>
          <p:nvPr>
            <p:ph idx="4294967295" type="subTitle"/>
          </p:nvPr>
        </p:nvSpPr>
        <p:spPr>
          <a:xfrm>
            <a:off x="155525" y="1900775"/>
            <a:ext cx="2490300" cy="126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Expert Labels the best </a:t>
            </a:r>
            <a:r>
              <a:rPr lang="en" sz="1400"/>
              <a:t>candidate</a:t>
            </a:r>
            <a:endParaRPr sz="1400"/>
          </a:p>
          <a:p>
            <a:pPr indent="-317500" lvl="0" marL="457200" rtl="0" algn="l">
              <a:spcBef>
                <a:spcPts val="0"/>
              </a:spcBef>
              <a:spcAft>
                <a:spcPts val="0"/>
              </a:spcAft>
              <a:buSzPts val="1400"/>
              <a:buChar char="❖"/>
            </a:pPr>
            <a:r>
              <a:rPr lang="en" sz="1400"/>
              <a:t>Label is used to update anomaly detector</a:t>
            </a:r>
            <a:endParaRPr sz="1400"/>
          </a:p>
        </p:txBody>
      </p:sp>
      <p:sp>
        <p:nvSpPr>
          <p:cNvPr id="615" name="Google Shape;615;p73"/>
          <p:cNvSpPr/>
          <p:nvPr/>
        </p:nvSpPr>
        <p:spPr>
          <a:xfrm>
            <a:off x="3396586" y="1216850"/>
            <a:ext cx="1875050" cy="717392"/>
          </a:xfrm>
          <a:prstGeom prst="flowChartMagneticDisk">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9D9D9"/>
                </a:solidFill>
              </a:rPr>
              <a:t>Data</a:t>
            </a:r>
            <a:endParaRPr>
              <a:solidFill>
                <a:srgbClr val="D9D9D9"/>
              </a:solidFill>
            </a:endParaRPr>
          </a:p>
        </p:txBody>
      </p:sp>
      <p:sp>
        <p:nvSpPr>
          <p:cNvPr id="616" name="Google Shape;616;p73"/>
          <p:cNvSpPr/>
          <p:nvPr/>
        </p:nvSpPr>
        <p:spPr>
          <a:xfrm>
            <a:off x="3313683" y="2187629"/>
            <a:ext cx="2028900" cy="2997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9D9D9"/>
                </a:solidFill>
              </a:rPr>
              <a:t>Anomaly Detection</a:t>
            </a:r>
            <a:endParaRPr>
              <a:solidFill>
                <a:srgbClr val="D9D9D9"/>
              </a:solidFill>
            </a:endParaRPr>
          </a:p>
        </p:txBody>
      </p:sp>
      <p:sp>
        <p:nvSpPr>
          <p:cNvPr id="617" name="Google Shape;617;p73"/>
          <p:cNvSpPr/>
          <p:nvPr/>
        </p:nvSpPr>
        <p:spPr>
          <a:xfrm>
            <a:off x="3396586" y="2733560"/>
            <a:ext cx="1875000" cy="514500"/>
          </a:xfrm>
          <a:prstGeom prst="ellipse">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9D9D9"/>
                </a:solidFill>
              </a:rPr>
              <a:t>Best Candidate</a:t>
            </a:r>
            <a:endParaRPr>
              <a:solidFill>
                <a:srgbClr val="D9D9D9"/>
              </a:solidFill>
            </a:endParaRPr>
          </a:p>
        </p:txBody>
      </p:sp>
      <p:sp>
        <p:nvSpPr>
          <p:cNvPr id="618" name="Google Shape;618;p73"/>
          <p:cNvSpPr/>
          <p:nvPr/>
        </p:nvSpPr>
        <p:spPr>
          <a:xfrm>
            <a:off x="3290999" y="3573771"/>
            <a:ext cx="2074214" cy="717392"/>
          </a:xfrm>
          <a:prstGeom prst="flowChartDecision">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9D9D9"/>
                </a:solidFill>
              </a:rPr>
              <a:t>Convince Expert</a:t>
            </a:r>
            <a:endParaRPr>
              <a:solidFill>
                <a:srgbClr val="D9D9D9"/>
              </a:solidFill>
            </a:endParaRPr>
          </a:p>
        </p:txBody>
      </p:sp>
      <p:sp>
        <p:nvSpPr>
          <p:cNvPr id="619" name="Google Shape;619;p73"/>
          <p:cNvSpPr txBox="1"/>
          <p:nvPr/>
        </p:nvSpPr>
        <p:spPr>
          <a:xfrm>
            <a:off x="2921100" y="4616825"/>
            <a:ext cx="282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9999"/>
                </a:solidFill>
              </a:rPr>
              <a:t>Launches Investigation</a:t>
            </a:r>
            <a:endParaRPr>
              <a:solidFill>
                <a:srgbClr val="999999"/>
              </a:solidFill>
            </a:endParaRPr>
          </a:p>
        </p:txBody>
      </p:sp>
      <p:cxnSp>
        <p:nvCxnSpPr>
          <p:cNvPr id="620" name="Google Shape;620;p73"/>
          <p:cNvCxnSpPr>
            <a:stCxn id="615" idx="3"/>
            <a:endCxn id="616" idx="0"/>
          </p:cNvCxnSpPr>
          <p:nvPr/>
        </p:nvCxnSpPr>
        <p:spPr>
          <a:xfrm flipH="1">
            <a:off x="4328111" y="1934242"/>
            <a:ext cx="6000" cy="253500"/>
          </a:xfrm>
          <a:prstGeom prst="straightConnector1">
            <a:avLst/>
          </a:prstGeom>
          <a:noFill/>
          <a:ln cap="flat" cmpd="sng" w="9525">
            <a:solidFill>
              <a:srgbClr val="000000"/>
            </a:solidFill>
            <a:prstDash val="solid"/>
            <a:round/>
            <a:headEnd len="med" w="med" type="none"/>
            <a:tailEnd len="med" w="med" type="triangle"/>
          </a:ln>
        </p:spPr>
      </p:cxnSp>
      <p:cxnSp>
        <p:nvCxnSpPr>
          <p:cNvPr id="621" name="Google Shape;621;p73"/>
          <p:cNvCxnSpPr>
            <a:stCxn id="616" idx="2"/>
            <a:endCxn id="617" idx="0"/>
          </p:cNvCxnSpPr>
          <p:nvPr/>
        </p:nvCxnSpPr>
        <p:spPr>
          <a:xfrm>
            <a:off x="4328133" y="2487329"/>
            <a:ext cx="6000" cy="246300"/>
          </a:xfrm>
          <a:prstGeom prst="straightConnector1">
            <a:avLst/>
          </a:prstGeom>
          <a:noFill/>
          <a:ln cap="flat" cmpd="sng" w="9525">
            <a:solidFill>
              <a:srgbClr val="000000"/>
            </a:solidFill>
            <a:prstDash val="solid"/>
            <a:round/>
            <a:headEnd len="med" w="med" type="none"/>
            <a:tailEnd len="med" w="med" type="triangle"/>
          </a:ln>
        </p:spPr>
      </p:cxnSp>
      <p:cxnSp>
        <p:nvCxnSpPr>
          <p:cNvPr id="622" name="Google Shape;622;p73"/>
          <p:cNvCxnSpPr>
            <a:stCxn id="617" idx="4"/>
            <a:endCxn id="618" idx="0"/>
          </p:cNvCxnSpPr>
          <p:nvPr/>
        </p:nvCxnSpPr>
        <p:spPr>
          <a:xfrm flipH="1">
            <a:off x="4328086" y="3248060"/>
            <a:ext cx="6000" cy="325800"/>
          </a:xfrm>
          <a:prstGeom prst="straightConnector1">
            <a:avLst/>
          </a:prstGeom>
          <a:noFill/>
          <a:ln cap="flat" cmpd="sng" w="9525">
            <a:solidFill>
              <a:srgbClr val="000000"/>
            </a:solidFill>
            <a:prstDash val="solid"/>
            <a:round/>
            <a:headEnd len="med" w="med" type="none"/>
            <a:tailEnd len="med" w="med" type="triangle"/>
          </a:ln>
        </p:spPr>
      </p:cxnSp>
      <p:cxnSp>
        <p:nvCxnSpPr>
          <p:cNvPr id="623" name="Google Shape;623;p73"/>
          <p:cNvCxnSpPr>
            <a:stCxn id="618" idx="2"/>
            <a:endCxn id="619" idx="0"/>
          </p:cNvCxnSpPr>
          <p:nvPr/>
        </p:nvCxnSpPr>
        <p:spPr>
          <a:xfrm>
            <a:off x="4328106" y="4291163"/>
            <a:ext cx="6000" cy="325800"/>
          </a:xfrm>
          <a:prstGeom prst="straightConnector1">
            <a:avLst/>
          </a:prstGeom>
          <a:noFill/>
          <a:ln cap="flat" cmpd="sng" w="9525">
            <a:solidFill>
              <a:srgbClr val="000000"/>
            </a:solidFill>
            <a:prstDash val="solid"/>
            <a:round/>
            <a:headEnd len="med" w="med" type="none"/>
            <a:tailEnd len="med" w="med" type="triangle"/>
          </a:ln>
        </p:spPr>
      </p:cxnSp>
      <p:cxnSp>
        <p:nvCxnSpPr>
          <p:cNvPr id="624" name="Google Shape;624;p73"/>
          <p:cNvCxnSpPr/>
          <p:nvPr/>
        </p:nvCxnSpPr>
        <p:spPr>
          <a:xfrm flipH="1" rot="5400000">
            <a:off x="2639333" y="2966979"/>
            <a:ext cx="2279400" cy="1020300"/>
          </a:xfrm>
          <a:prstGeom prst="bentConnector3">
            <a:avLst>
              <a:gd fmla="val -2584" name="adj1"/>
            </a:avLst>
          </a:prstGeom>
          <a:noFill/>
          <a:ln cap="flat" cmpd="sng" w="9525">
            <a:solidFill>
              <a:srgbClr val="000000"/>
            </a:solidFill>
            <a:prstDash val="solid"/>
            <a:round/>
            <a:headEnd len="med" w="med" type="none"/>
            <a:tailEnd len="med" w="med" type="triangle"/>
          </a:ln>
        </p:spPr>
      </p:cxnSp>
      <p:cxnSp>
        <p:nvCxnSpPr>
          <p:cNvPr id="625" name="Google Shape;625;p73"/>
          <p:cNvCxnSpPr>
            <a:stCxn id="618" idx="3"/>
            <a:endCxn id="616" idx="3"/>
          </p:cNvCxnSpPr>
          <p:nvPr/>
        </p:nvCxnSpPr>
        <p:spPr>
          <a:xfrm rot="10800000">
            <a:off x="5342712" y="2337367"/>
            <a:ext cx="22500" cy="1595100"/>
          </a:xfrm>
          <a:prstGeom prst="bentConnector3">
            <a:avLst>
              <a:gd fmla="val -912356" name="adj1"/>
            </a:avLst>
          </a:prstGeom>
          <a:noFill/>
          <a:ln cap="flat" cmpd="sng" w="9525">
            <a:solidFill>
              <a:srgbClr val="000000"/>
            </a:solidFill>
            <a:prstDash val="solid"/>
            <a:round/>
            <a:headEnd len="med" w="med" type="none"/>
            <a:tailEnd len="med" w="med" type="none"/>
          </a:ln>
        </p:spPr>
      </p:cxnSp>
      <p:sp>
        <p:nvSpPr>
          <p:cNvPr id="626" name="Google Shape;626;p73"/>
          <p:cNvSpPr txBox="1"/>
          <p:nvPr/>
        </p:nvSpPr>
        <p:spPr>
          <a:xfrm>
            <a:off x="3811886" y="4363563"/>
            <a:ext cx="5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yes</a:t>
            </a:r>
            <a:endParaRPr>
              <a:solidFill>
                <a:schemeClr val="lt2"/>
              </a:solidFill>
            </a:endParaRPr>
          </a:p>
        </p:txBody>
      </p:sp>
      <p:sp>
        <p:nvSpPr>
          <p:cNvPr id="627" name="Google Shape;627;p73"/>
          <p:cNvSpPr txBox="1"/>
          <p:nvPr/>
        </p:nvSpPr>
        <p:spPr>
          <a:xfrm>
            <a:off x="5271636" y="3632609"/>
            <a:ext cx="6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no</a:t>
            </a:r>
            <a:endParaRPr>
              <a:solidFill>
                <a:schemeClr val="l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Top Algorithm Evaluations</a:t>
            </a:r>
            <a:endParaRPr b="1" sz="4100">
              <a:solidFill>
                <a:schemeClr val="dk1"/>
              </a:solidFill>
              <a:latin typeface="Roboto"/>
              <a:ea typeface="Roboto"/>
              <a:cs typeface="Roboto"/>
              <a:sym typeface="Roboto"/>
            </a:endParaRPr>
          </a:p>
        </p:txBody>
      </p:sp>
      <p:sp>
        <p:nvSpPr>
          <p:cNvPr id="633" name="Google Shape;633;p74"/>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4"/>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4"/>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4"/>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IFOREST</a:t>
            </a:r>
            <a:endParaRPr/>
          </a:p>
          <a:p>
            <a:pPr indent="-342900" lvl="0" marL="457200" rtl="0" algn="l">
              <a:spcBef>
                <a:spcPts val="0"/>
              </a:spcBef>
              <a:spcAft>
                <a:spcPts val="0"/>
              </a:spcAft>
              <a:buSzPts val="1800"/>
              <a:buChar char="❖"/>
            </a:pPr>
            <a:r>
              <a:rPr lang="en"/>
              <a:t>RandNet Autoencoder </a:t>
            </a:r>
            <a:endParaRPr/>
          </a:p>
          <a:p>
            <a:pPr indent="-342900" lvl="0" marL="457200" rtl="0" algn="l">
              <a:spcBef>
                <a:spcPts val="0"/>
              </a:spcBef>
              <a:spcAft>
                <a:spcPts val="0"/>
              </a:spcAft>
              <a:buSzPts val="1800"/>
              <a:buChar char="❖"/>
            </a:pPr>
            <a:r>
              <a:rPr lang="en"/>
              <a:t>BEA</a:t>
            </a:r>
            <a:endParaRPr/>
          </a:p>
          <a:p>
            <a:pPr indent="-342900" lvl="0" marL="457200" rtl="0" algn="l">
              <a:spcBef>
                <a:spcPts val="0"/>
              </a:spcBef>
              <a:spcAft>
                <a:spcPts val="0"/>
              </a:spcAft>
              <a:buSzPts val="1800"/>
              <a:buChar char="❖"/>
            </a:pPr>
            <a:r>
              <a:rPr lang="en"/>
              <a:t>MIDAS</a:t>
            </a:r>
            <a:endParaRPr/>
          </a:p>
          <a:p>
            <a:pPr indent="-342900" lvl="0" marL="457200" rtl="0" algn="l">
              <a:spcBef>
                <a:spcPts val="0"/>
              </a:spcBef>
              <a:spcAft>
                <a:spcPts val="0"/>
              </a:spcAft>
              <a:buSzPts val="1800"/>
              <a:buChar char="❖"/>
            </a:pPr>
            <a:r>
              <a:rPr lang="en"/>
              <a:t>XGBOD</a:t>
            </a:r>
            <a:endParaRPr/>
          </a:p>
          <a:p>
            <a:pPr indent="-342900" lvl="0" marL="457200" rtl="0" algn="l">
              <a:spcBef>
                <a:spcPts val="0"/>
              </a:spcBef>
              <a:spcAft>
                <a:spcPts val="0"/>
              </a:spcAft>
              <a:buSzPts val="1800"/>
              <a:buChar char="❖"/>
            </a:pPr>
            <a:r>
              <a:rPr lang="en"/>
              <a:t>LOADED</a:t>
            </a:r>
            <a:endParaRPr/>
          </a:p>
          <a:p>
            <a:pPr indent="-342900" lvl="0" marL="457200" rtl="0" algn="l">
              <a:spcBef>
                <a:spcPts val="0"/>
              </a:spcBef>
              <a:spcAft>
                <a:spcPts val="0"/>
              </a:spcAft>
              <a:buSzPts val="1800"/>
              <a:buChar char="❖"/>
            </a:pPr>
            <a:r>
              <a:rPr lang="en"/>
              <a:t>LOF</a:t>
            </a:r>
            <a:endParaRPr/>
          </a:p>
          <a:p>
            <a:pPr indent="-342900" lvl="0" marL="457200" rtl="0" algn="l">
              <a:spcBef>
                <a:spcPts val="0"/>
              </a:spcBef>
              <a:spcAft>
                <a:spcPts val="0"/>
              </a:spcAft>
              <a:buSzPts val="1800"/>
              <a:buChar char="❖"/>
            </a:pPr>
            <a:r>
              <a:rPr lang="en"/>
              <a:t>HiSC</a:t>
            </a:r>
            <a:endParaRPr/>
          </a:p>
          <a:p>
            <a:pPr indent="-342900" lvl="0" marL="457200" rtl="0" algn="l">
              <a:spcBef>
                <a:spcPts val="0"/>
              </a:spcBef>
              <a:spcAft>
                <a:spcPts val="0"/>
              </a:spcAft>
              <a:buSzPts val="1800"/>
              <a:buChar char="❖"/>
            </a:pPr>
            <a:r>
              <a:rPr lang="en"/>
              <a:t>LSBOD</a:t>
            </a:r>
            <a:endParaRPr/>
          </a:p>
          <a:p>
            <a:pPr indent="-342900" lvl="0" marL="457200" rtl="0" algn="l">
              <a:spcBef>
                <a:spcPts val="0"/>
              </a:spcBef>
              <a:spcAft>
                <a:spcPts val="0"/>
              </a:spcAft>
              <a:buSzPts val="1800"/>
              <a:buChar char="❖"/>
            </a:pPr>
            <a:r>
              <a:rPr lang="en"/>
              <a:t>FB</a:t>
            </a:r>
            <a:endParaRPr/>
          </a:p>
        </p:txBody>
      </p:sp>
      <p:pic>
        <p:nvPicPr>
          <p:cNvPr id="637" name="Google Shape;637;p74"/>
          <p:cNvPicPr preferRelativeResize="0"/>
          <p:nvPr/>
        </p:nvPicPr>
        <p:blipFill>
          <a:blip r:embed="rId3">
            <a:alphaModFix/>
          </a:blip>
          <a:stretch>
            <a:fillRect/>
          </a:stretch>
        </p:blipFill>
        <p:spPr>
          <a:xfrm>
            <a:off x="4745800" y="1057825"/>
            <a:ext cx="4047011" cy="1744625"/>
          </a:xfrm>
          <a:prstGeom prst="rect">
            <a:avLst/>
          </a:prstGeom>
          <a:noFill/>
          <a:ln>
            <a:noFill/>
          </a:ln>
        </p:spPr>
      </p:pic>
      <p:pic>
        <p:nvPicPr>
          <p:cNvPr id="638" name="Google Shape;638;p74"/>
          <p:cNvPicPr preferRelativeResize="0"/>
          <p:nvPr/>
        </p:nvPicPr>
        <p:blipFill>
          <a:blip r:embed="rId4">
            <a:alphaModFix/>
          </a:blip>
          <a:stretch>
            <a:fillRect/>
          </a:stretch>
        </p:blipFill>
        <p:spPr>
          <a:xfrm>
            <a:off x="4745800" y="2941925"/>
            <a:ext cx="4098950" cy="191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289" name="Google Shape;289;p39"/>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9"/>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293" name="Google Shape;293;p39"/>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01</a:t>
            </a:r>
            <a:endParaRPr b="1" sz="7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What Matters Most</a:t>
            </a:r>
            <a:endParaRPr b="1" sz="4100">
              <a:solidFill>
                <a:schemeClr val="dk1"/>
              </a:solidFill>
              <a:latin typeface="Roboto"/>
              <a:ea typeface="Roboto"/>
              <a:cs typeface="Roboto"/>
              <a:sym typeface="Roboto"/>
            </a:endParaRPr>
          </a:p>
        </p:txBody>
      </p:sp>
      <p:sp>
        <p:nvSpPr>
          <p:cNvPr id="644" name="Google Shape;644;p75"/>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5"/>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5"/>
          <p:cNvSpPr/>
          <p:nvPr/>
        </p:nvSpPr>
        <p:spPr>
          <a:xfrm>
            <a:off x="8260351" y="-248995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5"/>
          <p:cNvSpPr txBox="1"/>
          <p:nvPr>
            <p:ph idx="4294967295" type="subTitle"/>
          </p:nvPr>
        </p:nvSpPr>
        <p:spPr>
          <a:xfrm>
            <a:off x="155525" y="1900775"/>
            <a:ext cx="7058400" cy="2960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Algorithms are not most important</a:t>
            </a:r>
            <a:endParaRPr sz="2400"/>
          </a:p>
          <a:p>
            <a:pPr indent="-381000" lvl="0" marL="457200" rtl="0" algn="l">
              <a:spcBef>
                <a:spcPts val="0"/>
              </a:spcBef>
              <a:spcAft>
                <a:spcPts val="0"/>
              </a:spcAft>
              <a:buSzPts val="2400"/>
              <a:buChar char="❖"/>
            </a:pPr>
            <a:r>
              <a:rPr lang="en" sz="2400"/>
              <a:t>Considering datasets</a:t>
            </a:r>
            <a:endParaRPr sz="2400"/>
          </a:p>
          <a:p>
            <a:pPr indent="-381000" lvl="0" marL="457200" rtl="0" algn="l">
              <a:spcBef>
                <a:spcPts val="0"/>
              </a:spcBef>
              <a:spcAft>
                <a:spcPts val="0"/>
              </a:spcAft>
              <a:buSzPts val="2400"/>
              <a:buChar char="❖"/>
            </a:pPr>
            <a:r>
              <a:rPr lang="en" sz="2400"/>
              <a:t>Considering </a:t>
            </a:r>
            <a:r>
              <a:rPr lang="en" sz="2400"/>
              <a:t>relative</a:t>
            </a:r>
            <a:r>
              <a:rPr lang="en" sz="2400"/>
              <a:t> </a:t>
            </a:r>
            <a:r>
              <a:rPr lang="en" sz="2400"/>
              <a:t>frequency</a:t>
            </a:r>
            <a:r>
              <a:rPr lang="en" sz="2400"/>
              <a:t> of the data</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6"/>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Critiques</a:t>
            </a:r>
            <a:r>
              <a:rPr b="1" lang="en" sz="4100">
                <a:solidFill>
                  <a:schemeClr val="dk1"/>
                </a:solidFill>
                <a:latin typeface="Roboto"/>
                <a:ea typeface="Roboto"/>
                <a:cs typeface="Roboto"/>
                <a:sym typeface="Roboto"/>
              </a:rPr>
              <a:t> </a:t>
            </a:r>
            <a:endParaRPr b="1" sz="4100">
              <a:solidFill>
                <a:schemeClr val="dk1"/>
              </a:solidFill>
              <a:latin typeface="Roboto"/>
              <a:ea typeface="Roboto"/>
              <a:cs typeface="Roboto"/>
              <a:sym typeface="Roboto"/>
            </a:endParaRPr>
          </a:p>
        </p:txBody>
      </p:sp>
      <p:sp>
        <p:nvSpPr>
          <p:cNvPr id="653" name="Google Shape;653;p76"/>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6"/>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6"/>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6"/>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6"/>
          <p:cNvSpPr txBox="1"/>
          <p:nvPr>
            <p:ph idx="4294967295" type="subTitle"/>
          </p:nvPr>
        </p:nvSpPr>
        <p:spPr>
          <a:xfrm>
            <a:off x="49775" y="1385400"/>
            <a:ext cx="8640300" cy="3621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The </a:t>
            </a:r>
            <a:r>
              <a:rPr lang="en" sz="2400"/>
              <a:t>baseline benchmark performance on synthetic data was isolated</a:t>
            </a:r>
            <a:endParaRPr sz="2400"/>
          </a:p>
          <a:p>
            <a:pPr indent="-381000" lvl="0" marL="457200" rtl="0" algn="l">
              <a:spcBef>
                <a:spcPts val="0"/>
              </a:spcBef>
              <a:spcAft>
                <a:spcPts val="0"/>
              </a:spcAft>
              <a:buSzPts val="2400"/>
              <a:buChar char="❖"/>
            </a:pPr>
            <a:r>
              <a:rPr lang="en" sz="2400"/>
              <a:t>Rare use of feature </a:t>
            </a:r>
            <a:r>
              <a:rPr lang="en" sz="2400"/>
              <a:t>selection</a:t>
            </a:r>
            <a:endParaRPr sz="2400"/>
          </a:p>
          <a:p>
            <a:pPr indent="-381000" lvl="0" marL="457200" rtl="0" algn="l">
              <a:spcBef>
                <a:spcPts val="0"/>
              </a:spcBef>
              <a:spcAft>
                <a:spcPts val="0"/>
              </a:spcAft>
              <a:buSzPts val="2400"/>
              <a:buChar char="❖"/>
            </a:pPr>
            <a:r>
              <a:rPr lang="en" sz="2400"/>
              <a:t>Not enough inference of mixed data</a:t>
            </a:r>
            <a:endParaRPr sz="2400"/>
          </a:p>
          <a:p>
            <a:pPr indent="-381000" lvl="0" marL="457200" rtl="0" algn="l">
              <a:spcBef>
                <a:spcPts val="0"/>
              </a:spcBef>
              <a:spcAft>
                <a:spcPts val="0"/>
              </a:spcAft>
              <a:buSzPts val="2400"/>
              <a:buChar char="❖"/>
            </a:pPr>
            <a:r>
              <a:rPr lang="en" sz="2400"/>
              <a:t>Utilizing more efficient performance metrics</a:t>
            </a:r>
            <a:endParaRPr sz="2400"/>
          </a:p>
          <a:p>
            <a:pPr indent="-381000" lvl="0" marL="457200" rtl="0" algn="l">
              <a:spcBef>
                <a:spcPts val="0"/>
              </a:spcBef>
              <a:spcAft>
                <a:spcPts val="0"/>
              </a:spcAft>
              <a:buSzPts val="2400"/>
              <a:buChar char="❖"/>
            </a:pPr>
            <a:r>
              <a:rPr lang="en" sz="2400"/>
              <a:t>More focus on robust applications</a:t>
            </a:r>
            <a:endParaRPr sz="2400"/>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7"/>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663" name="Google Shape;663;p77"/>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7"/>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7"/>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6" name="Google Shape;666;p77"/>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667" name="Google Shape;667;p77"/>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05</a:t>
            </a:r>
            <a:endParaRPr b="1" sz="7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8"/>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673" name="Google Shape;673;p78"/>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8"/>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8"/>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8"/>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Summary</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9"/>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Summary</a:t>
            </a:r>
            <a:endParaRPr b="1" sz="4100">
              <a:solidFill>
                <a:schemeClr val="dk1"/>
              </a:solidFill>
              <a:latin typeface="Roboto"/>
              <a:ea typeface="Roboto"/>
              <a:cs typeface="Roboto"/>
              <a:sym typeface="Roboto"/>
            </a:endParaRPr>
          </a:p>
        </p:txBody>
      </p:sp>
      <p:sp>
        <p:nvSpPr>
          <p:cNvPr id="682" name="Google Shape;682;p79"/>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9"/>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9"/>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9"/>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Intro</a:t>
            </a:r>
            <a:endParaRPr sz="1400"/>
          </a:p>
          <a:p>
            <a:pPr indent="-317500" lvl="0" marL="457200" rtl="0" algn="l">
              <a:lnSpc>
                <a:spcPct val="105000"/>
              </a:lnSpc>
              <a:spcBef>
                <a:spcPts val="0"/>
              </a:spcBef>
              <a:spcAft>
                <a:spcPts val="0"/>
              </a:spcAft>
              <a:buSzPts val="1400"/>
              <a:buChar char="❖"/>
            </a:pPr>
            <a:r>
              <a:rPr lang="en" sz="1400"/>
              <a:t>Analysis of the Anomaly Detection(AD) Problem</a:t>
            </a:r>
            <a:endParaRPr sz="1400"/>
          </a:p>
          <a:p>
            <a:pPr indent="-317500" lvl="0" marL="457200" rtl="0" algn="l">
              <a:lnSpc>
                <a:spcPct val="105000"/>
              </a:lnSpc>
              <a:spcBef>
                <a:spcPts val="0"/>
              </a:spcBef>
              <a:spcAft>
                <a:spcPts val="0"/>
              </a:spcAft>
              <a:buSzPts val="1400"/>
              <a:buChar char="❖"/>
            </a:pPr>
            <a:r>
              <a:rPr lang="en" sz="1400"/>
              <a:t>Explaining Anomalies</a:t>
            </a:r>
            <a:endParaRPr sz="1400"/>
          </a:p>
          <a:p>
            <a:pPr indent="-317500" lvl="0" marL="457200" rtl="0" algn="l">
              <a:lnSpc>
                <a:spcPct val="105000"/>
              </a:lnSpc>
              <a:spcBef>
                <a:spcPts val="0"/>
              </a:spcBef>
              <a:spcAft>
                <a:spcPts val="0"/>
              </a:spcAft>
              <a:buSzPts val="1400"/>
              <a:buChar char="❖"/>
            </a:pPr>
            <a:r>
              <a:rPr lang="en" sz="1400"/>
              <a:t>Assumptions based on data</a:t>
            </a:r>
            <a:endParaRPr sz="1400"/>
          </a:p>
          <a:p>
            <a:pPr indent="-317500" lvl="0" marL="457200" rtl="0" algn="l">
              <a:lnSpc>
                <a:spcPct val="105000"/>
              </a:lnSpc>
              <a:spcBef>
                <a:spcPts val="0"/>
              </a:spcBef>
              <a:spcAft>
                <a:spcPts val="0"/>
              </a:spcAft>
              <a:buSzPts val="1400"/>
              <a:buChar char="❖"/>
            </a:pPr>
            <a:r>
              <a:rPr lang="en" sz="1400"/>
              <a:t>Benchmarking Current Algorithms for Unsupervised AD</a:t>
            </a:r>
            <a:endParaRPr sz="1400"/>
          </a:p>
          <a:p>
            <a:pPr indent="-317500" lvl="0" marL="457200" rtl="0" algn="l">
              <a:lnSpc>
                <a:spcPct val="105000"/>
              </a:lnSpc>
              <a:spcBef>
                <a:spcPts val="0"/>
              </a:spcBef>
              <a:spcAft>
                <a:spcPts val="0"/>
              </a:spcAft>
              <a:buSzPts val="1400"/>
              <a:buChar char="❖"/>
            </a:pPr>
            <a:r>
              <a:rPr lang="en" sz="1400"/>
              <a:t>Anomaly detection</a:t>
            </a:r>
            <a:endParaRPr sz="1400"/>
          </a:p>
          <a:p>
            <a:pPr indent="-317500" lvl="0" marL="457200" rtl="0" algn="l">
              <a:lnSpc>
                <a:spcPct val="105000"/>
              </a:lnSpc>
              <a:spcBef>
                <a:spcPts val="0"/>
              </a:spcBef>
              <a:spcAft>
                <a:spcPts val="0"/>
              </a:spcAft>
              <a:buSzPts val="1400"/>
              <a:buChar char="❖"/>
            </a:pPr>
            <a:r>
              <a:rPr lang="en" sz="1400"/>
              <a:t>Methodologies</a:t>
            </a:r>
            <a:endParaRPr b="1" sz="1400">
              <a:latin typeface="Times"/>
              <a:ea typeface="Times"/>
              <a:cs typeface="Times"/>
              <a:sym typeface="Times"/>
            </a:endParaRPr>
          </a:p>
          <a:p>
            <a:pPr indent="-317500" lvl="0" marL="457200" rtl="0" algn="l">
              <a:lnSpc>
                <a:spcPct val="105000"/>
              </a:lnSpc>
              <a:spcBef>
                <a:spcPts val="0"/>
              </a:spcBef>
              <a:spcAft>
                <a:spcPts val="0"/>
              </a:spcAft>
              <a:buSzPts val="1400"/>
              <a:buChar char="❖"/>
            </a:pPr>
            <a:r>
              <a:rPr lang="en" sz="1400"/>
              <a:t>Applications for anomaly detection</a:t>
            </a:r>
            <a:endParaRPr sz="1400"/>
          </a:p>
          <a:p>
            <a:pPr indent="-317500" lvl="0" marL="457200" rtl="0" algn="l">
              <a:lnSpc>
                <a:spcPct val="105000"/>
              </a:lnSpc>
              <a:spcBef>
                <a:spcPts val="0"/>
              </a:spcBef>
              <a:spcAft>
                <a:spcPts val="0"/>
              </a:spcAft>
              <a:buSzPts val="1400"/>
              <a:buChar char="❖"/>
            </a:pPr>
            <a:r>
              <a:rPr lang="en" sz="1400"/>
              <a:t>Proposed analysis of 40 algorithm techniques</a:t>
            </a:r>
            <a:endParaRPr sz="1400"/>
          </a:p>
          <a:p>
            <a:pPr indent="-317500" lvl="0" marL="457200" rtl="0" algn="l">
              <a:lnSpc>
                <a:spcPct val="105000"/>
              </a:lnSpc>
              <a:spcBef>
                <a:spcPts val="0"/>
              </a:spcBef>
              <a:spcAft>
                <a:spcPts val="0"/>
              </a:spcAft>
              <a:buSzPts val="1400"/>
              <a:buChar char="❖"/>
            </a:pPr>
            <a:r>
              <a:rPr lang="en" sz="1400"/>
              <a:t>Metrics</a:t>
            </a:r>
            <a:endParaRPr sz="1400"/>
          </a:p>
          <a:p>
            <a:pPr indent="-317500" lvl="0" marL="457200" rtl="0" algn="l">
              <a:lnSpc>
                <a:spcPct val="105000"/>
              </a:lnSpc>
              <a:spcBef>
                <a:spcPts val="0"/>
              </a:spcBef>
              <a:spcAft>
                <a:spcPts val="0"/>
              </a:spcAft>
              <a:buSzPts val="1400"/>
              <a:buChar char="❖"/>
            </a:pPr>
            <a:r>
              <a:rPr lang="en" sz="1400"/>
              <a:t>Algorithms*</a:t>
            </a:r>
            <a:endParaRPr sz="1400"/>
          </a:p>
          <a:p>
            <a:pPr indent="-317500" lvl="0" marL="457200" rtl="0" algn="l">
              <a:lnSpc>
                <a:spcPct val="105000"/>
              </a:lnSpc>
              <a:spcBef>
                <a:spcPts val="0"/>
              </a:spcBef>
              <a:spcAft>
                <a:spcPts val="0"/>
              </a:spcAft>
              <a:buSzPts val="1400"/>
              <a:buChar char="❖"/>
            </a:pPr>
            <a:r>
              <a:rPr lang="en" sz="1400"/>
              <a:t>Filtering Out Impossible Benchmarks</a:t>
            </a:r>
            <a:endParaRPr sz="1400"/>
          </a:p>
          <a:p>
            <a:pPr indent="-317500" lvl="0" marL="457200" rtl="0" algn="l">
              <a:lnSpc>
                <a:spcPct val="105000"/>
              </a:lnSpc>
              <a:spcBef>
                <a:spcPts val="0"/>
              </a:spcBef>
              <a:spcAft>
                <a:spcPts val="0"/>
              </a:spcAft>
              <a:buSzPts val="1400"/>
              <a:buChar char="❖"/>
            </a:pPr>
            <a:r>
              <a:rPr lang="en" sz="1400"/>
              <a:t>Issues</a:t>
            </a:r>
            <a:endParaRPr sz="1400"/>
          </a:p>
          <a:p>
            <a:pPr indent="-317500" lvl="0" marL="457200" rtl="0" algn="l">
              <a:lnSpc>
                <a:spcPct val="105000"/>
              </a:lnSpc>
              <a:spcBef>
                <a:spcPts val="0"/>
              </a:spcBef>
              <a:spcAft>
                <a:spcPts val="0"/>
              </a:spcAft>
              <a:buSzPts val="1400"/>
              <a:buChar char="❖"/>
            </a:pPr>
            <a:r>
              <a:rPr lang="en" sz="1400"/>
              <a:t>Evaluation of techniques and methods</a:t>
            </a:r>
            <a:endParaRPr sz="1400"/>
          </a:p>
          <a:p>
            <a:pPr indent="-317500" lvl="0" marL="457200" rtl="0" algn="l">
              <a:lnSpc>
                <a:spcPct val="105000"/>
              </a:lnSpc>
              <a:spcBef>
                <a:spcPts val="0"/>
              </a:spcBef>
              <a:spcAft>
                <a:spcPts val="0"/>
              </a:spcAft>
              <a:buSzPts val="1400"/>
              <a:buChar char="❖"/>
            </a:pPr>
            <a:r>
              <a:rPr lang="en" sz="1400"/>
              <a:t>Summary</a:t>
            </a:r>
            <a:endParaRPr sz="1400"/>
          </a:p>
          <a:p>
            <a:pPr indent="-317500" lvl="0" marL="457200" rtl="0" algn="l">
              <a:lnSpc>
                <a:spcPct val="105000"/>
              </a:lnSpc>
              <a:spcBef>
                <a:spcPts val="0"/>
              </a:spcBef>
              <a:spcAft>
                <a:spcPts val="0"/>
              </a:spcAft>
              <a:buSzPts val="1400"/>
              <a:buChar char="❖"/>
            </a:pPr>
            <a:r>
              <a:rPr lang="en" sz="1400"/>
              <a:t>Conclusion</a:t>
            </a:r>
            <a:endParaRPr sz="1400"/>
          </a:p>
          <a:p>
            <a:pPr indent="-317500" lvl="0" marL="457200" rtl="0" algn="l">
              <a:lnSpc>
                <a:spcPct val="105000"/>
              </a:lnSpc>
              <a:spcBef>
                <a:spcPts val="0"/>
              </a:spcBef>
              <a:spcAft>
                <a:spcPts val="0"/>
              </a:spcAft>
              <a:buSzPts val="1400"/>
              <a:buChar char="❖"/>
            </a:pPr>
            <a:r>
              <a:rPr lang="en" sz="1400"/>
              <a:t>Future Works</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0"/>
          <p:cNvSpPr txBox="1"/>
          <p:nvPr/>
        </p:nvSpPr>
        <p:spPr>
          <a:xfrm>
            <a:off x="0" y="1199850"/>
            <a:ext cx="4871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Section</a:t>
            </a:r>
            <a:endParaRPr b="1" sz="4100">
              <a:solidFill>
                <a:schemeClr val="dk1"/>
              </a:solidFill>
              <a:latin typeface="Roboto"/>
              <a:ea typeface="Roboto"/>
              <a:cs typeface="Roboto"/>
              <a:sym typeface="Roboto"/>
            </a:endParaRPr>
          </a:p>
        </p:txBody>
      </p:sp>
      <p:sp>
        <p:nvSpPr>
          <p:cNvPr id="691" name="Google Shape;691;p80"/>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0"/>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0"/>
          <p:cNvSpPr/>
          <p:nvPr/>
        </p:nvSpPr>
        <p:spPr>
          <a:xfrm>
            <a:off x="-1281703" y="3863677"/>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4" name="Google Shape;694;p80"/>
          <p:cNvPicPr preferRelativeResize="0"/>
          <p:nvPr/>
        </p:nvPicPr>
        <p:blipFill rotWithShape="1">
          <a:blip r:embed="rId3">
            <a:alphaModFix/>
          </a:blip>
          <a:srcRect b="0" l="18229" r="18229" t="0"/>
          <a:stretch/>
        </p:blipFill>
        <p:spPr>
          <a:xfrm rot="-151">
            <a:off x="4421667" y="-345560"/>
            <a:ext cx="6815400" cy="5833500"/>
          </a:xfrm>
          <a:prstGeom prst="hexagon">
            <a:avLst>
              <a:gd fmla="val 28974" name="adj"/>
              <a:gd fmla="val 115470" name="vf"/>
            </a:avLst>
          </a:prstGeom>
          <a:noFill/>
          <a:ln>
            <a:noFill/>
          </a:ln>
        </p:spPr>
      </p:pic>
      <p:sp>
        <p:nvSpPr>
          <p:cNvPr id="695" name="Google Shape;695;p80"/>
          <p:cNvSpPr txBox="1"/>
          <p:nvPr>
            <p:ph idx="4294967295" type="title"/>
          </p:nvPr>
        </p:nvSpPr>
        <p:spPr>
          <a:xfrm>
            <a:off x="1664850" y="1946314"/>
            <a:ext cx="1542000" cy="134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200"/>
              <a:t>06</a:t>
            </a:r>
            <a:endParaRPr b="1" sz="7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1"/>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701" name="Google Shape;701;p81"/>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1"/>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1"/>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1"/>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Conclusion &amp; Future works</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2"/>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Conclusion &amp; Future Works</a:t>
            </a:r>
            <a:endParaRPr b="1" sz="4100">
              <a:solidFill>
                <a:schemeClr val="dk1"/>
              </a:solidFill>
              <a:latin typeface="Roboto"/>
              <a:ea typeface="Roboto"/>
              <a:cs typeface="Roboto"/>
              <a:sym typeface="Roboto"/>
            </a:endParaRPr>
          </a:p>
        </p:txBody>
      </p:sp>
      <p:sp>
        <p:nvSpPr>
          <p:cNvPr id="710" name="Google Shape;710;p82"/>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2"/>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2"/>
          <p:cNvSpPr/>
          <p:nvPr/>
        </p:nvSpPr>
        <p:spPr>
          <a:xfrm>
            <a:off x="-1763903" y="4381602"/>
            <a:ext cx="2609700" cy="26229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2"/>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2"/>
          <p:cNvSpPr txBox="1"/>
          <p:nvPr>
            <p:ph idx="4294967295" type="subTitle"/>
          </p:nvPr>
        </p:nvSpPr>
        <p:spPr>
          <a:xfrm>
            <a:off x="360900" y="1146325"/>
            <a:ext cx="8063100" cy="3786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More Analysis In a forthcoming works, would provide much more detail  </a:t>
            </a:r>
            <a:endParaRPr/>
          </a:p>
          <a:p>
            <a:pPr indent="-325755" lvl="0" marL="457200" rtl="0" algn="l">
              <a:spcBef>
                <a:spcPts val="0"/>
              </a:spcBef>
              <a:spcAft>
                <a:spcPts val="0"/>
              </a:spcAft>
              <a:buSzPct val="100000"/>
              <a:buChar char="❖"/>
            </a:pPr>
            <a:r>
              <a:rPr lang="en"/>
              <a:t>Mixed-effects model </a:t>
            </a:r>
            <a:endParaRPr/>
          </a:p>
          <a:p>
            <a:pPr indent="-325755" lvl="0" marL="457200" rtl="0" algn="l">
              <a:spcBef>
                <a:spcPts val="0"/>
              </a:spcBef>
              <a:spcAft>
                <a:spcPts val="0"/>
              </a:spcAft>
              <a:buSzPct val="100000"/>
              <a:buChar char="❖"/>
            </a:pPr>
            <a:r>
              <a:rPr lang="en"/>
              <a:t>Validation of the importance of each factor </a:t>
            </a:r>
            <a:endParaRPr/>
          </a:p>
          <a:p>
            <a:pPr indent="-325755" lvl="0" marL="457200" rtl="0" algn="l">
              <a:spcBef>
                <a:spcPts val="0"/>
              </a:spcBef>
              <a:spcAft>
                <a:spcPts val="0"/>
              </a:spcAft>
              <a:buSzPct val="100000"/>
              <a:buChar char="❖"/>
            </a:pPr>
            <a:r>
              <a:rPr lang="en"/>
              <a:t>Robustness of each algorithm to the factors </a:t>
            </a:r>
            <a:endParaRPr/>
          </a:p>
          <a:p>
            <a:pPr indent="-325755" lvl="0" marL="457200" rtl="0" algn="l">
              <a:spcBef>
                <a:spcPts val="0"/>
              </a:spcBef>
              <a:spcAft>
                <a:spcPts val="0"/>
              </a:spcAft>
              <a:buSzPct val="100000"/>
              <a:buChar char="❖"/>
            </a:pPr>
            <a:r>
              <a:rPr lang="en"/>
              <a:t>Detailed</a:t>
            </a:r>
            <a:r>
              <a:rPr lang="en"/>
              <a:t> analysis of application for advanced methods</a:t>
            </a:r>
            <a:endParaRPr/>
          </a:p>
          <a:p>
            <a:pPr indent="-325755" lvl="0" marL="457200" rtl="0" algn="l">
              <a:spcBef>
                <a:spcPts val="0"/>
              </a:spcBef>
              <a:spcAft>
                <a:spcPts val="0"/>
              </a:spcAft>
              <a:buSzPct val="100000"/>
              <a:buChar char="❖"/>
            </a:pPr>
            <a:r>
              <a:rPr lang="en"/>
              <a:t>Creating new benchmarks for applications</a:t>
            </a:r>
            <a:endParaRPr/>
          </a:p>
          <a:p>
            <a:pPr indent="0" lvl="0" marL="0" rtl="0" algn="l">
              <a:spcBef>
                <a:spcPts val="1200"/>
              </a:spcBef>
              <a:spcAft>
                <a:spcPts val="0"/>
              </a:spcAft>
              <a:buNone/>
            </a:pPr>
            <a:r>
              <a:rPr lang="en"/>
              <a:t>Impact of different factors </a:t>
            </a:r>
            <a:endParaRPr/>
          </a:p>
          <a:p>
            <a:pPr indent="-325755" lvl="0" marL="457200" rtl="0" algn="l">
              <a:spcBef>
                <a:spcPts val="1200"/>
              </a:spcBef>
              <a:spcAft>
                <a:spcPts val="0"/>
              </a:spcAft>
              <a:buSzPct val="100000"/>
              <a:buChar char="❖"/>
            </a:pPr>
            <a:r>
              <a:rPr lang="en"/>
              <a:t>Application</a:t>
            </a:r>
            <a:endParaRPr/>
          </a:p>
          <a:p>
            <a:pPr indent="-325755" lvl="0" marL="457200" rtl="0" algn="l">
              <a:spcBef>
                <a:spcPts val="0"/>
              </a:spcBef>
              <a:spcAft>
                <a:spcPts val="0"/>
              </a:spcAft>
              <a:buSzPct val="100000"/>
              <a:buChar char="❖"/>
            </a:pPr>
            <a:r>
              <a:rPr lang="en"/>
              <a:t>Choice of dataset </a:t>
            </a:r>
            <a:endParaRPr/>
          </a:p>
          <a:p>
            <a:pPr indent="-325755" lvl="0" marL="457200" rtl="0" algn="l">
              <a:spcBef>
                <a:spcPts val="0"/>
              </a:spcBef>
              <a:spcAft>
                <a:spcPts val="0"/>
              </a:spcAft>
              <a:buSzPct val="100000"/>
              <a:buChar char="❖"/>
            </a:pPr>
            <a:r>
              <a:rPr lang="en"/>
              <a:t>Relative frequency of data</a:t>
            </a:r>
            <a:endParaRPr/>
          </a:p>
          <a:p>
            <a:pPr indent="-325755" lvl="0" marL="457200" rtl="0" algn="l">
              <a:spcBef>
                <a:spcPts val="0"/>
              </a:spcBef>
              <a:spcAft>
                <a:spcPts val="0"/>
              </a:spcAft>
              <a:buSzPct val="100000"/>
              <a:buChar char="❖"/>
            </a:pPr>
            <a:r>
              <a:rPr lang="en"/>
              <a:t>Algorithm for use-case applications</a:t>
            </a:r>
            <a:endParaRPr/>
          </a:p>
          <a:p>
            <a:pPr indent="-325755" lvl="0" marL="457200" rtl="0" algn="l">
              <a:spcBef>
                <a:spcPts val="0"/>
              </a:spcBef>
              <a:spcAft>
                <a:spcPts val="0"/>
              </a:spcAft>
              <a:buSzPct val="100000"/>
              <a:buChar char="❖"/>
            </a:pPr>
            <a:r>
              <a:rPr lang="en"/>
              <a:t>Point difficulty  per algorithm</a:t>
            </a:r>
            <a:endParaRPr/>
          </a:p>
          <a:p>
            <a:pPr indent="-325755" lvl="0" marL="457200" rtl="0" algn="l">
              <a:spcBef>
                <a:spcPts val="0"/>
              </a:spcBef>
              <a:spcAft>
                <a:spcPts val="0"/>
              </a:spcAft>
              <a:buSzPct val="100000"/>
              <a:buChar char="❖"/>
            </a:pPr>
            <a:r>
              <a:rPr lang="en"/>
              <a:t>Irrelevant features &amp; feature Selection</a:t>
            </a:r>
            <a:endParaRPr/>
          </a:p>
          <a:p>
            <a:pPr indent="-325755" lvl="0" marL="457200" rtl="0" algn="l">
              <a:spcBef>
                <a:spcPts val="0"/>
              </a:spcBef>
              <a:spcAft>
                <a:spcPts val="0"/>
              </a:spcAft>
              <a:buSzPct val="100000"/>
              <a:buChar char="❖"/>
            </a:pPr>
            <a:r>
              <a:rPr lang="en"/>
              <a:t>Clusteredness comparison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3"/>
          <p:cNvSpPr txBox="1"/>
          <p:nvPr/>
        </p:nvSpPr>
        <p:spPr>
          <a:xfrm>
            <a:off x="1774550" y="330625"/>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Shaun Pritchard</a:t>
            </a:r>
            <a:endParaRPr b="1" sz="4100">
              <a:solidFill>
                <a:schemeClr val="dk1"/>
              </a:solidFill>
              <a:latin typeface="Roboto"/>
              <a:ea typeface="Roboto"/>
              <a:cs typeface="Roboto"/>
              <a:sym typeface="Roboto"/>
            </a:endParaRPr>
          </a:p>
        </p:txBody>
      </p:sp>
      <p:sp>
        <p:nvSpPr>
          <p:cNvPr id="720" name="Google Shape;720;p83"/>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3"/>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3"/>
          <p:cNvSpPr txBox="1"/>
          <p:nvPr>
            <p:ph idx="4294967295" type="subTitle"/>
          </p:nvPr>
        </p:nvSpPr>
        <p:spPr>
          <a:xfrm>
            <a:off x="72450" y="1119413"/>
            <a:ext cx="8999100" cy="1151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358"/>
              <a:buFont typeface="Arial"/>
              <a:buNone/>
            </a:pPr>
            <a:r>
              <a:rPr lang="en" sz="1285"/>
              <a:t>CAP 6778 * </a:t>
            </a:r>
            <a:r>
              <a:rPr b="1" lang="en" sz="1200">
                <a:latin typeface="Roboto"/>
                <a:ea typeface="Roboto"/>
                <a:cs typeface="Roboto"/>
                <a:sym typeface="Roboto"/>
              </a:rPr>
              <a:t>M. Khoshgoftaar * Nov, 25, 2021 * </a:t>
            </a:r>
            <a:r>
              <a:rPr lang="en" sz="1285"/>
              <a:t>Advanced Data Mining and Machine </a:t>
            </a:r>
            <a:r>
              <a:rPr lang="en" sz="1285"/>
              <a:t>Learning</a:t>
            </a:r>
            <a:r>
              <a:rPr lang="en" sz="1285"/>
              <a:t> </a:t>
            </a:r>
            <a:endParaRPr sz="1285"/>
          </a:p>
          <a:p>
            <a:pPr indent="0" lvl="0" marL="0" rtl="0" algn="ctr">
              <a:lnSpc>
                <a:spcPct val="100000"/>
              </a:lnSpc>
              <a:spcBef>
                <a:spcPts val="1200"/>
              </a:spcBef>
              <a:spcAft>
                <a:spcPts val="0"/>
              </a:spcAft>
              <a:buNone/>
            </a:pPr>
            <a:r>
              <a:rPr lang="en" sz="1200">
                <a:latin typeface="Roboto"/>
                <a:ea typeface="Roboto"/>
                <a:cs typeface="Roboto"/>
                <a:sym typeface="Roboto"/>
              </a:rPr>
              <a:t>Shaun Pritchard *  Florida Atlantic University ∗ Email:</a:t>
            </a:r>
            <a:r>
              <a:rPr lang="en" sz="1200" u="sng">
                <a:latin typeface="Roboto"/>
                <a:ea typeface="Roboto"/>
                <a:cs typeface="Roboto"/>
                <a:sym typeface="Roboto"/>
                <a:hlinkClick r:id="rId3"/>
              </a:rPr>
              <a:t>spritchard2021@fau.edu</a:t>
            </a:r>
            <a:endParaRPr sz="1200">
              <a:latin typeface="Roboto"/>
              <a:ea typeface="Roboto"/>
              <a:cs typeface="Roboto"/>
              <a:sym typeface="Roboto"/>
            </a:endParaRPr>
          </a:p>
          <a:p>
            <a:pPr indent="0" lvl="0" marL="0" rtl="0" algn="ctr">
              <a:lnSpc>
                <a:spcPct val="105000"/>
              </a:lnSpc>
              <a:spcBef>
                <a:spcPts val="0"/>
              </a:spcBef>
              <a:spcAft>
                <a:spcPts val="0"/>
              </a:spcAft>
              <a:buClr>
                <a:schemeClr val="dk1"/>
              </a:buClr>
              <a:buSzPts val="358"/>
              <a:buFont typeface="Arial"/>
              <a:buNone/>
            </a:pPr>
            <a:r>
              <a:t/>
            </a:r>
            <a:endParaRPr b="1" sz="1285"/>
          </a:p>
          <a:p>
            <a:pPr indent="0" lvl="0" marL="0" rtl="0" algn="l">
              <a:lnSpc>
                <a:spcPct val="105000"/>
              </a:lnSpc>
              <a:spcBef>
                <a:spcPts val="1200"/>
              </a:spcBef>
              <a:spcAft>
                <a:spcPts val="1200"/>
              </a:spcAft>
              <a:buSzPts val="358"/>
              <a:buNone/>
            </a:pPr>
            <a:r>
              <a:t/>
            </a:r>
            <a:endParaRPr sz="1285"/>
          </a:p>
        </p:txBody>
      </p:sp>
      <p:grpSp>
        <p:nvGrpSpPr>
          <p:cNvPr id="723" name="Google Shape;723;p83"/>
          <p:cNvGrpSpPr/>
          <p:nvPr/>
        </p:nvGrpSpPr>
        <p:grpSpPr>
          <a:xfrm>
            <a:off x="3867504" y="1856230"/>
            <a:ext cx="1253391" cy="356866"/>
            <a:chOff x="5655592" y="2837357"/>
            <a:chExt cx="1253391" cy="356866"/>
          </a:xfrm>
        </p:grpSpPr>
        <p:grpSp>
          <p:nvGrpSpPr>
            <p:cNvPr id="724" name="Google Shape;724;p83"/>
            <p:cNvGrpSpPr/>
            <p:nvPr/>
          </p:nvGrpSpPr>
          <p:grpSpPr>
            <a:xfrm>
              <a:off x="5655592" y="2837357"/>
              <a:ext cx="356865" cy="356866"/>
              <a:chOff x="2866317" y="3817357"/>
              <a:chExt cx="356865" cy="356866"/>
            </a:xfrm>
          </p:grpSpPr>
          <p:sp>
            <p:nvSpPr>
              <p:cNvPr id="725" name="Google Shape;725;p83"/>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gradFill>
                <a:gsLst>
                  <a:gs pos="0">
                    <a:srgbClr val="9900FF"/>
                  </a:gs>
                  <a:gs pos="100000">
                    <a:srgbClr val="005DFF"/>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83"/>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83"/>
            <p:cNvGrpSpPr/>
            <p:nvPr/>
          </p:nvGrpSpPr>
          <p:grpSpPr>
            <a:xfrm>
              <a:off x="6104025" y="2837357"/>
              <a:ext cx="356865" cy="356498"/>
              <a:chOff x="3314750" y="3817357"/>
              <a:chExt cx="356865" cy="356498"/>
            </a:xfrm>
          </p:grpSpPr>
          <p:sp>
            <p:nvSpPr>
              <p:cNvPr id="728" name="Google Shape;728;p83"/>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gradFill>
                <a:gsLst>
                  <a:gs pos="0">
                    <a:srgbClr val="FF009B"/>
                  </a:gs>
                  <a:gs pos="100000">
                    <a:srgbClr val="9900FF"/>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83"/>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83"/>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3"/>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83"/>
            <p:cNvGrpSpPr/>
            <p:nvPr/>
          </p:nvGrpSpPr>
          <p:grpSpPr>
            <a:xfrm>
              <a:off x="6552485" y="2837357"/>
              <a:ext cx="356498" cy="356498"/>
              <a:chOff x="4211985" y="3817357"/>
              <a:chExt cx="356498" cy="356498"/>
            </a:xfrm>
          </p:grpSpPr>
          <p:sp>
            <p:nvSpPr>
              <p:cNvPr id="733" name="Google Shape;733;p83"/>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gradFill>
                <a:gsLst>
                  <a:gs pos="0">
                    <a:srgbClr val="00ACFF"/>
                  </a:gs>
                  <a:gs pos="100000">
                    <a:srgbClr val="005DFF"/>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83"/>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735" name="Google Shape;735;p83"/>
          <p:cNvPicPr preferRelativeResize="0"/>
          <p:nvPr/>
        </p:nvPicPr>
        <p:blipFill rotWithShape="1">
          <a:blip r:embed="rId4">
            <a:alphaModFix/>
          </a:blip>
          <a:srcRect b="0" l="18229" r="18229" t="0"/>
          <a:stretch/>
        </p:blipFill>
        <p:spPr>
          <a:xfrm rot="-702">
            <a:off x="3024500" y="2536193"/>
            <a:ext cx="2939400" cy="2166600"/>
          </a:xfrm>
          <a:prstGeom prst="hexagon">
            <a:avLst>
              <a:gd fmla="val 28974" name="adj"/>
              <a:gd fmla="val 115470" name="vf"/>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nvSpPr>
        <p:spPr>
          <a:xfrm>
            <a:off x="1765625" y="0"/>
            <a:ext cx="5439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Outline</a:t>
            </a:r>
            <a:endParaRPr b="1" sz="4100">
              <a:solidFill>
                <a:schemeClr val="dk1"/>
              </a:solidFill>
              <a:latin typeface="Roboto"/>
              <a:ea typeface="Roboto"/>
              <a:cs typeface="Roboto"/>
              <a:sym typeface="Roboto"/>
            </a:endParaRPr>
          </a:p>
        </p:txBody>
      </p:sp>
      <p:sp>
        <p:nvSpPr>
          <p:cNvPr id="299" name="Google Shape;299;p40"/>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7667576" y="-18564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4294967295" type="subTitle"/>
          </p:nvPr>
        </p:nvSpPr>
        <p:spPr>
          <a:xfrm>
            <a:off x="105900" y="815700"/>
            <a:ext cx="9038100" cy="39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a:t>
            </a:r>
            <a:endParaRPr/>
          </a:p>
          <a:p>
            <a:pPr indent="-317500" lvl="1" marL="914400" rtl="0" algn="l">
              <a:spcBef>
                <a:spcPts val="0"/>
              </a:spcBef>
              <a:spcAft>
                <a:spcPts val="0"/>
              </a:spcAft>
              <a:buSzPts val="1400"/>
              <a:buChar char="➢"/>
            </a:pPr>
            <a:r>
              <a:rPr lang="en"/>
              <a:t>Outline</a:t>
            </a:r>
            <a:endParaRPr/>
          </a:p>
          <a:p>
            <a:pPr indent="-317500" lvl="1" marL="914400" rtl="0" algn="l">
              <a:spcBef>
                <a:spcPts val="0"/>
              </a:spcBef>
              <a:spcAft>
                <a:spcPts val="0"/>
              </a:spcAft>
              <a:buSzPts val="1400"/>
              <a:buChar char="➢"/>
            </a:pPr>
            <a:r>
              <a:rPr lang="en"/>
              <a:t>Defining anomaly detection</a:t>
            </a:r>
            <a:endParaRPr/>
          </a:p>
          <a:p>
            <a:pPr indent="-317500" lvl="1" marL="914400" rtl="0" algn="l">
              <a:spcBef>
                <a:spcPts val="0"/>
              </a:spcBef>
              <a:spcAft>
                <a:spcPts val="0"/>
              </a:spcAft>
              <a:buSzPts val="1400"/>
              <a:buChar char="➢"/>
            </a:pPr>
            <a:r>
              <a:rPr lang="en"/>
              <a:t>Setting of outlier detection</a:t>
            </a:r>
            <a:endParaRPr/>
          </a:p>
          <a:p>
            <a:pPr indent="-317500" lvl="1" marL="914400" rtl="0" algn="l">
              <a:spcBef>
                <a:spcPts val="0"/>
              </a:spcBef>
              <a:spcAft>
                <a:spcPts val="0"/>
              </a:spcAft>
              <a:buSzPts val="1400"/>
              <a:buChar char="➢"/>
            </a:pPr>
            <a:r>
              <a:rPr lang="en"/>
              <a:t>Datasets for unsupervised detection</a:t>
            </a:r>
            <a:endParaRPr/>
          </a:p>
          <a:p>
            <a:pPr indent="-317500" lvl="1" marL="914400" rtl="0" algn="l">
              <a:spcBef>
                <a:spcPts val="0"/>
              </a:spcBef>
              <a:spcAft>
                <a:spcPts val="0"/>
              </a:spcAft>
              <a:buSzPts val="1400"/>
              <a:buChar char="➢"/>
            </a:pPr>
            <a:r>
              <a:rPr lang="en"/>
              <a:t>Assumptions about anomaly detection</a:t>
            </a:r>
            <a:endParaRPr/>
          </a:p>
          <a:p>
            <a:pPr indent="-317500" lvl="1" marL="914400" rtl="0" algn="l">
              <a:spcBef>
                <a:spcPts val="0"/>
              </a:spcBef>
              <a:spcAft>
                <a:spcPts val="0"/>
              </a:spcAft>
              <a:buSzPts val="1400"/>
              <a:buChar char="➢"/>
            </a:pPr>
            <a:r>
              <a:rPr lang="en"/>
              <a:t>Defining detection methods</a:t>
            </a:r>
            <a:endParaRPr/>
          </a:p>
          <a:p>
            <a:pPr indent="0" lvl="0" marL="457200" rtl="0" algn="l">
              <a:lnSpc>
                <a:spcPct val="100000"/>
              </a:lnSpc>
              <a:spcBef>
                <a:spcPts val="120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Defining Anomaly Detection</a:t>
            </a:r>
            <a:endParaRPr b="1" sz="4100">
              <a:solidFill>
                <a:schemeClr val="dk1"/>
              </a:solidFill>
              <a:latin typeface="Roboto"/>
              <a:ea typeface="Roboto"/>
              <a:cs typeface="Roboto"/>
              <a:sym typeface="Roboto"/>
            </a:endParaRPr>
          </a:p>
        </p:txBody>
      </p:sp>
      <p:sp>
        <p:nvSpPr>
          <p:cNvPr id="308" name="Google Shape;308;p41"/>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txBox="1"/>
          <p:nvPr>
            <p:ph idx="4294967295" type="subTitle"/>
          </p:nvPr>
        </p:nvSpPr>
        <p:spPr>
          <a:xfrm>
            <a:off x="155525" y="1900775"/>
            <a:ext cx="7058400" cy="255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a:t>
            </a:r>
            <a:r>
              <a:rPr lang="en"/>
              <a:t> </a:t>
            </a:r>
            <a:endParaRPr/>
          </a:p>
          <a:p>
            <a:pPr indent="-342900" lvl="0" marL="457200" rtl="0" algn="l">
              <a:spcBef>
                <a:spcPts val="0"/>
              </a:spcBef>
              <a:spcAft>
                <a:spcPts val="0"/>
              </a:spcAft>
              <a:buSzPts val="1800"/>
              <a:buChar char="❖"/>
            </a:pPr>
            <a:r>
              <a:rPr lang="en"/>
              <a:t>What a Mixture of “nominal” points and “anomaly” points </a:t>
            </a:r>
            <a:endParaRPr/>
          </a:p>
          <a:p>
            <a:pPr indent="-342900" lvl="0" marL="457200" rtl="0" algn="l">
              <a:spcBef>
                <a:spcPts val="0"/>
              </a:spcBef>
              <a:spcAft>
                <a:spcPts val="0"/>
              </a:spcAft>
              <a:buSzPts val="1800"/>
              <a:buChar char="❖"/>
            </a:pPr>
            <a:r>
              <a:rPr lang="en"/>
              <a:t>Anomaly points are generative by a </a:t>
            </a:r>
            <a:r>
              <a:rPr lang="en"/>
              <a:t>different</a:t>
            </a:r>
            <a:r>
              <a:rPr lang="en"/>
              <a:t>  process than the nominal points</a:t>
            </a:r>
            <a:endParaRPr/>
          </a:p>
          <a:p>
            <a:pPr indent="-342900" lvl="0" marL="457200" rtl="0" algn="l">
              <a:spcBef>
                <a:spcPts val="0"/>
              </a:spcBef>
              <a:spcAft>
                <a:spcPts val="0"/>
              </a:spcAft>
              <a:buSzPts val="1800"/>
              <a:buChar char="❖"/>
            </a:pPr>
            <a:r>
              <a:rPr lang="en"/>
              <a:t>Anomaly detector:           = the anomaly score</a:t>
            </a:r>
            <a:endParaRPr/>
          </a:p>
          <a:p>
            <a:pPr indent="-342900" lvl="0" marL="457200" rtl="0" algn="l">
              <a:spcBef>
                <a:spcPts val="0"/>
              </a:spcBef>
              <a:spcAft>
                <a:spcPts val="0"/>
              </a:spcAft>
              <a:buSzPts val="1800"/>
              <a:buChar char="❖"/>
            </a:pPr>
            <a:r>
              <a:rPr lang="en"/>
              <a:t>Goals</a:t>
            </a:r>
            <a:endParaRPr/>
          </a:p>
          <a:p>
            <a:pPr indent="-317500" lvl="1" marL="914400" rtl="0" algn="l">
              <a:spcBef>
                <a:spcPts val="0"/>
              </a:spcBef>
              <a:spcAft>
                <a:spcPts val="0"/>
              </a:spcAft>
              <a:buSzPts val="1400"/>
              <a:buChar char="➢"/>
            </a:pPr>
            <a:r>
              <a:rPr lang="en"/>
              <a:t>Find all the anomalies in the training data</a:t>
            </a:r>
            <a:endParaRPr/>
          </a:p>
          <a:p>
            <a:pPr indent="-317500" lvl="1" marL="914400" rtl="0" algn="l">
              <a:spcBef>
                <a:spcPts val="0"/>
              </a:spcBef>
              <a:spcAft>
                <a:spcPts val="0"/>
              </a:spcAft>
              <a:buSzPts val="1400"/>
              <a:buChar char="➢"/>
            </a:pPr>
            <a:r>
              <a:rPr lang="en"/>
              <a:t>Determine whether a new </a:t>
            </a:r>
            <a:r>
              <a:rPr lang="en"/>
              <a:t>query</a:t>
            </a:r>
            <a:r>
              <a:rPr lang="en"/>
              <a:t> point       ia an anomaly</a:t>
            </a:r>
            <a:endParaRPr/>
          </a:p>
        </p:txBody>
      </p:sp>
      <p:pic>
        <p:nvPicPr>
          <p:cNvPr descr="{&quot;aid&quot;:null,&quot;backgroundColor&quot;:&quot;#212121&quot;,&quot;type&quot;:&quot;$$&quot;,&quot;id&quot;:&quot;1&quot;,&quot;code&quot;:&quot;$$\\left\\{X_{i\\,},...,X_{n},\\,each\\,X_{i\\,}∈\\,\\mathbb{R}^{d}\\right\\}\\,$$&quot;,&quot;backgroundColorModified&quot;:false,&quot;font&quot;:{&quot;family&quot;:&quot;Arial&quot;,&quot;size&quot;:18,&quot;color&quot;:&quot;#ADADAD&quot;},&quot;ts&quot;:1639083953766,&quot;cs&quot;:&quot;OgTXcamItbLkAm7ZTrsspQ==&quot;,&quot;size&quot;:{&quot;width&quot;:348.3333333333333,&quot;height&quot;:35.333333333333336}}" id="312" name="Google Shape;312;p41"/>
          <p:cNvPicPr preferRelativeResize="0"/>
          <p:nvPr/>
        </p:nvPicPr>
        <p:blipFill>
          <a:blip r:embed="rId3">
            <a:alphaModFix/>
          </a:blip>
          <a:stretch>
            <a:fillRect/>
          </a:stretch>
        </p:blipFill>
        <p:spPr>
          <a:xfrm>
            <a:off x="1344000" y="2009222"/>
            <a:ext cx="3317875" cy="336550"/>
          </a:xfrm>
          <a:prstGeom prst="rect">
            <a:avLst/>
          </a:prstGeom>
          <a:noFill/>
          <a:ln>
            <a:noFill/>
          </a:ln>
        </p:spPr>
      </p:pic>
      <p:pic>
        <p:nvPicPr>
          <p:cNvPr descr="{&quot;aid&quot;:null,&quot;backgroundColor&quot;:&quot;#212121&quot;,&quot;id&quot;:&quot;2&quot;,&quot;code&quot;:&quot;$$A\\left(x\\right)$$&quot;,&quot;type&quot;:&quot;$$&quot;,&quot;font&quot;:{&quot;size&quot;:18,&quot;color&quot;:&quot;#ADADAD&quot;,&quot;family&quot;:&quot;Arial&quot;},&quot;backgroundColorModified&quot;:false,&quot;ts&quot;:1639084029747,&quot;cs&quot;:&quot;ZHgYP+avKFzAWcO+XgYFNg==&quot;,&quot;size&quot;:{&quot;width&quot;:55.666666666666664,&quot;height&quot;:28.333333333333332}}" id="313" name="Google Shape;313;p41"/>
          <p:cNvPicPr preferRelativeResize="0"/>
          <p:nvPr/>
        </p:nvPicPr>
        <p:blipFill>
          <a:blip r:embed="rId4">
            <a:alphaModFix/>
          </a:blip>
          <a:stretch>
            <a:fillRect/>
          </a:stretch>
        </p:blipFill>
        <p:spPr>
          <a:xfrm>
            <a:off x="2632850" y="3245888"/>
            <a:ext cx="530225" cy="269875"/>
          </a:xfrm>
          <a:prstGeom prst="rect">
            <a:avLst/>
          </a:prstGeom>
          <a:noFill/>
          <a:ln>
            <a:noFill/>
          </a:ln>
        </p:spPr>
      </p:pic>
      <p:pic>
        <p:nvPicPr>
          <p:cNvPr descr="{&quot;type&quot;:&quot;$$&quot;,&quot;code&quot;:&quot;$$X_{q}$$&quot;,&quot;font&quot;:{&quot;color&quot;:&quot;#ADADAD&quot;,&quot;family&quot;:&quot;Arial&quot;,&quot;size&quot;:14},&quot;backgroundColorModified&quot;:false,&quot;aid&quot;:null,&quot;id&quot;:&quot;3&quot;,&quot;backgroundColor&quot;:&quot;#212121&quot;,&quot;ts&quot;:1639084121358,&quot;cs&quot;:&quot;+xeSwR+N+WOxzaODMEPpMg==&quot;,&quot;size&quot;:{&quot;width&quot;:24.833333333333332,&quot;height&quot;:21.333333333333332}}" id="314" name="Google Shape;314;p41"/>
          <p:cNvPicPr preferRelativeResize="0"/>
          <p:nvPr/>
        </p:nvPicPr>
        <p:blipFill>
          <a:blip r:embed="rId5">
            <a:alphaModFix/>
          </a:blip>
          <a:stretch>
            <a:fillRect/>
          </a:stretch>
        </p:blipFill>
        <p:spPr>
          <a:xfrm>
            <a:off x="4170000" y="4144350"/>
            <a:ext cx="236538" cy="203200"/>
          </a:xfrm>
          <a:prstGeom prst="rect">
            <a:avLst/>
          </a:prstGeom>
          <a:noFill/>
          <a:ln>
            <a:noFill/>
          </a:ln>
        </p:spPr>
      </p:pic>
      <p:sp>
        <p:nvSpPr>
          <p:cNvPr id="315" name="Google Shape;315;p41"/>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Setting of outlier detection</a:t>
            </a:r>
            <a:endParaRPr b="1" sz="4100">
              <a:solidFill>
                <a:schemeClr val="dk1"/>
              </a:solidFill>
              <a:latin typeface="Roboto"/>
              <a:ea typeface="Roboto"/>
              <a:cs typeface="Roboto"/>
              <a:sym typeface="Roboto"/>
            </a:endParaRPr>
          </a:p>
        </p:txBody>
      </p:sp>
      <p:sp>
        <p:nvSpPr>
          <p:cNvPr id="321" name="Google Shape;321;p42"/>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p:nvPr/>
        </p:nvSpPr>
        <p:spPr>
          <a:xfrm>
            <a:off x="7816651" y="-1964101"/>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txBox="1"/>
          <p:nvPr>
            <p:ph idx="4294967295" type="subTitle"/>
          </p:nvPr>
        </p:nvSpPr>
        <p:spPr>
          <a:xfrm>
            <a:off x="155525" y="1900775"/>
            <a:ext cx="7058400" cy="25383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lang="en" sz="2200"/>
              <a:t>Supervised Training </a:t>
            </a:r>
            <a:endParaRPr sz="2200"/>
          </a:p>
          <a:p>
            <a:pPr indent="-334327" lvl="1" marL="914400" rtl="0" algn="l">
              <a:spcBef>
                <a:spcPts val="0"/>
              </a:spcBef>
              <a:spcAft>
                <a:spcPts val="0"/>
              </a:spcAft>
              <a:buSzPct val="100000"/>
              <a:buChar char="➢"/>
            </a:pPr>
            <a:r>
              <a:rPr lang="en" sz="1800"/>
              <a:t>Data labeled with “nominal” or “anomaly” </a:t>
            </a:r>
            <a:endParaRPr sz="1800"/>
          </a:p>
          <a:p>
            <a:pPr indent="-357822" lvl="0" marL="457200" rtl="0" algn="l">
              <a:spcBef>
                <a:spcPts val="0"/>
              </a:spcBef>
              <a:spcAft>
                <a:spcPts val="0"/>
              </a:spcAft>
              <a:buSzPct val="100000"/>
              <a:buChar char="❖"/>
            </a:pPr>
            <a:r>
              <a:rPr lang="en" sz="2200"/>
              <a:t>Clean </a:t>
            </a:r>
            <a:endParaRPr sz="2200"/>
          </a:p>
          <a:p>
            <a:pPr indent="-334327" lvl="1" marL="914400" rtl="0" algn="l">
              <a:spcBef>
                <a:spcPts val="0"/>
              </a:spcBef>
              <a:spcAft>
                <a:spcPts val="0"/>
              </a:spcAft>
              <a:buSzPct val="100000"/>
              <a:buChar char="➢"/>
            </a:pPr>
            <a:r>
              <a:rPr lang="en" sz="1800"/>
              <a:t>Training data are all “nominal”, test data may be contaminated with “anomaly” points. </a:t>
            </a:r>
            <a:endParaRPr sz="1800"/>
          </a:p>
          <a:p>
            <a:pPr indent="-357822" lvl="0" marL="457200" rtl="0" algn="l">
              <a:spcBef>
                <a:spcPts val="0"/>
              </a:spcBef>
              <a:spcAft>
                <a:spcPts val="0"/>
              </a:spcAft>
              <a:buSzPct val="100000"/>
              <a:buChar char="❖"/>
            </a:pPr>
            <a:r>
              <a:rPr lang="en" sz="2200"/>
              <a:t>Unsupervised Training </a:t>
            </a:r>
            <a:endParaRPr sz="2200"/>
          </a:p>
          <a:p>
            <a:pPr indent="-334327" lvl="1" marL="914400" rtl="0" algn="l">
              <a:spcBef>
                <a:spcPts val="0"/>
              </a:spcBef>
              <a:spcAft>
                <a:spcPts val="0"/>
              </a:spcAft>
              <a:buSzPct val="100000"/>
              <a:buChar char="➢"/>
            </a:pPr>
            <a:r>
              <a:rPr lang="en" sz="1800"/>
              <a:t>data consist of mixture of “nominal” and “anomaly” points  </a:t>
            </a:r>
            <a:endParaRPr sz="1800"/>
          </a:p>
          <a:p>
            <a:pPr indent="0" lvl="0" marL="457200" rtl="0" algn="l">
              <a:spcBef>
                <a:spcPts val="1200"/>
              </a:spcBef>
              <a:spcAft>
                <a:spcPts val="1200"/>
              </a:spcAft>
              <a:buNone/>
            </a:pPr>
            <a:r>
              <a:t/>
            </a:r>
            <a:endParaRPr i="1"/>
          </a:p>
        </p:txBody>
      </p:sp>
      <p:sp>
        <p:nvSpPr>
          <p:cNvPr id="325" name="Google Shape;325;p42"/>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nvSpPr>
        <p:spPr>
          <a:xfrm>
            <a:off x="49775" y="330625"/>
            <a:ext cx="90942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chemeClr val="dk1"/>
                </a:solidFill>
                <a:latin typeface="Roboto"/>
                <a:ea typeface="Roboto"/>
                <a:cs typeface="Roboto"/>
                <a:sym typeface="Roboto"/>
              </a:rPr>
              <a:t>Datasets for Unsupervised Detection</a:t>
            </a:r>
            <a:endParaRPr b="1" sz="4100">
              <a:solidFill>
                <a:schemeClr val="dk1"/>
              </a:solidFill>
              <a:latin typeface="Roboto"/>
              <a:ea typeface="Roboto"/>
              <a:cs typeface="Roboto"/>
              <a:sym typeface="Roboto"/>
            </a:endParaRPr>
          </a:p>
        </p:txBody>
      </p:sp>
      <p:sp>
        <p:nvSpPr>
          <p:cNvPr id="331" name="Google Shape;331;p43"/>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8549751" y="-220317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txBox="1"/>
          <p:nvPr>
            <p:ph idx="4294967295" type="subTitle"/>
          </p:nvPr>
        </p:nvSpPr>
        <p:spPr>
          <a:xfrm>
            <a:off x="155525" y="1900775"/>
            <a:ext cx="8925600" cy="29601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D</a:t>
            </a:r>
            <a:r>
              <a:rPr lang="en" sz="2700"/>
              <a:t>atasets drawn from specific application problems</a:t>
            </a:r>
            <a:endParaRPr sz="2700"/>
          </a:p>
          <a:p>
            <a:pPr indent="-400050" lvl="0" marL="457200" rtl="0" algn="l">
              <a:spcBef>
                <a:spcPts val="0"/>
              </a:spcBef>
              <a:spcAft>
                <a:spcPts val="0"/>
              </a:spcAft>
              <a:buSzPts val="2700"/>
              <a:buChar char="❖"/>
            </a:pPr>
            <a:r>
              <a:rPr lang="en" sz="2700"/>
              <a:t>Synthetic datasets</a:t>
            </a:r>
            <a:endParaRPr sz="2700"/>
          </a:p>
          <a:p>
            <a:pPr indent="-400050" lvl="0" marL="457200" rtl="0" algn="l">
              <a:spcBef>
                <a:spcPts val="0"/>
              </a:spcBef>
              <a:spcAft>
                <a:spcPts val="0"/>
              </a:spcAft>
              <a:buSzPts val="2700"/>
              <a:buChar char="❖"/>
            </a:pPr>
            <a:r>
              <a:rPr lang="en" sz="2700"/>
              <a:t>Constructed from supervised classification problems</a:t>
            </a:r>
            <a:endParaRPr sz="2700"/>
          </a:p>
        </p:txBody>
      </p:sp>
      <p:sp>
        <p:nvSpPr>
          <p:cNvPr id="335" name="Google Shape;335;p43"/>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nvSpPr>
        <p:spPr>
          <a:xfrm>
            <a:off x="49775" y="330625"/>
            <a:ext cx="9094200" cy="7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500">
                <a:solidFill>
                  <a:schemeClr val="dk1"/>
                </a:solidFill>
                <a:latin typeface="Roboto"/>
                <a:ea typeface="Roboto"/>
                <a:cs typeface="Roboto"/>
                <a:sym typeface="Roboto"/>
              </a:rPr>
              <a:t>Assumptions About Anomaly Distributions</a:t>
            </a:r>
            <a:endParaRPr b="1" sz="3500">
              <a:solidFill>
                <a:schemeClr val="dk1"/>
              </a:solidFill>
              <a:latin typeface="Roboto"/>
              <a:ea typeface="Roboto"/>
              <a:cs typeface="Roboto"/>
              <a:sym typeface="Roboto"/>
            </a:endParaRPr>
          </a:p>
        </p:txBody>
      </p:sp>
      <p:sp>
        <p:nvSpPr>
          <p:cNvPr id="341" name="Google Shape;341;p44"/>
          <p:cNvSpPr/>
          <p:nvPr/>
        </p:nvSpPr>
        <p:spPr>
          <a:xfrm>
            <a:off x="6534005" y="3730548"/>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p:nvPr/>
        </p:nvSpPr>
        <p:spPr>
          <a:xfrm>
            <a:off x="-1482995" y="-2921902"/>
            <a:ext cx="4236689" cy="2448747"/>
          </a:xfrm>
          <a:custGeom>
            <a:rect b="b" l="l" r="r" t="t"/>
            <a:pathLst>
              <a:path extrusionOk="0" h="164594" w="285059">
                <a:moveTo>
                  <a:pt x="142529" y="807"/>
                </a:moveTo>
                <a:lnTo>
                  <a:pt x="170183" y="16822"/>
                </a:lnTo>
                <a:lnTo>
                  <a:pt x="142529" y="32780"/>
                </a:lnTo>
                <a:lnTo>
                  <a:pt x="114876" y="16822"/>
                </a:lnTo>
                <a:lnTo>
                  <a:pt x="142529" y="807"/>
                </a:lnTo>
                <a:close/>
                <a:moveTo>
                  <a:pt x="114185" y="17226"/>
                </a:moveTo>
                <a:lnTo>
                  <a:pt x="141838" y="33184"/>
                </a:lnTo>
                <a:lnTo>
                  <a:pt x="114185" y="49142"/>
                </a:lnTo>
                <a:lnTo>
                  <a:pt x="86532" y="33184"/>
                </a:lnTo>
                <a:lnTo>
                  <a:pt x="114185" y="17226"/>
                </a:lnTo>
                <a:close/>
                <a:moveTo>
                  <a:pt x="170874" y="17226"/>
                </a:moveTo>
                <a:lnTo>
                  <a:pt x="198527" y="33184"/>
                </a:lnTo>
                <a:lnTo>
                  <a:pt x="170874" y="49142"/>
                </a:lnTo>
                <a:lnTo>
                  <a:pt x="143278" y="33184"/>
                </a:lnTo>
                <a:lnTo>
                  <a:pt x="170874" y="17226"/>
                </a:lnTo>
                <a:close/>
                <a:moveTo>
                  <a:pt x="199276" y="33587"/>
                </a:moveTo>
                <a:lnTo>
                  <a:pt x="226872" y="49545"/>
                </a:lnTo>
                <a:lnTo>
                  <a:pt x="199276" y="65503"/>
                </a:lnTo>
                <a:lnTo>
                  <a:pt x="171623" y="49545"/>
                </a:lnTo>
                <a:lnTo>
                  <a:pt x="199276" y="33587"/>
                </a:lnTo>
                <a:close/>
                <a:moveTo>
                  <a:pt x="85783" y="33587"/>
                </a:moveTo>
                <a:lnTo>
                  <a:pt x="113436" y="49545"/>
                </a:lnTo>
                <a:lnTo>
                  <a:pt x="85783" y="65561"/>
                </a:lnTo>
                <a:lnTo>
                  <a:pt x="58187" y="49545"/>
                </a:lnTo>
                <a:lnTo>
                  <a:pt x="85783" y="33587"/>
                </a:lnTo>
                <a:close/>
                <a:moveTo>
                  <a:pt x="142529" y="33587"/>
                </a:moveTo>
                <a:lnTo>
                  <a:pt x="170183" y="49545"/>
                </a:lnTo>
                <a:lnTo>
                  <a:pt x="142529" y="65561"/>
                </a:lnTo>
                <a:lnTo>
                  <a:pt x="114876" y="49545"/>
                </a:lnTo>
                <a:lnTo>
                  <a:pt x="142529" y="33587"/>
                </a:lnTo>
                <a:close/>
                <a:moveTo>
                  <a:pt x="57438" y="49948"/>
                </a:moveTo>
                <a:lnTo>
                  <a:pt x="85091" y="65906"/>
                </a:lnTo>
                <a:lnTo>
                  <a:pt x="57438" y="81865"/>
                </a:lnTo>
                <a:lnTo>
                  <a:pt x="29785" y="65906"/>
                </a:lnTo>
                <a:lnTo>
                  <a:pt x="57438" y="49948"/>
                </a:lnTo>
                <a:close/>
                <a:moveTo>
                  <a:pt x="114185" y="49948"/>
                </a:moveTo>
                <a:lnTo>
                  <a:pt x="141838" y="65906"/>
                </a:lnTo>
                <a:lnTo>
                  <a:pt x="114185" y="81865"/>
                </a:lnTo>
                <a:lnTo>
                  <a:pt x="86532" y="65906"/>
                </a:lnTo>
                <a:lnTo>
                  <a:pt x="114185" y="49948"/>
                </a:lnTo>
                <a:close/>
                <a:moveTo>
                  <a:pt x="170874" y="49948"/>
                </a:moveTo>
                <a:lnTo>
                  <a:pt x="198527" y="65906"/>
                </a:lnTo>
                <a:lnTo>
                  <a:pt x="170874" y="81865"/>
                </a:lnTo>
                <a:lnTo>
                  <a:pt x="143278" y="65906"/>
                </a:lnTo>
                <a:lnTo>
                  <a:pt x="170874" y="49948"/>
                </a:lnTo>
                <a:close/>
                <a:moveTo>
                  <a:pt x="227621" y="49948"/>
                </a:moveTo>
                <a:lnTo>
                  <a:pt x="255274" y="65906"/>
                </a:lnTo>
                <a:lnTo>
                  <a:pt x="227621" y="81865"/>
                </a:lnTo>
                <a:lnTo>
                  <a:pt x="199967" y="65906"/>
                </a:lnTo>
                <a:lnTo>
                  <a:pt x="227621" y="49948"/>
                </a:lnTo>
                <a:close/>
                <a:moveTo>
                  <a:pt x="29093" y="66310"/>
                </a:moveTo>
                <a:lnTo>
                  <a:pt x="56747" y="82268"/>
                </a:lnTo>
                <a:lnTo>
                  <a:pt x="29093" y="98226"/>
                </a:lnTo>
                <a:lnTo>
                  <a:pt x="1440" y="82268"/>
                </a:lnTo>
                <a:lnTo>
                  <a:pt x="29093" y="66310"/>
                </a:lnTo>
                <a:close/>
                <a:moveTo>
                  <a:pt x="85783" y="66310"/>
                </a:moveTo>
                <a:lnTo>
                  <a:pt x="113436" y="82268"/>
                </a:lnTo>
                <a:lnTo>
                  <a:pt x="85783" y="98226"/>
                </a:lnTo>
                <a:lnTo>
                  <a:pt x="58187" y="82268"/>
                </a:lnTo>
                <a:lnTo>
                  <a:pt x="85783" y="66310"/>
                </a:lnTo>
                <a:close/>
                <a:moveTo>
                  <a:pt x="142529" y="66310"/>
                </a:moveTo>
                <a:lnTo>
                  <a:pt x="170183" y="82268"/>
                </a:lnTo>
                <a:lnTo>
                  <a:pt x="142529" y="98226"/>
                </a:lnTo>
                <a:lnTo>
                  <a:pt x="114876" y="82268"/>
                </a:lnTo>
                <a:lnTo>
                  <a:pt x="142529" y="66310"/>
                </a:lnTo>
                <a:close/>
                <a:moveTo>
                  <a:pt x="199276" y="66310"/>
                </a:moveTo>
                <a:lnTo>
                  <a:pt x="226872" y="82268"/>
                </a:lnTo>
                <a:lnTo>
                  <a:pt x="199276" y="98226"/>
                </a:lnTo>
                <a:lnTo>
                  <a:pt x="171623" y="82268"/>
                </a:lnTo>
                <a:lnTo>
                  <a:pt x="199276" y="66310"/>
                </a:lnTo>
                <a:close/>
                <a:moveTo>
                  <a:pt x="255965" y="66310"/>
                </a:moveTo>
                <a:lnTo>
                  <a:pt x="283618" y="82268"/>
                </a:lnTo>
                <a:lnTo>
                  <a:pt x="255965" y="98226"/>
                </a:lnTo>
                <a:lnTo>
                  <a:pt x="228312" y="82268"/>
                </a:lnTo>
                <a:lnTo>
                  <a:pt x="255965" y="66310"/>
                </a:lnTo>
                <a:close/>
                <a:moveTo>
                  <a:pt x="57438" y="82729"/>
                </a:moveTo>
                <a:lnTo>
                  <a:pt x="85091" y="98687"/>
                </a:lnTo>
                <a:lnTo>
                  <a:pt x="57438" y="114645"/>
                </a:lnTo>
                <a:lnTo>
                  <a:pt x="29785" y="98687"/>
                </a:lnTo>
                <a:lnTo>
                  <a:pt x="57438" y="82729"/>
                </a:lnTo>
                <a:close/>
                <a:moveTo>
                  <a:pt x="114185" y="82729"/>
                </a:moveTo>
                <a:lnTo>
                  <a:pt x="141838" y="98687"/>
                </a:lnTo>
                <a:lnTo>
                  <a:pt x="114185" y="114645"/>
                </a:lnTo>
                <a:lnTo>
                  <a:pt x="86532" y="98687"/>
                </a:lnTo>
                <a:lnTo>
                  <a:pt x="114185" y="82729"/>
                </a:lnTo>
                <a:close/>
                <a:moveTo>
                  <a:pt x="170874" y="82729"/>
                </a:moveTo>
                <a:lnTo>
                  <a:pt x="198527" y="98687"/>
                </a:lnTo>
                <a:lnTo>
                  <a:pt x="170874" y="114645"/>
                </a:lnTo>
                <a:lnTo>
                  <a:pt x="143278" y="98687"/>
                </a:lnTo>
                <a:lnTo>
                  <a:pt x="170874" y="82729"/>
                </a:lnTo>
                <a:close/>
                <a:moveTo>
                  <a:pt x="227621" y="82729"/>
                </a:moveTo>
                <a:lnTo>
                  <a:pt x="255274" y="98687"/>
                </a:lnTo>
                <a:lnTo>
                  <a:pt x="227621" y="114645"/>
                </a:lnTo>
                <a:lnTo>
                  <a:pt x="199967" y="98687"/>
                </a:lnTo>
                <a:lnTo>
                  <a:pt x="227621" y="82729"/>
                </a:lnTo>
                <a:close/>
                <a:moveTo>
                  <a:pt x="85783" y="99090"/>
                </a:moveTo>
                <a:lnTo>
                  <a:pt x="113436" y="115048"/>
                </a:lnTo>
                <a:lnTo>
                  <a:pt x="85783" y="131006"/>
                </a:lnTo>
                <a:lnTo>
                  <a:pt x="58187" y="115048"/>
                </a:lnTo>
                <a:lnTo>
                  <a:pt x="85783" y="99090"/>
                </a:lnTo>
                <a:close/>
                <a:moveTo>
                  <a:pt x="142529" y="99090"/>
                </a:moveTo>
                <a:lnTo>
                  <a:pt x="170183" y="115048"/>
                </a:lnTo>
                <a:lnTo>
                  <a:pt x="142529" y="131006"/>
                </a:lnTo>
                <a:lnTo>
                  <a:pt x="114876" y="115048"/>
                </a:lnTo>
                <a:lnTo>
                  <a:pt x="142529" y="99090"/>
                </a:lnTo>
                <a:close/>
                <a:moveTo>
                  <a:pt x="199276" y="99090"/>
                </a:moveTo>
                <a:lnTo>
                  <a:pt x="226872" y="115048"/>
                </a:lnTo>
                <a:lnTo>
                  <a:pt x="199276" y="131006"/>
                </a:lnTo>
                <a:lnTo>
                  <a:pt x="171623" y="115048"/>
                </a:lnTo>
                <a:lnTo>
                  <a:pt x="199276" y="99090"/>
                </a:lnTo>
                <a:close/>
                <a:moveTo>
                  <a:pt x="114185" y="115452"/>
                </a:moveTo>
                <a:lnTo>
                  <a:pt x="141838" y="131410"/>
                </a:lnTo>
                <a:lnTo>
                  <a:pt x="114185" y="147368"/>
                </a:lnTo>
                <a:lnTo>
                  <a:pt x="86532" y="131410"/>
                </a:lnTo>
                <a:lnTo>
                  <a:pt x="114185" y="115452"/>
                </a:lnTo>
                <a:close/>
                <a:moveTo>
                  <a:pt x="170874" y="115452"/>
                </a:moveTo>
                <a:lnTo>
                  <a:pt x="198527" y="131410"/>
                </a:lnTo>
                <a:lnTo>
                  <a:pt x="170874" y="147368"/>
                </a:lnTo>
                <a:lnTo>
                  <a:pt x="143278" y="131410"/>
                </a:lnTo>
                <a:lnTo>
                  <a:pt x="170874" y="115452"/>
                </a:lnTo>
                <a:close/>
                <a:moveTo>
                  <a:pt x="142529" y="131813"/>
                </a:moveTo>
                <a:lnTo>
                  <a:pt x="170183" y="147771"/>
                </a:lnTo>
                <a:lnTo>
                  <a:pt x="142529" y="163729"/>
                </a:lnTo>
                <a:lnTo>
                  <a:pt x="114876" y="147771"/>
                </a:lnTo>
                <a:lnTo>
                  <a:pt x="142529" y="131813"/>
                </a:lnTo>
                <a:close/>
                <a:moveTo>
                  <a:pt x="142529" y="0"/>
                </a:moveTo>
                <a:lnTo>
                  <a:pt x="0" y="82268"/>
                </a:lnTo>
                <a:lnTo>
                  <a:pt x="142357" y="164478"/>
                </a:lnTo>
                <a:lnTo>
                  <a:pt x="142529" y="164593"/>
                </a:lnTo>
                <a:lnTo>
                  <a:pt x="285059" y="82268"/>
                </a:lnTo>
                <a:lnTo>
                  <a:pt x="142702" y="115"/>
                </a:lnTo>
                <a:lnTo>
                  <a:pt x="142529" y="0"/>
                </a:lnTo>
                <a:close/>
              </a:path>
            </a:pathLst>
          </a:custGeom>
          <a:gradFill>
            <a:gsLst>
              <a:gs pos="0">
                <a:srgbClr val="FFFFFF">
                  <a:alpha val="0"/>
                </a:srgbClr>
              </a:gs>
              <a:gs pos="13000">
                <a:srgbClr val="FFFFFF">
                  <a:alpha val="0"/>
                </a:srgbClr>
              </a:gs>
              <a:gs pos="50000">
                <a:srgbClr val="FFFFFF">
                  <a:alpha val="80000"/>
                </a:srgbClr>
              </a:gs>
              <a:gs pos="88000">
                <a:srgbClr val="FFFFFF">
                  <a:alpha val="0"/>
                </a:srgbClr>
              </a:gs>
              <a:gs pos="100000">
                <a:srgbClr val="FFFFFF">
                  <a:alpha val="0"/>
                </a:srgbClr>
              </a:gs>
            </a:gsLst>
            <a:lin ang="8100019" scaled="0"/>
          </a:gradFill>
          <a:ln>
            <a:noFill/>
          </a:ln>
          <a:effectLst>
            <a:reflection blurRad="0" dir="5400000" dist="238125" endA="0" endPos="56000" fadeDir="5400012" kx="0" rotWithShape="0" algn="bl" stA="6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p:nvPr/>
        </p:nvSpPr>
        <p:spPr>
          <a:xfrm>
            <a:off x="8128876" y="-2177726"/>
            <a:ext cx="3254700" cy="3349500"/>
          </a:xfrm>
          <a:prstGeom prst="ellipse">
            <a:avLst/>
          </a:prstGeom>
          <a:gradFill>
            <a:gsLst>
              <a:gs pos="0">
                <a:srgbClr val="FFFFFF">
                  <a:alpha val="0"/>
                </a:srgbClr>
              </a:gs>
              <a:gs pos="100000">
                <a:srgbClr val="2D7AFF"/>
              </a:gs>
            </a:gsLst>
            <a:path path="circle">
              <a:fillToRect b="100%" r="100%"/>
            </a:path>
            <a:tileRect l="-100%" t="-10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txBox="1"/>
          <p:nvPr>
            <p:ph idx="4294967295" type="subTitle"/>
          </p:nvPr>
        </p:nvSpPr>
        <p:spPr>
          <a:xfrm>
            <a:off x="260925" y="1677325"/>
            <a:ext cx="7058400" cy="29601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a:t>Do probability distributions explain anomalies?</a:t>
            </a:r>
            <a:endParaRPr b="1"/>
          </a:p>
          <a:p>
            <a:pPr indent="-349250" lvl="1" marL="914400" rtl="0" algn="l">
              <a:spcBef>
                <a:spcPts val="0"/>
              </a:spcBef>
              <a:spcAft>
                <a:spcPts val="0"/>
              </a:spcAft>
              <a:buSzPts val="1900"/>
              <a:buChar char="➢"/>
            </a:pPr>
            <a:r>
              <a:rPr b="1" lang="en" sz="1200"/>
              <a:t>Ex: repeat instances of known machine failures</a:t>
            </a:r>
            <a:endParaRPr b="1" sz="1200"/>
          </a:p>
          <a:p>
            <a:pPr indent="0" lvl="0" marL="0" rtl="0" algn="l">
              <a:spcBef>
                <a:spcPts val="0"/>
              </a:spcBef>
              <a:spcAft>
                <a:spcPts val="0"/>
              </a:spcAft>
              <a:buNone/>
            </a:pPr>
            <a:r>
              <a:t/>
            </a:r>
            <a:endParaRPr b="1" sz="1200"/>
          </a:p>
          <a:p>
            <a:pPr indent="-387350" lvl="0" marL="457200" rtl="0" algn="l">
              <a:spcBef>
                <a:spcPts val="0"/>
              </a:spcBef>
              <a:spcAft>
                <a:spcPts val="0"/>
              </a:spcAft>
              <a:buSzPts val="2500"/>
              <a:buChar char="❖"/>
            </a:pPr>
            <a:r>
              <a:rPr b="1" lang="en"/>
              <a:t>Risk associated with assumptions:</a:t>
            </a:r>
            <a:endParaRPr b="1"/>
          </a:p>
          <a:p>
            <a:pPr indent="-349250" lvl="1" marL="914400" rtl="0" algn="l">
              <a:spcBef>
                <a:spcPts val="0"/>
              </a:spcBef>
              <a:spcAft>
                <a:spcPts val="0"/>
              </a:spcAft>
              <a:buSzPts val="1900"/>
              <a:buChar char="➢"/>
            </a:pPr>
            <a:r>
              <a:rPr b="1" lang="en" sz="1200"/>
              <a:t>Adversarial situations (i.e. Fraud, attacks, threats)</a:t>
            </a:r>
            <a:endParaRPr b="1" sz="1200"/>
          </a:p>
          <a:p>
            <a:pPr indent="-349250" lvl="1" marL="914400" rtl="0" algn="l">
              <a:spcBef>
                <a:spcPts val="0"/>
              </a:spcBef>
              <a:spcAft>
                <a:spcPts val="0"/>
              </a:spcAft>
              <a:buSzPts val="1900"/>
              <a:buChar char="➢"/>
            </a:pPr>
            <a:r>
              <a:rPr b="1" lang="en" sz="1200"/>
              <a:t>Diverse set of potential causes (Novel failure modes)</a:t>
            </a:r>
            <a:endParaRPr b="1" sz="1200"/>
          </a:p>
          <a:p>
            <a:pPr indent="-349250" lvl="1" marL="914400" rtl="0" algn="l">
              <a:spcBef>
                <a:spcPts val="0"/>
              </a:spcBef>
              <a:spcAft>
                <a:spcPts val="0"/>
              </a:spcAft>
              <a:buSzPts val="1900"/>
              <a:buChar char="➢"/>
            </a:pPr>
            <a:r>
              <a:rPr b="1" lang="en" sz="1200"/>
              <a:t>Users' notions of anomalies change over time (e.g., anomaly = interesting point).</a:t>
            </a:r>
            <a:endParaRPr b="1" sz="1900"/>
          </a:p>
        </p:txBody>
      </p:sp>
      <p:sp>
        <p:nvSpPr>
          <p:cNvPr id="345" name="Google Shape;345;p44"/>
          <p:cNvSpPr txBox="1"/>
          <p:nvPr/>
        </p:nvSpPr>
        <p:spPr>
          <a:xfrm>
            <a:off x="49775" y="46928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rPr>
              <a:t> [Dietterich el al.,2021]</a:t>
            </a:r>
            <a:endParaRPr sz="7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