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oto Sans Thai"/>
      <p:regular r:id="rId25"/>
      <p:bold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otoSansThai-bold.fntdata"/><Relationship Id="rId25" Type="http://schemas.openxmlformats.org/officeDocument/2006/relationships/font" Target="fonts/NotoSansThai-regular.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my presentation for CAP 6229 Reinforcement Learning</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For those of you who do not know this bright little characters name is Q-bert</a:t>
            </a:r>
            <a:endParaRPr>
              <a:solidFill>
                <a:schemeClr val="dk1"/>
              </a:solidFill>
            </a:endParaRPr>
          </a:p>
          <a:p>
            <a:pPr indent="-317500" lvl="0" marL="457200" rtl="0" algn="l">
              <a:spcBef>
                <a:spcPts val="0"/>
              </a:spcBef>
              <a:spcAft>
                <a:spcPts val="0"/>
              </a:spcAft>
              <a:buClr>
                <a:schemeClr val="dk1"/>
              </a:buClr>
              <a:buSzPts val="1400"/>
              <a:buChar char="●"/>
            </a:pPr>
            <a:r>
              <a:rPr b="1" i="1" lang="en" sz="1200">
                <a:solidFill>
                  <a:srgbClr val="3A3A3A"/>
                </a:solidFill>
                <a:highlight>
                  <a:srgbClr val="FFFFFF"/>
                </a:highlight>
              </a:rPr>
              <a:t>Q*bert</a:t>
            </a:r>
            <a:r>
              <a:rPr lang="en" sz="1200">
                <a:solidFill>
                  <a:srgbClr val="3A3A3A"/>
                </a:solidFill>
                <a:highlight>
                  <a:srgbClr val="FFFFFF"/>
                </a:highlight>
              </a:rPr>
              <a:t> was an arcade game released around 1982</a:t>
            </a:r>
            <a:endParaRPr sz="1200">
              <a:solidFill>
                <a:srgbClr val="3A3A3A"/>
              </a:solidFill>
              <a:highlight>
                <a:srgbClr val="FFFFFF"/>
              </a:highlight>
            </a:endParaRPr>
          </a:p>
          <a:p>
            <a:pPr indent="-304800" lvl="0" marL="457200" rtl="0" algn="l">
              <a:spcBef>
                <a:spcPts val="0"/>
              </a:spcBef>
              <a:spcAft>
                <a:spcPts val="0"/>
              </a:spcAft>
              <a:buClr>
                <a:srgbClr val="3A3A3A"/>
              </a:buClr>
              <a:buSzPts val="1200"/>
              <a:buChar char="●"/>
            </a:pPr>
            <a:r>
              <a:rPr lang="en" sz="1200">
                <a:solidFill>
                  <a:srgbClr val="3A3A3A"/>
                </a:solidFill>
                <a:highlight>
                  <a:srgbClr val="FFFFFF"/>
                </a:highlight>
              </a:rPr>
              <a:t>Like in reinforcement learning Q-bert is an agent whose job is to navigate the digital </a:t>
            </a:r>
            <a:r>
              <a:rPr b="1" lang="en" sz="1200">
                <a:solidFill>
                  <a:srgbClr val="3A3A3A"/>
                </a:solidFill>
                <a:highlight>
                  <a:srgbClr val="FFFFFF"/>
                </a:highlight>
              </a:rPr>
              <a:t>environment </a:t>
            </a:r>
            <a:r>
              <a:rPr lang="en" sz="1200">
                <a:solidFill>
                  <a:srgbClr val="3A3A3A"/>
                </a:solidFill>
                <a:highlight>
                  <a:srgbClr val="FFFFFF"/>
                </a:highlight>
              </a:rPr>
              <a:t> by taking </a:t>
            </a:r>
            <a:r>
              <a:rPr b="1" lang="en" sz="1200">
                <a:solidFill>
                  <a:srgbClr val="3A3A3A"/>
                </a:solidFill>
                <a:highlight>
                  <a:srgbClr val="FFFFFF"/>
                </a:highlight>
              </a:rPr>
              <a:t>actions </a:t>
            </a:r>
            <a:r>
              <a:rPr lang="en" sz="1200">
                <a:solidFill>
                  <a:srgbClr val="3A3A3A"/>
                </a:solidFill>
                <a:highlight>
                  <a:srgbClr val="FFFFFF"/>
                </a:highlight>
              </a:rPr>
              <a:t>and moving through different </a:t>
            </a:r>
            <a:r>
              <a:rPr b="1" lang="en" sz="1200">
                <a:solidFill>
                  <a:srgbClr val="3A3A3A"/>
                </a:solidFill>
                <a:highlight>
                  <a:srgbClr val="FFFFFF"/>
                </a:highlight>
              </a:rPr>
              <a:t>states </a:t>
            </a:r>
            <a:r>
              <a:rPr lang="en" sz="1200">
                <a:solidFill>
                  <a:srgbClr val="3A3A3A"/>
                </a:solidFill>
                <a:highlight>
                  <a:srgbClr val="FFFFFF"/>
                </a:highlight>
              </a:rPr>
              <a:t>by the human user controlling him in order to receive the reward of moving to the next level.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4ac40e8a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4ac40e8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We will use a 5x5 grid world where the starting state is (0, 0) and the end state is (4, 4).</a:t>
            </a:r>
            <a:endParaRPr sz="1050">
              <a:solidFill>
                <a:schemeClr val="dk1"/>
              </a:solidFill>
              <a:highlight>
                <a:srgbClr val="FFFFFF"/>
              </a:highlight>
            </a:endParaRPr>
          </a:p>
          <a:p>
            <a:pPr indent="0" lvl="0" marL="457200" rtl="0" algn="l">
              <a:spcBef>
                <a:spcPts val="0"/>
              </a:spcBef>
              <a:spcAft>
                <a:spcPts val="0"/>
              </a:spcAft>
              <a:buNone/>
            </a:pPr>
            <a:r>
              <a:t/>
            </a:r>
            <a:endParaRPr sz="105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rPr>
              <a:t>With a learning rate of .1 and and error rate gamma at 0.9 to reach maximum convergence</a:t>
            </a:r>
            <a:endParaRPr sz="1050">
              <a:solidFill>
                <a:schemeClr val="dk1"/>
              </a:solidFill>
              <a:highlight>
                <a:srgbClr val="FFFFFF"/>
              </a:highlight>
            </a:endParaRPr>
          </a:p>
          <a:p>
            <a:pPr indent="0" lvl="0" marL="457200" rtl="0" algn="l">
              <a:spcBef>
                <a:spcPts val="0"/>
              </a:spcBef>
              <a:spcAft>
                <a:spcPts val="0"/>
              </a:spcAft>
              <a:buNone/>
            </a:pPr>
            <a:r>
              <a:t/>
            </a:r>
            <a:endParaRPr sz="1050">
              <a:solidFill>
                <a:schemeClr val="dk1"/>
              </a:solidFill>
              <a:highlight>
                <a:srgbClr val="FFFFFF"/>
              </a:highlight>
            </a:endParaRPr>
          </a:p>
          <a:p>
            <a:pPr indent="-317500" lvl="0" marL="457200" rtl="0" algn="l">
              <a:spcBef>
                <a:spcPts val="0"/>
              </a:spcBef>
              <a:spcAft>
                <a:spcPts val="0"/>
              </a:spcAft>
              <a:buSzPts val="1400"/>
              <a:buChar char="●"/>
            </a:pPr>
            <a:r>
              <a:rPr lang="en"/>
              <a:t>Here, α∈[0,1]  is the step size, based on new evidence from the environment, we will determine how aggressively we should update our estimates </a:t>
            </a:r>
            <a:r>
              <a:rPr lang="en"/>
              <a:t>parameters</a:t>
            </a:r>
            <a:r>
              <a:rPr lang="en"/>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Q-value is assigned to every possible state or action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It can be thought of as the expected future rewards R of taking action A when in a particular state S; the Q-value thus representing that futuristic reward.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Agents in this grid world continue taking actions until they reach their terminal state, updating their Q-values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 tried altering both the learning rate and error rate and found this to be the best </a:t>
            </a:r>
            <a:r>
              <a:rPr lang="en"/>
              <a:t>convergence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4ac40e8a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4ac40e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intilizes with 3 simple loops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inner loop implements the policy for the stochastic </a:t>
            </a:r>
            <a:r>
              <a:rPr lang="en"/>
              <a:t>probability</a:t>
            </a:r>
            <a:r>
              <a:rPr lang="en"/>
              <a:t> updating action s and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outer loop updates the final </a:t>
            </a:r>
            <a:r>
              <a:rPr lang="en"/>
              <a:t>iteration</a:t>
            </a:r>
            <a:r>
              <a:rPr lang="en"/>
              <a:t> of the Q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middle loop </a:t>
            </a:r>
            <a:r>
              <a:rPr lang="en"/>
              <a:t>initializes</a:t>
            </a:r>
            <a:r>
              <a:rPr lang="en"/>
              <a:t> the count and random actions to implement each episode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44ac40e8a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44ac40e8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0"/>
              </a:spcBef>
              <a:spcAft>
                <a:spcPts val="500"/>
              </a:spcAft>
              <a:buNone/>
            </a:pPr>
            <a:r>
              <a:rPr lang="en" sz="1050">
                <a:solidFill>
                  <a:schemeClr val="dk1"/>
                </a:solidFill>
                <a:highlight>
                  <a:srgbClr val="FFFFFF"/>
                </a:highlight>
              </a:rPr>
              <a:t>From the step-to-goal curve, we can see that with an epsilon of 0.1, by the 7th episode, the agent has learned the optimal policy and the step-to-goal-curve converges. In the first 7 episodes, we can see that the agent is exploring to try and find the optimal policy.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4ac40e8a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44ac40e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rPr lang="en" sz="1050">
                <a:solidFill>
                  <a:schemeClr val="dk1"/>
                </a:solidFill>
                <a:highlight>
                  <a:srgbClr val="FFFFFF"/>
                </a:highlight>
              </a:rPr>
              <a:t>From the V-table, we can see that the optimal policy that the agent learned involves moving East 4 times, and North four times, leading to a rough average of 8 steps per episode.</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44ac40e8a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44ac40e8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rPr lang="en" sz="1050">
                <a:solidFill>
                  <a:schemeClr val="dk1"/>
                </a:solidFill>
                <a:highlight>
                  <a:srgbClr val="FFFFFF"/>
                </a:highlight>
              </a:rPr>
              <a:t>From the V-table, we can see that the optimal policy that the agent learned involves moving East 4 times, and North four times, leading to a rough average of 8 steps per episode.</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A3A3A"/>
              </a:buClr>
              <a:buSzPts val="1200"/>
              <a:buChar char="●"/>
            </a:pPr>
            <a:r>
              <a:rPr lang="en" sz="1200">
                <a:solidFill>
                  <a:srgbClr val="3A3A3A"/>
                </a:solidFill>
                <a:highlight>
                  <a:srgbClr val="FFFFFF"/>
                </a:highlight>
              </a:rPr>
              <a:t>Unfortunately Q-bert ulike Q-learning was navigated through obstacles by human intelligence.</a:t>
            </a:r>
            <a:endParaRPr sz="1200">
              <a:solidFill>
                <a:srgbClr val="3A3A3A"/>
              </a:solidFill>
              <a:highlight>
                <a:srgbClr val="FFFFFF"/>
              </a:highlight>
            </a:endParaRPr>
          </a:p>
          <a:p>
            <a:pPr indent="0" lvl="0" marL="457200" rtl="0" algn="l">
              <a:spcBef>
                <a:spcPts val="0"/>
              </a:spcBef>
              <a:spcAft>
                <a:spcPts val="0"/>
              </a:spcAft>
              <a:buNone/>
            </a:pPr>
            <a:r>
              <a:t/>
            </a:r>
            <a:endParaRPr sz="1200">
              <a:solidFill>
                <a:srgbClr val="3A3A3A"/>
              </a:solidFill>
              <a:highlight>
                <a:srgbClr val="FFFFFF"/>
              </a:highlight>
            </a:endParaRPr>
          </a:p>
          <a:p>
            <a:pPr indent="0" lvl="0" marL="0" rtl="0" algn="l">
              <a:lnSpc>
                <a:spcPct val="115000"/>
              </a:lnSpc>
              <a:spcBef>
                <a:spcPts val="0"/>
              </a:spcBef>
              <a:spcAft>
                <a:spcPts val="0"/>
              </a:spcAft>
              <a:buNone/>
            </a:pPr>
            <a:r>
              <a:t/>
            </a:r>
            <a:endParaRPr sz="1200">
              <a:solidFill>
                <a:srgbClr val="3A3A3A"/>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44ac40e8a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44ac40e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3A3A3A"/>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Q-learning</a:t>
            </a:r>
            <a:r>
              <a:rPr lang="en">
                <a:solidFill>
                  <a:schemeClr val="dk1"/>
                </a:solidFill>
              </a:rPr>
              <a:t> on the other hand, is considered deterministic in that the reinforcement learning model in that it  output is determined solely by the input and initial conditions, thereby always returning the same results.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It also has better cabilbilites for handling real world scenarios for learning environments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44ac40e8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44ac40e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3A3A3A"/>
              </a:solidFill>
              <a:highlight>
                <a:srgbClr val="FFFFFF"/>
              </a:highlight>
            </a:endParaRPr>
          </a:p>
          <a:p>
            <a:pPr indent="-317500" lvl="0" marL="457200" rtl="0" algn="l">
              <a:lnSpc>
                <a:spcPct val="115000"/>
              </a:lnSpc>
              <a:spcBef>
                <a:spcPts val="0"/>
              </a:spcBef>
              <a:spcAft>
                <a:spcPts val="0"/>
              </a:spcAft>
              <a:buSzPts val="1400"/>
              <a:buChar char="●"/>
            </a:pPr>
            <a:r>
              <a:rPr lang="en">
                <a:solidFill>
                  <a:schemeClr val="dk1"/>
                </a:solidFill>
              </a:rPr>
              <a:t>On the other hand, If we look at other methods such as </a:t>
            </a:r>
            <a:r>
              <a:rPr b="1" lang="en" sz="1200">
                <a:solidFill>
                  <a:srgbClr val="202124"/>
                </a:solidFill>
                <a:highlight>
                  <a:srgbClr val="FFFFFF"/>
                </a:highlight>
                <a:latin typeface="Roboto"/>
                <a:ea typeface="Roboto"/>
                <a:cs typeface="Roboto"/>
                <a:sym typeface="Roboto"/>
              </a:rPr>
              <a:t>Value iteration </a:t>
            </a:r>
            <a:r>
              <a:rPr lang="en" sz="1200">
                <a:solidFill>
                  <a:srgbClr val="202124"/>
                </a:solidFill>
                <a:highlight>
                  <a:srgbClr val="FFFFFF"/>
                </a:highlight>
                <a:latin typeface="Roboto"/>
                <a:ea typeface="Roboto"/>
                <a:cs typeface="Roboto"/>
                <a:sym typeface="Roboto"/>
              </a:rPr>
              <a:t>which  is an iterative algorithm that uses the bellman equation to compute the optimal MDP policy and its value.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202124"/>
                </a:solidFill>
                <a:highlight>
                  <a:srgbClr val="FFFFFF"/>
                </a:highlight>
                <a:latin typeface="Roboto"/>
                <a:ea typeface="Roboto"/>
                <a:cs typeface="Roboto"/>
                <a:sym typeface="Roboto"/>
              </a:rPr>
              <a:t>We see that It has problems such as: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Policy may converge sooner than values (policy iterations)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Policy extraction is a second step</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And assumes perfect knowledge of transition and reward functions</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202124"/>
                </a:solidFill>
                <a:highlight>
                  <a:srgbClr val="FFFFFF"/>
                </a:highlight>
                <a:latin typeface="Roboto"/>
                <a:ea typeface="Roboto"/>
                <a:cs typeface="Roboto"/>
                <a:sym typeface="Roboto"/>
              </a:rPr>
              <a:t>This is not very practical for real world applications</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44ac40e8a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44ac40e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3A3A3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in retrospect when we look at reinforcement learning and see that there are 2 main types of RL algorithms models: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model-free algorithm is an algorithm that estimates the optimal policy without using or estimating the dynamics (transition and reward functions) of the environment.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Whereas, a model-based algorithm is an algorithm that uses the transition function (and the reward function) in order to estimate the optimal policy.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sz="1150">
                <a:solidFill>
                  <a:srgbClr val="232629"/>
                </a:solidFill>
                <a:highlight>
                  <a:srgbClr val="FFFFFF"/>
                </a:highlight>
              </a:rPr>
              <a:t>Also just because there is a model of the environment implemented, does not mean that a RL agent is "model-based". To qualify as "model-based", the learning algorithms have to explicitly reference the model:</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200">
              <a:solidFill>
                <a:srgbClr val="3A3A3A"/>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4ac40e8a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4ac40e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914400" rtl="0" algn="l">
              <a:spcBef>
                <a:spcPts val="0"/>
              </a:spcBef>
              <a:spcAft>
                <a:spcPts val="0"/>
              </a:spcAft>
              <a:buSzPts val="1400"/>
              <a:buChar char="●"/>
            </a:pPr>
            <a:r>
              <a:rPr lang="en"/>
              <a:t>Q-learning is a model-free RL algorithm that learns the optimal Markov Decision Process(MDP)  policy using Q-values which estimate the “value” of taking an action at a given state.</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Char char="●"/>
            </a:pPr>
            <a:r>
              <a:rPr lang="en"/>
              <a:t>These values are then inferred to a Q-table for the policy to learn from</a:t>
            </a:r>
            <a:endParaRPr/>
          </a:p>
          <a:p>
            <a:pPr indent="0" lvl="0" marL="914400" rtl="0" algn="l">
              <a:spcBef>
                <a:spcPts val="0"/>
              </a:spcBef>
              <a:spcAft>
                <a:spcPts val="0"/>
              </a:spcAft>
              <a:buNone/>
            </a:pPr>
            <a:r>
              <a:t/>
            </a:r>
            <a:endParaRPr/>
          </a:p>
          <a:p>
            <a:pPr indent="-317500" lvl="0" marL="914400" rtl="0" algn="l">
              <a:spcBef>
                <a:spcPts val="0"/>
              </a:spcBef>
              <a:spcAft>
                <a:spcPts val="0"/>
              </a:spcAft>
              <a:buSzPts val="1400"/>
              <a:buChar char="●"/>
            </a:pPr>
            <a:r>
              <a:rPr lang="en"/>
              <a:t>The Q-function uses the Bellman equation and takes two inputs: state (s) and action (a).</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4ac40e8a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4ac40e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A3A3A"/>
              </a:solidFill>
              <a:highlight>
                <a:srgbClr val="FFFFFF"/>
              </a:highlight>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Follow flow of Q-learning</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4ac40e8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4ac40e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600">
                <a:solidFill>
                  <a:schemeClr val="dk1"/>
                </a:solidFill>
              </a:rPr>
              <a:t>Q-learning Definition</a:t>
            </a:r>
            <a:endParaRPr sz="1600">
              <a:solidFill>
                <a:schemeClr val="dk1"/>
              </a:solidFill>
            </a:endParaRPr>
          </a:p>
          <a:p>
            <a:pPr indent="-298450" lvl="0" marL="457200" rtl="0" algn="l">
              <a:lnSpc>
                <a:spcPct val="115000"/>
              </a:lnSpc>
              <a:spcBef>
                <a:spcPts val="600"/>
              </a:spcBef>
              <a:spcAft>
                <a:spcPts val="0"/>
              </a:spcAft>
              <a:buClr>
                <a:schemeClr val="dk1"/>
              </a:buClr>
              <a:buSzPts val="1100"/>
              <a:buChar char="●"/>
            </a:pPr>
            <a:r>
              <a:rPr lang="en">
                <a:solidFill>
                  <a:schemeClr val="dk1"/>
                </a:solidFill>
              </a:rPr>
              <a:t>Q*(s,a) is the expected value (cumulative discounted reward) of doing a in state s and then following the optimal policy.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Q-learning uses Temporal Differences(TD) to estimate the value of Q*(s,a). Temporal difference is an agent learning from an environment through episodes with no prior knowledge of the environment.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agent maintains a table of Q[S, A], where S is the set of states and A is the set of actions.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Q[s, a] represents its current estimate of Q*(s,a)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44ac40e8a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44ac40e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A3A3A"/>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In a standard Q-learning approach, for every possible state and action, there is a Q-value.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This Q-value represents the utility of an action in a particular state; that is, roughly, the expected future reward R when taking action A in state S.</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An agent in a grid world will continuously take actions until it reaches a terminal state, updating its Q-values to the Q-table as it goes. The set of actions taken from the starting state to a terminal state represents an episode.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Q-values are updated throughout an episode as the following algorithm above</a:t>
            </a:r>
            <a:endParaRPr sz="1050">
              <a:solidFill>
                <a:schemeClr val="dk1"/>
              </a:solidFill>
              <a:highlight>
                <a:srgbClr val="FFFFFF"/>
              </a:highlight>
            </a:endParaRPr>
          </a:p>
          <a:p>
            <a:pPr indent="0" lvl="0" marL="914400" rtl="0" algn="l">
              <a:lnSpc>
                <a:spcPct val="115000"/>
              </a:lnSpc>
              <a:spcBef>
                <a:spcPts val="0"/>
              </a:spcBef>
              <a:spcAft>
                <a:spcPts val="0"/>
              </a:spcAft>
              <a:buNone/>
            </a:pPr>
            <a:r>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a:t>Were</a:t>
            </a:r>
            <a:r>
              <a:rPr b="1" lang="en"/>
              <a:t> s </a:t>
            </a:r>
            <a:r>
              <a:rPr lang="en"/>
              <a:t>is the current state, </a:t>
            </a:r>
            <a:r>
              <a:rPr b="1" lang="en"/>
              <a:t>a</a:t>
            </a:r>
            <a:r>
              <a:rPr lang="en"/>
              <a:t> is the current action, </a:t>
            </a:r>
            <a:r>
              <a:rPr b="1" lang="en"/>
              <a:t>s′ </a:t>
            </a:r>
            <a:r>
              <a:rPr lang="en"/>
              <a:t> is the next state, and a′ represents an action from </a:t>
            </a:r>
            <a:r>
              <a:rPr b="1" lang="en"/>
              <a:t>s′</a:t>
            </a:r>
            <a:r>
              <a:rPr lang="en"/>
              <a:t>, and were </a:t>
            </a:r>
            <a:r>
              <a:rPr b="1" lang="en"/>
              <a:t>γ</a:t>
            </a:r>
            <a:r>
              <a:rPr lang="en"/>
              <a:t>  represents the discount factor for q-values</a:t>
            </a:r>
            <a:endParaRPr sz="1200">
              <a:solidFill>
                <a:schemeClr val="dk1"/>
              </a:solidFill>
              <a:highlight>
                <a:srgbClr val="FFFFFF"/>
              </a:highlight>
            </a:endParaRPr>
          </a:p>
          <a:p>
            <a:pPr indent="0" lvl="0" marL="914400" rtl="0" algn="l">
              <a:lnSpc>
                <a:spcPct val="115000"/>
              </a:lnSpc>
              <a:spcBef>
                <a:spcPts val="0"/>
              </a:spcBef>
              <a:spcAft>
                <a:spcPts val="0"/>
              </a:spcAft>
              <a:buNone/>
            </a:pPr>
            <a:r>
              <a:t/>
            </a:r>
            <a:endParaRPr sz="1050">
              <a:solidFill>
                <a:schemeClr val="dk1"/>
              </a:solidFill>
              <a:highlight>
                <a:srgbClr val="FFFFFF"/>
              </a:highlight>
            </a:endParaRPr>
          </a:p>
          <a:p>
            <a:pPr indent="0" lvl="0" marL="457200" rtl="0" algn="l">
              <a:lnSpc>
                <a:spcPct val="115000"/>
              </a:lnSpc>
              <a:spcBef>
                <a:spcPts val="0"/>
              </a:spcBef>
              <a:spcAft>
                <a:spcPts val="0"/>
              </a:spcAft>
              <a:buNone/>
            </a:pPr>
            <a:r>
              <a:t/>
            </a:r>
            <a:endParaRPr sz="1050">
              <a:solidFill>
                <a:schemeClr val="dk1"/>
              </a:solidFill>
              <a:highlight>
                <a:srgbClr val="FFFFFF"/>
              </a:highlight>
            </a:endParaRPr>
          </a:p>
          <a:p>
            <a:pPr indent="0" lvl="0" marL="457200" rtl="0" algn="l">
              <a:lnSpc>
                <a:spcPct val="115000"/>
              </a:lnSpc>
              <a:spcBef>
                <a:spcPts val="0"/>
              </a:spcBef>
              <a:spcAft>
                <a:spcPts val="0"/>
              </a:spcAft>
              <a:buNone/>
            </a:pPr>
            <a:r>
              <a:rPr lang="en" sz="1050">
                <a:solidFill>
                  <a:schemeClr val="dk1"/>
                </a:solidFill>
                <a:highlight>
                  <a:srgbClr val="FFFFFF"/>
                </a:highlight>
              </a:rPr>
              <a:t>                                               (1)</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pritchard2021@fau.edu"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spritchard2021@fau.edu"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mailto:spritchard2021@fau.edu"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Q-Learning Reinforcement learning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Florida Atlantic University - CAP 6229 Reinforcement Learning</a:t>
            </a:r>
            <a:endParaRPr/>
          </a:p>
        </p:txBody>
      </p:sp>
      <p:sp>
        <p:nvSpPr>
          <p:cNvPr id="61" name="Google Shape;61;p13"/>
          <p:cNvSpPr txBox="1"/>
          <p:nvPr/>
        </p:nvSpPr>
        <p:spPr>
          <a:xfrm>
            <a:off x="1826050" y="3778625"/>
            <a:ext cx="57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Shaun Pritchard  * Email: </a:t>
            </a:r>
            <a:r>
              <a:rPr lang="en" u="sng">
                <a:solidFill>
                  <a:schemeClr val="lt2"/>
                </a:solidFill>
                <a:latin typeface="Average"/>
                <a:ea typeface="Average"/>
                <a:cs typeface="Average"/>
                <a:sym typeface="Average"/>
                <a:hlinkClick r:id="rId3">
                  <a:extLst>
                    <a:ext uri="{A12FA001-AC4F-418D-AE19-62706E023703}">
                      <ahyp:hlinkClr val="tx"/>
                    </a:ext>
                  </a:extLst>
                </a:hlinkClick>
              </a:rPr>
              <a:t>spritchard2021@fau.edu</a:t>
            </a:r>
            <a:r>
              <a:rPr lang="en">
                <a:solidFill>
                  <a:schemeClr val="lt2"/>
                </a:solidFill>
                <a:latin typeface="Average"/>
                <a:ea typeface="Average"/>
                <a:cs typeface="Average"/>
                <a:sym typeface="Average"/>
              </a:rPr>
              <a:t> *  Spring 2022 </a:t>
            </a:r>
            <a:endParaRPr>
              <a:solidFill>
                <a:schemeClr val="lt2"/>
              </a:solidFill>
              <a:latin typeface="Average"/>
              <a:ea typeface="Average"/>
              <a:cs typeface="Average"/>
              <a:sym typeface="Average"/>
            </a:endParaRPr>
          </a:p>
        </p:txBody>
      </p:sp>
      <p:pic>
        <p:nvPicPr>
          <p:cNvPr id="62" name="Google Shape;62;p13"/>
          <p:cNvPicPr preferRelativeResize="0"/>
          <p:nvPr/>
        </p:nvPicPr>
        <p:blipFill>
          <a:blip r:embed="rId4">
            <a:alphaModFix/>
          </a:blip>
          <a:stretch>
            <a:fillRect/>
          </a:stretch>
        </p:blipFill>
        <p:spPr>
          <a:xfrm>
            <a:off x="7318000" y="4178818"/>
            <a:ext cx="1618002" cy="692850"/>
          </a:xfrm>
          <a:prstGeom prst="rect">
            <a:avLst/>
          </a:prstGeom>
          <a:noFill/>
          <a:ln>
            <a:noFill/>
          </a:ln>
        </p:spPr>
      </p:pic>
      <p:sp>
        <p:nvSpPr>
          <p:cNvPr id="63" name="Google Shape;63;p13"/>
          <p:cNvSpPr txBox="1"/>
          <p:nvPr/>
        </p:nvSpPr>
        <p:spPr>
          <a:xfrm>
            <a:off x="-125" y="43251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Average"/>
                <a:ea typeface="Average"/>
                <a:cs typeface="Average"/>
                <a:sym typeface="Average"/>
              </a:rPr>
              <a:t>College of Engineering and Computer Science</a:t>
            </a:r>
            <a:endParaRPr>
              <a:solidFill>
                <a:schemeClr val="lt2"/>
              </a:solidFill>
              <a:latin typeface="Average"/>
              <a:ea typeface="Average"/>
              <a:cs typeface="Average"/>
              <a:sym typeface="Average"/>
            </a:endParaRPr>
          </a:p>
        </p:txBody>
      </p:sp>
      <p:pic>
        <p:nvPicPr>
          <p:cNvPr id="64" name="Google Shape;64;p13"/>
          <p:cNvPicPr preferRelativeResize="0"/>
          <p:nvPr/>
        </p:nvPicPr>
        <p:blipFill>
          <a:blip r:embed="rId5">
            <a:alphaModFix/>
          </a:blip>
          <a:stretch>
            <a:fillRect/>
          </a:stretch>
        </p:blipFill>
        <p:spPr>
          <a:xfrm>
            <a:off x="-125" y="1558825"/>
            <a:ext cx="1675050" cy="167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Initialization</a:t>
            </a:r>
            <a:endParaRPr/>
          </a:p>
        </p:txBody>
      </p:sp>
      <p:pic>
        <p:nvPicPr>
          <p:cNvPr id="148" name="Google Shape;148;p22"/>
          <p:cNvPicPr preferRelativeResize="0"/>
          <p:nvPr/>
        </p:nvPicPr>
        <p:blipFill>
          <a:blip r:embed="rId3">
            <a:alphaModFix/>
          </a:blip>
          <a:stretch>
            <a:fillRect/>
          </a:stretch>
        </p:blipFill>
        <p:spPr>
          <a:xfrm>
            <a:off x="4463875" y="1017725"/>
            <a:ext cx="4680126" cy="4125775"/>
          </a:xfrm>
          <a:prstGeom prst="rect">
            <a:avLst/>
          </a:prstGeom>
          <a:noFill/>
          <a:ln>
            <a:noFill/>
          </a:ln>
        </p:spPr>
      </p:pic>
      <p:sp>
        <p:nvSpPr>
          <p:cNvPr id="149" name="Google Shape;149;p22"/>
          <p:cNvSpPr txBox="1"/>
          <p:nvPr/>
        </p:nvSpPr>
        <p:spPr>
          <a:xfrm>
            <a:off x="216250" y="2018613"/>
            <a:ext cx="3938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Requirements: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5 x 5 grid world</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End state of 4 with reward of 1</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Alpha = 0.1</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Gamma = 0.9</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1000 </a:t>
            </a:r>
            <a:r>
              <a:rPr lang="en" sz="1800">
                <a:solidFill>
                  <a:schemeClr val="dk1"/>
                </a:solidFill>
                <a:latin typeface="Average"/>
                <a:ea typeface="Average"/>
                <a:cs typeface="Average"/>
                <a:sym typeface="Average"/>
              </a:rPr>
              <a:t>iterations</a:t>
            </a:r>
            <a:endParaRPr sz="1800">
              <a:solidFill>
                <a:schemeClr val="dk1"/>
              </a:solidFill>
              <a:latin typeface="Average"/>
              <a:ea typeface="Average"/>
              <a:cs typeface="Average"/>
              <a:sym typeface="Average"/>
            </a:endParaRPr>
          </a:p>
        </p:txBody>
      </p:sp>
      <p:pic>
        <p:nvPicPr>
          <p:cNvPr id="150" name="Google Shape;150;p22"/>
          <p:cNvPicPr preferRelativeResize="0"/>
          <p:nvPr/>
        </p:nvPicPr>
        <p:blipFill>
          <a:blip r:embed="rId4">
            <a:alphaModFix/>
          </a:blip>
          <a:stretch>
            <a:fillRect/>
          </a:stretch>
        </p:blipFill>
        <p:spPr>
          <a:xfrm>
            <a:off x="8095600" y="121725"/>
            <a:ext cx="896000" cy="8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Code</a:t>
            </a:r>
            <a:endParaRPr/>
          </a:p>
        </p:txBody>
      </p:sp>
      <p:pic>
        <p:nvPicPr>
          <p:cNvPr id="156" name="Google Shape;156;p23"/>
          <p:cNvPicPr preferRelativeResize="0"/>
          <p:nvPr/>
        </p:nvPicPr>
        <p:blipFill>
          <a:blip r:embed="rId3">
            <a:alphaModFix/>
          </a:blip>
          <a:stretch>
            <a:fillRect/>
          </a:stretch>
        </p:blipFill>
        <p:spPr>
          <a:xfrm>
            <a:off x="8095600" y="121725"/>
            <a:ext cx="896000" cy="896000"/>
          </a:xfrm>
          <a:prstGeom prst="rect">
            <a:avLst/>
          </a:prstGeom>
          <a:noFill/>
          <a:ln>
            <a:noFill/>
          </a:ln>
        </p:spPr>
      </p:pic>
      <p:pic>
        <p:nvPicPr>
          <p:cNvPr id="157" name="Google Shape;157;p23"/>
          <p:cNvPicPr preferRelativeResize="0"/>
          <p:nvPr/>
        </p:nvPicPr>
        <p:blipFill>
          <a:blip r:embed="rId4">
            <a:alphaModFix/>
          </a:blip>
          <a:stretch>
            <a:fillRect/>
          </a:stretch>
        </p:blipFill>
        <p:spPr>
          <a:xfrm>
            <a:off x="152400" y="1170125"/>
            <a:ext cx="8530762"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Results</a:t>
            </a:r>
            <a:endParaRPr/>
          </a:p>
        </p:txBody>
      </p:sp>
      <p:pic>
        <p:nvPicPr>
          <p:cNvPr id="163" name="Google Shape;163;p24"/>
          <p:cNvPicPr preferRelativeResize="0"/>
          <p:nvPr/>
        </p:nvPicPr>
        <p:blipFill>
          <a:blip r:embed="rId3">
            <a:alphaModFix/>
          </a:blip>
          <a:stretch>
            <a:fillRect/>
          </a:stretch>
        </p:blipFill>
        <p:spPr>
          <a:xfrm>
            <a:off x="1624013" y="1293675"/>
            <a:ext cx="5895975" cy="321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Results</a:t>
            </a:r>
            <a:endParaRPr/>
          </a:p>
        </p:txBody>
      </p:sp>
      <p:pic>
        <p:nvPicPr>
          <p:cNvPr id="169" name="Google Shape;169;p25"/>
          <p:cNvPicPr preferRelativeResize="0"/>
          <p:nvPr/>
        </p:nvPicPr>
        <p:blipFill>
          <a:blip r:embed="rId3">
            <a:alphaModFix/>
          </a:blip>
          <a:stretch>
            <a:fillRect/>
          </a:stretch>
        </p:blipFill>
        <p:spPr>
          <a:xfrm>
            <a:off x="2349225" y="1386400"/>
            <a:ext cx="5219700" cy="305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4294967295" type="ctrTitle"/>
          </p:nvPr>
        </p:nvSpPr>
        <p:spPr>
          <a:xfrm>
            <a:off x="817308" y="0"/>
            <a:ext cx="7801500" cy="17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Q-Learning Reinforcement learning</a:t>
            </a:r>
            <a:endParaRPr sz="4400"/>
          </a:p>
        </p:txBody>
      </p:sp>
      <p:sp>
        <p:nvSpPr>
          <p:cNvPr id="175" name="Google Shape;175;p26"/>
          <p:cNvSpPr txBox="1"/>
          <p:nvPr>
            <p:ph idx="4294967295" type="subTitle"/>
          </p:nvPr>
        </p:nvSpPr>
        <p:spPr>
          <a:xfrm>
            <a:off x="817300" y="230990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Florida Atlantic University - CAP 6229 Reinforcement Learning</a:t>
            </a:r>
            <a:endParaRPr/>
          </a:p>
        </p:txBody>
      </p:sp>
      <p:sp>
        <p:nvSpPr>
          <p:cNvPr id="176" name="Google Shape;176;p26"/>
          <p:cNvSpPr txBox="1"/>
          <p:nvPr/>
        </p:nvSpPr>
        <p:spPr>
          <a:xfrm>
            <a:off x="1972100" y="2913650"/>
            <a:ext cx="578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Average"/>
                <a:ea typeface="Average"/>
                <a:cs typeface="Average"/>
                <a:sym typeface="Average"/>
              </a:rPr>
              <a:t>Shaun Pritchard  * Email: </a:t>
            </a:r>
            <a:r>
              <a:rPr lang="en" u="sng">
                <a:solidFill>
                  <a:schemeClr val="lt2"/>
                </a:solidFill>
                <a:latin typeface="Average"/>
                <a:ea typeface="Average"/>
                <a:cs typeface="Average"/>
                <a:sym typeface="Average"/>
                <a:hlinkClick r:id="rId3">
                  <a:extLst>
                    <a:ext uri="{A12FA001-AC4F-418D-AE19-62706E023703}">
                      <ahyp:hlinkClr val="tx"/>
                    </a:ext>
                  </a:extLst>
                </a:hlinkClick>
              </a:rPr>
              <a:t>spritchard2021@fau.edu</a:t>
            </a:r>
            <a:r>
              <a:rPr lang="en">
                <a:solidFill>
                  <a:schemeClr val="lt2"/>
                </a:solidFill>
                <a:latin typeface="Average"/>
                <a:ea typeface="Average"/>
                <a:cs typeface="Average"/>
                <a:sym typeface="Average"/>
              </a:rPr>
              <a:t> *  Spring 2022 </a:t>
            </a:r>
            <a:endParaRPr>
              <a:solidFill>
                <a:schemeClr val="lt2"/>
              </a:solidFill>
              <a:latin typeface="Average"/>
              <a:ea typeface="Average"/>
              <a:cs typeface="Average"/>
              <a:sym typeface="Average"/>
            </a:endParaRPr>
          </a:p>
        </p:txBody>
      </p:sp>
      <p:pic>
        <p:nvPicPr>
          <p:cNvPr id="177" name="Google Shape;177;p26"/>
          <p:cNvPicPr preferRelativeResize="0"/>
          <p:nvPr/>
        </p:nvPicPr>
        <p:blipFill>
          <a:blip r:embed="rId4">
            <a:alphaModFix/>
          </a:blip>
          <a:stretch>
            <a:fillRect/>
          </a:stretch>
        </p:blipFill>
        <p:spPr>
          <a:xfrm>
            <a:off x="3763000" y="4218050"/>
            <a:ext cx="1584102" cy="678324"/>
          </a:xfrm>
          <a:prstGeom prst="rect">
            <a:avLst/>
          </a:prstGeom>
          <a:noFill/>
          <a:ln>
            <a:noFill/>
          </a:ln>
        </p:spPr>
      </p:pic>
      <p:sp>
        <p:nvSpPr>
          <p:cNvPr id="178" name="Google Shape;178;p26"/>
          <p:cNvSpPr txBox="1"/>
          <p:nvPr/>
        </p:nvSpPr>
        <p:spPr>
          <a:xfrm>
            <a:off x="146050" y="3460175"/>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Average"/>
                <a:ea typeface="Average"/>
                <a:cs typeface="Average"/>
                <a:sym typeface="Average"/>
              </a:rPr>
              <a:t>College of Engineering and Computer Science</a:t>
            </a:r>
            <a:endParaRPr>
              <a:solidFill>
                <a:schemeClr val="lt2"/>
              </a:solidFill>
              <a:latin typeface="Average"/>
              <a:ea typeface="Average"/>
              <a:cs typeface="Average"/>
              <a:sym typeface="Average"/>
            </a:endParaRPr>
          </a:p>
        </p:txBody>
      </p:sp>
      <p:pic>
        <p:nvPicPr>
          <p:cNvPr id="179" name="Google Shape;179;p26"/>
          <p:cNvPicPr preferRelativeResize="0"/>
          <p:nvPr/>
        </p:nvPicPr>
        <p:blipFill>
          <a:blip r:embed="rId5">
            <a:alphaModFix/>
          </a:blip>
          <a:stretch>
            <a:fillRect/>
          </a:stretch>
        </p:blipFill>
        <p:spPr>
          <a:xfrm>
            <a:off x="3734475" y="817425"/>
            <a:ext cx="1675050" cy="167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4294967295" type="ctrTitle"/>
          </p:nvPr>
        </p:nvSpPr>
        <p:spPr>
          <a:xfrm>
            <a:off x="671258" y="990800"/>
            <a:ext cx="78015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Reinforcement learning</a:t>
            </a:r>
            <a:endParaRPr/>
          </a:p>
        </p:txBody>
      </p:sp>
      <p:sp>
        <p:nvSpPr>
          <p:cNvPr id="185" name="Google Shape;185;p27"/>
          <p:cNvSpPr txBox="1"/>
          <p:nvPr>
            <p:ph idx="4294967295"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Florida Atlantic University - CAP 6229 Reinforcement Learning</a:t>
            </a:r>
            <a:endParaRPr/>
          </a:p>
        </p:txBody>
      </p:sp>
      <p:sp>
        <p:nvSpPr>
          <p:cNvPr id="186" name="Google Shape;186;p27"/>
          <p:cNvSpPr txBox="1"/>
          <p:nvPr/>
        </p:nvSpPr>
        <p:spPr>
          <a:xfrm>
            <a:off x="1826050" y="3778625"/>
            <a:ext cx="57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Shaun Pritchard  * Email: </a:t>
            </a:r>
            <a:r>
              <a:rPr lang="en" u="sng">
                <a:solidFill>
                  <a:schemeClr val="lt2"/>
                </a:solidFill>
                <a:latin typeface="Average"/>
                <a:ea typeface="Average"/>
                <a:cs typeface="Average"/>
                <a:sym typeface="Average"/>
                <a:hlinkClick r:id="rId3">
                  <a:extLst>
                    <a:ext uri="{A12FA001-AC4F-418D-AE19-62706E023703}">
                      <ahyp:hlinkClr val="tx"/>
                    </a:ext>
                  </a:extLst>
                </a:hlinkClick>
              </a:rPr>
              <a:t>spritchard2021@fau.edu</a:t>
            </a:r>
            <a:r>
              <a:rPr lang="en">
                <a:solidFill>
                  <a:schemeClr val="lt2"/>
                </a:solidFill>
                <a:latin typeface="Average"/>
                <a:ea typeface="Average"/>
                <a:cs typeface="Average"/>
                <a:sym typeface="Average"/>
              </a:rPr>
              <a:t> *  Spring 2022 </a:t>
            </a:r>
            <a:endParaRPr>
              <a:solidFill>
                <a:schemeClr val="lt2"/>
              </a:solidFill>
              <a:latin typeface="Average"/>
              <a:ea typeface="Average"/>
              <a:cs typeface="Average"/>
              <a:sym typeface="Average"/>
            </a:endParaRPr>
          </a:p>
        </p:txBody>
      </p:sp>
      <p:pic>
        <p:nvPicPr>
          <p:cNvPr id="187" name="Google Shape;187;p27"/>
          <p:cNvPicPr preferRelativeResize="0"/>
          <p:nvPr/>
        </p:nvPicPr>
        <p:blipFill>
          <a:blip r:embed="rId4">
            <a:alphaModFix/>
          </a:blip>
          <a:stretch>
            <a:fillRect/>
          </a:stretch>
        </p:blipFill>
        <p:spPr>
          <a:xfrm>
            <a:off x="7318000" y="4178818"/>
            <a:ext cx="1618002" cy="692850"/>
          </a:xfrm>
          <a:prstGeom prst="rect">
            <a:avLst/>
          </a:prstGeom>
          <a:noFill/>
          <a:ln>
            <a:noFill/>
          </a:ln>
        </p:spPr>
      </p:pic>
      <p:sp>
        <p:nvSpPr>
          <p:cNvPr id="188" name="Google Shape;188;p27"/>
          <p:cNvSpPr txBox="1"/>
          <p:nvPr/>
        </p:nvSpPr>
        <p:spPr>
          <a:xfrm>
            <a:off x="-125" y="43251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Average"/>
                <a:ea typeface="Average"/>
                <a:cs typeface="Average"/>
                <a:sym typeface="Average"/>
              </a:rPr>
              <a:t>College of Engineering and Computer Science</a:t>
            </a:r>
            <a:endParaRPr>
              <a:solidFill>
                <a:schemeClr val="lt2"/>
              </a:solidFill>
              <a:latin typeface="Average"/>
              <a:ea typeface="Average"/>
              <a:cs typeface="Average"/>
              <a:sym typeface="Average"/>
            </a:endParaRPr>
          </a:p>
        </p:txBody>
      </p:sp>
      <p:pic>
        <p:nvPicPr>
          <p:cNvPr id="189" name="Google Shape;189;p27"/>
          <p:cNvPicPr preferRelativeResize="0"/>
          <p:nvPr/>
        </p:nvPicPr>
        <p:blipFill>
          <a:blip r:embed="rId5">
            <a:alphaModFix/>
          </a:blip>
          <a:stretch>
            <a:fillRect/>
          </a:stretch>
        </p:blipFill>
        <p:spPr>
          <a:xfrm>
            <a:off x="-125" y="1558825"/>
            <a:ext cx="1675050" cy="167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Q-Bert  in Q-learning</a:t>
            </a:r>
            <a:endParaRPr/>
          </a:p>
        </p:txBody>
      </p:sp>
      <p:pic>
        <p:nvPicPr>
          <p:cNvPr id="70" name="Google Shape;70;p14"/>
          <p:cNvPicPr preferRelativeResize="0"/>
          <p:nvPr/>
        </p:nvPicPr>
        <p:blipFill>
          <a:blip r:embed="rId3">
            <a:alphaModFix/>
          </a:blip>
          <a:stretch>
            <a:fillRect/>
          </a:stretch>
        </p:blipFill>
        <p:spPr>
          <a:xfrm>
            <a:off x="1305188" y="1216450"/>
            <a:ext cx="6533625" cy="3461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a:t>
            </a:r>
            <a:endParaRPr/>
          </a:p>
        </p:txBody>
      </p:sp>
      <p:pic>
        <p:nvPicPr>
          <p:cNvPr id="76" name="Google Shape;76;p15"/>
          <p:cNvPicPr preferRelativeResize="0"/>
          <p:nvPr/>
        </p:nvPicPr>
        <p:blipFill>
          <a:blip r:embed="rId3">
            <a:alphaModFix/>
          </a:blip>
          <a:stretch>
            <a:fillRect/>
          </a:stretch>
        </p:blipFill>
        <p:spPr>
          <a:xfrm>
            <a:off x="152400" y="1602600"/>
            <a:ext cx="8839200" cy="1641231"/>
          </a:xfrm>
          <a:prstGeom prst="rect">
            <a:avLst/>
          </a:prstGeom>
          <a:noFill/>
          <a:ln>
            <a:noFill/>
          </a:ln>
        </p:spPr>
      </p:pic>
      <p:pic>
        <p:nvPicPr>
          <p:cNvPr id="77" name="Google Shape;77;p15"/>
          <p:cNvPicPr preferRelativeResize="0"/>
          <p:nvPr/>
        </p:nvPicPr>
        <p:blipFill>
          <a:blip r:embed="rId4">
            <a:alphaModFix/>
          </a:blip>
          <a:stretch>
            <a:fillRect/>
          </a:stretch>
        </p:blipFill>
        <p:spPr>
          <a:xfrm>
            <a:off x="8095600" y="121725"/>
            <a:ext cx="896000" cy="89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a:t>
            </a:r>
            <a:r>
              <a:rPr lang="en"/>
              <a:t>Iteration</a:t>
            </a:r>
            <a:r>
              <a:rPr lang="en"/>
              <a:t> </a:t>
            </a:r>
            <a:endParaRPr/>
          </a:p>
        </p:txBody>
      </p:sp>
      <p:pic>
        <p:nvPicPr>
          <p:cNvPr id="83" name="Google Shape;83;p16"/>
          <p:cNvPicPr preferRelativeResize="0"/>
          <p:nvPr/>
        </p:nvPicPr>
        <p:blipFill>
          <a:blip r:embed="rId3">
            <a:alphaModFix/>
          </a:blip>
          <a:stretch>
            <a:fillRect/>
          </a:stretch>
        </p:blipFill>
        <p:spPr>
          <a:xfrm>
            <a:off x="523875" y="1181100"/>
            <a:ext cx="8096250" cy="2781300"/>
          </a:xfrm>
          <a:prstGeom prst="rect">
            <a:avLst/>
          </a:prstGeom>
          <a:noFill/>
          <a:ln>
            <a:noFill/>
          </a:ln>
        </p:spPr>
      </p:pic>
      <p:pic>
        <p:nvPicPr>
          <p:cNvPr id="84" name="Google Shape;84;p16"/>
          <p:cNvPicPr preferRelativeResize="0"/>
          <p:nvPr/>
        </p:nvPicPr>
        <p:blipFill>
          <a:blip r:embed="rId4">
            <a:alphaModFix/>
          </a:blip>
          <a:stretch>
            <a:fillRect/>
          </a:stretch>
        </p:blipFill>
        <p:spPr>
          <a:xfrm>
            <a:off x="8095600" y="121725"/>
            <a:ext cx="896000" cy="89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 Models</a:t>
            </a:r>
            <a:endParaRPr/>
          </a:p>
        </p:txBody>
      </p:sp>
      <p:pic>
        <p:nvPicPr>
          <p:cNvPr id="90" name="Google Shape;90;p17"/>
          <p:cNvPicPr preferRelativeResize="0"/>
          <p:nvPr/>
        </p:nvPicPr>
        <p:blipFill>
          <a:blip r:embed="rId3">
            <a:alphaModFix/>
          </a:blip>
          <a:stretch>
            <a:fillRect/>
          </a:stretch>
        </p:blipFill>
        <p:spPr>
          <a:xfrm>
            <a:off x="2305850" y="840750"/>
            <a:ext cx="5057450" cy="2866275"/>
          </a:xfrm>
          <a:prstGeom prst="rect">
            <a:avLst/>
          </a:prstGeom>
          <a:noFill/>
          <a:ln>
            <a:noFill/>
          </a:ln>
        </p:spPr>
      </p:pic>
      <p:pic>
        <p:nvPicPr>
          <p:cNvPr id="91" name="Google Shape;91;p17"/>
          <p:cNvPicPr preferRelativeResize="0"/>
          <p:nvPr/>
        </p:nvPicPr>
        <p:blipFill>
          <a:blip r:embed="rId4">
            <a:alphaModFix/>
          </a:blip>
          <a:stretch>
            <a:fillRect/>
          </a:stretch>
        </p:blipFill>
        <p:spPr>
          <a:xfrm>
            <a:off x="8095600" y="121725"/>
            <a:ext cx="896000" cy="89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t>
            </a:r>
            <a:r>
              <a:rPr lang="en"/>
              <a:t>Function</a:t>
            </a:r>
            <a:endParaRPr/>
          </a:p>
        </p:txBody>
      </p:sp>
      <p:pic>
        <p:nvPicPr>
          <p:cNvPr id="97" name="Google Shape;97;p18"/>
          <p:cNvPicPr preferRelativeResize="0"/>
          <p:nvPr/>
        </p:nvPicPr>
        <p:blipFill>
          <a:blip r:embed="rId3">
            <a:alphaModFix/>
          </a:blip>
          <a:stretch>
            <a:fillRect/>
          </a:stretch>
        </p:blipFill>
        <p:spPr>
          <a:xfrm>
            <a:off x="509713" y="1309125"/>
            <a:ext cx="8124575" cy="3077525"/>
          </a:xfrm>
          <a:prstGeom prst="rect">
            <a:avLst/>
          </a:prstGeom>
          <a:noFill/>
          <a:ln>
            <a:noFill/>
          </a:ln>
        </p:spPr>
      </p:pic>
      <p:pic>
        <p:nvPicPr>
          <p:cNvPr id="98" name="Google Shape;98;p18"/>
          <p:cNvPicPr preferRelativeResize="0"/>
          <p:nvPr/>
        </p:nvPicPr>
        <p:blipFill>
          <a:blip r:embed="rId4">
            <a:alphaModFix/>
          </a:blip>
          <a:stretch>
            <a:fillRect/>
          </a:stretch>
        </p:blipFill>
        <p:spPr>
          <a:xfrm>
            <a:off x="8095600" y="121725"/>
            <a:ext cx="896000" cy="89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Algorithm</a:t>
            </a:r>
            <a:endParaRPr/>
          </a:p>
        </p:txBody>
      </p:sp>
      <p:sp>
        <p:nvSpPr>
          <p:cNvPr id="104" name="Google Shape;104;p19"/>
          <p:cNvSpPr/>
          <p:nvPr/>
        </p:nvSpPr>
        <p:spPr>
          <a:xfrm>
            <a:off x="1359275" y="2123850"/>
            <a:ext cx="2178000" cy="895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Iteration</a:t>
            </a:r>
            <a:r>
              <a:rPr b="1" lang="en" sz="1700"/>
              <a:t> Results for the Q-Table</a:t>
            </a:r>
            <a:endParaRPr b="1" sz="1700"/>
          </a:p>
        </p:txBody>
      </p:sp>
      <p:sp>
        <p:nvSpPr>
          <p:cNvPr id="105" name="Google Shape;105;p19"/>
          <p:cNvSpPr/>
          <p:nvPr/>
        </p:nvSpPr>
        <p:spPr>
          <a:xfrm>
            <a:off x="4430975" y="522250"/>
            <a:ext cx="3137400" cy="636300"/>
          </a:xfrm>
          <a:prstGeom prst="flowChartAlternate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rPr>
              <a:t>Initialize</a:t>
            </a:r>
            <a:r>
              <a:rPr b="1" lang="en" sz="1700">
                <a:solidFill>
                  <a:schemeClr val="dk1"/>
                </a:solidFill>
              </a:rPr>
              <a:t> Q-Table</a:t>
            </a:r>
            <a:endParaRPr b="1" sz="1700">
              <a:solidFill>
                <a:schemeClr val="dk1"/>
              </a:solidFill>
            </a:endParaRPr>
          </a:p>
        </p:txBody>
      </p:sp>
      <p:sp>
        <p:nvSpPr>
          <p:cNvPr id="106" name="Google Shape;106;p19"/>
          <p:cNvSpPr/>
          <p:nvPr/>
        </p:nvSpPr>
        <p:spPr>
          <a:xfrm>
            <a:off x="4430975" y="1430463"/>
            <a:ext cx="3137400" cy="636300"/>
          </a:xfrm>
          <a:prstGeom prst="flowChartAlternate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rPr>
              <a:t>Choose an Action</a:t>
            </a:r>
            <a:endParaRPr b="1" sz="1700">
              <a:solidFill>
                <a:schemeClr val="dk1"/>
              </a:solidFill>
            </a:endParaRPr>
          </a:p>
        </p:txBody>
      </p:sp>
      <p:sp>
        <p:nvSpPr>
          <p:cNvPr id="107" name="Google Shape;107;p19"/>
          <p:cNvSpPr/>
          <p:nvPr/>
        </p:nvSpPr>
        <p:spPr>
          <a:xfrm>
            <a:off x="4430975" y="2339363"/>
            <a:ext cx="3137400" cy="636300"/>
          </a:xfrm>
          <a:prstGeom prst="flowChartAlternate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rPr>
              <a:t>Perform</a:t>
            </a:r>
            <a:r>
              <a:rPr b="1" lang="en" sz="1700">
                <a:solidFill>
                  <a:schemeClr val="dk1"/>
                </a:solidFill>
              </a:rPr>
              <a:t> Action</a:t>
            </a:r>
            <a:endParaRPr b="1" sz="1700">
              <a:solidFill>
                <a:schemeClr val="dk1"/>
              </a:solidFill>
            </a:endParaRPr>
          </a:p>
        </p:txBody>
      </p:sp>
      <p:sp>
        <p:nvSpPr>
          <p:cNvPr id="108" name="Google Shape;108;p19"/>
          <p:cNvSpPr/>
          <p:nvPr/>
        </p:nvSpPr>
        <p:spPr>
          <a:xfrm>
            <a:off x="4430975" y="3248250"/>
            <a:ext cx="3137400" cy="636300"/>
          </a:xfrm>
          <a:prstGeom prst="flowChartAlternateProcess">
            <a:avLst/>
          </a:prstGeom>
          <a:solidFill>
            <a:srgbClr val="FF99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rPr>
              <a:t>Calculate</a:t>
            </a:r>
            <a:r>
              <a:rPr b="1" lang="en" sz="1700">
                <a:solidFill>
                  <a:schemeClr val="dk1"/>
                </a:solidFill>
              </a:rPr>
              <a:t> reward</a:t>
            </a:r>
            <a:r>
              <a:rPr lang="en">
                <a:highlight>
                  <a:schemeClr val="dk1"/>
                </a:highlight>
              </a:rPr>
              <a:t> </a:t>
            </a:r>
            <a:endParaRPr>
              <a:highlight>
                <a:schemeClr val="dk1"/>
              </a:highlight>
            </a:endParaRPr>
          </a:p>
          <a:p>
            <a:pPr indent="0" lvl="0" marL="0" rtl="0" algn="ctr">
              <a:spcBef>
                <a:spcPts val="0"/>
              </a:spcBef>
              <a:spcAft>
                <a:spcPts val="0"/>
              </a:spcAft>
              <a:buNone/>
            </a:pPr>
            <a:r>
              <a:t/>
            </a:r>
            <a:endParaRPr sz="1450">
              <a:solidFill>
                <a:srgbClr val="D5D5D5"/>
              </a:solidFill>
              <a:highlight>
                <a:srgbClr val="383838"/>
              </a:highlight>
            </a:endParaRPr>
          </a:p>
          <a:p>
            <a:pPr indent="0" lvl="0" marL="0" rtl="0" algn="ctr">
              <a:spcBef>
                <a:spcPts val="0"/>
              </a:spcBef>
              <a:spcAft>
                <a:spcPts val="0"/>
              </a:spcAft>
              <a:buNone/>
            </a:pPr>
            <a:r>
              <a:t/>
            </a:r>
            <a:endParaRPr b="1" sz="1700">
              <a:solidFill>
                <a:schemeClr val="dk1"/>
              </a:solidFill>
            </a:endParaRPr>
          </a:p>
        </p:txBody>
      </p:sp>
      <p:sp>
        <p:nvSpPr>
          <p:cNvPr id="109" name="Google Shape;109;p19"/>
          <p:cNvSpPr/>
          <p:nvPr/>
        </p:nvSpPr>
        <p:spPr>
          <a:xfrm>
            <a:off x="4430975" y="4157125"/>
            <a:ext cx="3137400" cy="636300"/>
          </a:xfrm>
          <a:prstGeom prst="flowChartAlternateProcess">
            <a:avLst/>
          </a:prstGeom>
          <a:solidFill>
            <a:srgbClr val="FF99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rPr>
              <a:t>Update Q-Table</a:t>
            </a:r>
            <a:endParaRPr b="1" sz="1700">
              <a:solidFill>
                <a:schemeClr val="dk1"/>
              </a:solidFill>
            </a:endParaRPr>
          </a:p>
        </p:txBody>
      </p:sp>
      <p:cxnSp>
        <p:nvCxnSpPr>
          <p:cNvPr id="110" name="Google Shape;110;p19"/>
          <p:cNvCxnSpPr>
            <a:stCxn id="105" idx="2"/>
            <a:endCxn id="106" idx="0"/>
          </p:cNvCxnSpPr>
          <p:nvPr/>
        </p:nvCxnSpPr>
        <p:spPr>
          <a:xfrm>
            <a:off x="5999675" y="1158550"/>
            <a:ext cx="0" cy="271800"/>
          </a:xfrm>
          <a:prstGeom prst="straightConnector1">
            <a:avLst/>
          </a:prstGeom>
          <a:noFill/>
          <a:ln cap="flat" cmpd="sng" w="19050">
            <a:solidFill>
              <a:schemeClr val="dk1"/>
            </a:solidFill>
            <a:prstDash val="solid"/>
            <a:round/>
            <a:headEnd len="med" w="med" type="none"/>
            <a:tailEnd len="med" w="med" type="triangle"/>
          </a:ln>
        </p:spPr>
      </p:cxnSp>
      <p:cxnSp>
        <p:nvCxnSpPr>
          <p:cNvPr id="111" name="Google Shape;111;p19"/>
          <p:cNvCxnSpPr>
            <a:stCxn id="106" idx="2"/>
            <a:endCxn id="107" idx="0"/>
          </p:cNvCxnSpPr>
          <p:nvPr/>
        </p:nvCxnSpPr>
        <p:spPr>
          <a:xfrm>
            <a:off x="5999675" y="2066763"/>
            <a:ext cx="0" cy="272700"/>
          </a:xfrm>
          <a:prstGeom prst="straightConnector1">
            <a:avLst/>
          </a:prstGeom>
          <a:noFill/>
          <a:ln cap="flat" cmpd="sng" w="19050">
            <a:solidFill>
              <a:schemeClr val="dk1"/>
            </a:solidFill>
            <a:prstDash val="solid"/>
            <a:round/>
            <a:headEnd len="med" w="med" type="none"/>
            <a:tailEnd len="med" w="med" type="triangle"/>
          </a:ln>
        </p:spPr>
      </p:cxnSp>
      <p:cxnSp>
        <p:nvCxnSpPr>
          <p:cNvPr id="112" name="Google Shape;112;p19"/>
          <p:cNvCxnSpPr>
            <a:stCxn id="107" idx="2"/>
            <a:endCxn id="108" idx="0"/>
          </p:cNvCxnSpPr>
          <p:nvPr/>
        </p:nvCxnSpPr>
        <p:spPr>
          <a:xfrm>
            <a:off x="5999675" y="2975663"/>
            <a:ext cx="0" cy="272700"/>
          </a:xfrm>
          <a:prstGeom prst="straightConnector1">
            <a:avLst/>
          </a:prstGeom>
          <a:noFill/>
          <a:ln cap="flat" cmpd="sng" w="19050">
            <a:solidFill>
              <a:schemeClr val="dk1"/>
            </a:solidFill>
            <a:prstDash val="solid"/>
            <a:round/>
            <a:headEnd len="med" w="med" type="none"/>
            <a:tailEnd len="med" w="med" type="triangle"/>
          </a:ln>
        </p:spPr>
      </p:cxnSp>
      <p:cxnSp>
        <p:nvCxnSpPr>
          <p:cNvPr id="113" name="Google Shape;113;p19"/>
          <p:cNvCxnSpPr>
            <a:endCxn id="109" idx="0"/>
          </p:cNvCxnSpPr>
          <p:nvPr/>
        </p:nvCxnSpPr>
        <p:spPr>
          <a:xfrm>
            <a:off x="5999675" y="3884425"/>
            <a:ext cx="0" cy="272700"/>
          </a:xfrm>
          <a:prstGeom prst="straightConnector1">
            <a:avLst/>
          </a:prstGeom>
          <a:noFill/>
          <a:ln cap="flat" cmpd="sng" w="19050">
            <a:solidFill>
              <a:schemeClr val="dk1"/>
            </a:solidFill>
            <a:prstDash val="solid"/>
            <a:round/>
            <a:headEnd len="med" w="med" type="none"/>
            <a:tailEnd len="med" w="med" type="triangle"/>
          </a:ln>
        </p:spPr>
      </p:cxnSp>
      <p:cxnSp>
        <p:nvCxnSpPr>
          <p:cNvPr id="114" name="Google Shape;114;p19"/>
          <p:cNvCxnSpPr>
            <a:stCxn id="109" idx="1"/>
            <a:endCxn id="104" idx="2"/>
          </p:cNvCxnSpPr>
          <p:nvPr/>
        </p:nvCxnSpPr>
        <p:spPr>
          <a:xfrm rot="10800000">
            <a:off x="2448275" y="3019675"/>
            <a:ext cx="1982700" cy="1455600"/>
          </a:xfrm>
          <a:prstGeom prst="curvedConnector2">
            <a:avLst/>
          </a:prstGeom>
          <a:noFill/>
          <a:ln cap="flat" cmpd="sng" w="19050">
            <a:solidFill>
              <a:schemeClr val="dk1"/>
            </a:solidFill>
            <a:prstDash val="solid"/>
            <a:round/>
            <a:headEnd len="med" w="med" type="none"/>
            <a:tailEnd len="med" w="med" type="triangle"/>
          </a:ln>
        </p:spPr>
      </p:cxnSp>
      <p:cxnSp>
        <p:nvCxnSpPr>
          <p:cNvPr id="115" name="Google Shape;115;p19"/>
          <p:cNvCxnSpPr>
            <a:stCxn id="104" idx="0"/>
            <a:endCxn id="105" idx="1"/>
          </p:cNvCxnSpPr>
          <p:nvPr/>
        </p:nvCxnSpPr>
        <p:spPr>
          <a:xfrm rot="-5400000">
            <a:off x="2797925" y="490800"/>
            <a:ext cx="1283400" cy="1982700"/>
          </a:xfrm>
          <a:prstGeom prst="curvedConnector2">
            <a:avLst/>
          </a:prstGeom>
          <a:noFill/>
          <a:ln cap="flat" cmpd="sng" w="19050">
            <a:solidFill>
              <a:schemeClr val="dk1"/>
            </a:solidFill>
            <a:prstDash val="solid"/>
            <a:round/>
            <a:headEnd len="med" w="med" type="none"/>
            <a:tailEnd len="med" w="med" type="triangle"/>
          </a:ln>
        </p:spPr>
      </p:cxnSp>
      <p:sp>
        <p:nvSpPr>
          <p:cNvPr id="116" name="Google Shape;116;p19"/>
          <p:cNvSpPr txBox="1"/>
          <p:nvPr/>
        </p:nvSpPr>
        <p:spPr>
          <a:xfrm>
            <a:off x="509700" y="4475275"/>
            <a:ext cx="30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Iterate</a:t>
            </a:r>
            <a:r>
              <a:rPr lang="en">
                <a:solidFill>
                  <a:schemeClr val="dk1"/>
                </a:solidFill>
                <a:latin typeface="Average"/>
                <a:ea typeface="Average"/>
                <a:cs typeface="Average"/>
                <a:sym typeface="Average"/>
              </a:rPr>
              <a:t> until </a:t>
            </a:r>
            <a:r>
              <a:rPr lang="en">
                <a:solidFill>
                  <a:schemeClr val="dk1"/>
                </a:solidFill>
                <a:latin typeface="Average"/>
                <a:ea typeface="Average"/>
                <a:cs typeface="Average"/>
                <a:sym typeface="Average"/>
              </a:rPr>
              <a:t>convergence</a:t>
            </a:r>
            <a:endParaRPr>
              <a:solidFill>
                <a:schemeClr val="dk1"/>
              </a:solidFill>
              <a:latin typeface="Average"/>
              <a:ea typeface="Average"/>
              <a:cs typeface="Average"/>
              <a:sym typeface="Average"/>
            </a:endParaRPr>
          </a:p>
        </p:txBody>
      </p:sp>
      <p:pic>
        <p:nvPicPr>
          <p:cNvPr id="117" name="Google Shape;117;p19"/>
          <p:cNvPicPr preferRelativeResize="0"/>
          <p:nvPr/>
        </p:nvPicPr>
        <p:blipFill>
          <a:blip r:embed="rId3">
            <a:alphaModFix/>
          </a:blip>
          <a:stretch>
            <a:fillRect/>
          </a:stretch>
        </p:blipFill>
        <p:spPr>
          <a:xfrm>
            <a:off x="8095600" y="121725"/>
            <a:ext cx="896000" cy="8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Definition </a:t>
            </a:r>
            <a:endParaRPr/>
          </a:p>
        </p:txBody>
      </p:sp>
      <p:pic>
        <p:nvPicPr>
          <p:cNvPr id="123" name="Google Shape;123;p20"/>
          <p:cNvPicPr preferRelativeResize="0"/>
          <p:nvPr/>
        </p:nvPicPr>
        <p:blipFill>
          <a:blip r:embed="rId3">
            <a:alphaModFix/>
          </a:blip>
          <a:stretch>
            <a:fillRect/>
          </a:stretch>
        </p:blipFill>
        <p:spPr>
          <a:xfrm>
            <a:off x="3907825" y="1390125"/>
            <a:ext cx="4924474" cy="3617275"/>
          </a:xfrm>
          <a:prstGeom prst="rect">
            <a:avLst/>
          </a:prstGeom>
          <a:noFill/>
          <a:ln>
            <a:noFill/>
          </a:ln>
        </p:spPr>
      </p:pic>
      <p:pic>
        <p:nvPicPr>
          <p:cNvPr id="124" name="Google Shape;124;p20"/>
          <p:cNvPicPr preferRelativeResize="0"/>
          <p:nvPr/>
        </p:nvPicPr>
        <p:blipFill>
          <a:blip r:embed="rId4">
            <a:alphaModFix/>
          </a:blip>
          <a:stretch>
            <a:fillRect/>
          </a:stretch>
        </p:blipFill>
        <p:spPr>
          <a:xfrm>
            <a:off x="8095600" y="121725"/>
            <a:ext cx="896000" cy="89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Basics</a:t>
            </a:r>
            <a:endParaRPr/>
          </a:p>
        </p:txBody>
      </p:sp>
      <p:sp>
        <p:nvSpPr>
          <p:cNvPr id="130" name="Google Shape;130;p21"/>
          <p:cNvSpPr txBox="1"/>
          <p:nvPr/>
        </p:nvSpPr>
        <p:spPr>
          <a:xfrm>
            <a:off x="725950" y="1853500"/>
            <a:ext cx="7722900" cy="79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i="1" lang="en" sz="3050">
                <a:highlight>
                  <a:srgbClr val="FFFFFF"/>
                </a:highlight>
                <a:latin typeface="Noto Sans Thai"/>
                <a:ea typeface="Noto Sans Thai"/>
                <a:cs typeface="Noto Sans Thai"/>
                <a:sym typeface="Noto Sans Thai"/>
              </a:rPr>
              <a:t>Q(s, a) &lt;  -Q(s, a) + R+ </a:t>
            </a:r>
            <a:r>
              <a:rPr b="1" i="1" lang="en" sz="3950">
                <a:solidFill>
                  <a:srgbClr val="202124"/>
                </a:solidFill>
                <a:highlight>
                  <a:srgbClr val="FFFFFF"/>
                </a:highlight>
                <a:latin typeface="Noto Sans Thai"/>
                <a:ea typeface="Noto Sans Thai"/>
                <a:cs typeface="Noto Sans Thai"/>
                <a:sym typeface="Noto Sans Thai"/>
              </a:rPr>
              <a:t>γ </a:t>
            </a:r>
            <a:r>
              <a:rPr i="1" lang="en" sz="3050">
                <a:highlight>
                  <a:srgbClr val="FFFFFF"/>
                </a:highlight>
                <a:latin typeface="Noto Sans Thai"/>
                <a:ea typeface="Noto Sans Thai"/>
                <a:cs typeface="Noto Sans Thai"/>
                <a:sym typeface="Noto Sans Thai"/>
              </a:rPr>
              <a:t>* max</a:t>
            </a:r>
            <a:r>
              <a:rPr b="1" i="1" lang="en" sz="1850">
                <a:highlight>
                  <a:srgbClr val="FFFFFF"/>
                </a:highlight>
                <a:latin typeface="Noto Sans Thai"/>
                <a:ea typeface="Noto Sans Thai"/>
                <a:cs typeface="Noto Sans Thai"/>
                <a:sym typeface="Noto Sans Thai"/>
              </a:rPr>
              <a:t>a</a:t>
            </a:r>
            <a:r>
              <a:rPr i="1" lang="en" sz="3050">
                <a:highlight>
                  <a:srgbClr val="FFFFFF"/>
                </a:highlight>
                <a:latin typeface="Noto Sans Thai"/>
                <a:ea typeface="Noto Sans Thai"/>
                <a:cs typeface="Noto Sans Thai"/>
                <a:sym typeface="Noto Sans Thai"/>
              </a:rPr>
              <a:t> Q(s', a')  </a:t>
            </a:r>
            <a:r>
              <a:rPr lang="en" sz="3050">
                <a:highlight>
                  <a:srgbClr val="FFFFFF"/>
                </a:highlight>
              </a:rPr>
              <a:t>        </a:t>
            </a:r>
            <a:r>
              <a:rPr lang="en" sz="1050">
                <a:highlight>
                  <a:srgbClr val="FFFFFF"/>
                </a:highlight>
              </a:rPr>
              <a:t>  </a:t>
            </a:r>
            <a:endParaRPr>
              <a:latin typeface="Average"/>
              <a:ea typeface="Average"/>
              <a:cs typeface="Average"/>
              <a:sym typeface="Average"/>
            </a:endParaRPr>
          </a:p>
        </p:txBody>
      </p:sp>
      <p:cxnSp>
        <p:nvCxnSpPr>
          <p:cNvPr id="131" name="Google Shape;131;p21"/>
          <p:cNvCxnSpPr/>
          <p:nvPr/>
        </p:nvCxnSpPr>
        <p:spPr>
          <a:xfrm rot="10800000">
            <a:off x="1221250" y="2750425"/>
            <a:ext cx="0" cy="1081200"/>
          </a:xfrm>
          <a:prstGeom prst="straightConnector1">
            <a:avLst/>
          </a:prstGeom>
          <a:noFill/>
          <a:ln cap="flat" cmpd="sng" w="38100">
            <a:solidFill>
              <a:srgbClr val="FF9900"/>
            </a:solidFill>
            <a:prstDash val="solid"/>
            <a:round/>
            <a:headEnd len="med" w="med" type="none"/>
            <a:tailEnd len="med" w="med" type="triangle"/>
          </a:ln>
        </p:spPr>
      </p:cxnSp>
      <p:cxnSp>
        <p:nvCxnSpPr>
          <p:cNvPr id="132" name="Google Shape;132;p21"/>
          <p:cNvCxnSpPr/>
          <p:nvPr/>
        </p:nvCxnSpPr>
        <p:spPr>
          <a:xfrm rot="10800000">
            <a:off x="1696975" y="2750425"/>
            <a:ext cx="0" cy="1081200"/>
          </a:xfrm>
          <a:prstGeom prst="straightConnector1">
            <a:avLst/>
          </a:prstGeom>
          <a:noFill/>
          <a:ln cap="flat" cmpd="sng" w="38100">
            <a:solidFill>
              <a:srgbClr val="FF9900"/>
            </a:solidFill>
            <a:prstDash val="solid"/>
            <a:round/>
            <a:headEnd len="med" w="med" type="none"/>
            <a:tailEnd len="med" w="med" type="triangle"/>
          </a:ln>
        </p:spPr>
      </p:cxnSp>
      <p:sp>
        <p:nvSpPr>
          <p:cNvPr id="133" name="Google Shape;133;p21"/>
          <p:cNvSpPr/>
          <p:nvPr/>
        </p:nvSpPr>
        <p:spPr>
          <a:xfrm>
            <a:off x="5359750" y="1853500"/>
            <a:ext cx="2146800" cy="8649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2455900" y="1853500"/>
            <a:ext cx="2548500" cy="8649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942700" y="3831625"/>
            <a:ext cx="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State</a:t>
            </a:r>
            <a:endParaRPr>
              <a:solidFill>
                <a:schemeClr val="dk1"/>
              </a:solidFill>
              <a:latin typeface="Average"/>
              <a:ea typeface="Average"/>
              <a:cs typeface="Average"/>
              <a:sym typeface="Average"/>
            </a:endParaRPr>
          </a:p>
        </p:txBody>
      </p:sp>
      <p:sp>
        <p:nvSpPr>
          <p:cNvPr id="136" name="Google Shape;136;p21"/>
          <p:cNvSpPr txBox="1"/>
          <p:nvPr/>
        </p:nvSpPr>
        <p:spPr>
          <a:xfrm>
            <a:off x="1399900" y="3831625"/>
            <a:ext cx="7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Action</a:t>
            </a:r>
            <a:endParaRPr>
              <a:solidFill>
                <a:schemeClr val="dk1"/>
              </a:solidFill>
              <a:latin typeface="Average"/>
              <a:ea typeface="Average"/>
              <a:cs typeface="Average"/>
              <a:sym typeface="Average"/>
            </a:endParaRPr>
          </a:p>
        </p:txBody>
      </p:sp>
      <p:cxnSp>
        <p:nvCxnSpPr>
          <p:cNvPr id="137" name="Google Shape;137;p21"/>
          <p:cNvCxnSpPr/>
          <p:nvPr/>
        </p:nvCxnSpPr>
        <p:spPr>
          <a:xfrm rot="10800000">
            <a:off x="6742050" y="2902825"/>
            <a:ext cx="0" cy="1081200"/>
          </a:xfrm>
          <a:prstGeom prst="straightConnector1">
            <a:avLst/>
          </a:prstGeom>
          <a:noFill/>
          <a:ln cap="flat" cmpd="sng" w="38100">
            <a:solidFill>
              <a:srgbClr val="FF9900"/>
            </a:solidFill>
            <a:prstDash val="solid"/>
            <a:round/>
            <a:headEnd len="med" w="med" type="none"/>
            <a:tailEnd len="med" w="med" type="triangle"/>
          </a:ln>
        </p:spPr>
      </p:cxnSp>
      <p:sp>
        <p:nvSpPr>
          <p:cNvPr id="138" name="Google Shape;138;p21"/>
          <p:cNvSpPr txBox="1"/>
          <p:nvPr/>
        </p:nvSpPr>
        <p:spPr>
          <a:xfrm>
            <a:off x="6472350" y="4168450"/>
            <a:ext cx="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State</a:t>
            </a:r>
            <a:endParaRPr>
              <a:solidFill>
                <a:schemeClr val="dk1"/>
              </a:solidFill>
              <a:latin typeface="Average"/>
              <a:ea typeface="Average"/>
              <a:cs typeface="Average"/>
              <a:sym typeface="Average"/>
            </a:endParaRPr>
          </a:p>
        </p:txBody>
      </p:sp>
      <p:sp>
        <p:nvSpPr>
          <p:cNvPr id="139" name="Google Shape;139;p21"/>
          <p:cNvSpPr txBox="1"/>
          <p:nvPr/>
        </p:nvSpPr>
        <p:spPr>
          <a:xfrm>
            <a:off x="6929550" y="4168450"/>
            <a:ext cx="7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Action</a:t>
            </a:r>
            <a:endParaRPr>
              <a:solidFill>
                <a:schemeClr val="dk1"/>
              </a:solidFill>
              <a:latin typeface="Average"/>
              <a:ea typeface="Average"/>
              <a:cs typeface="Average"/>
              <a:sym typeface="Average"/>
            </a:endParaRPr>
          </a:p>
        </p:txBody>
      </p:sp>
      <p:sp>
        <p:nvSpPr>
          <p:cNvPr id="140" name="Google Shape;140;p21"/>
          <p:cNvSpPr txBox="1"/>
          <p:nvPr/>
        </p:nvSpPr>
        <p:spPr>
          <a:xfrm>
            <a:off x="6589650" y="3937425"/>
            <a:ext cx="9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Previous</a:t>
            </a:r>
            <a:endParaRPr>
              <a:solidFill>
                <a:schemeClr val="dk1"/>
              </a:solidFill>
              <a:latin typeface="Average"/>
              <a:ea typeface="Average"/>
              <a:cs typeface="Average"/>
              <a:sym typeface="Average"/>
            </a:endParaRPr>
          </a:p>
        </p:txBody>
      </p:sp>
      <p:cxnSp>
        <p:nvCxnSpPr>
          <p:cNvPr id="141" name="Google Shape;141;p21"/>
          <p:cNvCxnSpPr/>
          <p:nvPr/>
        </p:nvCxnSpPr>
        <p:spPr>
          <a:xfrm rot="10800000">
            <a:off x="7199250" y="2902825"/>
            <a:ext cx="0" cy="1081200"/>
          </a:xfrm>
          <a:prstGeom prst="straightConnector1">
            <a:avLst/>
          </a:prstGeom>
          <a:noFill/>
          <a:ln cap="flat" cmpd="sng" w="38100">
            <a:solidFill>
              <a:srgbClr val="FF9900"/>
            </a:solidFill>
            <a:prstDash val="solid"/>
            <a:round/>
            <a:headEnd len="med" w="med" type="none"/>
            <a:tailEnd len="med" w="med" type="triangle"/>
          </a:ln>
        </p:spPr>
      </p:cxnSp>
      <p:pic>
        <p:nvPicPr>
          <p:cNvPr id="142" name="Google Shape;142;p21"/>
          <p:cNvPicPr preferRelativeResize="0"/>
          <p:nvPr/>
        </p:nvPicPr>
        <p:blipFill>
          <a:blip r:embed="rId3">
            <a:alphaModFix/>
          </a:blip>
          <a:stretch>
            <a:fillRect/>
          </a:stretch>
        </p:blipFill>
        <p:spPr>
          <a:xfrm>
            <a:off x="8095600" y="121725"/>
            <a:ext cx="896000" cy="8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