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4"/>
  </p:notesMasterIdLst>
  <p:sldIdLst>
    <p:sldId id="256" r:id="rId2"/>
    <p:sldId id="257" r:id="rId3"/>
    <p:sldId id="270" r:id="rId4"/>
    <p:sldId id="274" r:id="rId5"/>
    <p:sldId id="271" r:id="rId6"/>
    <p:sldId id="272" r:id="rId7"/>
    <p:sldId id="258" r:id="rId8"/>
    <p:sldId id="273" r:id="rId9"/>
    <p:sldId id="259" r:id="rId10"/>
    <p:sldId id="260" r:id="rId11"/>
    <p:sldId id="275" r:id="rId12"/>
    <p:sldId id="26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dd827a1d1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add827a1d1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dd827a1d1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add827a1d1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202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dd827a1d1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add827a1d1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dd827a1d1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add827a1d1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dd827a1d1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add827a1d1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38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dd827a1d1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add827a1d1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62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dd827a1d1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add827a1d1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17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dd827a1d1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add827a1d1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61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dd827a1d1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add827a1d1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dd827a1d1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add827a1d1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228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dd827a1d1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add827a1d1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1600"/>
              </a:spcBef>
              <a:spcAft>
                <a:spcPts val="0"/>
              </a:spcAft>
              <a:buClr>
                <a:schemeClr val="dk1"/>
              </a:buClr>
              <a:buSzPts val="1100"/>
              <a:buNone/>
              <a:defRPr sz="1100"/>
            </a:lvl2pPr>
            <a:lvl3pPr marL="1371600" lvl="2" indent="-228600" algn="l" rtl="0">
              <a:lnSpc>
                <a:spcPct val="90000"/>
              </a:lnSpc>
              <a:spcBef>
                <a:spcPts val="1600"/>
              </a:spcBef>
              <a:spcAft>
                <a:spcPts val="0"/>
              </a:spcAft>
              <a:buClr>
                <a:schemeClr val="dk1"/>
              </a:buClr>
              <a:buSzPts val="900"/>
              <a:buNone/>
              <a:defRPr sz="900"/>
            </a:lvl3pPr>
            <a:lvl4pPr marL="1828800" lvl="3" indent="-228600" algn="l" rtl="0">
              <a:lnSpc>
                <a:spcPct val="90000"/>
              </a:lnSpc>
              <a:spcBef>
                <a:spcPts val="1600"/>
              </a:spcBef>
              <a:spcAft>
                <a:spcPts val="0"/>
              </a:spcAft>
              <a:buClr>
                <a:schemeClr val="dk1"/>
              </a:buClr>
              <a:buSzPts val="800"/>
              <a:buNone/>
              <a:defRPr sz="800"/>
            </a:lvl4pPr>
            <a:lvl5pPr marL="2286000" lvl="4" indent="-228600" algn="l" rtl="0">
              <a:lnSpc>
                <a:spcPct val="90000"/>
              </a:lnSpc>
              <a:spcBef>
                <a:spcPts val="1600"/>
              </a:spcBef>
              <a:spcAft>
                <a:spcPts val="0"/>
              </a:spcAft>
              <a:buClr>
                <a:schemeClr val="dk1"/>
              </a:buClr>
              <a:buSzPts val="800"/>
              <a:buNone/>
              <a:defRPr sz="800"/>
            </a:lvl5pPr>
            <a:lvl6pPr marL="2743200" lvl="5" indent="-228600" algn="l" rtl="0">
              <a:lnSpc>
                <a:spcPct val="90000"/>
              </a:lnSpc>
              <a:spcBef>
                <a:spcPts val="1600"/>
              </a:spcBef>
              <a:spcAft>
                <a:spcPts val="0"/>
              </a:spcAft>
              <a:buClr>
                <a:schemeClr val="dk1"/>
              </a:buClr>
              <a:buSzPts val="800"/>
              <a:buNone/>
              <a:defRPr sz="800"/>
            </a:lvl6pPr>
            <a:lvl7pPr marL="3200400" lvl="6" indent="-228600" algn="l" rtl="0">
              <a:lnSpc>
                <a:spcPct val="90000"/>
              </a:lnSpc>
              <a:spcBef>
                <a:spcPts val="1600"/>
              </a:spcBef>
              <a:spcAft>
                <a:spcPts val="0"/>
              </a:spcAft>
              <a:buClr>
                <a:schemeClr val="dk1"/>
              </a:buClr>
              <a:buSzPts val="800"/>
              <a:buNone/>
              <a:defRPr sz="800"/>
            </a:lvl7pPr>
            <a:lvl8pPr marL="3657600" lvl="7" indent="-228600" algn="l" rtl="0">
              <a:lnSpc>
                <a:spcPct val="90000"/>
              </a:lnSpc>
              <a:spcBef>
                <a:spcPts val="1600"/>
              </a:spcBef>
              <a:spcAft>
                <a:spcPts val="0"/>
              </a:spcAft>
              <a:buClr>
                <a:schemeClr val="dk1"/>
              </a:buClr>
              <a:buSzPts val="800"/>
              <a:buNone/>
              <a:defRPr sz="800"/>
            </a:lvl8pPr>
            <a:lvl9pPr marL="4114800" lvl="8" indent="-228600" algn="l" rtl="0">
              <a:lnSpc>
                <a:spcPct val="90000"/>
              </a:lnSpc>
              <a:spcBef>
                <a:spcPts val="1600"/>
              </a:spcBef>
              <a:spcAft>
                <a:spcPts val="1600"/>
              </a:spcAft>
              <a:buClr>
                <a:schemeClr val="dk1"/>
              </a:buClr>
              <a:buSzPts val="800"/>
              <a:buNone/>
              <a:defRPr sz="800"/>
            </a:lvl9pPr>
          </a:lstStyle>
          <a:p>
            <a:endParaRPr/>
          </a:p>
        </p:txBody>
      </p:sp>
      <p:sp>
        <p:nvSpPr>
          <p:cNvPr id="60" name="Google Shape;6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Airport Restaurant </a:t>
            </a:r>
            <a:r>
              <a:rPr lang="en-US" dirty="0"/>
              <a:t>Final</a:t>
            </a:r>
            <a:r>
              <a:rPr lang="en" dirty="0"/>
              <a:t> Report</a:t>
            </a:r>
            <a:endParaRPr dirty="0"/>
          </a:p>
        </p:txBody>
      </p:sp>
      <p:sp>
        <p:nvSpPr>
          <p:cNvPr id="68" name="Google Shape;68;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Shaun Pritchard - Module 6 - QMB4000</a:t>
            </a:r>
            <a:endParaRPr dirty="0"/>
          </a:p>
        </p:txBody>
      </p:sp>
      <p:pic>
        <p:nvPicPr>
          <p:cNvPr id="69" name="Google Shape;69;p15"/>
          <p:cNvPicPr preferRelativeResize="0"/>
          <p:nvPr/>
        </p:nvPicPr>
        <p:blipFill>
          <a:blip r:embed="rId3">
            <a:alphaModFix/>
          </a:blip>
          <a:stretch>
            <a:fillRect/>
          </a:stretch>
        </p:blipFill>
        <p:spPr>
          <a:xfrm>
            <a:off x="4109588" y="4133247"/>
            <a:ext cx="924825" cy="504975"/>
          </a:xfrm>
          <a:prstGeom prst="rect">
            <a:avLst/>
          </a:prstGeom>
          <a:noFill/>
          <a:ln>
            <a:noFill/>
          </a:ln>
        </p:spPr>
      </p:pic>
      <p:sp>
        <p:nvSpPr>
          <p:cNvPr id="70" name="Google Shape;70;p15"/>
          <p:cNvSpPr txBox="1"/>
          <p:nvPr/>
        </p:nvSpPr>
        <p:spPr>
          <a:xfrm>
            <a:off x="0" y="3411225"/>
            <a:ext cx="9115800" cy="50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rgbClr val="B7B7B7"/>
                </a:solidFill>
              </a:rPr>
              <a:t>Full Code atached in asignment jupyter notebook</a:t>
            </a:r>
            <a:endParaRPr sz="1000" dirty="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65116" y="342900"/>
            <a:ext cx="2949300" cy="1200000"/>
          </a:xfrm>
          <a:prstGeom prst="rect">
            <a:avLst/>
          </a:prstGeom>
          <a:noFill/>
          <a:ln>
            <a:noFill/>
          </a:ln>
        </p:spPr>
        <p:txBody>
          <a:bodyPr spcFirstLastPara="1" wrap="square" lIns="68575" tIns="34275" rIns="68575" bIns="34275" anchor="b" anchorCtr="0">
            <a:noAutofit/>
          </a:bodyPr>
          <a:lstStyle/>
          <a:p>
            <a:r>
              <a:rPr lang="en" sz="1400" dirty="0"/>
              <a:t>Q3  </a:t>
            </a:r>
            <a:r>
              <a:rPr lang="en-US" sz="1400" dirty="0"/>
              <a:t>Average delay in departure time per airport by starting destination</a:t>
            </a:r>
            <a:endParaRPr sz="1400" dirty="0"/>
          </a:p>
        </p:txBody>
      </p:sp>
      <p:sp>
        <p:nvSpPr>
          <p:cNvPr id="108" name="Google Shape;108;p19"/>
          <p:cNvSpPr txBox="1">
            <a:spLocks noGrp="1"/>
          </p:cNvSpPr>
          <p:nvPr>
            <p:ph type="body" idx="1"/>
          </p:nvPr>
        </p:nvSpPr>
        <p:spPr>
          <a:xfrm>
            <a:off x="629850" y="1543050"/>
            <a:ext cx="2949300" cy="277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Clr>
                <a:schemeClr val="dk1"/>
              </a:buClr>
              <a:buSzPts val="1200"/>
              <a:buNone/>
            </a:pPr>
            <a:r>
              <a:rPr lang="en" sz="1100"/>
              <a:t>Code Screenshot</a:t>
            </a:r>
            <a:endParaRPr sz="1100"/>
          </a:p>
        </p:txBody>
      </p:sp>
      <p:pic>
        <p:nvPicPr>
          <p:cNvPr id="109" name="Google Shape;109;p19"/>
          <p:cNvPicPr preferRelativeResize="0"/>
          <p:nvPr/>
        </p:nvPicPr>
        <p:blipFill>
          <a:blip r:embed="rId3">
            <a:alphaModFix/>
          </a:blip>
          <a:stretch>
            <a:fillRect/>
          </a:stretch>
        </p:blipFill>
        <p:spPr>
          <a:xfrm>
            <a:off x="508650" y="342897"/>
            <a:ext cx="924825" cy="504975"/>
          </a:xfrm>
          <a:prstGeom prst="rect">
            <a:avLst/>
          </a:prstGeom>
          <a:noFill/>
          <a:ln>
            <a:noFill/>
          </a:ln>
        </p:spPr>
      </p:pic>
      <p:sp>
        <p:nvSpPr>
          <p:cNvPr id="110" name="Google Shape;110;p19"/>
          <p:cNvSpPr txBox="1">
            <a:spLocks noGrp="1"/>
          </p:cNvSpPr>
          <p:nvPr>
            <p:ph type="body" idx="1"/>
          </p:nvPr>
        </p:nvSpPr>
        <p:spPr>
          <a:xfrm>
            <a:off x="240518" y="3547025"/>
            <a:ext cx="2949300" cy="795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200"/>
              <a:buNone/>
            </a:pPr>
            <a:r>
              <a:rPr lang="en" dirty="0"/>
              <a:t>Description:</a:t>
            </a:r>
            <a:endParaRPr dirty="0"/>
          </a:p>
          <a:p>
            <a:pPr marL="0" lvl="0" indent="0" algn="l" rtl="0">
              <a:lnSpc>
                <a:spcPct val="90000"/>
              </a:lnSpc>
              <a:spcBef>
                <a:spcPts val="1600"/>
              </a:spcBef>
              <a:spcAft>
                <a:spcPts val="1600"/>
              </a:spcAft>
              <a:buClr>
                <a:schemeClr val="dk1"/>
              </a:buClr>
              <a:buSzPts val="1200"/>
              <a:buNone/>
            </a:pPr>
            <a:r>
              <a:rPr lang="en-US" dirty="0"/>
              <a:t>I grouped the ORGIN_AIRPORT variable to the time in DEPARTURE_DELAY variable with a calculated mean to average </a:t>
            </a:r>
            <a:r>
              <a:rPr lang="en-AU" dirty="0"/>
              <a:t>. MEAN = 6.9</a:t>
            </a:r>
            <a:endParaRPr dirty="0"/>
          </a:p>
        </p:txBody>
      </p:sp>
      <p:sp>
        <p:nvSpPr>
          <p:cNvPr id="111" name="Google Shape;111;p19"/>
          <p:cNvSpPr>
            <a:spLocks noGrp="1"/>
          </p:cNvSpPr>
          <p:nvPr>
            <p:ph type="pic" idx="2"/>
          </p:nvPr>
        </p:nvSpPr>
        <p:spPr>
          <a:xfrm>
            <a:off x="3856759" y="847879"/>
            <a:ext cx="4629000" cy="3655200"/>
          </a:xfrm>
          <a:prstGeom prst="rect">
            <a:avLst/>
          </a:prstGeom>
          <a:noFill/>
          <a:ln w="28575" cap="flat" cmpd="sng">
            <a:solidFill>
              <a:srgbClr val="B7B7B7"/>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800"/>
              </a:spcBef>
              <a:spcAft>
                <a:spcPts val="0"/>
              </a:spcAft>
              <a:buNone/>
            </a:pPr>
            <a:r>
              <a:rPr lang="en">
                <a:solidFill>
                  <a:srgbClr val="F3F3F3"/>
                </a:solidFill>
              </a:rPr>
              <a:t>Data Results</a:t>
            </a:r>
            <a:endParaRPr>
              <a:solidFill>
                <a:srgbClr val="F3F3F3"/>
              </a:solidFill>
            </a:endParaRPr>
          </a:p>
        </p:txBody>
      </p:sp>
      <p:pic>
        <p:nvPicPr>
          <p:cNvPr id="4098" name="Picture 2">
            <a:extLst>
              <a:ext uri="{FF2B5EF4-FFF2-40B4-BE49-F238E27FC236}">
                <a16:creationId xmlns:a16="http://schemas.microsoft.com/office/drawing/2014/main" id="{68442336-C5BD-4EB8-9955-5597E31EF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41" y="1791790"/>
            <a:ext cx="2215588" cy="15314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ABDFAA2-D777-4C71-8028-6AA5F1A5F0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0150" y="1487977"/>
            <a:ext cx="4434497" cy="2925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65116" y="342900"/>
            <a:ext cx="2949300" cy="1200000"/>
          </a:xfrm>
          <a:prstGeom prst="rect">
            <a:avLst/>
          </a:prstGeom>
          <a:noFill/>
          <a:ln>
            <a:noFill/>
          </a:ln>
        </p:spPr>
        <p:txBody>
          <a:bodyPr spcFirstLastPara="1" wrap="square" lIns="68575" tIns="34275" rIns="68575" bIns="34275" anchor="b" anchorCtr="0">
            <a:noAutofit/>
          </a:bodyPr>
          <a:lstStyle/>
          <a:p>
            <a:r>
              <a:rPr lang="en" sz="1400" dirty="0"/>
              <a:t>Q3  </a:t>
            </a:r>
            <a:r>
              <a:rPr lang="en-US" sz="1400" dirty="0"/>
              <a:t>Average delay in departure time per airport by starting destination</a:t>
            </a:r>
            <a:endParaRPr sz="1400" dirty="0"/>
          </a:p>
        </p:txBody>
      </p:sp>
      <p:sp>
        <p:nvSpPr>
          <p:cNvPr id="108" name="Google Shape;108;p19"/>
          <p:cNvSpPr txBox="1">
            <a:spLocks noGrp="1"/>
          </p:cNvSpPr>
          <p:nvPr>
            <p:ph type="body" idx="1"/>
          </p:nvPr>
        </p:nvSpPr>
        <p:spPr>
          <a:xfrm>
            <a:off x="629850" y="1543050"/>
            <a:ext cx="2949300" cy="277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Clr>
                <a:schemeClr val="dk1"/>
              </a:buClr>
              <a:buSzPts val="1200"/>
              <a:buNone/>
            </a:pPr>
            <a:r>
              <a:rPr lang="en" sz="1100"/>
              <a:t>Code Screenshot</a:t>
            </a:r>
            <a:endParaRPr sz="1100"/>
          </a:p>
        </p:txBody>
      </p:sp>
      <p:pic>
        <p:nvPicPr>
          <p:cNvPr id="109" name="Google Shape;109;p19"/>
          <p:cNvPicPr preferRelativeResize="0"/>
          <p:nvPr/>
        </p:nvPicPr>
        <p:blipFill>
          <a:blip r:embed="rId3">
            <a:alphaModFix/>
          </a:blip>
          <a:stretch>
            <a:fillRect/>
          </a:stretch>
        </p:blipFill>
        <p:spPr>
          <a:xfrm>
            <a:off x="508650" y="342897"/>
            <a:ext cx="924825" cy="504975"/>
          </a:xfrm>
          <a:prstGeom prst="rect">
            <a:avLst/>
          </a:prstGeom>
          <a:noFill/>
          <a:ln>
            <a:noFill/>
          </a:ln>
        </p:spPr>
      </p:pic>
      <p:sp>
        <p:nvSpPr>
          <p:cNvPr id="110" name="Google Shape;110;p19"/>
          <p:cNvSpPr txBox="1">
            <a:spLocks noGrp="1"/>
          </p:cNvSpPr>
          <p:nvPr>
            <p:ph type="body" idx="1"/>
          </p:nvPr>
        </p:nvSpPr>
        <p:spPr>
          <a:xfrm>
            <a:off x="240518" y="3547025"/>
            <a:ext cx="2949300" cy="795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200"/>
              <a:buNone/>
            </a:pPr>
            <a:r>
              <a:rPr lang="en" dirty="0"/>
              <a:t>Description:</a:t>
            </a:r>
            <a:endParaRPr dirty="0"/>
          </a:p>
          <a:p>
            <a:pPr marL="0" lvl="0" indent="0" algn="l" rtl="0">
              <a:lnSpc>
                <a:spcPct val="90000"/>
              </a:lnSpc>
              <a:spcBef>
                <a:spcPts val="1600"/>
              </a:spcBef>
              <a:spcAft>
                <a:spcPts val="1600"/>
              </a:spcAft>
              <a:buClr>
                <a:schemeClr val="dk1"/>
              </a:buClr>
              <a:buSzPts val="1200"/>
              <a:buNone/>
            </a:pPr>
            <a:r>
              <a:rPr lang="en-AU" dirty="0"/>
              <a:t>Visualization #2 for Bar chart average delay per destination.</a:t>
            </a:r>
            <a:endParaRPr dirty="0"/>
          </a:p>
        </p:txBody>
      </p:sp>
      <p:sp>
        <p:nvSpPr>
          <p:cNvPr id="111" name="Google Shape;111;p19"/>
          <p:cNvSpPr>
            <a:spLocks noGrp="1"/>
          </p:cNvSpPr>
          <p:nvPr>
            <p:ph type="pic" idx="2"/>
          </p:nvPr>
        </p:nvSpPr>
        <p:spPr>
          <a:xfrm>
            <a:off x="3856759" y="847879"/>
            <a:ext cx="4629000" cy="3655200"/>
          </a:xfrm>
          <a:prstGeom prst="rect">
            <a:avLst/>
          </a:prstGeom>
          <a:noFill/>
          <a:ln w="28575" cap="flat" cmpd="sng">
            <a:solidFill>
              <a:srgbClr val="B7B7B7"/>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800"/>
              </a:spcBef>
              <a:spcAft>
                <a:spcPts val="0"/>
              </a:spcAft>
              <a:buNone/>
            </a:pPr>
            <a:r>
              <a:rPr lang="en">
                <a:solidFill>
                  <a:srgbClr val="F3F3F3"/>
                </a:solidFill>
              </a:rPr>
              <a:t>Data Results</a:t>
            </a:r>
            <a:endParaRPr>
              <a:solidFill>
                <a:srgbClr val="F3F3F3"/>
              </a:solidFill>
            </a:endParaRPr>
          </a:p>
        </p:txBody>
      </p:sp>
      <p:pic>
        <p:nvPicPr>
          <p:cNvPr id="5122" name="Picture 2">
            <a:extLst>
              <a:ext uri="{FF2B5EF4-FFF2-40B4-BE49-F238E27FC236}">
                <a16:creationId xmlns:a16="http://schemas.microsoft.com/office/drawing/2014/main" id="{82330275-9F47-4AE1-B48F-63A0A91F2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109" y="1462088"/>
            <a:ext cx="4379495" cy="294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6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311700" y="105060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2000" b="1" dirty="0"/>
              <a:t>Conclusion:</a:t>
            </a:r>
            <a:endParaRPr sz="2000" b="1" dirty="0"/>
          </a:p>
        </p:txBody>
      </p:sp>
      <p:pic>
        <p:nvPicPr>
          <p:cNvPr id="191" name="Google Shape;191;p28"/>
          <p:cNvPicPr preferRelativeResize="0"/>
          <p:nvPr/>
        </p:nvPicPr>
        <p:blipFill>
          <a:blip r:embed="rId3">
            <a:alphaModFix/>
          </a:blip>
          <a:stretch>
            <a:fillRect/>
          </a:stretch>
        </p:blipFill>
        <p:spPr>
          <a:xfrm>
            <a:off x="508650" y="342897"/>
            <a:ext cx="924825" cy="504975"/>
          </a:xfrm>
          <a:prstGeom prst="rect">
            <a:avLst/>
          </a:prstGeom>
          <a:noFill/>
          <a:ln>
            <a:noFill/>
          </a:ln>
        </p:spPr>
      </p:pic>
      <p:sp>
        <p:nvSpPr>
          <p:cNvPr id="192" name="Google Shape;192;p28"/>
          <p:cNvSpPr txBox="1"/>
          <p:nvPr/>
        </p:nvSpPr>
        <p:spPr>
          <a:xfrm>
            <a:off x="311700" y="1623299"/>
            <a:ext cx="8523000" cy="325808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 dirty="0">
                <a:solidFill>
                  <a:schemeClr val="tx1"/>
                </a:solidFill>
              </a:rPr>
              <a:t> Data shows us:</a:t>
            </a:r>
            <a:endParaRPr dirty="0">
              <a:solidFill>
                <a:schemeClr val="tx1"/>
              </a:solidFill>
            </a:endParaRPr>
          </a:p>
          <a:p>
            <a:pPr lvl="0" algn="l" rtl="0">
              <a:spcBef>
                <a:spcPts val="0"/>
              </a:spcBef>
              <a:spcAft>
                <a:spcPts val="0"/>
              </a:spcAft>
            </a:pPr>
            <a:endParaRPr dirty="0">
              <a:solidFill>
                <a:schemeClr val="tx1"/>
              </a:solidFill>
            </a:endParaRPr>
          </a:p>
          <a:p>
            <a:pPr marL="285750" indent="-285750" rtl="0" fontAlgn="base">
              <a:spcBef>
                <a:spcPts val="0"/>
              </a:spcBef>
              <a:spcAft>
                <a:spcPts val="0"/>
              </a:spcAft>
              <a:buFont typeface="Arial" panose="020B0604020202020204" pitchFamily="34" charset="0"/>
              <a:buChar char="•"/>
            </a:pPr>
            <a:r>
              <a:rPr lang="en-US" dirty="0">
                <a:solidFill>
                  <a:schemeClr val="tx1"/>
                </a:solidFill>
              </a:rPr>
              <a:t>The average delayed arrival flight time is  = 2.8 (hh:mm:ss) means delay time.</a:t>
            </a:r>
          </a:p>
          <a:p>
            <a:pPr marL="285750" indent="-285750" rtl="0" fontAlgn="base">
              <a:spcBef>
                <a:spcPts val="0"/>
              </a:spcBef>
              <a:spcAft>
                <a:spcPts val="0"/>
              </a:spcAft>
              <a:buFont typeface="Arial" panose="020B0604020202020204" pitchFamily="34" charset="0"/>
              <a:buChar char="•"/>
            </a:pPr>
            <a:r>
              <a:rPr lang="en-US" dirty="0">
                <a:solidFill>
                  <a:schemeClr val="tx1"/>
                </a:solidFill>
              </a:rPr>
              <a:t>The average delayed arrival flight time  based on each airport location = 2.9 (hh:mm:ss) means delay time.</a:t>
            </a:r>
          </a:p>
          <a:p>
            <a:pPr marL="285750" indent="-285750" rtl="0" fontAlgn="base">
              <a:spcBef>
                <a:spcPts val="0"/>
              </a:spcBef>
              <a:spcAft>
                <a:spcPts val="0"/>
              </a:spcAft>
              <a:buFont typeface="Arial" panose="020B0604020202020204" pitchFamily="34" charset="0"/>
              <a:buChar char="•"/>
            </a:pPr>
            <a:r>
              <a:rPr lang="en-US" dirty="0">
                <a:solidFill>
                  <a:schemeClr val="tx1"/>
                </a:solidFill>
              </a:rPr>
              <a:t>The origin and destination airports that have the longest delayed flight times on average</a:t>
            </a:r>
          </a:p>
          <a:p>
            <a:pPr marL="285750" indent="-285750">
              <a:buFont typeface="Arial" panose="020B0604020202020204" pitchFamily="34" charset="0"/>
              <a:buChar char="•"/>
            </a:pPr>
            <a:r>
              <a:rPr lang="en-US" dirty="0">
                <a:solidFill>
                  <a:schemeClr val="tx1"/>
                </a:solidFill>
              </a:rPr>
              <a:t>The average delay in departure time per airport by starting destination = 6.9  (hh:mm:ss) means delay time.</a:t>
            </a:r>
            <a:endParaRPr dirty="0">
              <a:solidFill>
                <a:schemeClr val="tx1"/>
              </a:solidFill>
            </a:endParaRPr>
          </a:p>
          <a:p>
            <a:pPr marL="285750" lvl="0" indent="-285750" algn="l" rtl="0">
              <a:spcBef>
                <a:spcPts val="0"/>
              </a:spcBef>
              <a:spcAft>
                <a:spcPts val="0"/>
              </a:spcAft>
              <a:buFont typeface="Arial" panose="020B0604020202020204" pitchFamily="34" charset="0"/>
              <a:buChar char="•"/>
            </a:pP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2500" b="1"/>
              <a:t>Key Points</a:t>
            </a:r>
            <a:endParaRPr sz="2500" b="1"/>
          </a:p>
        </p:txBody>
      </p:sp>
      <p:sp>
        <p:nvSpPr>
          <p:cNvPr id="76" name="Google Shape;76;p16"/>
          <p:cNvSpPr txBox="1">
            <a:spLocks noGrp="1"/>
          </p:cNvSpPr>
          <p:nvPr>
            <p:ph type="body" idx="1"/>
          </p:nvPr>
        </p:nvSpPr>
        <p:spPr>
          <a:xfrm>
            <a:off x="548224" y="1268016"/>
            <a:ext cx="7886700" cy="3263400"/>
          </a:xfrm>
          <a:prstGeom prst="rect">
            <a:avLst/>
          </a:prstGeom>
          <a:noFill/>
          <a:ln>
            <a:noFill/>
          </a:ln>
        </p:spPr>
        <p:txBody>
          <a:bodyPr spcFirstLastPara="1" wrap="square" lIns="68575" tIns="34275" rIns="68575" bIns="34275" anchor="t" anchorCtr="0">
            <a:noAutofit/>
          </a:bodyPr>
          <a:lstStyle/>
          <a:p>
            <a:pPr marL="177800" lvl="0" indent="-38100" algn="l" rtl="0">
              <a:lnSpc>
                <a:spcPct val="100000"/>
              </a:lnSpc>
              <a:spcBef>
                <a:spcPts val="0"/>
              </a:spcBef>
              <a:spcAft>
                <a:spcPts val="0"/>
              </a:spcAft>
              <a:buClr>
                <a:schemeClr val="dk1"/>
              </a:buClr>
              <a:buSzPts val="2100"/>
              <a:buNone/>
            </a:pPr>
            <a:r>
              <a:rPr lang="en" dirty="0"/>
              <a:t>We will be looking at Airport restaurant dataset to find correlations and trends based  </a:t>
            </a:r>
            <a:r>
              <a:rPr lang="en-US" dirty="0"/>
              <a:t>requested by the CEO to answer these questions:</a:t>
            </a:r>
          </a:p>
          <a:p>
            <a:pPr marL="177800" lvl="0" indent="-38100" algn="l" rtl="0">
              <a:lnSpc>
                <a:spcPct val="100000"/>
              </a:lnSpc>
              <a:spcBef>
                <a:spcPts val="0"/>
              </a:spcBef>
              <a:spcAft>
                <a:spcPts val="0"/>
              </a:spcAft>
              <a:buClr>
                <a:schemeClr val="dk1"/>
              </a:buClr>
              <a:buSzPts val="2100"/>
              <a:buNone/>
            </a:pPr>
            <a:endParaRPr dirty="0"/>
          </a:p>
          <a:p>
            <a:pPr marL="342900" lvl="0" indent="-342900" fontAlgn="base">
              <a:lnSpc>
                <a:spcPct val="100000"/>
              </a:lnSpc>
              <a:spcAft>
                <a:spcPts val="0"/>
              </a:spcAft>
              <a:buSzPts val="1000"/>
              <a:buFont typeface="Symbol" panose="05050102010706020507" pitchFamily="18" charset="2"/>
              <a:buChar char=""/>
              <a:tabLst>
                <a:tab pos="457200" algn="l"/>
              </a:tabLst>
            </a:pPr>
            <a:r>
              <a:rPr lang="en-US" dirty="0"/>
              <a:t>The average delayed arrival flight times</a:t>
            </a:r>
          </a:p>
          <a:p>
            <a:pPr marL="342900" lvl="0" indent="-342900" fontAlgn="base">
              <a:lnSpc>
                <a:spcPct val="100000"/>
              </a:lnSpc>
              <a:spcAft>
                <a:spcPts val="0"/>
              </a:spcAft>
              <a:buSzPts val="1000"/>
              <a:buFont typeface="Symbol" panose="05050102010706020507" pitchFamily="18" charset="2"/>
              <a:buChar char=""/>
              <a:tabLst>
                <a:tab pos="457200" algn="l"/>
              </a:tabLst>
            </a:pPr>
            <a:r>
              <a:rPr lang="en-US" dirty="0"/>
              <a:t>The average delayed arrival flight time  based on each airport location</a:t>
            </a:r>
          </a:p>
          <a:p>
            <a:pPr marL="342900" lvl="0" indent="-342900" fontAlgn="base">
              <a:lnSpc>
                <a:spcPct val="100000"/>
              </a:lnSpc>
              <a:spcAft>
                <a:spcPts val="0"/>
              </a:spcAft>
              <a:buSzPts val="1000"/>
              <a:buFont typeface="Symbol" panose="05050102010706020507" pitchFamily="18" charset="2"/>
              <a:buChar char=""/>
              <a:tabLst>
                <a:tab pos="457200" algn="l"/>
              </a:tabLst>
            </a:pPr>
            <a:r>
              <a:rPr lang="en-US" dirty="0"/>
              <a:t>The origin and destination airports that have the longest delayed flight times on average</a:t>
            </a:r>
          </a:p>
          <a:p>
            <a:pPr marL="342900" lvl="0" indent="-342900" fontAlgn="base">
              <a:lnSpc>
                <a:spcPct val="100000"/>
              </a:lnSpc>
              <a:spcAft>
                <a:spcPts val="0"/>
              </a:spcAft>
              <a:buSzPts val="1000"/>
              <a:buFont typeface="Symbol" panose="05050102010706020507" pitchFamily="18" charset="2"/>
              <a:buChar char=""/>
              <a:tabLst>
                <a:tab pos="457200" algn="l"/>
              </a:tabLst>
            </a:pPr>
            <a:r>
              <a:rPr lang="en-US" dirty="0"/>
              <a:t>The average delay in departure time per airport by starting destination</a:t>
            </a:r>
          </a:p>
        </p:txBody>
      </p:sp>
      <p:pic>
        <p:nvPicPr>
          <p:cNvPr id="77" name="Google Shape;77;p16"/>
          <p:cNvPicPr preferRelativeResize="0"/>
          <p:nvPr/>
        </p:nvPicPr>
        <p:blipFill>
          <a:blip r:embed="rId3">
            <a:alphaModFix/>
          </a:blip>
          <a:stretch>
            <a:fillRect/>
          </a:stretch>
        </p:blipFill>
        <p:spPr>
          <a:xfrm>
            <a:off x="2706600" y="518447"/>
            <a:ext cx="924825" cy="50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AU" sz="2500" b="1" dirty="0"/>
              <a:t>Data Dimensionality</a:t>
            </a:r>
            <a:br>
              <a:rPr lang="en-AU" sz="2500" b="1" dirty="0"/>
            </a:br>
            <a:r>
              <a:rPr lang="en-AU" sz="2500" b="1" dirty="0"/>
              <a:t>&amp; Subset Sample</a:t>
            </a:r>
            <a:endParaRPr sz="2500" b="1" dirty="0"/>
          </a:p>
        </p:txBody>
      </p:sp>
      <p:sp>
        <p:nvSpPr>
          <p:cNvPr id="76" name="Google Shape;76;p16"/>
          <p:cNvSpPr txBox="1">
            <a:spLocks noGrp="1"/>
          </p:cNvSpPr>
          <p:nvPr>
            <p:ph type="body" idx="1"/>
          </p:nvPr>
        </p:nvSpPr>
        <p:spPr>
          <a:xfrm>
            <a:off x="568850" y="1369219"/>
            <a:ext cx="7886700" cy="3263400"/>
          </a:xfrm>
          <a:prstGeom prst="rect">
            <a:avLst/>
          </a:prstGeom>
          <a:noFill/>
          <a:ln>
            <a:noFill/>
          </a:ln>
        </p:spPr>
        <p:txBody>
          <a:bodyPr spcFirstLastPara="1" wrap="square" lIns="68575" tIns="34275" rIns="68575" bIns="34275" anchor="t" anchorCtr="0">
            <a:noAutofit/>
          </a:bodyPr>
          <a:lstStyle/>
          <a:p>
            <a:pPr marL="177800" lvl="0" indent="-38100" algn="l" rtl="0">
              <a:lnSpc>
                <a:spcPct val="90000"/>
              </a:lnSpc>
              <a:spcBef>
                <a:spcPts val="0"/>
              </a:spcBef>
              <a:spcAft>
                <a:spcPts val="0"/>
              </a:spcAft>
              <a:buClr>
                <a:schemeClr val="dk1"/>
              </a:buClr>
              <a:buSzPts val="2100"/>
              <a:buNone/>
            </a:pPr>
            <a:r>
              <a:rPr lang="en-AU" dirty="0">
                <a:solidFill>
                  <a:srgbClr val="FFFFFF"/>
                </a:solidFill>
              </a:rPr>
              <a:t>In this project I  used the final flight data dataset subset to run inferences and plots. I used applied statistic method to select the size of my subset using a confidence sampling distribution to select 10,000 rows of data. This selection of data would precede me to have 95% confidence within a margin of +/-1% accuracy in inferring the best results for this report. </a:t>
            </a:r>
          </a:p>
        </p:txBody>
      </p:sp>
      <p:pic>
        <p:nvPicPr>
          <p:cNvPr id="77" name="Google Shape;77;p16"/>
          <p:cNvPicPr preferRelativeResize="0"/>
          <p:nvPr/>
        </p:nvPicPr>
        <p:blipFill>
          <a:blip r:embed="rId3">
            <a:alphaModFix/>
          </a:blip>
          <a:stretch>
            <a:fillRect/>
          </a:stretch>
        </p:blipFill>
        <p:spPr>
          <a:xfrm>
            <a:off x="4049787" y="456570"/>
            <a:ext cx="924825" cy="504975"/>
          </a:xfrm>
          <a:prstGeom prst="rect">
            <a:avLst/>
          </a:prstGeom>
          <a:noFill/>
          <a:ln>
            <a:noFill/>
          </a:ln>
        </p:spPr>
      </p:pic>
      <p:pic>
        <p:nvPicPr>
          <p:cNvPr id="3" name="Picture 2">
            <a:extLst>
              <a:ext uri="{FF2B5EF4-FFF2-40B4-BE49-F238E27FC236}">
                <a16:creationId xmlns:a16="http://schemas.microsoft.com/office/drawing/2014/main" id="{F1BD9685-D492-4749-BB4D-E679C418852D}"/>
              </a:ext>
            </a:extLst>
          </p:cNvPr>
          <p:cNvPicPr>
            <a:picLocks noChangeAspect="1"/>
          </p:cNvPicPr>
          <p:nvPr/>
        </p:nvPicPr>
        <p:blipFill>
          <a:blip r:embed="rId4"/>
          <a:stretch>
            <a:fillRect/>
          </a:stretch>
        </p:blipFill>
        <p:spPr>
          <a:xfrm>
            <a:off x="2468121" y="2784451"/>
            <a:ext cx="4077641" cy="2201384"/>
          </a:xfrm>
          <a:prstGeom prst="rect">
            <a:avLst/>
          </a:prstGeom>
        </p:spPr>
      </p:pic>
    </p:spTree>
    <p:extLst>
      <p:ext uri="{BB962C8B-B14F-4D97-AF65-F5344CB8AC3E}">
        <p14:creationId xmlns:p14="http://schemas.microsoft.com/office/powerpoint/2010/main" val="207780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500" b="1" dirty="0"/>
              <a:t>Preprocessing Data</a:t>
            </a:r>
            <a:endParaRPr sz="2500" b="1" dirty="0"/>
          </a:p>
        </p:txBody>
      </p:sp>
      <p:sp>
        <p:nvSpPr>
          <p:cNvPr id="76" name="Google Shape;76;p16"/>
          <p:cNvSpPr txBox="1">
            <a:spLocks noGrp="1"/>
          </p:cNvSpPr>
          <p:nvPr>
            <p:ph type="body" idx="1"/>
          </p:nvPr>
        </p:nvSpPr>
        <p:spPr>
          <a:xfrm>
            <a:off x="568850" y="1369219"/>
            <a:ext cx="7886700" cy="3263400"/>
          </a:xfrm>
          <a:prstGeom prst="rect">
            <a:avLst/>
          </a:prstGeom>
          <a:noFill/>
          <a:ln>
            <a:noFill/>
          </a:ln>
        </p:spPr>
        <p:txBody>
          <a:bodyPr spcFirstLastPara="1" wrap="square" lIns="68575" tIns="34275" rIns="68575" bIns="34275" anchor="t" anchorCtr="0">
            <a:noAutofit/>
          </a:bodyPr>
          <a:lstStyle/>
          <a:p>
            <a:pPr>
              <a:lnSpc>
                <a:spcPct val="100000"/>
              </a:lnSpc>
              <a:spcAft>
                <a:spcPts val="0"/>
              </a:spcAft>
            </a:pPr>
            <a:r>
              <a:rPr lang="en-US" dirty="0"/>
              <a:t>Initially I accessed the dataset using the Python framework and ran several tests to check the integrity of the data and to find any missing values or inconsistencies.</a:t>
            </a:r>
          </a:p>
          <a:p>
            <a:pPr>
              <a:lnSpc>
                <a:spcPct val="100000"/>
              </a:lnSpc>
              <a:spcAft>
                <a:spcPts val="0"/>
              </a:spcAft>
            </a:pPr>
            <a:r>
              <a:rPr lang="en-US" dirty="0"/>
              <a:t>I then replaced NULL values with mean bivariate feature values</a:t>
            </a:r>
          </a:p>
          <a:p>
            <a:pPr>
              <a:lnSpc>
                <a:spcPct val="100000"/>
              </a:lnSpc>
              <a:spcAft>
                <a:spcPts val="0"/>
              </a:spcAft>
            </a:pPr>
            <a:r>
              <a:rPr lang="en-US" dirty="0"/>
              <a:t>I Then used descriptive statistic techniques to clean and process the data set for further inferences</a:t>
            </a:r>
          </a:p>
        </p:txBody>
      </p:sp>
      <p:pic>
        <p:nvPicPr>
          <p:cNvPr id="77" name="Google Shape;77;p16"/>
          <p:cNvPicPr preferRelativeResize="0"/>
          <p:nvPr/>
        </p:nvPicPr>
        <p:blipFill>
          <a:blip r:embed="rId3">
            <a:alphaModFix/>
          </a:blip>
          <a:stretch>
            <a:fillRect/>
          </a:stretch>
        </p:blipFill>
        <p:spPr>
          <a:xfrm>
            <a:off x="4049787" y="456570"/>
            <a:ext cx="924825" cy="504975"/>
          </a:xfrm>
          <a:prstGeom prst="rect">
            <a:avLst/>
          </a:prstGeom>
          <a:noFill/>
          <a:ln>
            <a:noFill/>
          </a:ln>
        </p:spPr>
      </p:pic>
    </p:spTree>
    <p:extLst>
      <p:ext uri="{BB962C8B-B14F-4D97-AF65-F5344CB8AC3E}">
        <p14:creationId xmlns:p14="http://schemas.microsoft.com/office/powerpoint/2010/main" val="76662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500" b="1" dirty="0"/>
              <a:t>Dat Dictionary</a:t>
            </a:r>
            <a:endParaRPr sz="2500" b="1" dirty="0"/>
          </a:p>
        </p:txBody>
      </p:sp>
      <p:sp>
        <p:nvSpPr>
          <p:cNvPr id="76" name="Google Shape;76;p16"/>
          <p:cNvSpPr txBox="1">
            <a:spLocks noGrp="1"/>
          </p:cNvSpPr>
          <p:nvPr>
            <p:ph type="body" idx="1"/>
          </p:nvPr>
        </p:nvSpPr>
        <p:spPr>
          <a:xfrm>
            <a:off x="568850" y="1369219"/>
            <a:ext cx="7886700" cy="3263400"/>
          </a:xfrm>
          <a:prstGeom prst="rect">
            <a:avLst/>
          </a:prstGeom>
          <a:noFill/>
          <a:ln>
            <a:noFill/>
          </a:ln>
        </p:spPr>
        <p:txBody>
          <a:bodyPr spcFirstLastPara="1" wrap="square" lIns="68575" tIns="34275" rIns="68575" bIns="34275" anchor="t" anchorCtr="0">
            <a:noAutofit/>
          </a:bodyPr>
          <a:lstStyle/>
          <a:p>
            <a:pPr marL="177800" lvl="0" indent="-38100" algn="l" rtl="0">
              <a:lnSpc>
                <a:spcPct val="90000"/>
              </a:lnSpc>
              <a:spcBef>
                <a:spcPts val="0"/>
              </a:spcBef>
              <a:spcAft>
                <a:spcPts val="0"/>
              </a:spcAft>
              <a:buClr>
                <a:schemeClr val="dk1"/>
              </a:buClr>
              <a:buSzPts val="2100"/>
              <a:buNone/>
            </a:pPr>
            <a:r>
              <a:rPr lang="en-AU" dirty="0">
                <a:solidFill>
                  <a:srgbClr val="FFFFFF"/>
                </a:solidFill>
              </a:rPr>
              <a:t>I created a quick Data Dictionary for refence to data to help the CEO Understand the variables of the data inferences.</a:t>
            </a:r>
          </a:p>
          <a:p>
            <a:pPr marL="177800" lvl="0" indent="-38100" algn="l" rtl="0">
              <a:lnSpc>
                <a:spcPct val="90000"/>
              </a:lnSpc>
              <a:spcBef>
                <a:spcPts val="0"/>
              </a:spcBef>
              <a:spcAft>
                <a:spcPts val="0"/>
              </a:spcAft>
              <a:buClr>
                <a:schemeClr val="dk1"/>
              </a:buClr>
              <a:buSzPts val="2100"/>
              <a:buNone/>
            </a:pPr>
            <a:endParaRPr lang="en-AU" dirty="0">
              <a:solidFill>
                <a:srgbClr val="FFFFFF"/>
              </a:solidFill>
            </a:endParaRPr>
          </a:p>
        </p:txBody>
      </p:sp>
      <p:pic>
        <p:nvPicPr>
          <p:cNvPr id="77" name="Google Shape;77;p16"/>
          <p:cNvPicPr preferRelativeResize="0"/>
          <p:nvPr/>
        </p:nvPicPr>
        <p:blipFill>
          <a:blip r:embed="rId3">
            <a:alphaModFix/>
          </a:blip>
          <a:stretch>
            <a:fillRect/>
          </a:stretch>
        </p:blipFill>
        <p:spPr>
          <a:xfrm>
            <a:off x="4049787" y="456570"/>
            <a:ext cx="924825" cy="504975"/>
          </a:xfrm>
          <a:prstGeom prst="rect">
            <a:avLst/>
          </a:prstGeom>
          <a:noFill/>
          <a:ln>
            <a:noFill/>
          </a:ln>
        </p:spPr>
      </p:pic>
      <p:pic>
        <p:nvPicPr>
          <p:cNvPr id="4" name="Picture 3">
            <a:extLst>
              <a:ext uri="{FF2B5EF4-FFF2-40B4-BE49-F238E27FC236}">
                <a16:creationId xmlns:a16="http://schemas.microsoft.com/office/drawing/2014/main" id="{E7041093-8273-418F-BF32-DE1BAA74E9C3}"/>
              </a:ext>
            </a:extLst>
          </p:cNvPr>
          <p:cNvPicPr>
            <a:picLocks noChangeAspect="1"/>
          </p:cNvPicPr>
          <p:nvPr/>
        </p:nvPicPr>
        <p:blipFill>
          <a:blip r:embed="rId4"/>
          <a:stretch>
            <a:fillRect/>
          </a:stretch>
        </p:blipFill>
        <p:spPr>
          <a:xfrm>
            <a:off x="2466768" y="2074867"/>
            <a:ext cx="4210463" cy="2889019"/>
          </a:xfrm>
          <a:prstGeom prst="rect">
            <a:avLst/>
          </a:prstGeom>
        </p:spPr>
      </p:pic>
    </p:spTree>
    <p:extLst>
      <p:ext uri="{BB962C8B-B14F-4D97-AF65-F5344CB8AC3E}">
        <p14:creationId xmlns:p14="http://schemas.microsoft.com/office/powerpoint/2010/main" val="125629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500" b="1" dirty="0"/>
              <a:t>Python workflow</a:t>
            </a:r>
            <a:endParaRPr sz="2500" b="1" dirty="0"/>
          </a:p>
        </p:txBody>
      </p:sp>
      <p:sp>
        <p:nvSpPr>
          <p:cNvPr id="76" name="Google Shape;76;p16"/>
          <p:cNvSpPr txBox="1">
            <a:spLocks noGrp="1"/>
          </p:cNvSpPr>
          <p:nvPr>
            <p:ph type="body" idx="1"/>
          </p:nvPr>
        </p:nvSpPr>
        <p:spPr>
          <a:xfrm>
            <a:off x="568850" y="1369219"/>
            <a:ext cx="7886700" cy="3263400"/>
          </a:xfrm>
          <a:prstGeom prst="rect">
            <a:avLst/>
          </a:prstGeom>
          <a:noFill/>
          <a:ln>
            <a:noFill/>
          </a:ln>
        </p:spPr>
        <p:txBody>
          <a:bodyPr spcFirstLastPara="1" wrap="square" lIns="68575" tIns="34275" rIns="68575" bIns="34275" anchor="t" anchorCtr="0">
            <a:noAutofit/>
          </a:bodyPr>
          <a:lstStyle/>
          <a:p>
            <a:pPr marL="177800" lvl="0" indent="-38100" algn="l" rtl="0">
              <a:lnSpc>
                <a:spcPct val="90000"/>
              </a:lnSpc>
              <a:spcBef>
                <a:spcPts val="0"/>
              </a:spcBef>
              <a:spcAft>
                <a:spcPts val="0"/>
              </a:spcAft>
              <a:buClr>
                <a:schemeClr val="dk1"/>
              </a:buClr>
              <a:buSzPts val="2100"/>
              <a:buNone/>
            </a:pPr>
            <a:r>
              <a:rPr lang="en-AU" dirty="0">
                <a:solidFill>
                  <a:srgbClr val="FFFFFF"/>
                </a:solidFill>
              </a:rPr>
              <a:t>Connected to MySQL database server to run inferences on data.</a:t>
            </a:r>
          </a:p>
        </p:txBody>
      </p:sp>
      <p:pic>
        <p:nvPicPr>
          <p:cNvPr id="77" name="Google Shape;77;p16"/>
          <p:cNvPicPr preferRelativeResize="0"/>
          <p:nvPr/>
        </p:nvPicPr>
        <p:blipFill>
          <a:blip r:embed="rId3">
            <a:alphaModFix/>
          </a:blip>
          <a:stretch>
            <a:fillRect/>
          </a:stretch>
        </p:blipFill>
        <p:spPr>
          <a:xfrm>
            <a:off x="4049787" y="456570"/>
            <a:ext cx="924825" cy="504975"/>
          </a:xfrm>
          <a:prstGeom prst="rect">
            <a:avLst/>
          </a:prstGeom>
          <a:noFill/>
          <a:ln>
            <a:noFill/>
          </a:ln>
        </p:spPr>
      </p:pic>
      <p:pic>
        <p:nvPicPr>
          <p:cNvPr id="3" name="Picture 2">
            <a:extLst>
              <a:ext uri="{FF2B5EF4-FFF2-40B4-BE49-F238E27FC236}">
                <a16:creationId xmlns:a16="http://schemas.microsoft.com/office/drawing/2014/main" id="{216C4DD3-0E44-4617-941C-E9BA447459B4}"/>
              </a:ext>
            </a:extLst>
          </p:cNvPr>
          <p:cNvPicPr>
            <a:picLocks noChangeAspect="1"/>
          </p:cNvPicPr>
          <p:nvPr/>
        </p:nvPicPr>
        <p:blipFill>
          <a:blip r:embed="rId4"/>
          <a:stretch>
            <a:fillRect/>
          </a:stretch>
        </p:blipFill>
        <p:spPr>
          <a:xfrm>
            <a:off x="1888260" y="1827766"/>
            <a:ext cx="5247878" cy="3109478"/>
          </a:xfrm>
          <a:prstGeom prst="rect">
            <a:avLst/>
          </a:prstGeom>
        </p:spPr>
      </p:pic>
    </p:spTree>
    <p:extLst>
      <p:ext uri="{BB962C8B-B14F-4D97-AF65-F5344CB8AC3E}">
        <p14:creationId xmlns:p14="http://schemas.microsoft.com/office/powerpoint/2010/main" val="297438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570016" y="342900"/>
            <a:ext cx="2949300" cy="1200000"/>
          </a:xfrm>
          <a:prstGeom prst="rect">
            <a:avLst/>
          </a:prstGeom>
          <a:noFill/>
          <a:ln>
            <a:noFill/>
          </a:ln>
        </p:spPr>
        <p:txBody>
          <a:bodyPr spcFirstLastPara="1" wrap="square" lIns="68575" tIns="34275" rIns="68575" bIns="34275" anchor="b" anchorCtr="0">
            <a:noAutofit/>
          </a:bodyPr>
          <a:lstStyle/>
          <a:p>
            <a:r>
              <a:rPr lang="en" sz="1400" dirty="0"/>
              <a:t>Q1. </a:t>
            </a:r>
            <a:r>
              <a:rPr lang="en-US" sz="1400" dirty="0"/>
              <a:t>What is the Average delayed arrival flight time?</a:t>
            </a:r>
            <a:endParaRPr sz="1400" dirty="0"/>
          </a:p>
        </p:txBody>
      </p:sp>
      <p:sp>
        <p:nvSpPr>
          <p:cNvPr id="83" name="Google Shape;83;p17"/>
          <p:cNvSpPr>
            <a:spLocks noGrp="1"/>
          </p:cNvSpPr>
          <p:nvPr>
            <p:ph type="pic" idx="2"/>
          </p:nvPr>
        </p:nvSpPr>
        <p:spPr>
          <a:xfrm>
            <a:off x="4132226" y="793196"/>
            <a:ext cx="4629150" cy="3655219"/>
          </a:xfrm>
          <a:prstGeom prst="rect">
            <a:avLst/>
          </a:prstGeom>
          <a:noFill/>
          <a:ln w="28575" cap="flat" cmpd="sng">
            <a:solidFill>
              <a:srgbClr val="B7B7B7"/>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800"/>
              </a:spcBef>
              <a:spcAft>
                <a:spcPts val="0"/>
              </a:spcAft>
              <a:buNone/>
            </a:pPr>
            <a:r>
              <a:rPr lang="en" dirty="0">
                <a:solidFill>
                  <a:srgbClr val="F3F3F3"/>
                </a:solidFill>
              </a:rPr>
              <a:t>Data Results</a:t>
            </a:r>
            <a:endParaRPr dirty="0">
              <a:solidFill>
                <a:srgbClr val="F3F3F3"/>
              </a:solidFill>
            </a:endParaRPr>
          </a:p>
        </p:txBody>
      </p:sp>
      <p:sp>
        <p:nvSpPr>
          <p:cNvPr id="84" name="Google Shape;84;p17"/>
          <p:cNvSpPr txBox="1">
            <a:spLocks noGrp="1"/>
          </p:cNvSpPr>
          <p:nvPr>
            <p:ph type="body" idx="1"/>
          </p:nvPr>
        </p:nvSpPr>
        <p:spPr>
          <a:xfrm>
            <a:off x="327300" y="3464275"/>
            <a:ext cx="2949300" cy="1269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200"/>
              <a:buNone/>
            </a:pPr>
            <a:r>
              <a:rPr lang="en-US" dirty="0"/>
              <a:t>Essentially the average delay in flight times based on units provided in the data set is mean time of 2.80 a median time value of -4.0.</a:t>
            </a:r>
            <a:endParaRPr dirty="0"/>
          </a:p>
        </p:txBody>
      </p:sp>
      <p:pic>
        <p:nvPicPr>
          <p:cNvPr id="85" name="Google Shape;85;p17"/>
          <p:cNvPicPr preferRelativeResize="0"/>
          <p:nvPr/>
        </p:nvPicPr>
        <p:blipFill>
          <a:blip r:embed="rId3">
            <a:alphaModFix/>
          </a:blip>
          <a:stretch>
            <a:fillRect/>
          </a:stretch>
        </p:blipFill>
        <p:spPr>
          <a:xfrm>
            <a:off x="508650" y="342897"/>
            <a:ext cx="924825" cy="504975"/>
          </a:xfrm>
          <a:prstGeom prst="rect">
            <a:avLst/>
          </a:prstGeom>
          <a:noFill/>
          <a:ln>
            <a:noFill/>
          </a:ln>
        </p:spPr>
      </p:pic>
      <p:sp>
        <p:nvSpPr>
          <p:cNvPr id="87" name="Google Shape;87;p17"/>
          <p:cNvSpPr txBox="1"/>
          <p:nvPr/>
        </p:nvSpPr>
        <p:spPr>
          <a:xfrm>
            <a:off x="444500" y="2173100"/>
            <a:ext cx="1051200" cy="327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FFFFFF"/>
                </a:solidFill>
              </a:rPr>
              <a:t>Code:</a:t>
            </a:r>
            <a:endParaRPr b="1">
              <a:solidFill>
                <a:srgbClr val="FFFFFF"/>
              </a:solidFill>
            </a:endParaRPr>
          </a:p>
        </p:txBody>
      </p:sp>
      <p:pic>
        <p:nvPicPr>
          <p:cNvPr id="1026" name="Picture 2">
            <a:extLst>
              <a:ext uri="{FF2B5EF4-FFF2-40B4-BE49-F238E27FC236}">
                <a16:creationId xmlns:a16="http://schemas.microsoft.com/office/drawing/2014/main" id="{71ACE78F-1669-4A3C-BB5B-49015C1625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16" y="2571750"/>
            <a:ext cx="2403443" cy="760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4DB84C-4B32-4837-839A-0DAEA27C1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951" y="1542900"/>
            <a:ext cx="4321700" cy="25472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570016" y="342900"/>
            <a:ext cx="2949300" cy="1200000"/>
          </a:xfrm>
          <a:prstGeom prst="rect">
            <a:avLst/>
          </a:prstGeom>
          <a:noFill/>
          <a:ln>
            <a:noFill/>
          </a:ln>
        </p:spPr>
        <p:txBody>
          <a:bodyPr spcFirstLastPara="1" wrap="square" lIns="68575" tIns="34275" rIns="68575" bIns="34275" anchor="b" anchorCtr="0">
            <a:noAutofit/>
          </a:bodyPr>
          <a:lstStyle/>
          <a:p>
            <a:r>
              <a:rPr lang="en" sz="1400" dirty="0"/>
              <a:t>Q1. </a:t>
            </a:r>
            <a:r>
              <a:rPr lang="en-US" sz="1400" dirty="0"/>
              <a:t>The average delayed arrival flight time  based on each airport location</a:t>
            </a:r>
            <a:endParaRPr sz="1400" dirty="0"/>
          </a:p>
        </p:txBody>
      </p:sp>
      <p:sp>
        <p:nvSpPr>
          <p:cNvPr id="83" name="Google Shape;83;p17"/>
          <p:cNvSpPr>
            <a:spLocks noGrp="1"/>
          </p:cNvSpPr>
          <p:nvPr>
            <p:ph type="pic" idx="2"/>
          </p:nvPr>
        </p:nvSpPr>
        <p:spPr>
          <a:xfrm>
            <a:off x="3885009" y="627379"/>
            <a:ext cx="4629150" cy="3655219"/>
          </a:xfrm>
          <a:prstGeom prst="rect">
            <a:avLst/>
          </a:prstGeom>
          <a:noFill/>
          <a:ln w="28575" cap="flat" cmpd="sng">
            <a:solidFill>
              <a:srgbClr val="B7B7B7"/>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800"/>
              </a:spcBef>
              <a:spcAft>
                <a:spcPts val="0"/>
              </a:spcAft>
              <a:buNone/>
            </a:pPr>
            <a:r>
              <a:rPr lang="en" dirty="0">
                <a:solidFill>
                  <a:srgbClr val="F3F3F3"/>
                </a:solidFill>
              </a:rPr>
              <a:t>Data Results</a:t>
            </a:r>
            <a:endParaRPr dirty="0">
              <a:solidFill>
                <a:srgbClr val="F3F3F3"/>
              </a:solidFill>
            </a:endParaRPr>
          </a:p>
        </p:txBody>
      </p:sp>
      <p:sp>
        <p:nvSpPr>
          <p:cNvPr id="84" name="Google Shape;84;p17"/>
          <p:cNvSpPr txBox="1">
            <a:spLocks noGrp="1"/>
          </p:cNvSpPr>
          <p:nvPr>
            <p:ph type="body" idx="1"/>
          </p:nvPr>
        </p:nvSpPr>
        <p:spPr>
          <a:xfrm>
            <a:off x="327300" y="3464275"/>
            <a:ext cx="2949300" cy="1269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200"/>
              <a:buNone/>
            </a:pPr>
            <a:r>
              <a:rPr lang="en-US" dirty="0"/>
              <a:t>Using techniques with grouping the AIRPORT variable with AVERAGE_DELAY variable I was able to determine the  average delay time per airport was 2.94 (HH:MM:SS) </a:t>
            </a:r>
            <a:endParaRPr dirty="0"/>
          </a:p>
        </p:txBody>
      </p:sp>
      <p:pic>
        <p:nvPicPr>
          <p:cNvPr id="85" name="Google Shape;85;p17"/>
          <p:cNvPicPr preferRelativeResize="0"/>
          <p:nvPr/>
        </p:nvPicPr>
        <p:blipFill>
          <a:blip r:embed="rId3">
            <a:alphaModFix/>
          </a:blip>
          <a:stretch>
            <a:fillRect/>
          </a:stretch>
        </p:blipFill>
        <p:spPr>
          <a:xfrm>
            <a:off x="508650" y="342897"/>
            <a:ext cx="924825" cy="504975"/>
          </a:xfrm>
          <a:prstGeom prst="rect">
            <a:avLst/>
          </a:prstGeom>
          <a:noFill/>
          <a:ln>
            <a:noFill/>
          </a:ln>
        </p:spPr>
      </p:pic>
      <p:sp>
        <p:nvSpPr>
          <p:cNvPr id="87" name="Google Shape;87;p17"/>
          <p:cNvSpPr txBox="1"/>
          <p:nvPr/>
        </p:nvSpPr>
        <p:spPr>
          <a:xfrm>
            <a:off x="444500" y="2173100"/>
            <a:ext cx="1051200" cy="327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FFFFFF"/>
                </a:solidFill>
              </a:rPr>
              <a:t>Code:</a:t>
            </a:r>
            <a:endParaRPr b="1">
              <a:solidFill>
                <a:srgbClr val="FFFFFF"/>
              </a:solidFill>
            </a:endParaRPr>
          </a:p>
        </p:txBody>
      </p:sp>
      <p:pic>
        <p:nvPicPr>
          <p:cNvPr id="2050" name="Picture 2">
            <a:extLst>
              <a:ext uri="{FF2B5EF4-FFF2-40B4-BE49-F238E27FC236}">
                <a16:creationId xmlns:a16="http://schemas.microsoft.com/office/drawing/2014/main" id="{0D7A0CE4-B185-4F85-8EA3-79BF340E35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484" y="1241724"/>
            <a:ext cx="4379495" cy="29383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A4B0A13-D1BB-402E-B95A-A6528CACA650}"/>
              </a:ext>
            </a:extLst>
          </p:cNvPr>
          <p:cNvPicPr>
            <a:picLocks noChangeAspect="1"/>
          </p:cNvPicPr>
          <p:nvPr/>
        </p:nvPicPr>
        <p:blipFill>
          <a:blip r:embed="rId5"/>
          <a:stretch>
            <a:fillRect/>
          </a:stretch>
        </p:blipFill>
        <p:spPr>
          <a:xfrm>
            <a:off x="444500" y="2642801"/>
            <a:ext cx="2624138" cy="419100"/>
          </a:xfrm>
          <a:prstGeom prst="rect">
            <a:avLst/>
          </a:prstGeom>
        </p:spPr>
      </p:pic>
    </p:spTree>
    <p:extLst>
      <p:ext uri="{BB962C8B-B14F-4D97-AF65-F5344CB8AC3E}">
        <p14:creationId xmlns:p14="http://schemas.microsoft.com/office/powerpoint/2010/main" val="104733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p>
            <a:r>
              <a:rPr lang="en" sz="1400" dirty="0"/>
              <a:t>Q2  </a:t>
            </a:r>
            <a:r>
              <a:rPr lang="en-US" sz="1400" dirty="0"/>
              <a:t>The origin and destination airports that have the longest delayed flight times on average</a:t>
            </a:r>
            <a:endParaRPr sz="1400" dirty="0"/>
          </a:p>
        </p:txBody>
      </p:sp>
      <p:sp>
        <p:nvSpPr>
          <p:cNvPr id="95" name="Google Shape;95;p18"/>
          <p:cNvSpPr txBox="1">
            <a:spLocks noGrp="1"/>
          </p:cNvSpPr>
          <p:nvPr>
            <p:ph type="body" idx="1"/>
          </p:nvPr>
        </p:nvSpPr>
        <p:spPr>
          <a:xfrm>
            <a:off x="304273" y="1828398"/>
            <a:ext cx="2949300" cy="277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Clr>
                <a:schemeClr val="dk1"/>
              </a:buClr>
              <a:buSzPts val="1200"/>
              <a:buNone/>
            </a:pPr>
            <a:r>
              <a:rPr lang="en" sz="1100" dirty="0"/>
              <a:t>Code Screenshot</a:t>
            </a:r>
            <a:endParaRPr sz="1100" dirty="0"/>
          </a:p>
        </p:txBody>
      </p:sp>
      <p:pic>
        <p:nvPicPr>
          <p:cNvPr id="96" name="Google Shape;96;p18"/>
          <p:cNvPicPr preferRelativeResize="0"/>
          <p:nvPr/>
        </p:nvPicPr>
        <p:blipFill>
          <a:blip r:embed="rId3">
            <a:alphaModFix/>
          </a:blip>
          <a:stretch>
            <a:fillRect/>
          </a:stretch>
        </p:blipFill>
        <p:spPr>
          <a:xfrm>
            <a:off x="508650" y="342897"/>
            <a:ext cx="924825" cy="504975"/>
          </a:xfrm>
          <a:prstGeom prst="rect">
            <a:avLst/>
          </a:prstGeom>
          <a:noFill/>
          <a:ln>
            <a:noFill/>
          </a:ln>
        </p:spPr>
      </p:pic>
      <p:sp>
        <p:nvSpPr>
          <p:cNvPr id="97" name="Google Shape;97;p18"/>
          <p:cNvSpPr>
            <a:spLocks noGrp="1"/>
          </p:cNvSpPr>
          <p:nvPr>
            <p:ph type="pic" idx="2"/>
          </p:nvPr>
        </p:nvSpPr>
        <p:spPr>
          <a:xfrm>
            <a:off x="3856759" y="847879"/>
            <a:ext cx="4629000" cy="3655200"/>
          </a:xfrm>
          <a:prstGeom prst="rect">
            <a:avLst/>
          </a:prstGeom>
          <a:noFill/>
          <a:ln w="28575" cap="flat" cmpd="sng">
            <a:solidFill>
              <a:srgbClr val="B7B7B7"/>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800"/>
              </a:spcBef>
              <a:spcAft>
                <a:spcPts val="0"/>
              </a:spcAft>
              <a:buNone/>
            </a:pPr>
            <a:r>
              <a:rPr lang="en">
                <a:solidFill>
                  <a:srgbClr val="F3F3F3"/>
                </a:solidFill>
              </a:rPr>
              <a:t>Data Results</a:t>
            </a:r>
            <a:endParaRPr>
              <a:solidFill>
                <a:srgbClr val="F3F3F3"/>
              </a:solidFill>
            </a:endParaRPr>
          </a:p>
        </p:txBody>
      </p:sp>
      <p:sp>
        <p:nvSpPr>
          <p:cNvPr id="99" name="Google Shape;99;p18"/>
          <p:cNvSpPr txBox="1">
            <a:spLocks noGrp="1"/>
          </p:cNvSpPr>
          <p:nvPr>
            <p:ph type="body" idx="1"/>
          </p:nvPr>
        </p:nvSpPr>
        <p:spPr>
          <a:xfrm>
            <a:off x="304273" y="3086125"/>
            <a:ext cx="2949300" cy="1850259"/>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200"/>
              <a:buNone/>
            </a:pPr>
            <a:r>
              <a:rPr lang="en" dirty="0"/>
              <a:t>Description:</a:t>
            </a:r>
            <a:endParaRPr dirty="0"/>
          </a:p>
          <a:p>
            <a:pPr marL="0" lvl="0" indent="0" algn="l" rtl="0">
              <a:lnSpc>
                <a:spcPct val="90000"/>
              </a:lnSpc>
              <a:spcBef>
                <a:spcPts val="1600"/>
              </a:spcBef>
              <a:spcAft>
                <a:spcPts val="1600"/>
              </a:spcAft>
              <a:buClr>
                <a:schemeClr val="dk1"/>
              </a:buClr>
              <a:buSzPts val="1200"/>
              <a:buNone/>
            </a:pPr>
            <a:r>
              <a:rPr lang="en-US" dirty="0"/>
              <a:t>Set 2 columns in a vector to determine the variance for each set of data and apply the average times in delays to and from each destination to get the results of this report AVG Airport = YUM, AVG Delay = 254</a:t>
            </a:r>
          </a:p>
        </p:txBody>
      </p:sp>
      <p:pic>
        <p:nvPicPr>
          <p:cNvPr id="4" name="Picture 3">
            <a:extLst>
              <a:ext uri="{FF2B5EF4-FFF2-40B4-BE49-F238E27FC236}">
                <a16:creationId xmlns:a16="http://schemas.microsoft.com/office/drawing/2014/main" id="{C160C071-CBF1-438B-A559-4B37C7A7CA18}"/>
              </a:ext>
            </a:extLst>
          </p:cNvPr>
          <p:cNvPicPr>
            <a:picLocks noChangeAspect="1"/>
          </p:cNvPicPr>
          <p:nvPr/>
        </p:nvPicPr>
        <p:blipFill>
          <a:blip r:embed="rId4"/>
          <a:stretch>
            <a:fillRect/>
          </a:stretch>
        </p:blipFill>
        <p:spPr>
          <a:xfrm>
            <a:off x="3939482" y="1402538"/>
            <a:ext cx="4448247" cy="2991420"/>
          </a:xfrm>
          <a:prstGeom prst="rect">
            <a:avLst/>
          </a:prstGeom>
        </p:spPr>
      </p:pic>
      <p:pic>
        <p:nvPicPr>
          <p:cNvPr id="8" name="Picture 7">
            <a:extLst>
              <a:ext uri="{FF2B5EF4-FFF2-40B4-BE49-F238E27FC236}">
                <a16:creationId xmlns:a16="http://schemas.microsoft.com/office/drawing/2014/main" id="{281AB380-C76E-4D04-9759-EA059B9AAC34}"/>
              </a:ext>
            </a:extLst>
          </p:cNvPr>
          <p:cNvPicPr>
            <a:picLocks noChangeAspect="1"/>
          </p:cNvPicPr>
          <p:nvPr/>
        </p:nvPicPr>
        <p:blipFill>
          <a:blip r:embed="rId5"/>
          <a:stretch>
            <a:fillRect/>
          </a:stretch>
        </p:blipFill>
        <p:spPr>
          <a:xfrm>
            <a:off x="508650" y="2105598"/>
            <a:ext cx="1905875" cy="886205"/>
          </a:xfrm>
          <a:prstGeom prst="rect">
            <a:avLst/>
          </a:prstGeom>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570</Words>
  <Application>Microsoft Office PowerPoint</Application>
  <PresentationFormat>On-screen Show (16:9)</PresentationFormat>
  <Paragraphs>50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Symbol</vt:lpstr>
      <vt:lpstr>Simple Dark</vt:lpstr>
      <vt:lpstr>Airport Restaurant Final Report</vt:lpstr>
      <vt:lpstr>Key Points</vt:lpstr>
      <vt:lpstr>Data Dimensionality &amp; Subset Sample</vt:lpstr>
      <vt:lpstr>Preprocessing Data</vt:lpstr>
      <vt:lpstr>Dat Dictionary</vt:lpstr>
      <vt:lpstr>Python workflow</vt:lpstr>
      <vt:lpstr>Q1. What is the Average delayed arrival flight time?</vt:lpstr>
      <vt:lpstr>Q1. The average delayed arrival flight time  based on each airport location</vt:lpstr>
      <vt:lpstr>Q2  The origin and destination airports that have the longest delayed flight times on average</vt:lpstr>
      <vt:lpstr>Q3  Average delay in departure time per airport by starting destination</vt:lpstr>
      <vt:lpstr>Q3  Average delay in departure time per airport by starting destination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Restaurant SQL Report</dc:title>
  <cp:lastModifiedBy>Pritchard, Shaun</cp:lastModifiedBy>
  <cp:revision>16</cp:revision>
  <dcterms:modified xsi:type="dcterms:W3CDTF">2020-12-17T23:16:04Z</dcterms:modified>
</cp:coreProperties>
</file>