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321" r:id="rId41"/>
    <p:sldId id="322" r:id="rId42"/>
    <p:sldId id="324" r:id="rId43"/>
    <p:sldId id="325" r:id="rId44"/>
    <p:sldId id="326" r:id="rId45"/>
    <p:sldId id="327" r:id="rId46"/>
    <p:sldId id="328" r:id="rId47"/>
    <p:sldId id="329" r:id="rId48"/>
    <p:sldId id="334" r:id="rId49"/>
    <p:sldId id="335" r:id="rId50"/>
    <p:sldId id="336" r:id="rId51"/>
    <p:sldId id="337" r:id="rId52"/>
    <p:sldId id="339" r:id="rId53"/>
    <p:sldId id="340" r:id="rId54"/>
    <p:sldId id="343" r:id="rId55"/>
    <p:sldId id="344" r:id="rId56"/>
    <p:sldId id="345" r:id="rId57"/>
    <p:sldId id="346" r:id="rId58"/>
    <p:sldId id="359" r:id="rId59"/>
    <p:sldId id="362" r:id="rId60"/>
    <p:sldId id="363" r:id="rId61"/>
    <p:sldId id="364" r:id="rId62"/>
    <p:sldId id="296" r:id="rId63"/>
    <p:sldId id="297" r:id="rId64"/>
    <p:sldId id="298" r:id="rId65"/>
    <p:sldId id="299" r:id="rId66"/>
    <p:sldId id="300" r:id="rId67"/>
    <p:sldId id="302" r:id="rId68"/>
    <p:sldId id="303" r:id="rId69"/>
    <p:sldId id="305" r:id="rId70"/>
    <p:sldId id="306" r:id="rId71"/>
    <p:sldId id="307" r:id="rId72"/>
    <p:sldId id="308" r:id="rId73"/>
    <p:sldId id="309" r:id="rId74"/>
    <p:sldId id="310" r:id="rId75"/>
    <p:sldId id="311" r:id="rId76"/>
    <p:sldId id="312" r:id="rId77"/>
    <p:sldId id="313" r:id="rId78"/>
    <p:sldId id="314" r:id="rId79"/>
    <p:sldId id="315" r:id="rId80"/>
    <p:sldId id="316" r:id="rId81"/>
    <p:sldId id="317" r:id="rId82"/>
    <p:sldId id="318" r:id="rId83"/>
    <p:sldId id="319" r:id="rId84"/>
    <p:sldId id="320" r:id="rId8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p:cViewPr>
        <p:scale>
          <a:sx n="106" d="100"/>
          <a:sy n="106" d="100"/>
        </p:scale>
        <p:origin x="1800" y="2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notesMaster" Target="notesMasters/notesMaster1.xml"/><Relationship Id="rId87" Type="http://schemas.openxmlformats.org/officeDocument/2006/relationships/presProps" Target="presProps.xml"/><Relationship Id="rId88" Type="http://schemas.openxmlformats.org/officeDocument/2006/relationships/viewProps" Target="viewProps.xml"/><Relationship Id="rId8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 Id="rId2" Type="http://schemas.openxmlformats.org/officeDocument/2006/relationships/image" Target="../media/image1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2.wmf"/><Relationship Id="rId2" Type="http://schemas.openxmlformats.org/officeDocument/2006/relationships/image" Target="../media/image3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5.wmf"/><Relationship Id="rId2" Type="http://schemas.openxmlformats.org/officeDocument/2006/relationships/image" Target="../media/image3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0.wmf"/><Relationship Id="rId2" Type="http://schemas.openxmlformats.org/officeDocument/2006/relationships/image" Target="../media/image41.wmf"/><Relationship Id="rId3" Type="http://schemas.openxmlformats.org/officeDocument/2006/relationships/image" Target="../media/image4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3.wmf"/><Relationship Id="rId2" Type="http://schemas.openxmlformats.org/officeDocument/2006/relationships/image" Target="../media/image4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5.wmf"/><Relationship Id="rId2" Type="http://schemas.openxmlformats.org/officeDocument/2006/relationships/image" Target="../media/image4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8.wmf"/><Relationship Id="rId2" Type="http://schemas.openxmlformats.org/officeDocument/2006/relationships/image" Target="../media/image49.wmf"/><Relationship Id="rId3" Type="http://schemas.openxmlformats.org/officeDocument/2006/relationships/image" Target="../media/image5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1.wmf"/><Relationship Id="rId2" Type="http://schemas.openxmlformats.org/officeDocument/2006/relationships/image" Target="../media/image52.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8.wmf"/><Relationship Id="rId2" Type="http://schemas.openxmlformats.org/officeDocument/2006/relationships/image" Target="../media/image5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wmf"/><Relationship Id="rId2" Type="http://schemas.openxmlformats.org/officeDocument/2006/relationships/image" Target="../media/image23.wmf"/><Relationship Id="rId3"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0F1C6B-F875-4807-A5CC-1A2F410AE101}" type="datetimeFigureOut">
              <a:rPr lang="en-US" smtClean="0"/>
              <a:t>4/25/17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4F8D6C-0175-4ACE-8742-13A2337383E8}" type="slidenum">
              <a:rPr lang="en-US" smtClean="0"/>
              <a:t>‹#›</a:t>
            </a:fld>
            <a:endParaRPr lang="en-US"/>
          </a:p>
        </p:txBody>
      </p:sp>
    </p:spTree>
    <p:extLst>
      <p:ext uri="{BB962C8B-B14F-4D97-AF65-F5344CB8AC3E}">
        <p14:creationId xmlns:p14="http://schemas.microsoft.com/office/powerpoint/2010/main" val="4293993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noTextEdit="1"/>
          </p:cNvSpPr>
          <p:nvPr>
            <p:ph type="sldImg"/>
          </p:nvPr>
        </p:nvSpPr>
        <p:spPr>
          <a:xfrm>
            <a:off x="1150938" y="692150"/>
            <a:ext cx="4556125" cy="3416300"/>
          </a:xfrm>
          <a:ln/>
        </p:spPr>
      </p:sp>
      <p:sp>
        <p:nvSpPr>
          <p:cNvPr id="337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1288612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noTextEdit="1"/>
          </p:cNvSpPr>
          <p:nvPr>
            <p:ph type="sldImg"/>
          </p:nvPr>
        </p:nvSpPr>
        <p:spPr>
          <a:xfrm>
            <a:off x="1150938" y="692150"/>
            <a:ext cx="4556125" cy="3416300"/>
          </a:xfrm>
          <a:ln/>
        </p:spPr>
      </p:sp>
      <p:sp>
        <p:nvSpPr>
          <p:cNvPr id="481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57167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6235164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noTextEdit="1"/>
          </p:cNvSpPr>
          <p:nvPr>
            <p:ph type="sldImg"/>
          </p:nvPr>
        </p:nvSpPr>
        <p:spPr>
          <a:xfrm>
            <a:off x="1150938" y="692150"/>
            <a:ext cx="4556125" cy="3416300"/>
          </a:xfrm>
          <a:ln/>
        </p:spPr>
      </p:sp>
      <p:sp>
        <p:nvSpPr>
          <p:cNvPr id="66563" name="Rectangle 3"/>
          <p:cNvSpPr>
            <a:spLocks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265990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noTextEdit="1"/>
          </p:cNvSpPr>
          <p:nvPr>
            <p:ph type="sldImg"/>
          </p:nvPr>
        </p:nvSpPr>
        <p:spPr>
          <a:xfrm>
            <a:off x="1150938" y="692150"/>
            <a:ext cx="4556125" cy="3416300"/>
          </a:xfrm>
          <a:ln/>
        </p:spPr>
      </p:sp>
      <p:sp>
        <p:nvSpPr>
          <p:cNvPr id="69635" name="Rectangle 3"/>
          <p:cNvSpPr>
            <a:spLocks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2023943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noTextEdit="1"/>
          </p:cNvSpPr>
          <p:nvPr>
            <p:ph type="sldImg"/>
          </p:nvPr>
        </p:nvSpPr>
        <p:spPr>
          <a:xfrm>
            <a:off x="1150938" y="692150"/>
            <a:ext cx="4556125" cy="3416300"/>
          </a:xfrm>
          <a:ln/>
        </p:spPr>
      </p:sp>
      <p:sp>
        <p:nvSpPr>
          <p:cNvPr id="70659" name="Rectangle 3"/>
          <p:cNvSpPr>
            <a:spLocks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13298497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noTextEdit="1"/>
          </p:cNvSpPr>
          <p:nvPr>
            <p:ph type="sldImg"/>
          </p:nvPr>
        </p:nvSpPr>
        <p:spPr>
          <a:xfrm>
            <a:off x="1150938" y="692150"/>
            <a:ext cx="4556125" cy="3416300"/>
          </a:xfrm>
          <a:ln/>
        </p:spPr>
      </p:sp>
      <p:sp>
        <p:nvSpPr>
          <p:cNvPr id="71683" name="Rectangle 3"/>
          <p:cNvSpPr>
            <a:spLocks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1908073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noTextEdit="1"/>
          </p:cNvSpPr>
          <p:nvPr>
            <p:ph type="sldImg"/>
          </p:nvPr>
        </p:nvSpPr>
        <p:spPr>
          <a:xfrm>
            <a:off x="1150938" y="692150"/>
            <a:ext cx="4556125" cy="3416300"/>
          </a:xfrm>
          <a:ln/>
        </p:spPr>
      </p:sp>
      <p:sp>
        <p:nvSpPr>
          <p:cNvPr id="72707" name="Rectangle 3"/>
          <p:cNvSpPr>
            <a:spLocks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11252068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TextEdit="1"/>
          </p:cNvSpPr>
          <p:nvPr>
            <p:ph type="sldImg"/>
          </p:nvPr>
        </p:nvSpPr>
        <p:spPr>
          <a:xfrm>
            <a:off x="1150938" y="692150"/>
            <a:ext cx="4556125" cy="3416300"/>
          </a:xfrm>
          <a:ln/>
        </p:spPr>
      </p:sp>
      <p:sp>
        <p:nvSpPr>
          <p:cNvPr id="84995" name="Rectangle 3"/>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456216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TextEdit="1"/>
          </p:cNvSpPr>
          <p:nvPr>
            <p:ph type="sldImg"/>
          </p:nvPr>
        </p:nvSpPr>
        <p:spPr>
          <a:xfrm>
            <a:off x="1150938" y="692150"/>
            <a:ext cx="4556125" cy="3416300"/>
          </a:xfrm>
          <a:ln/>
        </p:spPr>
      </p:sp>
      <p:sp>
        <p:nvSpPr>
          <p:cNvPr id="88067" name="Rectangle 3"/>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1672626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TextEdit="1"/>
          </p:cNvSpPr>
          <p:nvPr>
            <p:ph type="sldImg"/>
          </p:nvPr>
        </p:nvSpPr>
        <p:spPr>
          <a:xfrm>
            <a:off x="1150938" y="692150"/>
            <a:ext cx="4556125" cy="3416300"/>
          </a:xfrm>
          <a:ln/>
        </p:spPr>
      </p:sp>
      <p:sp>
        <p:nvSpPr>
          <p:cNvPr id="89091" name="Rectangle 3"/>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1180637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noTextEdit="1"/>
          </p:cNvSpPr>
          <p:nvPr>
            <p:ph type="sldImg"/>
          </p:nvPr>
        </p:nvSpPr>
        <p:spPr>
          <a:xfrm>
            <a:off x="1150938" y="692150"/>
            <a:ext cx="4556125" cy="3416300"/>
          </a:xfrm>
          <a:ln/>
        </p:spPr>
      </p:sp>
      <p:sp>
        <p:nvSpPr>
          <p:cNvPr id="348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17355326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TextEdit="1"/>
          </p:cNvSpPr>
          <p:nvPr>
            <p:ph type="sldImg"/>
          </p:nvPr>
        </p:nvSpPr>
        <p:spPr>
          <a:xfrm>
            <a:off x="1150938" y="692150"/>
            <a:ext cx="4556125" cy="3416300"/>
          </a:xfrm>
          <a:ln/>
        </p:spPr>
      </p:sp>
      <p:sp>
        <p:nvSpPr>
          <p:cNvPr id="90115" name="Rectangle 3"/>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9596707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2457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2560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2662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1150938" y="692150"/>
            <a:ext cx="4556125" cy="3416300"/>
          </a:xfrm>
          <a:ln/>
        </p:spPr>
      </p:sp>
      <p:sp>
        <p:nvSpPr>
          <p:cNvPr id="286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3072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1150938" y="692150"/>
            <a:ext cx="4556125" cy="3416300"/>
          </a:xfrm>
          <a:ln/>
        </p:spPr>
      </p:sp>
      <p:sp>
        <p:nvSpPr>
          <p:cNvPr id="358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1150938" y="692150"/>
            <a:ext cx="4556125" cy="3416300"/>
          </a:xfrm>
          <a:ln/>
        </p:spPr>
      </p:sp>
      <p:sp>
        <p:nvSpPr>
          <p:cNvPr id="368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1331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1433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noTextEdit="1"/>
          </p:cNvSpPr>
          <p:nvPr>
            <p:ph type="sldImg"/>
          </p:nvPr>
        </p:nvSpPr>
        <p:spPr>
          <a:xfrm>
            <a:off x="1150938" y="692150"/>
            <a:ext cx="4556125" cy="3416300"/>
          </a:xfrm>
          <a:ln/>
        </p:spPr>
      </p:sp>
      <p:sp>
        <p:nvSpPr>
          <p:cNvPr id="368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16477828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1536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1638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1150938" y="692150"/>
            <a:ext cx="4556125" cy="3416300"/>
          </a:xfrm>
          <a:ln/>
        </p:spPr>
      </p:sp>
      <p:sp>
        <p:nvSpPr>
          <p:cNvPr id="225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1150938" y="692150"/>
            <a:ext cx="4556125" cy="3416300"/>
          </a:xfrm>
          <a:ln/>
        </p:spPr>
      </p:sp>
      <p:sp>
        <p:nvSpPr>
          <p:cNvPr id="235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2457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1150938" y="692150"/>
            <a:ext cx="4556125" cy="3416300"/>
          </a:xfrm>
          <a:ln/>
        </p:spPr>
      </p:sp>
      <p:sp>
        <p:nvSpPr>
          <p:cNvPr id="256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1150938" y="692150"/>
            <a:ext cx="4556125" cy="3416300"/>
          </a:xfrm>
          <a:ln/>
        </p:spPr>
      </p:sp>
      <p:sp>
        <p:nvSpPr>
          <p:cNvPr id="266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1150938" y="692150"/>
            <a:ext cx="4556125" cy="3416300"/>
          </a:xfrm>
          <a:ln/>
        </p:spPr>
      </p:sp>
      <p:sp>
        <p:nvSpPr>
          <p:cNvPr id="276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1150938" y="692150"/>
            <a:ext cx="4556125" cy="3416300"/>
          </a:xfrm>
          <a:ln/>
        </p:spPr>
      </p:sp>
      <p:sp>
        <p:nvSpPr>
          <p:cNvPr id="286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rPr>
              <a:t>Result of example on p 282 of Elementary Statistics, 10</a:t>
            </a:r>
            <a:r>
              <a:rPr lang="en-US" altLang="en-US" baseline="30000" smtClean="0">
                <a:latin typeface="Arial" pitchFamily="34" charset="0"/>
              </a:rPr>
              <a:t>th</a:t>
            </a:r>
            <a:r>
              <a:rPr lang="en-US" altLang="en-US" smtClean="0">
                <a:latin typeface="Arial" pitchFamily="34" charset="0"/>
              </a:rPr>
              <a:t> Edition</a:t>
            </a:r>
          </a:p>
        </p:txBody>
      </p:sp>
      <p:sp>
        <p:nvSpPr>
          <p:cNvPr id="2969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noTextEdit="1"/>
          </p:cNvSpPr>
          <p:nvPr>
            <p:ph type="sldImg"/>
          </p:nvPr>
        </p:nvSpPr>
        <p:spPr>
          <a:xfrm>
            <a:off x="1150938" y="692150"/>
            <a:ext cx="4556125" cy="3416300"/>
          </a:xfrm>
          <a:ln/>
        </p:spPr>
      </p:sp>
      <p:sp>
        <p:nvSpPr>
          <p:cNvPr id="378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6049463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1150938" y="692150"/>
            <a:ext cx="4556125" cy="3416300"/>
          </a:xfrm>
          <a:ln/>
        </p:spPr>
      </p:sp>
      <p:sp>
        <p:nvSpPr>
          <p:cNvPr id="307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1150938" y="692150"/>
            <a:ext cx="4556125" cy="3416300"/>
          </a:xfrm>
          <a:ln/>
        </p:spPr>
      </p:sp>
      <p:sp>
        <p:nvSpPr>
          <p:cNvPr id="317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1150938" y="692150"/>
            <a:ext cx="4556125" cy="3416300"/>
          </a:xfrm>
          <a:ln/>
        </p:spPr>
      </p:sp>
      <p:sp>
        <p:nvSpPr>
          <p:cNvPr id="327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1150938" y="692150"/>
            <a:ext cx="4556125" cy="3416300"/>
          </a:xfrm>
          <a:ln/>
        </p:spPr>
      </p:sp>
      <p:sp>
        <p:nvSpPr>
          <p:cNvPr id="337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621" tIns="43311" rIns="86621" bIns="43311"/>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pPr eaLnBrk="1" hangingPunct="1"/>
            <a:fld id="{8963FFB4-04F6-104D-AE38-E8745C381507}" type="slidenum">
              <a:rPr lang="en-US" altLang="en-US"/>
              <a:pPr eaLnBrk="1" hangingPunct="1"/>
              <a:t>45</a:t>
            </a:fld>
            <a:endParaRPr lang="en-US" altLang="en-US"/>
          </a:p>
        </p:txBody>
      </p:sp>
      <p:sp>
        <p:nvSpPr>
          <p:cNvPr id="38915" name="Rectangle 1026"/>
          <p:cNvSpPr>
            <a:spLocks noChangeArrowheads="1" noTextEdit="1"/>
          </p:cNvSpPr>
          <p:nvPr>
            <p:ph type="sldImg"/>
          </p:nvPr>
        </p:nvSpPr>
        <p:spPr>
          <a:xfrm>
            <a:off x="1150938" y="692150"/>
            <a:ext cx="4556125" cy="3416300"/>
          </a:xfrm>
          <a:ln/>
        </p:spPr>
      </p:sp>
      <p:sp>
        <p:nvSpPr>
          <p:cNvPr id="38916" name="Rectangle 102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latin typeface="Times New Roman" charset="0"/>
            </a:endParaRPr>
          </a:p>
        </p:txBody>
      </p:sp>
    </p:spTree>
    <p:extLst>
      <p:ext uri="{BB962C8B-B14F-4D97-AF65-F5344CB8AC3E}">
        <p14:creationId xmlns:p14="http://schemas.microsoft.com/office/powerpoint/2010/main" val="1824611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621" tIns="43311" rIns="86621" bIns="43311"/>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pPr eaLnBrk="1" hangingPunct="1"/>
            <a:fld id="{750906DA-332E-A54A-92F2-D41237E427CB}" type="slidenum">
              <a:rPr lang="en-US" altLang="en-US"/>
              <a:pPr eaLnBrk="1" hangingPunct="1"/>
              <a:t>46</a:t>
            </a:fld>
            <a:endParaRPr lang="en-US" altLang="en-US"/>
          </a:p>
        </p:txBody>
      </p:sp>
      <p:sp>
        <p:nvSpPr>
          <p:cNvPr id="39939" name="Rectangle 1026"/>
          <p:cNvSpPr>
            <a:spLocks noChangeArrowheads="1" noTextEdit="1"/>
          </p:cNvSpPr>
          <p:nvPr>
            <p:ph type="sldImg"/>
          </p:nvPr>
        </p:nvSpPr>
        <p:spPr>
          <a:xfrm>
            <a:off x="1150938" y="692150"/>
            <a:ext cx="4556125" cy="3416300"/>
          </a:xfrm>
          <a:ln/>
        </p:spPr>
      </p:sp>
      <p:sp>
        <p:nvSpPr>
          <p:cNvPr id="39940" name="Rectangle 102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latin typeface="Times New Roman" charset="0"/>
            </a:endParaRPr>
          </a:p>
        </p:txBody>
      </p:sp>
    </p:spTree>
    <p:extLst>
      <p:ext uri="{BB962C8B-B14F-4D97-AF65-F5344CB8AC3E}">
        <p14:creationId xmlns:p14="http://schemas.microsoft.com/office/powerpoint/2010/main" val="1681613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621" tIns="43311" rIns="86621" bIns="43311"/>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pPr eaLnBrk="1" hangingPunct="1"/>
            <a:fld id="{DBE2B1C8-DA1A-7B4E-B9B9-4DCBD69CA2CA}" type="slidenum">
              <a:rPr lang="en-US" altLang="en-US"/>
              <a:pPr eaLnBrk="1" hangingPunct="1"/>
              <a:t>47</a:t>
            </a:fld>
            <a:endParaRPr lang="en-US" altLang="en-US"/>
          </a:p>
        </p:txBody>
      </p:sp>
      <p:sp>
        <p:nvSpPr>
          <p:cNvPr id="40963" name="Rectangle 1026"/>
          <p:cNvSpPr>
            <a:spLocks noChangeArrowheads="1" noTextEdit="1"/>
          </p:cNvSpPr>
          <p:nvPr>
            <p:ph type="sldImg"/>
          </p:nvPr>
        </p:nvSpPr>
        <p:spPr>
          <a:xfrm>
            <a:off x="1150938" y="692150"/>
            <a:ext cx="4556125" cy="3416300"/>
          </a:xfrm>
          <a:ln/>
        </p:spPr>
      </p:sp>
      <p:sp>
        <p:nvSpPr>
          <p:cNvPr id="40964" name="Rectangle 102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latin typeface="Times New Roman" charset="0"/>
            </a:endParaRPr>
          </a:p>
        </p:txBody>
      </p:sp>
    </p:spTree>
    <p:extLst>
      <p:ext uri="{BB962C8B-B14F-4D97-AF65-F5344CB8AC3E}">
        <p14:creationId xmlns:p14="http://schemas.microsoft.com/office/powerpoint/2010/main" val="1297529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noTextEdit="1"/>
          </p:cNvSpPr>
          <p:nvPr>
            <p:ph type="sldImg"/>
          </p:nvPr>
        </p:nvSpPr>
        <p:spPr>
          <a:xfrm>
            <a:off x="1150938" y="692150"/>
            <a:ext cx="4556125" cy="3416300"/>
          </a:xfrm>
          <a:ln/>
        </p:spPr>
      </p:sp>
      <p:sp>
        <p:nvSpPr>
          <p:cNvPr id="460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1579485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noTextEdit="1"/>
          </p:cNvSpPr>
          <p:nvPr>
            <p:ph type="sldImg"/>
          </p:nvPr>
        </p:nvSpPr>
        <p:spPr>
          <a:xfrm>
            <a:off x="1150938" y="692150"/>
            <a:ext cx="4556125" cy="3416300"/>
          </a:xfrm>
          <a:ln/>
        </p:spPr>
      </p:sp>
      <p:sp>
        <p:nvSpPr>
          <p:cNvPr id="47107" name="Rectangle 3"/>
          <p:cNvSpPr>
            <a:spLocks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591864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79C34F8-7C02-4BC8-B021-D5F13C081F50}" type="datetimeFigureOut">
              <a:rPr lang="en-US" smtClean="0"/>
              <a:t>4/25/17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D879A6-8BBB-4B13-8C8E-74847FC427E7}" type="slidenum">
              <a:rPr lang="en-US" smtClean="0"/>
              <a:t>‹#›</a:t>
            </a:fld>
            <a:endParaRPr lang="en-US"/>
          </a:p>
        </p:txBody>
      </p:sp>
    </p:spTree>
    <p:extLst>
      <p:ext uri="{BB962C8B-B14F-4D97-AF65-F5344CB8AC3E}">
        <p14:creationId xmlns:p14="http://schemas.microsoft.com/office/powerpoint/2010/main" val="2393271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9C34F8-7C02-4BC8-B021-D5F13C081F50}" type="datetimeFigureOut">
              <a:rPr lang="en-US" smtClean="0"/>
              <a:t>4/25/17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D879A6-8BBB-4B13-8C8E-74847FC427E7}" type="slidenum">
              <a:rPr lang="en-US" smtClean="0"/>
              <a:t>‹#›</a:t>
            </a:fld>
            <a:endParaRPr lang="en-US"/>
          </a:p>
        </p:txBody>
      </p:sp>
    </p:spTree>
    <p:extLst>
      <p:ext uri="{BB962C8B-B14F-4D97-AF65-F5344CB8AC3E}">
        <p14:creationId xmlns:p14="http://schemas.microsoft.com/office/powerpoint/2010/main" val="423101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9C34F8-7C02-4BC8-B021-D5F13C081F50}" type="datetimeFigureOut">
              <a:rPr lang="en-US" smtClean="0"/>
              <a:t>4/25/17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D879A6-8BBB-4B13-8C8E-74847FC427E7}" type="slidenum">
              <a:rPr lang="en-US" smtClean="0"/>
              <a:t>‹#›</a:t>
            </a:fld>
            <a:endParaRPr lang="en-US"/>
          </a:p>
        </p:txBody>
      </p:sp>
    </p:spTree>
    <p:extLst>
      <p:ext uri="{BB962C8B-B14F-4D97-AF65-F5344CB8AC3E}">
        <p14:creationId xmlns:p14="http://schemas.microsoft.com/office/powerpoint/2010/main" val="3907437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9C34F8-7C02-4BC8-B021-D5F13C081F50}" type="datetimeFigureOut">
              <a:rPr lang="en-US" smtClean="0"/>
              <a:t>4/25/17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D879A6-8BBB-4B13-8C8E-74847FC427E7}" type="slidenum">
              <a:rPr lang="en-US" smtClean="0"/>
              <a:t>‹#›</a:t>
            </a:fld>
            <a:endParaRPr lang="en-US"/>
          </a:p>
        </p:txBody>
      </p:sp>
    </p:spTree>
    <p:extLst>
      <p:ext uri="{BB962C8B-B14F-4D97-AF65-F5344CB8AC3E}">
        <p14:creationId xmlns:p14="http://schemas.microsoft.com/office/powerpoint/2010/main" val="3135700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9C34F8-7C02-4BC8-B021-D5F13C081F50}" type="datetimeFigureOut">
              <a:rPr lang="en-US" smtClean="0"/>
              <a:t>4/25/17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D879A6-8BBB-4B13-8C8E-74847FC427E7}" type="slidenum">
              <a:rPr lang="en-US" smtClean="0"/>
              <a:t>‹#›</a:t>
            </a:fld>
            <a:endParaRPr lang="en-US"/>
          </a:p>
        </p:txBody>
      </p:sp>
    </p:spTree>
    <p:extLst>
      <p:ext uri="{BB962C8B-B14F-4D97-AF65-F5344CB8AC3E}">
        <p14:creationId xmlns:p14="http://schemas.microsoft.com/office/powerpoint/2010/main" val="1983333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9C34F8-7C02-4BC8-B021-D5F13C081F50}" type="datetimeFigureOut">
              <a:rPr lang="en-US" smtClean="0"/>
              <a:t>4/25/17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D879A6-8BBB-4B13-8C8E-74847FC427E7}" type="slidenum">
              <a:rPr lang="en-US" smtClean="0"/>
              <a:t>‹#›</a:t>
            </a:fld>
            <a:endParaRPr lang="en-US"/>
          </a:p>
        </p:txBody>
      </p:sp>
    </p:spTree>
    <p:extLst>
      <p:ext uri="{BB962C8B-B14F-4D97-AF65-F5344CB8AC3E}">
        <p14:creationId xmlns:p14="http://schemas.microsoft.com/office/powerpoint/2010/main" val="836602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79C34F8-7C02-4BC8-B021-D5F13C081F50}" type="datetimeFigureOut">
              <a:rPr lang="en-US" smtClean="0"/>
              <a:t>4/25/17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D879A6-8BBB-4B13-8C8E-74847FC427E7}" type="slidenum">
              <a:rPr lang="en-US" smtClean="0"/>
              <a:t>‹#›</a:t>
            </a:fld>
            <a:endParaRPr lang="en-US"/>
          </a:p>
        </p:txBody>
      </p:sp>
    </p:spTree>
    <p:extLst>
      <p:ext uri="{BB962C8B-B14F-4D97-AF65-F5344CB8AC3E}">
        <p14:creationId xmlns:p14="http://schemas.microsoft.com/office/powerpoint/2010/main" val="201955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9C34F8-7C02-4BC8-B021-D5F13C081F50}" type="datetimeFigureOut">
              <a:rPr lang="en-US" smtClean="0"/>
              <a:t>4/25/17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D879A6-8BBB-4B13-8C8E-74847FC427E7}" type="slidenum">
              <a:rPr lang="en-US" smtClean="0"/>
              <a:t>‹#›</a:t>
            </a:fld>
            <a:endParaRPr lang="en-US"/>
          </a:p>
        </p:txBody>
      </p:sp>
    </p:spTree>
    <p:extLst>
      <p:ext uri="{BB962C8B-B14F-4D97-AF65-F5344CB8AC3E}">
        <p14:creationId xmlns:p14="http://schemas.microsoft.com/office/powerpoint/2010/main" val="1628235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9C34F8-7C02-4BC8-B021-D5F13C081F50}" type="datetimeFigureOut">
              <a:rPr lang="en-US" smtClean="0"/>
              <a:t>4/25/17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D879A6-8BBB-4B13-8C8E-74847FC427E7}" type="slidenum">
              <a:rPr lang="en-US" smtClean="0"/>
              <a:t>‹#›</a:t>
            </a:fld>
            <a:endParaRPr lang="en-US"/>
          </a:p>
        </p:txBody>
      </p:sp>
    </p:spTree>
    <p:extLst>
      <p:ext uri="{BB962C8B-B14F-4D97-AF65-F5344CB8AC3E}">
        <p14:creationId xmlns:p14="http://schemas.microsoft.com/office/powerpoint/2010/main" val="2368604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9C34F8-7C02-4BC8-B021-D5F13C081F50}" type="datetimeFigureOut">
              <a:rPr lang="en-US" smtClean="0"/>
              <a:t>4/25/17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D879A6-8BBB-4B13-8C8E-74847FC427E7}" type="slidenum">
              <a:rPr lang="en-US" smtClean="0"/>
              <a:t>‹#›</a:t>
            </a:fld>
            <a:endParaRPr lang="en-US"/>
          </a:p>
        </p:txBody>
      </p:sp>
    </p:spTree>
    <p:extLst>
      <p:ext uri="{BB962C8B-B14F-4D97-AF65-F5344CB8AC3E}">
        <p14:creationId xmlns:p14="http://schemas.microsoft.com/office/powerpoint/2010/main" val="2863778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9C34F8-7C02-4BC8-B021-D5F13C081F50}" type="datetimeFigureOut">
              <a:rPr lang="en-US" smtClean="0"/>
              <a:t>4/25/17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D879A6-8BBB-4B13-8C8E-74847FC427E7}" type="slidenum">
              <a:rPr lang="en-US" smtClean="0"/>
              <a:t>‹#›</a:t>
            </a:fld>
            <a:endParaRPr lang="en-US"/>
          </a:p>
        </p:txBody>
      </p:sp>
    </p:spTree>
    <p:extLst>
      <p:ext uri="{BB962C8B-B14F-4D97-AF65-F5344CB8AC3E}">
        <p14:creationId xmlns:p14="http://schemas.microsoft.com/office/powerpoint/2010/main" val="23445142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9C34F8-7C02-4BC8-B021-D5F13C081F50}" type="datetimeFigureOut">
              <a:rPr lang="en-US" smtClean="0"/>
              <a:t>4/25/17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D879A6-8BBB-4B13-8C8E-74847FC427E7}" type="slidenum">
              <a:rPr lang="en-US" smtClean="0"/>
              <a:t>‹#›</a:t>
            </a:fld>
            <a:endParaRPr lang="en-US"/>
          </a:p>
        </p:txBody>
      </p:sp>
    </p:spTree>
    <p:extLst>
      <p:ext uri="{BB962C8B-B14F-4D97-AF65-F5344CB8AC3E}">
        <p14:creationId xmlns:p14="http://schemas.microsoft.com/office/powerpoint/2010/main" val="4246205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6.wmf"/><Relationship Id="rId5" Type="http://schemas.openxmlformats.org/officeDocument/2006/relationships/oleObject" Target="../embeddings/oleObject2.bin"/><Relationship Id="rId6" Type="http://schemas.openxmlformats.org/officeDocument/2006/relationships/image" Target="../media/image17.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18.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oleObject" Target="../embeddings/oleObject4.bin"/><Relationship Id="rId5" Type="http://schemas.openxmlformats.org/officeDocument/2006/relationships/image" Target="../media/image19.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21.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6.bin"/><Relationship Id="rId5" Type="http://schemas.openxmlformats.org/officeDocument/2006/relationships/image" Target="../media/image22.wmf"/><Relationship Id="rId6" Type="http://schemas.openxmlformats.org/officeDocument/2006/relationships/oleObject" Target="../embeddings/oleObject7.bin"/><Relationship Id="rId7" Type="http://schemas.openxmlformats.org/officeDocument/2006/relationships/image" Target="../media/image23.wmf"/><Relationship Id="rId8" Type="http://schemas.openxmlformats.org/officeDocument/2006/relationships/oleObject" Target="../embeddings/oleObject8.bin"/><Relationship Id="rId9" Type="http://schemas.openxmlformats.org/officeDocument/2006/relationships/image" Target="../media/image24.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9.bin"/><Relationship Id="rId5" Type="http://schemas.openxmlformats.org/officeDocument/2006/relationships/image" Target="../media/image25.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6.jpeg"/><Relationship Id="rId4"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10.bin"/><Relationship Id="rId5" Type="http://schemas.openxmlformats.org/officeDocument/2006/relationships/image" Target="../media/image28.w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11.bin"/><Relationship Id="rId5" Type="http://schemas.openxmlformats.org/officeDocument/2006/relationships/image" Target="../media/image29.wmf"/><Relationship Id="rId1" Type="http://schemas.openxmlformats.org/officeDocument/2006/relationships/vmlDrawing" Target="../drawings/vmlDrawing8.vml"/><Relationship Id="rId2"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12.bin"/><Relationship Id="rId5" Type="http://schemas.openxmlformats.org/officeDocument/2006/relationships/image" Target="../media/image30.w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oleObject13.bin"/><Relationship Id="rId5" Type="http://schemas.openxmlformats.org/officeDocument/2006/relationships/image" Target="../media/image31.w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embeddings/oleObject14.bin"/><Relationship Id="rId5" Type="http://schemas.openxmlformats.org/officeDocument/2006/relationships/image" Target="../media/image32.wmf"/><Relationship Id="rId6" Type="http://schemas.openxmlformats.org/officeDocument/2006/relationships/oleObject" Target="../embeddings/oleObject15.bin"/><Relationship Id="rId7" Type="http://schemas.openxmlformats.org/officeDocument/2006/relationships/image" Target="../media/image33.wmf"/><Relationship Id="rId1" Type="http://schemas.openxmlformats.org/officeDocument/2006/relationships/vmlDrawing" Target="../drawings/vmlDrawing11.vml"/><Relationship Id="rId2"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oleObject" Target="../embeddings/oleObject16.bin"/><Relationship Id="rId5" Type="http://schemas.openxmlformats.org/officeDocument/2006/relationships/image" Target="../media/image34.wmf"/><Relationship Id="rId1" Type="http://schemas.openxmlformats.org/officeDocument/2006/relationships/vmlDrawing" Target="../drawings/vmlDrawing12.vml"/><Relationship Id="rId2"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embeddings/oleObject17.bin"/><Relationship Id="rId5" Type="http://schemas.openxmlformats.org/officeDocument/2006/relationships/image" Target="../media/image35.wmf"/><Relationship Id="rId6" Type="http://schemas.openxmlformats.org/officeDocument/2006/relationships/oleObject" Target="../embeddings/oleObject18.bin"/><Relationship Id="rId7" Type="http://schemas.openxmlformats.org/officeDocument/2006/relationships/image" Target="../media/image36.wmf"/><Relationship Id="rId1" Type="http://schemas.openxmlformats.org/officeDocument/2006/relationships/vmlDrawing" Target="../drawings/vmlDrawing13.vml"/><Relationship Id="rId2"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oleObject" Target="../embeddings/oleObject19.bin"/><Relationship Id="rId5" Type="http://schemas.openxmlformats.org/officeDocument/2006/relationships/image" Target="../media/image35.wmf"/><Relationship Id="rId6" Type="http://schemas.openxmlformats.org/officeDocument/2006/relationships/image" Target="../media/image37.png"/><Relationship Id="rId7" Type="http://schemas.openxmlformats.org/officeDocument/2006/relationships/image" Target="../media/image38.png"/><Relationship Id="rId8" Type="http://schemas.openxmlformats.org/officeDocument/2006/relationships/image" Target="../media/image39.png"/><Relationship Id="rId1" Type="http://schemas.openxmlformats.org/officeDocument/2006/relationships/vmlDrawing" Target="../drawings/vmlDrawing14.vml"/><Relationship Id="rId2"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oleObject" Target="../embeddings/oleObject20.bin"/><Relationship Id="rId5" Type="http://schemas.openxmlformats.org/officeDocument/2006/relationships/image" Target="../media/image40.wmf"/><Relationship Id="rId6" Type="http://schemas.openxmlformats.org/officeDocument/2006/relationships/oleObject" Target="../embeddings/oleObject21.bin"/><Relationship Id="rId7" Type="http://schemas.openxmlformats.org/officeDocument/2006/relationships/image" Target="../media/image41.wmf"/><Relationship Id="rId8" Type="http://schemas.openxmlformats.org/officeDocument/2006/relationships/oleObject" Target="../embeddings/oleObject22.bin"/><Relationship Id="rId9" Type="http://schemas.openxmlformats.org/officeDocument/2006/relationships/image" Target="../media/image42.wmf"/><Relationship Id="rId1" Type="http://schemas.openxmlformats.org/officeDocument/2006/relationships/vmlDrawing" Target="../drawings/vmlDrawing15.vml"/><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oleObject" Target="../embeddings/oleObject23.bin"/><Relationship Id="rId5" Type="http://schemas.openxmlformats.org/officeDocument/2006/relationships/image" Target="../media/image43.wmf"/><Relationship Id="rId6" Type="http://schemas.openxmlformats.org/officeDocument/2006/relationships/oleObject" Target="../embeddings/oleObject24.bin"/><Relationship Id="rId7" Type="http://schemas.openxmlformats.org/officeDocument/2006/relationships/image" Target="../media/image44.wmf"/><Relationship Id="rId1" Type="http://schemas.openxmlformats.org/officeDocument/2006/relationships/vmlDrawing" Target="../drawings/vmlDrawing16.vml"/><Relationship Id="rId2"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oleObject" Target="../embeddings/oleObject25.bin"/><Relationship Id="rId5" Type="http://schemas.openxmlformats.org/officeDocument/2006/relationships/image" Target="../media/image45.wmf"/><Relationship Id="rId6" Type="http://schemas.openxmlformats.org/officeDocument/2006/relationships/oleObject" Target="../embeddings/oleObject26.bin"/><Relationship Id="rId7" Type="http://schemas.openxmlformats.org/officeDocument/2006/relationships/image" Target="../media/image46.wmf"/><Relationship Id="rId1" Type="http://schemas.openxmlformats.org/officeDocument/2006/relationships/vmlDrawing" Target="../drawings/vmlDrawing17.vml"/><Relationship Id="rId2"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oleObject" Target="../embeddings/oleObject27.bin"/><Relationship Id="rId5" Type="http://schemas.openxmlformats.org/officeDocument/2006/relationships/image" Target="../media/image47.wmf"/><Relationship Id="rId1" Type="http://schemas.openxmlformats.org/officeDocument/2006/relationships/vmlDrawing" Target="../drawings/vmlDrawing18.vml"/><Relationship Id="rId2"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oleObject" Target="../embeddings/oleObject28.bin"/><Relationship Id="rId5" Type="http://schemas.openxmlformats.org/officeDocument/2006/relationships/image" Target="../media/image48.wmf"/><Relationship Id="rId6" Type="http://schemas.openxmlformats.org/officeDocument/2006/relationships/oleObject" Target="../embeddings/oleObject29.bin"/><Relationship Id="rId7" Type="http://schemas.openxmlformats.org/officeDocument/2006/relationships/image" Target="../media/image49.wmf"/><Relationship Id="rId8" Type="http://schemas.openxmlformats.org/officeDocument/2006/relationships/oleObject" Target="../embeddings/oleObject30.bin"/><Relationship Id="rId9" Type="http://schemas.openxmlformats.org/officeDocument/2006/relationships/image" Target="../media/image50.wmf"/><Relationship Id="rId1" Type="http://schemas.openxmlformats.org/officeDocument/2006/relationships/vmlDrawing" Target="../drawings/vmlDrawing19.vml"/><Relationship Id="rId2"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oleObject" Target="../embeddings/oleObject31.bin"/><Relationship Id="rId5" Type="http://schemas.openxmlformats.org/officeDocument/2006/relationships/image" Target="../media/image51.wmf"/><Relationship Id="rId6" Type="http://schemas.openxmlformats.org/officeDocument/2006/relationships/oleObject" Target="../embeddings/oleObject32.bin"/><Relationship Id="rId7" Type="http://schemas.openxmlformats.org/officeDocument/2006/relationships/image" Target="../media/image52.wmf"/><Relationship Id="rId1" Type="http://schemas.openxmlformats.org/officeDocument/2006/relationships/vmlDrawing" Target="../drawings/vmlDrawing20.vml"/><Relationship Id="rId2"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image" Target="../media/image5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image" Target="../media/image54.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 Id="rId3" Type="http://schemas.openxmlformats.org/officeDocument/2006/relationships/image" Target="../media/image5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41.xml"/><Relationship Id="rId4" Type="http://schemas.openxmlformats.org/officeDocument/2006/relationships/oleObject" Target="../embeddings/oleObject33.bin"/><Relationship Id="rId5" Type="http://schemas.openxmlformats.org/officeDocument/2006/relationships/image" Target="../media/image56.wmf"/><Relationship Id="rId6" Type="http://schemas.openxmlformats.org/officeDocument/2006/relationships/image" Target="../media/image57.png"/><Relationship Id="rId1" Type="http://schemas.openxmlformats.org/officeDocument/2006/relationships/vmlDrawing" Target="../drawings/vmlDrawing21.vml"/><Relationship Id="rId2"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42.xml"/><Relationship Id="rId4" Type="http://schemas.openxmlformats.org/officeDocument/2006/relationships/oleObject" Target="../embeddings/oleObject34.bin"/><Relationship Id="rId5" Type="http://schemas.openxmlformats.org/officeDocument/2006/relationships/image" Target="../media/image58.wmf"/><Relationship Id="rId6" Type="http://schemas.openxmlformats.org/officeDocument/2006/relationships/oleObject" Target="../embeddings/oleObject35.bin"/><Relationship Id="rId7" Type="http://schemas.openxmlformats.org/officeDocument/2006/relationships/image" Target="../media/image59.wmf"/><Relationship Id="rId8" Type="http://schemas.openxmlformats.org/officeDocument/2006/relationships/image" Target="../media/image60.png"/><Relationship Id="rId1" Type="http://schemas.openxmlformats.org/officeDocument/2006/relationships/vmlDrawing" Target="../drawings/vmlDrawing22.vml"/><Relationship Id="rId2"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Review of Basic Statistics</a:t>
            </a:r>
            <a:endParaRPr lang="en-US" dirty="0"/>
          </a:p>
        </p:txBody>
      </p:sp>
      <p:sp>
        <p:nvSpPr>
          <p:cNvPr id="3" name="Subtitle 2"/>
          <p:cNvSpPr>
            <a:spLocks noGrp="1"/>
          </p:cNvSpPr>
          <p:nvPr>
            <p:ph type="subTitle" idx="1"/>
          </p:nvPr>
        </p:nvSpPr>
        <p:spPr/>
        <p:txBody>
          <a:bodyPr/>
          <a:lstStyle/>
          <a:p>
            <a:r>
              <a:rPr lang="en-US" dirty="0" smtClean="0"/>
              <a:t>Advanced Statistics and Analytics</a:t>
            </a:r>
            <a:endParaRPr lang="en-US" dirty="0"/>
          </a:p>
        </p:txBody>
      </p:sp>
    </p:spTree>
    <p:extLst>
      <p:ext uri="{BB962C8B-B14F-4D97-AF65-F5344CB8AC3E}">
        <p14:creationId xmlns:p14="http://schemas.microsoft.com/office/powerpoint/2010/main" val="23574604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Data</a:t>
            </a:r>
            <a:endParaRPr lang="en-US" dirty="0"/>
          </a:p>
        </p:txBody>
      </p:sp>
      <p:sp>
        <p:nvSpPr>
          <p:cNvPr id="3" name="Content Placeholder 2"/>
          <p:cNvSpPr>
            <a:spLocks noGrp="1"/>
          </p:cNvSpPr>
          <p:nvPr>
            <p:ph idx="1"/>
          </p:nvPr>
        </p:nvSpPr>
        <p:spPr/>
        <p:txBody>
          <a:bodyPr>
            <a:normAutofit/>
          </a:bodyPr>
          <a:lstStyle/>
          <a:p>
            <a:pPr>
              <a:lnSpc>
                <a:spcPct val="95000"/>
              </a:lnSpc>
              <a:spcBef>
                <a:spcPct val="35000"/>
              </a:spcBef>
              <a:spcAft>
                <a:spcPct val="35000"/>
              </a:spcAft>
              <a:buClr>
                <a:schemeClr val="accent2"/>
              </a:buClr>
              <a:buFont typeface="Wingdings" pitchFamily="2" charset="2"/>
              <a:buChar char="v"/>
            </a:pPr>
            <a:r>
              <a:rPr lang="en-US" altLang="en-US" sz="4000" dirty="0"/>
              <a:t>Quantitative (or numerical) data</a:t>
            </a:r>
            <a:r>
              <a:rPr lang="en-US" altLang="en-US" sz="4400" dirty="0"/>
              <a:t> </a:t>
            </a:r>
            <a:endParaRPr lang="en-US" altLang="en-US" dirty="0"/>
          </a:p>
          <a:p>
            <a:pPr>
              <a:lnSpc>
                <a:spcPct val="95000"/>
              </a:lnSpc>
              <a:spcBef>
                <a:spcPct val="35000"/>
              </a:spcBef>
              <a:spcAft>
                <a:spcPct val="35000"/>
              </a:spcAft>
            </a:pPr>
            <a:r>
              <a:rPr lang="en-US" altLang="en-US" dirty="0" smtClean="0"/>
              <a:t>consists </a:t>
            </a:r>
            <a:r>
              <a:rPr lang="en-US" altLang="en-US" dirty="0"/>
              <a:t>of </a:t>
            </a:r>
            <a:r>
              <a:rPr lang="en-US" altLang="en-US" i="1" dirty="0"/>
              <a:t>numbers</a:t>
            </a:r>
            <a:r>
              <a:rPr lang="en-US" altLang="en-US" dirty="0"/>
              <a:t> representing counts or measurements.</a:t>
            </a:r>
          </a:p>
          <a:p>
            <a:pPr>
              <a:lnSpc>
                <a:spcPct val="95000"/>
              </a:lnSpc>
              <a:spcBef>
                <a:spcPct val="35000"/>
              </a:spcBef>
              <a:spcAft>
                <a:spcPct val="35000"/>
              </a:spcAft>
            </a:pPr>
            <a:r>
              <a:rPr lang="en-US" altLang="en-US" dirty="0" smtClean="0"/>
              <a:t>Example</a:t>
            </a:r>
            <a:r>
              <a:rPr lang="en-US" altLang="en-US" dirty="0"/>
              <a:t>:  The weights of </a:t>
            </a:r>
            <a:r>
              <a:rPr lang="en-US" altLang="en-US" dirty="0" smtClean="0"/>
              <a:t>4</a:t>
            </a:r>
            <a:r>
              <a:rPr lang="en-US" altLang="en-US" baseline="30000" dirty="0" smtClean="0"/>
              <a:t>th</a:t>
            </a:r>
            <a:r>
              <a:rPr lang="en-US" altLang="en-US" dirty="0" smtClean="0"/>
              <a:t> graders</a:t>
            </a:r>
            <a:endParaRPr lang="en-US" altLang="en-US" dirty="0"/>
          </a:p>
          <a:p>
            <a:pPr>
              <a:lnSpc>
                <a:spcPct val="95000"/>
              </a:lnSpc>
              <a:spcBef>
                <a:spcPct val="35000"/>
              </a:spcBef>
              <a:spcAft>
                <a:spcPct val="35000"/>
              </a:spcAft>
            </a:pPr>
            <a:r>
              <a:rPr lang="en-US" altLang="en-US" dirty="0" smtClean="0"/>
              <a:t>Example</a:t>
            </a:r>
            <a:r>
              <a:rPr lang="en-US" altLang="en-US" dirty="0"/>
              <a:t>:  The ages of respondents</a:t>
            </a:r>
          </a:p>
          <a:p>
            <a:endParaRPr lang="en-US" dirty="0"/>
          </a:p>
        </p:txBody>
      </p:sp>
    </p:spTree>
    <p:extLst>
      <p:ext uri="{BB962C8B-B14F-4D97-AF65-F5344CB8AC3E}">
        <p14:creationId xmlns:p14="http://schemas.microsoft.com/office/powerpoint/2010/main" val="2498491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Data</a:t>
            </a:r>
            <a:endParaRPr lang="en-US" dirty="0"/>
          </a:p>
        </p:txBody>
      </p:sp>
      <p:sp>
        <p:nvSpPr>
          <p:cNvPr id="3" name="Content Placeholder 2"/>
          <p:cNvSpPr>
            <a:spLocks noGrp="1"/>
          </p:cNvSpPr>
          <p:nvPr>
            <p:ph idx="1"/>
          </p:nvPr>
        </p:nvSpPr>
        <p:spPr/>
        <p:txBody>
          <a:bodyPr>
            <a:normAutofit fontScale="85000" lnSpcReduction="10000"/>
          </a:bodyPr>
          <a:lstStyle/>
          <a:p>
            <a:pPr>
              <a:lnSpc>
                <a:spcPct val="95000"/>
              </a:lnSpc>
              <a:spcBef>
                <a:spcPct val="35000"/>
              </a:spcBef>
              <a:spcAft>
                <a:spcPct val="35000"/>
              </a:spcAft>
              <a:buClr>
                <a:schemeClr val="accent2"/>
              </a:buClr>
              <a:buFont typeface="Wingdings" pitchFamily="2" charset="2"/>
              <a:buChar char="v"/>
            </a:pPr>
            <a:r>
              <a:rPr lang="en-US" altLang="en-US" sz="4000" dirty="0"/>
              <a:t>Categorical (or qualitative or 			attribute) data</a:t>
            </a:r>
          </a:p>
          <a:p>
            <a:pPr>
              <a:lnSpc>
                <a:spcPct val="95000"/>
              </a:lnSpc>
              <a:spcAft>
                <a:spcPct val="35000"/>
              </a:spcAft>
            </a:pPr>
            <a:r>
              <a:rPr lang="en-US" altLang="en-US" dirty="0" smtClean="0"/>
              <a:t>consists </a:t>
            </a:r>
            <a:r>
              <a:rPr lang="en-US" altLang="en-US" dirty="0"/>
              <a:t>of names or labels (representing </a:t>
            </a:r>
            <a:r>
              <a:rPr lang="en-US" altLang="en-US" dirty="0" smtClean="0"/>
              <a:t>categories</a:t>
            </a:r>
            <a:r>
              <a:rPr lang="en-US" altLang="en-US" dirty="0"/>
              <a:t>).</a:t>
            </a:r>
          </a:p>
          <a:p>
            <a:pPr>
              <a:lnSpc>
                <a:spcPct val="95000"/>
              </a:lnSpc>
              <a:spcAft>
                <a:spcPct val="35000"/>
              </a:spcAft>
            </a:pPr>
            <a:endParaRPr lang="en-US" altLang="en-US" dirty="0"/>
          </a:p>
          <a:p>
            <a:pPr>
              <a:lnSpc>
                <a:spcPct val="95000"/>
              </a:lnSpc>
              <a:spcAft>
                <a:spcPct val="35000"/>
              </a:spcAft>
            </a:pPr>
            <a:r>
              <a:rPr lang="en-US" altLang="en-US" dirty="0"/>
              <a:t>Example:  The gender (male/female) of professional athletes</a:t>
            </a:r>
          </a:p>
          <a:p>
            <a:pPr>
              <a:lnSpc>
                <a:spcPct val="95000"/>
              </a:lnSpc>
              <a:spcAft>
                <a:spcPct val="35000"/>
              </a:spcAft>
            </a:pPr>
            <a:r>
              <a:rPr lang="en-US" altLang="en-US" dirty="0"/>
              <a:t>Example:  Shirt numbers on professional athletes uniforms - substitutes for names.</a:t>
            </a:r>
          </a:p>
          <a:p>
            <a:endParaRPr lang="en-US" dirty="0"/>
          </a:p>
        </p:txBody>
      </p:sp>
    </p:spTree>
    <p:extLst>
      <p:ext uri="{BB962C8B-B14F-4D97-AF65-F5344CB8AC3E}">
        <p14:creationId xmlns:p14="http://schemas.microsoft.com/office/powerpoint/2010/main" val="3748897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Data</a:t>
            </a:r>
            <a:endParaRPr lang="en-US" dirty="0"/>
          </a:p>
        </p:txBody>
      </p:sp>
      <p:sp>
        <p:nvSpPr>
          <p:cNvPr id="3" name="Content Placeholder 2"/>
          <p:cNvSpPr>
            <a:spLocks noGrp="1"/>
          </p:cNvSpPr>
          <p:nvPr>
            <p:ph idx="1"/>
          </p:nvPr>
        </p:nvSpPr>
        <p:spPr/>
        <p:txBody>
          <a:bodyPr>
            <a:normAutofit lnSpcReduction="10000"/>
          </a:bodyPr>
          <a:lstStyle/>
          <a:p>
            <a:pPr marL="914400" indent="-914400">
              <a:lnSpc>
                <a:spcPct val="125000"/>
              </a:lnSpc>
              <a:buClr>
                <a:schemeClr val="accent2"/>
              </a:buClr>
              <a:buFont typeface="Wingdings" pitchFamily="2" charset="2"/>
              <a:buChar char="v"/>
            </a:pPr>
            <a:r>
              <a:rPr lang="en-US" altLang="en-US" sz="4000" dirty="0"/>
              <a:t>Discrete </a:t>
            </a:r>
            <a:r>
              <a:rPr lang="en-US" altLang="en-US" sz="4000" dirty="0" smtClean="0"/>
              <a:t>data: </a:t>
            </a:r>
            <a:r>
              <a:rPr lang="en-US" altLang="en-US" dirty="0" smtClean="0">
                <a:cs typeface="Arial" charset="0"/>
              </a:rPr>
              <a:t>result </a:t>
            </a:r>
            <a:r>
              <a:rPr lang="en-US" altLang="en-US" dirty="0">
                <a:cs typeface="Arial" charset="0"/>
              </a:rPr>
              <a:t>when the number of possible values is either a finite number or a ‘countable’ number  </a:t>
            </a:r>
          </a:p>
          <a:p>
            <a:pPr marL="914400" indent="-914400">
              <a:lnSpc>
                <a:spcPct val="100000"/>
              </a:lnSpc>
              <a:buFontTx/>
              <a:buNone/>
            </a:pPr>
            <a:r>
              <a:rPr lang="en-US" altLang="en-US" dirty="0">
                <a:cs typeface="Arial" charset="0"/>
              </a:rPr>
              <a:t>	(i.e. the number of possible values is</a:t>
            </a:r>
          </a:p>
          <a:p>
            <a:pPr marL="914400" indent="-914400">
              <a:lnSpc>
                <a:spcPct val="100000"/>
              </a:lnSpc>
              <a:buFontTx/>
              <a:buNone/>
            </a:pPr>
            <a:r>
              <a:rPr lang="en-US" altLang="en-US" sz="2000" dirty="0">
                <a:cs typeface="Arial" charset="0"/>
              </a:rPr>
              <a:t>				</a:t>
            </a:r>
            <a:r>
              <a:rPr lang="en-US" altLang="en-US" dirty="0">
                <a:cs typeface="Arial" charset="0"/>
              </a:rPr>
              <a:t>0, 1, 2, 3, . . .).</a:t>
            </a:r>
          </a:p>
          <a:p>
            <a:pPr marL="914400" indent="-914400">
              <a:lnSpc>
                <a:spcPct val="100000"/>
              </a:lnSpc>
              <a:buFontTx/>
              <a:buNone/>
            </a:pPr>
            <a:endParaRPr lang="en-US" altLang="en-US" dirty="0">
              <a:cs typeface="Arial" charset="0"/>
            </a:endParaRPr>
          </a:p>
          <a:p>
            <a:pPr marL="914400" indent="-914400">
              <a:lnSpc>
                <a:spcPct val="100000"/>
              </a:lnSpc>
              <a:buFontTx/>
              <a:buNone/>
            </a:pPr>
            <a:r>
              <a:rPr lang="en-US" altLang="en-US" dirty="0">
                <a:cs typeface="Arial" charset="0"/>
              </a:rPr>
              <a:t>	Example:  The number of eggs that a hen lays</a:t>
            </a:r>
          </a:p>
          <a:p>
            <a:endParaRPr lang="en-US" dirty="0"/>
          </a:p>
        </p:txBody>
      </p:sp>
    </p:spTree>
    <p:extLst>
      <p:ext uri="{BB962C8B-B14F-4D97-AF65-F5344CB8AC3E}">
        <p14:creationId xmlns:p14="http://schemas.microsoft.com/office/powerpoint/2010/main" val="1359897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Data</a:t>
            </a:r>
            <a:endParaRPr lang="en-US" dirty="0"/>
          </a:p>
        </p:txBody>
      </p:sp>
      <p:sp>
        <p:nvSpPr>
          <p:cNvPr id="3" name="Content Placeholder 2"/>
          <p:cNvSpPr>
            <a:spLocks noGrp="1"/>
          </p:cNvSpPr>
          <p:nvPr>
            <p:ph idx="1"/>
          </p:nvPr>
        </p:nvSpPr>
        <p:spPr/>
        <p:txBody>
          <a:bodyPr/>
          <a:lstStyle/>
          <a:p>
            <a:pPr marL="625475" indent="-625475">
              <a:lnSpc>
                <a:spcPct val="125000"/>
              </a:lnSpc>
              <a:buClr>
                <a:schemeClr val="accent2"/>
              </a:buClr>
              <a:buFont typeface="Wingdings" pitchFamily="2" charset="2"/>
              <a:buChar char="v"/>
            </a:pPr>
            <a:r>
              <a:rPr lang="en-US" altLang="en-US" sz="4000" dirty="0"/>
              <a:t>Continuous (numerical) data</a:t>
            </a:r>
          </a:p>
          <a:p>
            <a:pPr marL="625475" indent="-625475">
              <a:lnSpc>
                <a:spcPct val="100000"/>
              </a:lnSpc>
              <a:buFontTx/>
              <a:buNone/>
            </a:pPr>
            <a:r>
              <a:rPr lang="en-US" altLang="en-US" dirty="0"/>
              <a:t>  	result from infinitely many possible values that correspond to some continuous scale that covers a range of values without gaps, interruptions, or jumps.</a:t>
            </a:r>
          </a:p>
          <a:p>
            <a:pPr marL="0" indent="0">
              <a:buNone/>
            </a:pPr>
            <a:r>
              <a:rPr lang="en-US" altLang="en-US" dirty="0" smtClean="0"/>
              <a:t>Example</a:t>
            </a:r>
            <a:r>
              <a:rPr lang="en-US" altLang="en-US" dirty="0"/>
              <a:t>:  The amount of milk that a cow produces; e.g. 2.343115 gallons per day</a:t>
            </a:r>
          </a:p>
          <a:p>
            <a:endParaRPr lang="en-US" dirty="0"/>
          </a:p>
        </p:txBody>
      </p:sp>
    </p:spTree>
    <p:extLst>
      <p:ext uri="{BB962C8B-B14F-4D97-AF65-F5344CB8AC3E}">
        <p14:creationId xmlns:p14="http://schemas.microsoft.com/office/powerpoint/2010/main" val="864972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Data</a:t>
            </a:r>
            <a:endParaRPr lang="en-US" dirty="0"/>
          </a:p>
        </p:txBody>
      </p:sp>
      <p:sp>
        <p:nvSpPr>
          <p:cNvPr id="3" name="Content Placeholder 2"/>
          <p:cNvSpPr>
            <a:spLocks noGrp="1"/>
          </p:cNvSpPr>
          <p:nvPr>
            <p:ph idx="1"/>
          </p:nvPr>
        </p:nvSpPr>
        <p:spPr/>
        <p:txBody>
          <a:bodyPr>
            <a:normAutofit fontScale="62500" lnSpcReduction="20000"/>
          </a:bodyPr>
          <a:lstStyle/>
          <a:p>
            <a:pPr marL="0" indent="0">
              <a:lnSpc>
                <a:spcPct val="80000"/>
              </a:lnSpc>
              <a:buNone/>
              <a:defRPr/>
            </a:pPr>
            <a:r>
              <a:rPr lang="en-US" dirty="0"/>
              <a:t>There are four levels of measurement.</a:t>
            </a:r>
          </a:p>
          <a:p>
            <a:pPr marL="0" indent="0">
              <a:lnSpc>
                <a:spcPct val="80000"/>
              </a:lnSpc>
              <a:buNone/>
              <a:defRPr/>
            </a:pPr>
            <a:r>
              <a:rPr lang="en-US" b="1" dirty="0"/>
              <a:t>Nominal</a:t>
            </a:r>
            <a:r>
              <a:rPr lang="en-US" dirty="0"/>
              <a:t>: the data is classified into categories that cannot be ordered or measured</a:t>
            </a:r>
          </a:p>
          <a:p>
            <a:pPr marL="0" indent="0">
              <a:lnSpc>
                <a:spcPct val="80000"/>
              </a:lnSpc>
              <a:buNone/>
              <a:defRPr/>
            </a:pPr>
            <a:r>
              <a:rPr lang="en-US" dirty="0"/>
              <a:t>           </a:t>
            </a:r>
            <a:r>
              <a:rPr lang="en-US" u="sng" dirty="0"/>
              <a:t>Example</a:t>
            </a:r>
            <a:r>
              <a:rPr lang="en-US" dirty="0"/>
              <a:t>: Gender: Male, Female</a:t>
            </a:r>
          </a:p>
          <a:p>
            <a:pPr marL="0" indent="0">
              <a:lnSpc>
                <a:spcPct val="80000"/>
              </a:lnSpc>
              <a:buNone/>
              <a:defRPr/>
            </a:pPr>
            <a:endParaRPr lang="en-US" dirty="0"/>
          </a:p>
          <a:p>
            <a:pPr marL="0" indent="0">
              <a:lnSpc>
                <a:spcPct val="80000"/>
              </a:lnSpc>
              <a:buNone/>
              <a:defRPr/>
            </a:pPr>
            <a:r>
              <a:rPr lang="en-US" b="1" dirty="0"/>
              <a:t>Ordinal</a:t>
            </a:r>
            <a:r>
              <a:rPr lang="en-US" dirty="0"/>
              <a:t>: the data can be placed into categories that can be ordered or ranked. </a:t>
            </a:r>
          </a:p>
          <a:p>
            <a:pPr marL="0" indent="0">
              <a:lnSpc>
                <a:spcPct val="80000"/>
              </a:lnSpc>
              <a:buNone/>
              <a:defRPr/>
            </a:pPr>
            <a:r>
              <a:rPr lang="en-US" dirty="0"/>
              <a:t>          </a:t>
            </a:r>
            <a:r>
              <a:rPr lang="en-US" u="sng" dirty="0"/>
              <a:t>Example</a:t>
            </a:r>
            <a:r>
              <a:rPr lang="en-US" dirty="0"/>
              <a:t>: Letter Grades: A, B, C, D, F</a:t>
            </a:r>
          </a:p>
          <a:p>
            <a:pPr marL="0" indent="0">
              <a:lnSpc>
                <a:spcPct val="80000"/>
              </a:lnSpc>
              <a:buNone/>
              <a:defRPr/>
            </a:pPr>
            <a:endParaRPr lang="en-US" dirty="0"/>
          </a:p>
          <a:p>
            <a:pPr marL="0" indent="0">
              <a:lnSpc>
                <a:spcPct val="80000"/>
              </a:lnSpc>
              <a:buNone/>
              <a:defRPr/>
            </a:pPr>
            <a:r>
              <a:rPr lang="en-US" b="1" dirty="0"/>
              <a:t>Interval:</a:t>
            </a:r>
            <a:r>
              <a:rPr lang="en-US" dirty="0"/>
              <a:t> data is ranked or arranged in order.  The differences between the ordered data can be measured, but there is no true 0 or starting point.</a:t>
            </a:r>
          </a:p>
          <a:p>
            <a:pPr marL="0" indent="0">
              <a:lnSpc>
                <a:spcPct val="80000"/>
              </a:lnSpc>
              <a:buNone/>
              <a:defRPr/>
            </a:pPr>
            <a:r>
              <a:rPr lang="en-US" dirty="0"/>
              <a:t>           </a:t>
            </a:r>
            <a:r>
              <a:rPr lang="en-US" u="sng" dirty="0"/>
              <a:t>Example</a:t>
            </a:r>
            <a:r>
              <a:rPr lang="en-US" dirty="0"/>
              <a:t>:  Temperature: The difference between 72</a:t>
            </a:r>
          </a:p>
          <a:p>
            <a:pPr marL="0" indent="0">
              <a:lnSpc>
                <a:spcPct val="80000"/>
              </a:lnSpc>
              <a:buNone/>
              <a:defRPr/>
            </a:pPr>
            <a:r>
              <a:rPr lang="en-US" dirty="0"/>
              <a:t>           degrees and 73 degrees is 1 degree.</a:t>
            </a:r>
          </a:p>
          <a:p>
            <a:pPr marL="0" indent="0">
              <a:lnSpc>
                <a:spcPct val="80000"/>
              </a:lnSpc>
              <a:buNone/>
              <a:defRPr/>
            </a:pPr>
            <a:endParaRPr lang="en-US" b="1" dirty="0"/>
          </a:p>
          <a:p>
            <a:pPr marL="0" indent="0">
              <a:lnSpc>
                <a:spcPct val="80000"/>
              </a:lnSpc>
              <a:buNone/>
              <a:defRPr/>
            </a:pPr>
            <a:r>
              <a:rPr lang="en-US" b="1" dirty="0"/>
              <a:t>Ratio:</a:t>
            </a:r>
            <a:r>
              <a:rPr lang="en-US" dirty="0"/>
              <a:t> data is ranked or arranged in order.  The differences between the ordered data can be measured, but there is a true 0 or starting point.</a:t>
            </a:r>
          </a:p>
          <a:p>
            <a:pPr marL="0" indent="0">
              <a:buNone/>
              <a:defRPr/>
            </a:pPr>
            <a:r>
              <a:rPr lang="en-US" dirty="0"/>
              <a:t>            </a:t>
            </a:r>
            <a:r>
              <a:rPr lang="en-US" u="sng" dirty="0"/>
              <a:t>Example</a:t>
            </a:r>
            <a:r>
              <a:rPr lang="en-US" dirty="0"/>
              <a:t>: Height, Age, Weight</a:t>
            </a:r>
          </a:p>
          <a:p>
            <a:pPr marL="0" indent="0">
              <a:buNone/>
              <a:defRPr/>
            </a:pPr>
            <a:r>
              <a:rPr lang="en-US" dirty="0"/>
              <a:t>           These measurements cannot be below 0.</a:t>
            </a:r>
          </a:p>
          <a:p>
            <a:endParaRPr lang="en-US" dirty="0"/>
          </a:p>
        </p:txBody>
      </p:sp>
    </p:spTree>
    <p:extLst>
      <p:ext uri="{BB962C8B-B14F-4D97-AF65-F5344CB8AC3E}">
        <p14:creationId xmlns:p14="http://schemas.microsoft.com/office/powerpoint/2010/main" val="3733157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Collecting Data</a:t>
            </a:r>
            <a:br>
              <a:rPr lang="en-US" altLang="en-US" dirty="0"/>
            </a:br>
            <a:endParaRPr lang="en-US" dirty="0"/>
          </a:p>
        </p:txBody>
      </p:sp>
      <p:sp>
        <p:nvSpPr>
          <p:cNvPr id="3" name="Content Placeholder 2"/>
          <p:cNvSpPr>
            <a:spLocks noGrp="1"/>
          </p:cNvSpPr>
          <p:nvPr>
            <p:ph idx="1"/>
          </p:nvPr>
        </p:nvSpPr>
        <p:spPr/>
        <p:txBody>
          <a:bodyPr>
            <a:normAutofit fontScale="92500"/>
          </a:bodyPr>
          <a:lstStyle/>
          <a:p>
            <a:r>
              <a:rPr lang="en-US" altLang="en-US" dirty="0"/>
              <a:t>We typically obtain data from two distinct sources: </a:t>
            </a:r>
            <a:r>
              <a:rPr lang="en-US" altLang="en-US" i="1" dirty="0"/>
              <a:t>observational studies </a:t>
            </a:r>
            <a:r>
              <a:rPr lang="en-US" altLang="en-US" dirty="0"/>
              <a:t>and</a:t>
            </a:r>
            <a:r>
              <a:rPr lang="en-US" altLang="en-US" i="1" dirty="0"/>
              <a:t> </a:t>
            </a:r>
            <a:r>
              <a:rPr lang="en-US" altLang="en-US" i="1" dirty="0" smtClean="0"/>
              <a:t>experiment</a:t>
            </a:r>
            <a:r>
              <a:rPr lang="en-US" altLang="en-US" dirty="0"/>
              <a:t>.</a:t>
            </a:r>
          </a:p>
          <a:p>
            <a:pPr>
              <a:spcBef>
                <a:spcPct val="30000"/>
              </a:spcBef>
              <a:buClr>
                <a:schemeClr val="accent2"/>
              </a:buClr>
              <a:buFont typeface="Wingdings" pitchFamily="2" charset="2"/>
              <a:buChar char="v"/>
            </a:pPr>
            <a:r>
              <a:rPr lang="en-US" altLang="en-US" u="sng" dirty="0"/>
              <a:t>Observational study </a:t>
            </a:r>
            <a:r>
              <a:rPr lang="en-US" altLang="en-US" dirty="0" smtClean="0"/>
              <a:t>observing </a:t>
            </a:r>
            <a:r>
              <a:rPr lang="en-US" altLang="en-US" dirty="0"/>
              <a:t>and measuring specific </a:t>
            </a:r>
            <a:r>
              <a:rPr lang="en-US" altLang="en-US" dirty="0" smtClean="0"/>
              <a:t>characteristics </a:t>
            </a:r>
            <a:r>
              <a:rPr lang="en-US" altLang="en-US" dirty="0"/>
              <a:t>without attempting to </a:t>
            </a:r>
            <a:r>
              <a:rPr lang="en-US" altLang="en-US" i="1" dirty="0"/>
              <a:t>modify</a:t>
            </a:r>
            <a:r>
              <a:rPr lang="en-US" altLang="en-US" dirty="0"/>
              <a:t> 	the subjects being studied.</a:t>
            </a:r>
          </a:p>
          <a:p>
            <a:pPr>
              <a:spcBef>
                <a:spcPct val="30000"/>
              </a:spcBef>
              <a:buClr>
                <a:schemeClr val="accent2"/>
              </a:buClr>
              <a:buFont typeface="Wingdings" pitchFamily="2" charset="2"/>
              <a:buChar char="v"/>
            </a:pPr>
            <a:r>
              <a:rPr lang="en-US" altLang="en-US" sz="3500" u="sng" dirty="0"/>
              <a:t>Experiment</a:t>
            </a:r>
            <a:r>
              <a:rPr lang="en-US" altLang="en-US" sz="4400" dirty="0"/>
              <a:t> </a:t>
            </a:r>
            <a:r>
              <a:rPr lang="en-US" altLang="en-US" dirty="0" smtClean="0"/>
              <a:t>apply </a:t>
            </a:r>
            <a:r>
              <a:rPr lang="en-US" altLang="en-US" dirty="0"/>
              <a:t>some </a:t>
            </a:r>
            <a:r>
              <a:rPr lang="en-US" altLang="en-US" i="1" dirty="0"/>
              <a:t>treatment </a:t>
            </a:r>
            <a:r>
              <a:rPr lang="en-US" altLang="en-US" dirty="0"/>
              <a:t>and then observe its </a:t>
            </a:r>
            <a:r>
              <a:rPr lang="en-US" altLang="en-US" dirty="0" smtClean="0"/>
              <a:t>effects </a:t>
            </a:r>
            <a:r>
              <a:rPr lang="en-US" altLang="en-US" dirty="0"/>
              <a:t>on the subjects (subjects </a:t>
            </a:r>
            <a:r>
              <a:rPr lang="en-US" altLang="en-US" dirty="0" smtClean="0"/>
              <a:t>in experiments </a:t>
            </a:r>
            <a:r>
              <a:rPr lang="en-US" altLang="en-US" dirty="0"/>
              <a:t>are called experimental units)</a:t>
            </a:r>
          </a:p>
          <a:p>
            <a:endParaRPr lang="en-US" dirty="0"/>
          </a:p>
        </p:txBody>
      </p:sp>
    </p:spTree>
    <p:extLst>
      <p:ext uri="{BB962C8B-B14F-4D97-AF65-F5344CB8AC3E}">
        <p14:creationId xmlns:p14="http://schemas.microsoft.com/office/powerpoint/2010/main" val="3860407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Example</a:t>
            </a:r>
            <a:endParaRPr lang="en-US" dirty="0"/>
          </a:p>
        </p:txBody>
      </p:sp>
      <p:sp>
        <p:nvSpPr>
          <p:cNvPr id="3" name="Content Placeholder 2"/>
          <p:cNvSpPr>
            <a:spLocks noGrp="1"/>
          </p:cNvSpPr>
          <p:nvPr>
            <p:ph idx="1"/>
          </p:nvPr>
        </p:nvSpPr>
        <p:spPr/>
        <p:txBody>
          <a:bodyPr/>
          <a:lstStyle/>
          <a:p>
            <a:pPr>
              <a:spcBef>
                <a:spcPct val="30000"/>
              </a:spcBef>
              <a:buClr>
                <a:schemeClr val="accent2"/>
              </a:buClr>
              <a:buFont typeface="Wingdings" pitchFamily="2" charset="2"/>
              <a:buChar char="v"/>
            </a:pPr>
            <a:r>
              <a:rPr lang="en-US" altLang="en-US" dirty="0"/>
              <a:t>The Pew Research Center surveyed 2252 adults and found that 59% of them go online wirelessly. </a:t>
            </a:r>
          </a:p>
          <a:p>
            <a:pPr>
              <a:spcBef>
                <a:spcPct val="30000"/>
              </a:spcBef>
              <a:buClr>
                <a:schemeClr val="accent2"/>
              </a:buClr>
              <a:buFont typeface="Wingdings" pitchFamily="2" charset="2"/>
              <a:buChar char="v"/>
            </a:pPr>
            <a:r>
              <a:rPr lang="en-US" altLang="en-US" dirty="0"/>
              <a:t> This an </a:t>
            </a:r>
            <a:r>
              <a:rPr lang="en-US" altLang="en-US" u="sng" dirty="0"/>
              <a:t>observational study </a:t>
            </a:r>
            <a:r>
              <a:rPr lang="en-US" altLang="en-US" dirty="0"/>
              <a:t>because the adults had no </a:t>
            </a:r>
            <a:r>
              <a:rPr lang="en-US" altLang="en-US" dirty="0" smtClean="0"/>
              <a:t>treatment </a:t>
            </a:r>
            <a:r>
              <a:rPr lang="en-US" altLang="en-US" dirty="0"/>
              <a:t>applied to them. </a:t>
            </a:r>
          </a:p>
          <a:p>
            <a:endParaRPr lang="en-US" dirty="0"/>
          </a:p>
        </p:txBody>
      </p:sp>
    </p:spTree>
    <p:extLst>
      <p:ext uri="{BB962C8B-B14F-4D97-AF65-F5344CB8AC3E}">
        <p14:creationId xmlns:p14="http://schemas.microsoft.com/office/powerpoint/2010/main" val="1538247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Collecting Data</a:t>
            </a:r>
            <a:endParaRPr lang="en-US" dirty="0"/>
          </a:p>
        </p:txBody>
      </p:sp>
      <p:sp>
        <p:nvSpPr>
          <p:cNvPr id="3" name="Content Placeholder 2"/>
          <p:cNvSpPr>
            <a:spLocks noGrp="1"/>
          </p:cNvSpPr>
          <p:nvPr>
            <p:ph idx="1"/>
          </p:nvPr>
        </p:nvSpPr>
        <p:spPr/>
        <p:txBody>
          <a:bodyPr>
            <a:normAutofit fontScale="92500" lnSpcReduction="10000"/>
          </a:bodyPr>
          <a:lstStyle/>
          <a:p>
            <a:pPr marL="582613" indent="-582613">
              <a:spcBef>
                <a:spcPct val="30000"/>
              </a:spcBef>
              <a:buClr>
                <a:schemeClr val="accent2"/>
              </a:buClr>
              <a:buFont typeface="Wingdings" pitchFamily="2" charset="2"/>
              <a:buChar char="v"/>
              <a:defRPr/>
            </a:pPr>
            <a:r>
              <a:rPr lang="en-US" sz="4000" dirty="0"/>
              <a:t>Simple Random Sample</a:t>
            </a:r>
            <a:endParaRPr lang="en-US" dirty="0"/>
          </a:p>
          <a:p>
            <a:pPr marL="582613" indent="-582613">
              <a:spcBef>
                <a:spcPct val="30000"/>
              </a:spcBef>
              <a:defRPr/>
            </a:pPr>
            <a:r>
              <a:rPr lang="en-US" dirty="0"/>
              <a:t>	A sample of </a:t>
            </a:r>
            <a:r>
              <a:rPr lang="en-US" i="1" dirty="0"/>
              <a:t>n</a:t>
            </a:r>
            <a:r>
              <a:rPr lang="en-US" dirty="0"/>
              <a:t> subjects is selected in such a way that every possible </a:t>
            </a:r>
            <a:r>
              <a:rPr lang="en-US" i="1" dirty="0"/>
              <a:t>sample of the same size n</a:t>
            </a:r>
            <a:r>
              <a:rPr lang="en-US" dirty="0"/>
              <a:t> has the same chance of being chosen.</a:t>
            </a:r>
          </a:p>
          <a:p>
            <a:pPr>
              <a:spcBef>
                <a:spcPct val="30000"/>
              </a:spcBef>
              <a:buClr>
                <a:schemeClr val="accent2"/>
              </a:buClr>
              <a:buFont typeface="Wingdings" pitchFamily="2" charset="2"/>
              <a:buChar char="v"/>
            </a:pPr>
            <a:r>
              <a:rPr lang="en-US" altLang="en-US" sz="4000" dirty="0"/>
              <a:t>Random Sample</a:t>
            </a:r>
            <a:r>
              <a:rPr lang="en-US" altLang="en-US" sz="4400" dirty="0"/>
              <a:t> </a:t>
            </a:r>
          </a:p>
          <a:p>
            <a:pPr>
              <a:spcBef>
                <a:spcPct val="30000"/>
              </a:spcBef>
            </a:pPr>
            <a:r>
              <a:rPr lang="en-US" altLang="en-US" dirty="0"/>
              <a:t>	Members from the population are selected in such a way that each individual member in the population has an equal chance of being selected.</a:t>
            </a:r>
          </a:p>
          <a:p>
            <a:endParaRPr lang="en-US" b="1" dirty="0"/>
          </a:p>
        </p:txBody>
      </p:sp>
    </p:spTree>
    <p:extLst>
      <p:ext uri="{BB962C8B-B14F-4D97-AF65-F5344CB8AC3E}">
        <p14:creationId xmlns:p14="http://schemas.microsoft.com/office/powerpoint/2010/main" val="3306666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Sampling</a:t>
            </a:r>
            <a:endParaRPr lang="en-US" dirty="0"/>
          </a:p>
        </p:txBody>
      </p:sp>
      <p:sp>
        <p:nvSpPr>
          <p:cNvPr id="3" name="Content Placeholder 2"/>
          <p:cNvSpPr>
            <a:spLocks noGrp="1"/>
          </p:cNvSpPr>
          <p:nvPr>
            <p:ph idx="1"/>
          </p:nvPr>
        </p:nvSpPr>
        <p:spPr/>
        <p:txBody>
          <a:bodyPr>
            <a:normAutofit fontScale="85000" lnSpcReduction="20000"/>
          </a:bodyPr>
          <a:lstStyle/>
          <a:p>
            <a:pPr>
              <a:lnSpc>
                <a:spcPct val="90000"/>
              </a:lnSpc>
              <a:defRPr/>
            </a:pPr>
            <a:r>
              <a:rPr lang="en-US" dirty="0"/>
              <a:t>A </a:t>
            </a:r>
            <a:r>
              <a:rPr lang="en-US" i="1" dirty="0"/>
              <a:t>random sampling</a:t>
            </a:r>
            <a:r>
              <a:rPr lang="en-US" dirty="0"/>
              <a:t> occurs if a sample is drawn in such a way that each time an item is selected, each item has an equal chance of being drawn.</a:t>
            </a:r>
          </a:p>
          <a:p>
            <a:pPr>
              <a:lnSpc>
                <a:spcPct val="90000"/>
              </a:lnSpc>
              <a:defRPr/>
            </a:pPr>
            <a:r>
              <a:rPr lang="en-US" dirty="0"/>
              <a:t>When a sample is obtained by drawing every </a:t>
            </a:r>
            <a:r>
              <a:rPr lang="en-US" i="1" dirty="0"/>
              <a:t>n</a:t>
            </a:r>
            <a:r>
              <a:rPr lang="en-US" dirty="0"/>
              <a:t>th item on a list or production line, the sample is a </a:t>
            </a:r>
            <a:r>
              <a:rPr lang="en-US" i="1" dirty="0"/>
              <a:t>systematic sample</a:t>
            </a:r>
            <a:r>
              <a:rPr lang="en-US" dirty="0"/>
              <a:t>.</a:t>
            </a:r>
          </a:p>
          <a:p>
            <a:pPr>
              <a:lnSpc>
                <a:spcPct val="90000"/>
              </a:lnSpc>
              <a:defRPr/>
            </a:pPr>
            <a:r>
              <a:rPr lang="en-US" dirty="0"/>
              <a:t>A </a:t>
            </a:r>
            <a:r>
              <a:rPr lang="en-US" i="1" dirty="0"/>
              <a:t>cluster sample</a:t>
            </a:r>
            <a:r>
              <a:rPr lang="en-US" dirty="0"/>
              <a:t> is sometimes referred to as an area sample because it is frequently applied on a geographical basis.</a:t>
            </a:r>
          </a:p>
          <a:p>
            <a:pPr>
              <a:lnSpc>
                <a:spcPct val="90000"/>
              </a:lnSpc>
              <a:defRPr/>
            </a:pPr>
            <a:r>
              <a:rPr lang="en-US" i="1" dirty="0"/>
              <a:t>Stratified sampling</a:t>
            </a:r>
            <a:r>
              <a:rPr lang="en-US" dirty="0"/>
              <a:t> involves dividing the population by characteristics called </a:t>
            </a:r>
            <a:r>
              <a:rPr lang="en-US" i="1" dirty="0"/>
              <a:t>stratifying factors</a:t>
            </a:r>
            <a:r>
              <a:rPr lang="en-US" dirty="0"/>
              <a:t> such as gender, race, religion, or income.</a:t>
            </a:r>
          </a:p>
          <a:p>
            <a:pPr>
              <a:lnSpc>
                <a:spcPct val="90000"/>
              </a:lnSpc>
              <a:defRPr/>
            </a:pPr>
            <a:r>
              <a:rPr lang="en-US" i="1" dirty="0"/>
              <a:t>Convenience sampling</a:t>
            </a:r>
            <a:r>
              <a:rPr lang="en-US" dirty="0"/>
              <a:t> uses data that are easily  or readily obtained, and can be extremely biased.</a:t>
            </a:r>
          </a:p>
          <a:p>
            <a:endParaRPr lang="en-US" dirty="0"/>
          </a:p>
        </p:txBody>
      </p:sp>
    </p:spTree>
    <p:extLst>
      <p:ext uri="{BB962C8B-B14F-4D97-AF65-F5344CB8AC3E}">
        <p14:creationId xmlns:p14="http://schemas.microsoft.com/office/powerpoint/2010/main" val="3450874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Studies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In a cross-sectional study, data are observed, measured and collected at one point in time.</a:t>
            </a:r>
            <a:br>
              <a:rPr lang="en-US" dirty="0"/>
            </a:br>
            <a:r>
              <a:rPr lang="en-US" dirty="0"/>
              <a:t/>
            </a:r>
            <a:br>
              <a:rPr lang="en-US" dirty="0"/>
            </a:br>
            <a:r>
              <a:rPr lang="en-US" dirty="0"/>
              <a:t>In a retrospective study, data are collected from the past.</a:t>
            </a:r>
            <a:br>
              <a:rPr lang="en-US" dirty="0"/>
            </a:br>
            <a:r>
              <a:rPr lang="en-US" dirty="0"/>
              <a:t/>
            </a:r>
            <a:br>
              <a:rPr lang="en-US" dirty="0"/>
            </a:br>
            <a:r>
              <a:rPr lang="en-US" dirty="0"/>
              <a:t>In a prospective study, data are collected in the future.</a:t>
            </a:r>
            <a:br>
              <a:rPr lang="en-US" dirty="0"/>
            </a:br>
            <a:r>
              <a:rPr lang="en-US" dirty="0"/>
              <a:t/>
            </a:r>
            <a:br>
              <a:rPr lang="en-US" dirty="0"/>
            </a:br>
            <a:endParaRPr lang="en-US" dirty="0"/>
          </a:p>
        </p:txBody>
      </p:sp>
    </p:spTree>
    <p:extLst>
      <p:ext uri="{BB962C8B-B14F-4D97-AF65-F5344CB8AC3E}">
        <p14:creationId xmlns:p14="http://schemas.microsoft.com/office/powerpoint/2010/main" val="1362076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Statistics?</a:t>
            </a:r>
            <a:endParaRPr lang="en-US" dirty="0"/>
          </a:p>
        </p:txBody>
      </p:sp>
      <p:sp>
        <p:nvSpPr>
          <p:cNvPr id="3" name="Content Placeholder 2"/>
          <p:cNvSpPr>
            <a:spLocks noGrp="1"/>
          </p:cNvSpPr>
          <p:nvPr>
            <p:ph idx="1"/>
          </p:nvPr>
        </p:nvSpPr>
        <p:spPr/>
        <p:txBody>
          <a:bodyPr/>
          <a:lstStyle/>
          <a:p>
            <a:pPr marL="0" indent="0">
              <a:buNone/>
            </a:pPr>
            <a:r>
              <a:rPr lang="en-US" altLang="en-US" dirty="0"/>
              <a:t>The science of planning studies and experiments, obtaining data, and then organizing, summarizing, presenting, analyzing, interpreting, and drawing conclusions based on the </a:t>
            </a:r>
            <a:r>
              <a:rPr lang="en-US" altLang="en-US" dirty="0" smtClean="0"/>
              <a:t>data.</a:t>
            </a:r>
            <a:endParaRPr lang="en-US" altLang="en-US" dirty="0"/>
          </a:p>
          <a:p>
            <a:endParaRPr lang="en-US" dirty="0"/>
          </a:p>
        </p:txBody>
      </p:sp>
    </p:spTree>
    <p:extLst>
      <p:ext uri="{BB962C8B-B14F-4D97-AF65-F5344CB8AC3E}">
        <p14:creationId xmlns:p14="http://schemas.microsoft.com/office/powerpoint/2010/main" val="3379903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Frequency Distribution</a:t>
            </a:r>
            <a:endParaRPr lang="en-US" dirty="0"/>
          </a:p>
        </p:txBody>
      </p:sp>
      <p:sp>
        <p:nvSpPr>
          <p:cNvPr id="3" name="Content Placeholder 2"/>
          <p:cNvSpPr>
            <a:spLocks noGrp="1"/>
          </p:cNvSpPr>
          <p:nvPr>
            <p:ph idx="1"/>
          </p:nvPr>
        </p:nvSpPr>
        <p:spPr/>
        <p:txBody>
          <a:bodyPr>
            <a:normAutofit lnSpcReduction="10000"/>
          </a:bodyPr>
          <a:lstStyle/>
          <a:p>
            <a:r>
              <a:rPr lang="en-US" altLang="en-US" dirty="0"/>
              <a:t>When working with large data sets, it is often helpful to organize and summarize data by constructing a table called a frequency distribution.  </a:t>
            </a:r>
          </a:p>
          <a:p>
            <a:r>
              <a:rPr lang="en-US" altLang="en-US" dirty="0" smtClean="0"/>
              <a:t>A frequency distribution table shows </a:t>
            </a:r>
            <a:r>
              <a:rPr lang="en-US" altLang="en-US" dirty="0"/>
              <a:t>how a data set is partitioned among all of several categories (or classes) by listing all of the categories along with the number (frequency) of data values in each of them.</a:t>
            </a:r>
          </a:p>
          <a:p>
            <a:endParaRPr lang="en-US" dirty="0"/>
          </a:p>
        </p:txBody>
      </p:sp>
    </p:spTree>
    <p:extLst>
      <p:ext uri="{BB962C8B-B14F-4D97-AF65-F5344CB8AC3E}">
        <p14:creationId xmlns:p14="http://schemas.microsoft.com/office/powerpoint/2010/main" val="2431509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Frequency Distribution Table</a:t>
            </a:r>
            <a:endParaRPr lang="en-US" dirty="0"/>
          </a:p>
        </p:txBody>
      </p:sp>
      <p:pic>
        <p:nvPicPr>
          <p:cNvPr id="5" name="table"/>
          <p:cNvPicPr>
            <a:picLocks noChangeAspect="1"/>
          </p:cNvPicPr>
          <p:nvPr/>
        </p:nvPicPr>
        <p:blipFill>
          <a:blip r:embed="rId2"/>
          <a:stretch>
            <a:fillRect/>
          </a:stretch>
        </p:blipFill>
        <p:spPr>
          <a:xfrm>
            <a:off x="2535382" y="1676400"/>
            <a:ext cx="3352800" cy="2641602"/>
          </a:xfrm>
          <a:prstGeom prst="rect">
            <a:avLst/>
          </a:prstGeom>
        </p:spPr>
      </p:pic>
    </p:spTree>
    <p:extLst>
      <p:ext uri="{BB962C8B-B14F-4D97-AF65-F5344CB8AC3E}">
        <p14:creationId xmlns:p14="http://schemas.microsoft.com/office/powerpoint/2010/main" val="3226997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Relative Frequency Distribution table</a:t>
            </a:r>
            <a:endParaRPr lang="en-US" dirty="0"/>
          </a:p>
        </p:txBody>
      </p:sp>
      <p:grpSp>
        <p:nvGrpSpPr>
          <p:cNvPr id="4" name="Group 3"/>
          <p:cNvGrpSpPr>
            <a:grpSpLocks/>
          </p:cNvGrpSpPr>
          <p:nvPr/>
        </p:nvGrpSpPr>
        <p:grpSpPr bwMode="auto">
          <a:xfrm>
            <a:off x="644380" y="1854992"/>
            <a:ext cx="7097858" cy="1049338"/>
            <a:chOff x="435" y="2170"/>
            <a:chExt cx="4702" cy="661"/>
          </a:xfrm>
        </p:grpSpPr>
        <p:sp>
          <p:nvSpPr>
            <p:cNvPr id="5" name="Rectangle 4"/>
            <p:cNvSpPr>
              <a:spLocks noChangeArrowheads="1"/>
            </p:cNvSpPr>
            <p:nvPr/>
          </p:nvSpPr>
          <p:spPr bwMode="auto">
            <a:xfrm>
              <a:off x="435" y="2350"/>
              <a:ext cx="2099"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defPPr>
                <a:defRPr lang="en-US"/>
              </a:defPPr>
              <a:lvl1pPr algn="l" rtl="0" eaLnBrk="0" fontAlgn="base" hangingPunct="0">
                <a:lnSpc>
                  <a:spcPct val="90000"/>
                </a:lnSpc>
                <a:spcBef>
                  <a:spcPct val="0"/>
                </a:spcBef>
                <a:spcAft>
                  <a:spcPct val="0"/>
                </a:spcAft>
                <a:defRPr sz="2000"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sz="2000"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sz="2000"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sz="2000"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sz="2000" b="1" kern="1200">
                  <a:solidFill>
                    <a:schemeClr val="tx1"/>
                  </a:solidFill>
                  <a:latin typeface="Arial" charset="0"/>
                  <a:ea typeface="+mn-ea"/>
                  <a:cs typeface="+mn-cs"/>
                </a:defRPr>
              </a:lvl5pPr>
              <a:lvl6pPr marL="2286000" algn="l" defTabSz="914400" rtl="0" eaLnBrk="1" latinLnBrk="0" hangingPunct="1">
                <a:defRPr sz="2000" b="1" kern="1200">
                  <a:solidFill>
                    <a:schemeClr val="tx1"/>
                  </a:solidFill>
                  <a:latin typeface="Arial" charset="0"/>
                  <a:ea typeface="+mn-ea"/>
                  <a:cs typeface="+mn-cs"/>
                </a:defRPr>
              </a:lvl6pPr>
              <a:lvl7pPr marL="2743200" algn="l" defTabSz="914400" rtl="0" eaLnBrk="1" latinLnBrk="0" hangingPunct="1">
                <a:defRPr sz="2000" b="1" kern="1200">
                  <a:solidFill>
                    <a:schemeClr val="tx1"/>
                  </a:solidFill>
                  <a:latin typeface="Arial" charset="0"/>
                  <a:ea typeface="+mn-ea"/>
                  <a:cs typeface="+mn-cs"/>
                </a:defRPr>
              </a:lvl7pPr>
              <a:lvl8pPr marL="3200400" algn="l" defTabSz="914400" rtl="0" eaLnBrk="1" latinLnBrk="0" hangingPunct="1">
                <a:defRPr sz="2000" b="1" kern="1200">
                  <a:solidFill>
                    <a:schemeClr val="tx1"/>
                  </a:solidFill>
                  <a:latin typeface="Arial" charset="0"/>
                  <a:ea typeface="+mn-ea"/>
                  <a:cs typeface="+mn-cs"/>
                </a:defRPr>
              </a:lvl8pPr>
              <a:lvl9pPr marL="3657600" algn="l" defTabSz="914400" rtl="0" eaLnBrk="1" latinLnBrk="0" hangingPunct="1">
                <a:defRPr sz="2000" b="1" kern="1200">
                  <a:solidFill>
                    <a:schemeClr val="tx1"/>
                  </a:solidFill>
                  <a:latin typeface="Arial" charset="0"/>
                  <a:ea typeface="+mn-ea"/>
                  <a:cs typeface="+mn-cs"/>
                </a:defRPr>
              </a:lvl9pPr>
            </a:lstStyle>
            <a:p>
              <a:r>
                <a:rPr lang="en-US" altLang="en-US" sz="2800" b="0">
                  <a:solidFill>
                    <a:schemeClr val="hlink"/>
                  </a:solidFill>
                </a:rPr>
                <a:t>relative frequency =</a:t>
              </a:r>
            </a:p>
          </p:txBody>
        </p:sp>
        <p:sp>
          <p:nvSpPr>
            <p:cNvPr id="6" name="Rectangle 5"/>
            <p:cNvSpPr>
              <a:spLocks noChangeArrowheads="1"/>
            </p:cNvSpPr>
            <p:nvPr/>
          </p:nvSpPr>
          <p:spPr bwMode="auto">
            <a:xfrm>
              <a:off x="2983" y="2170"/>
              <a:ext cx="1689"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defPPr>
                <a:defRPr lang="en-US"/>
              </a:defPPr>
              <a:lvl1pPr algn="l" rtl="0" eaLnBrk="0" fontAlgn="base" hangingPunct="0">
                <a:lnSpc>
                  <a:spcPct val="90000"/>
                </a:lnSpc>
                <a:spcBef>
                  <a:spcPct val="0"/>
                </a:spcBef>
                <a:spcAft>
                  <a:spcPct val="0"/>
                </a:spcAft>
                <a:defRPr sz="2000"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sz="2000"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sz="2000"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sz="2000"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sz="2000" b="1" kern="1200">
                  <a:solidFill>
                    <a:schemeClr val="tx1"/>
                  </a:solidFill>
                  <a:latin typeface="Arial" charset="0"/>
                  <a:ea typeface="+mn-ea"/>
                  <a:cs typeface="+mn-cs"/>
                </a:defRPr>
              </a:lvl5pPr>
              <a:lvl6pPr marL="2286000" algn="l" defTabSz="914400" rtl="0" eaLnBrk="1" latinLnBrk="0" hangingPunct="1">
                <a:defRPr sz="2000" b="1" kern="1200">
                  <a:solidFill>
                    <a:schemeClr val="tx1"/>
                  </a:solidFill>
                  <a:latin typeface="Arial" charset="0"/>
                  <a:ea typeface="+mn-ea"/>
                  <a:cs typeface="+mn-cs"/>
                </a:defRPr>
              </a:lvl6pPr>
              <a:lvl7pPr marL="2743200" algn="l" defTabSz="914400" rtl="0" eaLnBrk="1" latinLnBrk="0" hangingPunct="1">
                <a:defRPr sz="2000" b="1" kern="1200">
                  <a:solidFill>
                    <a:schemeClr val="tx1"/>
                  </a:solidFill>
                  <a:latin typeface="Arial" charset="0"/>
                  <a:ea typeface="+mn-ea"/>
                  <a:cs typeface="+mn-cs"/>
                </a:defRPr>
              </a:lvl7pPr>
              <a:lvl8pPr marL="3200400" algn="l" defTabSz="914400" rtl="0" eaLnBrk="1" latinLnBrk="0" hangingPunct="1">
                <a:defRPr sz="2000" b="1" kern="1200">
                  <a:solidFill>
                    <a:schemeClr val="tx1"/>
                  </a:solidFill>
                  <a:latin typeface="Arial" charset="0"/>
                  <a:ea typeface="+mn-ea"/>
                  <a:cs typeface="+mn-cs"/>
                </a:defRPr>
              </a:lvl8pPr>
              <a:lvl9pPr marL="3657600" algn="l" defTabSz="914400" rtl="0" eaLnBrk="1" latinLnBrk="0" hangingPunct="1">
                <a:defRPr sz="2000" b="1" kern="1200">
                  <a:solidFill>
                    <a:schemeClr val="tx1"/>
                  </a:solidFill>
                  <a:latin typeface="Arial" charset="0"/>
                  <a:ea typeface="+mn-ea"/>
                  <a:cs typeface="+mn-cs"/>
                </a:defRPr>
              </a:lvl9pPr>
            </a:lstStyle>
            <a:p>
              <a:r>
                <a:rPr lang="en-US" altLang="en-US" sz="2800" b="0" dirty="0">
                  <a:solidFill>
                    <a:schemeClr val="hlink"/>
                  </a:solidFill>
                </a:rPr>
                <a:t>class frequency</a:t>
              </a:r>
            </a:p>
          </p:txBody>
        </p:sp>
        <p:sp>
          <p:nvSpPr>
            <p:cNvPr id="7" name="Rectangle 6"/>
            <p:cNvSpPr>
              <a:spLocks noChangeArrowheads="1"/>
            </p:cNvSpPr>
            <p:nvPr/>
          </p:nvSpPr>
          <p:spPr bwMode="auto">
            <a:xfrm>
              <a:off x="2708" y="2530"/>
              <a:ext cx="2319"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defPPr>
                <a:defRPr lang="en-US"/>
              </a:defPPr>
              <a:lvl1pPr algn="l" rtl="0" eaLnBrk="0" fontAlgn="base" hangingPunct="0">
                <a:lnSpc>
                  <a:spcPct val="90000"/>
                </a:lnSpc>
                <a:spcBef>
                  <a:spcPct val="0"/>
                </a:spcBef>
                <a:spcAft>
                  <a:spcPct val="0"/>
                </a:spcAft>
                <a:defRPr sz="2000"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sz="2000"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sz="2000"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sz="2000"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sz="2000" b="1" kern="1200">
                  <a:solidFill>
                    <a:schemeClr val="tx1"/>
                  </a:solidFill>
                  <a:latin typeface="Arial" charset="0"/>
                  <a:ea typeface="+mn-ea"/>
                  <a:cs typeface="+mn-cs"/>
                </a:defRPr>
              </a:lvl5pPr>
              <a:lvl6pPr marL="2286000" algn="l" defTabSz="914400" rtl="0" eaLnBrk="1" latinLnBrk="0" hangingPunct="1">
                <a:defRPr sz="2000" b="1" kern="1200">
                  <a:solidFill>
                    <a:schemeClr val="tx1"/>
                  </a:solidFill>
                  <a:latin typeface="Arial" charset="0"/>
                  <a:ea typeface="+mn-ea"/>
                  <a:cs typeface="+mn-cs"/>
                </a:defRPr>
              </a:lvl6pPr>
              <a:lvl7pPr marL="2743200" algn="l" defTabSz="914400" rtl="0" eaLnBrk="1" latinLnBrk="0" hangingPunct="1">
                <a:defRPr sz="2000" b="1" kern="1200">
                  <a:solidFill>
                    <a:schemeClr val="tx1"/>
                  </a:solidFill>
                  <a:latin typeface="Arial" charset="0"/>
                  <a:ea typeface="+mn-ea"/>
                  <a:cs typeface="+mn-cs"/>
                </a:defRPr>
              </a:lvl7pPr>
              <a:lvl8pPr marL="3200400" algn="l" defTabSz="914400" rtl="0" eaLnBrk="1" latinLnBrk="0" hangingPunct="1">
                <a:defRPr sz="2000" b="1" kern="1200">
                  <a:solidFill>
                    <a:schemeClr val="tx1"/>
                  </a:solidFill>
                  <a:latin typeface="Arial" charset="0"/>
                  <a:ea typeface="+mn-ea"/>
                  <a:cs typeface="+mn-cs"/>
                </a:defRPr>
              </a:lvl8pPr>
              <a:lvl9pPr marL="3657600" algn="l" defTabSz="914400" rtl="0" eaLnBrk="1" latinLnBrk="0" hangingPunct="1">
                <a:defRPr sz="2000" b="1" kern="1200">
                  <a:solidFill>
                    <a:schemeClr val="tx1"/>
                  </a:solidFill>
                  <a:latin typeface="Arial" charset="0"/>
                  <a:ea typeface="+mn-ea"/>
                  <a:cs typeface="+mn-cs"/>
                </a:defRPr>
              </a:lvl9pPr>
            </a:lstStyle>
            <a:p>
              <a:r>
                <a:rPr lang="en-US" altLang="en-US" sz="2800" b="0">
                  <a:solidFill>
                    <a:schemeClr val="hlink"/>
                  </a:solidFill>
                </a:rPr>
                <a:t>sum of all frequencies</a:t>
              </a:r>
            </a:p>
          </p:txBody>
        </p:sp>
        <p:sp>
          <p:nvSpPr>
            <p:cNvPr id="8" name="Line 6"/>
            <p:cNvSpPr>
              <a:spLocks noChangeShapeType="1"/>
            </p:cNvSpPr>
            <p:nvPr/>
          </p:nvSpPr>
          <p:spPr bwMode="auto">
            <a:xfrm>
              <a:off x="2777" y="2480"/>
              <a:ext cx="2360"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lnSpc>
                  <a:spcPct val="90000"/>
                </a:lnSpc>
                <a:spcBef>
                  <a:spcPct val="0"/>
                </a:spcBef>
                <a:spcAft>
                  <a:spcPct val="0"/>
                </a:spcAft>
                <a:defRPr sz="2000"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sz="2000"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sz="2000"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sz="2000"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sz="2000" b="1" kern="1200">
                  <a:solidFill>
                    <a:schemeClr val="tx1"/>
                  </a:solidFill>
                  <a:latin typeface="Arial" charset="0"/>
                  <a:ea typeface="+mn-ea"/>
                  <a:cs typeface="+mn-cs"/>
                </a:defRPr>
              </a:lvl5pPr>
              <a:lvl6pPr marL="2286000" algn="l" defTabSz="914400" rtl="0" eaLnBrk="1" latinLnBrk="0" hangingPunct="1">
                <a:defRPr sz="2000" b="1" kern="1200">
                  <a:solidFill>
                    <a:schemeClr val="tx1"/>
                  </a:solidFill>
                  <a:latin typeface="Arial" charset="0"/>
                  <a:ea typeface="+mn-ea"/>
                  <a:cs typeface="+mn-cs"/>
                </a:defRPr>
              </a:lvl6pPr>
              <a:lvl7pPr marL="2743200" algn="l" defTabSz="914400" rtl="0" eaLnBrk="1" latinLnBrk="0" hangingPunct="1">
                <a:defRPr sz="2000" b="1" kern="1200">
                  <a:solidFill>
                    <a:schemeClr val="tx1"/>
                  </a:solidFill>
                  <a:latin typeface="Arial" charset="0"/>
                  <a:ea typeface="+mn-ea"/>
                  <a:cs typeface="+mn-cs"/>
                </a:defRPr>
              </a:lvl7pPr>
              <a:lvl8pPr marL="3200400" algn="l" defTabSz="914400" rtl="0" eaLnBrk="1" latinLnBrk="0" hangingPunct="1">
                <a:defRPr sz="2000" b="1" kern="1200">
                  <a:solidFill>
                    <a:schemeClr val="tx1"/>
                  </a:solidFill>
                  <a:latin typeface="Arial" charset="0"/>
                  <a:ea typeface="+mn-ea"/>
                  <a:cs typeface="+mn-cs"/>
                </a:defRPr>
              </a:lvl8pPr>
              <a:lvl9pPr marL="3657600" algn="l" defTabSz="914400" rtl="0" eaLnBrk="1" latinLnBrk="0" hangingPunct="1">
                <a:defRPr sz="2000" b="1" kern="1200">
                  <a:solidFill>
                    <a:schemeClr val="tx1"/>
                  </a:solidFill>
                  <a:latin typeface="Arial" charset="0"/>
                  <a:ea typeface="+mn-ea"/>
                  <a:cs typeface="+mn-cs"/>
                </a:defRPr>
              </a:lvl9pPr>
            </a:lstStyle>
            <a:p>
              <a:endParaRPr lang="en-US"/>
            </a:p>
          </p:txBody>
        </p:sp>
      </p:grpSp>
      <p:pic>
        <p:nvPicPr>
          <p:cNvPr id="9" name="table"/>
          <p:cNvPicPr>
            <a:picLocks noChangeAspect="1"/>
          </p:cNvPicPr>
          <p:nvPr/>
        </p:nvPicPr>
        <p:blipFill>
          <a:blip r:embed="rId2"/>
          <a:stretch>
            <a:fillRect/>
          </a:stretch>
        </p:blipFill>
        <p:spPr>
          <a:xfrm>
            <a:off x="2196955" y="3124200"/>
            <a:ext cx="4038600" cy="2778123"/>
          </a:xfrm>
          <a:prstGeom prst="rect">
            <a:avLst/>
          </a:prstGeom>
        </p:spPr>
      </p:pic>
      <p:sp>
        <p:nvSpPr>
          <p:cNvPr id="10" name="Rectangle 9"/>
          <p:cNvSpPr>
            <a:spLocks noChangeArrowheads="1"/>
          </p:cNvSpPr>
          <p:nvPr/>
        </p:nvSpPr>
        <p:spPr bwMode="auto">
          <a:xfrm>
            <a:off x="7742237" y="2093911"/>
            <a:ext cx="1401763"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defPPr>
              <a:defRPr lang="en-US"/>
            </a:defPPr>
            <a:lvl1pPr algn="l" rtl="0" eaLnBrk="0" fontAlgn="base" hangingPunct="0">
              <a:lnSpc>
                <a:spcPct val="90000"/>
              </a:lnSpc>
              <a:spcBef>
                <a:spcPct val="0"/>
              </a:spcBef>
              <a:spcAft>
                <a:spcPct val="0"/>
              </a:spcAft>
              <a:defRPr sz="2000"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sz="2000"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sz="2000"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sz="2000"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sz="2000" b="1" kern="1200">
                <a:solidFill>
                  <a:schemeClr val="tx1"/>
                </a:solidFill>
                <a:latin typeface="Arial" charset="0"/>
                <a:ea typeface="+mn-ea"/>
                <a:cs typeface="+mn-cs"/>
              </a:defRPr>
            </a:lvl5pPr>
            <a:lvl6pPr marL="2286000" algn="l" defTabSz="914400" rtl="0" eaLnBrk="1" latinLnBrk="0" hangingPunct="1">
              <a:defRPr sz="2000" b="1" kern="1200">
                <a:solidFill>
                  <a:schemeClr val="tx1"/>
                </a:solidFill>
                <a:latin typeface="Arial" charset="0"/>
                <a:ea typeface="+mn-ea"/>
                <a:cs typeface="+mn-cs"/>
              </a:defRPr>
            </a:lvl6pPr>
            <a:lvl7pPr marL="2743200" algn="l" defTabSz="914400" rtl="0" eaLnBrk="1" latinLnBrk="0" hangingPunct="1">
              <a:defRPr sz="2000" b="1" kern="1200">
                <a:solidFill>
                  <a:schemeClr val="tx1"/>
                </a:solidFill>
                <a:latin typeface="Arial" charset="0"/>
                <a:ea typeface="+mn-ea"/>
                <a:cs typeface="+mn-cs"/>
              </a:defRPr>
            </a:lvl7pPr>
            <a:lvl8pPr marL="3200400" algn="l" defTabSz="914400" rtl="0" eaLnBrk="1" latinLnBrk="0" hangingPunct="1">
              <a:defRPr sz="2000" b="1" kern="1200">
                <a:solidFill>
                  <a:schemeClr val="tx1"/>
                </a:solidFill>
                <a:latin typeface="Arial" charset="0"/>
                <a:ea typeface="+mn-ea"/>
                <a:cs typeface="+mn-cs"/>
              </a:defRPr>
            </a:lvl8pPr>
            <a:lvl9pPr marL="3657600" algn="l" defTabSz="914400" rtl="0" eaLnBrk="1" latinLnBrk="0" hangingPunct="1">
              <a:defRPr sz="2000" b="1" kern="1200">
                <a:solidFill>
                  <a:schemeClr val="tx1"/>
                </a:solidFill>
                <a:latin typeface="Arial" charset="0"/>
                <a:ea typeface="+mn-ea"/>
                <a:cs typeface="+mn-cs"/>
              </a:defRPr>
            </a:lvl9pPr>
          </a:lstStyle>
          <a:p>
            <a:r>
              <a:rPr lang="en-US" altLang="en-US" sz="2800" b="0" dirty="0">
                <a:solidFill>
                  <a:schemeClr val="hlink"/>
                </a:solidFill>
                <a:sym typeface="Symbol" pitchFamily="18" charset="2"/>
              </a:rPr>
              <a:t> </a:t>
            </a:r>
            <a:r>
              <a:rPr lang="en-US" altLang="en-US" sz="2800" b="0" dirty="0">
                <a:solidFill>
                  <a:schemeClr val="hlink"/>
                </a:solidFill>
              </a:rPr>
              <a:t>100%</a:t>
            </a:r>
          </a:p>
        </p:txBody>
      </p:sp>
    </p:spTree>
    <p:extLst>
      <p:ext uri="{BB962C8B-B14F-4D97-AF65-F5344CB8AC3E}">
        <p14:creationId xmlns:p14="http://schemas.microsoft.com/office/powerpoint/2010/main" val="2428215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Histograms</a:t>
            </a:r>
            <a:endParaRPr lang="en-US" dirty="0"/>
          </a:p>
        </p:txBody>
      </p:sp>
      <p:sp>
        <p:nvSpPr>
          <p:cNvPr id="3" name="Content Placeholder 2"/>
          <p:cNvSpPr>
            <a:spLocks noGrp="1"/>
          </p:cNvSpPr>
          <p:nvPr>
            <p:ph idx="1"/>
          </p:nvPr>
        </p:nvSpPr>
        <p:spPr/>
        <p:txBody>
          <a:bodyPr>
            <a:normAutofit fontScale="92500" lnSpcReduction="20000"/>
          </a:bodyPr>
          <a:lstStyle/>
          <a:p>
            <a:pPr>
              <a:lnSpc>
                <a:spcPct val="100000"/>
              </a:lnSpc>
              <a:spcBef>
                <a:spcPct val="50000"/>
              </a:spcBef>
            </a:pPr>
            <a:r>
              <a:rPr lang="en-US" altLang="en-US" dirty="0"/>
              <a:t>A graph consisting of bars of equal width drawn adjacent to each other (unless there are gaps in the data)</a:t>
            </a:r>
          </a:p>
          <a:p>
            <a:pPr>
              <a:lnSpc>
                <a:spcPct val="100000"/>
              </a:lnSpc>
              <a:spcBef>
                <a:spcPct val="50000"/>
              </a:spcBef>
            </a:pPr>
            <a:r>
              <a:rPr lang="en-US" altLang="en-US" dirty="0"/>
              <a:t>The horizontal scale represents the classes of quantitative data values and the vertical scale represents the frequencies. </a:t>
            </a:r>
          </a:p>
          <a:p>
            <a:pPr>
              <a:lnSpc>
                <a:spcPct val="100000"/>
              </a:lnSpc>
              <a:spcBef>
                <a:spcPct val="50000"/>
              </a:spcBef>
            </a:pPr>
            <a:r>
              <a:rPr lang="en-US" altLang="en-US" dirty="0"/>
              <a:t>The heights of the bars correspond to the frequency values.</a:t>
            </a:r>
          </a:p>
          <a:p>
            <a:r>
              <a:rPr lang="en-US" altLang="en-US" dirty="0"/>
              <a:t>A histogram is basically a graph of a frequency distribution.</a:t>
            </a:r>
          </a:p>
          <a:p>
            <a:endParaRPr lang="en-US" dirty="0" smtClean="0"/>
          </a:p>
          <a:p>
            <a:endParaRPr lang="en-US" dirty="0"/>
          </a:p>
        </p:txBody>
      </p:sp>
    </p:spTree>
    <p:extLst>
      <p:ext uri="{BB962C8B-B14F-4D97-AF65-F5344CB8AC3E}">
        <p14:creationId xmlns:p14="http://schemas.microsoft.com/office/powerpoint/2010/main" val="12768068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Histogram </a:t>
            </a:r>
            <a:endParaRPr lang="en-US" dirty="0"/>
          </a:p>
        </p:txBody>
      </p:sp>
      <p:sp>
        <p:nvSpPr>
          <p:cNvPr id="3" name="Content Placeholder 2"/>
          <p:cNvSpPr>
            <a:spLocks noGrp="1"/>
          </p:cNvSpPr>
          <p:nvPr>
            <p:ph idx="1"/>
          </p:nvPr>
        </p:nvSpPr>
        <p:spPr>
          <a:xfrm>
            <a:off x="533400" y="1600200"/>
            <a:ext cx="8229600" cy="4525963"/>
          </a:xfrm>
        </p:spPr>
        <p:txBody>
          <a:bodyPr/>
          <a:lstStyle/>
          <a:p>
            <a:r>
              <a:rPr lang="en-US" altLang="en-US" dirty="0"/>
              <a:t>IQ scores from children with low levels of lead.</a:t>
            </a:r>
          </a:p>
          <a:p>
            <a:endParaRPr lang="en-US" dirty="0"/>
          </a:p>
        </p:txBody>
      </p:sp>
      <p:pic>
        <p:nvPicPr>
          <p:cNvPr id="4" name="table"/>
          <p:cNvPicPr>
            <a:picLocks noChangeAspect="1"/>
          </p:cNvPicPr>
          <p:nvPr/>
        </p:nvPicPr>
        <p:blipFill>
          <a:blip r:embed="rId2"/>
          <a:stretch>
            <a:fillRect/>
          </a:stretch>
        </p:blipFill>
        <p:spPr>
          <a:xfrm>
            <a:off x="838200" y="2286000"/>
            <a:ext cx="3352800" cy="2641602"/>
          </a:xfrm>
          <a:prstGeom prst="rect">
            <a:avLst/>
          </a:prstGeom>
        </p:spPr>
      </p:pic>
      <p:pic>
        <p:nvPicPr>
          <p:cNvPr id="5" name="Picture 4" descr="Page 55.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2286000"/>
            <a:ext cx="4267200" cy="2751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01404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Relative Frequency Histogram</a:t>
            </a:r>
            <a:endParaRPr lang="en-US" dirty="0"/>
          </a:p>
        </p:txBody>
      </p:sp>
      <p:sp>
        <p:nvSpPr>
          <p:cNvPr id="3" name="Content Placeholder 2"/>
          <p:cNvSpPr>
            <a:spLocks noGrp="1"/>
          </p:cNvSpPr>
          <p:nvPr>
            <p:ph idx="1"/>
          </p:nvPr>
        </p:nvSpPr>
        <p:spPr/>
        <p:txBody>
          <a:bodyPr/>
          <a:lstStyle/>
          <a:p>
            <a:pPr>
              <a:lnSpc>
                <a:spcPct val="100000"/>
              </a:lnSpc>
              <a:spcBef>
                <a:spcPct val="50000"/>
              </a:spcBef>
            </a:pPr>
            <a:r>
              <a:rPr lang="en-US" altLang="en-US" sz="2800" dirty="0"/>
              <a:t>has the same shape and horizontal scale as a histogram, but the vertical scale is marked with relative frequencies instead of actual </a:t>
            </a:r>
            <a:r>
              <a:rPr lang="en-US" altLang="en-US" sz="2800" dirty="0" smtClean="0"/>
              <a:t>frequencies</a:t>
            </a:r>
          </a:p>
          <a:p>
            <a:pPr>
              <a:lnSpc>
                <a:spcPct val="100000"/>
              </a:lnSpc>
              <a:spcBef>
                <a:spcPct val="50000"/>
              </a:spcBef>
            </a:pPr>
            <a:endParaRPr lang="en-US" altLang="en-US" dirty="0"/>
          </a:p>
        </p:txBody>
      </p:sp>
      <p:pic>
        <p:nvPicPr>
          <p:cNvPr id="4" name="table"/>
          <p:cNvPicPr>
            <a:picLocks noChangeAspect="1"/>
          </p:cNvPicPr>
          <p:nvPr/>
        </p:nvPicPr>
        <p:blipFill>
          <a:blip r:embed="rId2"/>
          <a:stretch>
            <a:fillRect/>
          </a:stretch>
        </p:blipFill>
        <p:spPr>
          <a:xfrm>
            <a:off x="1066800" y="3657600"/>
            <a:ext cx="2692400" cy="2778123"/>
          </a:xfrm>
          <a:prstGeom prst="rect">
            <a:avLst/>
          </a:prstGeom>
        </p:spPr>
      </p:pic>
      <p:pic>
        <p:nvPicPr>
          <p:cNvPr id="5" name="Picture 4" descr="Page 55b.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692236"/>
            <a:ext cx="4033837" cy="2525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7785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Symmetry</a:t>
            </a:r>
            <a:endParaRPr lang="en-US" dirty="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00600" y="1953491"/>
            <a:ext cx="3905250"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1981200"/>
            <a:ext cx="4114800" cy="2676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51292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Skewness</a:t>
            </a:r>
            <a:endParaRPr lang="en-US" dirty="0"/>
          </a:p>
        </p:txBody>
      </p:sp>
      <p:sp>
        <p:nvSpPr>
          <p:cNvPr id="3" name="Content Placeholder 2"/>
          <p:cNvSpPr>
            <a:spLocks noGrp="1"/>
          </p:cNvSpPr>
          <p:nvPr>
            <p:ph idx="1"/>
          </p:nvPr>
        </p:nvSpPr>
        <p:spPr>
          <a:xfrm>
            <a:off x="457200" y="2819400"/>
            <a:ext cx="3733800" cy="3306763"/>
          </a:xfrm>
        </p:spPr>
        <p:txBody>
          <a:bodyPr>
            <a:normAutofit fontScale="70000" lnSpcReduction="20000"/>
          </a:bodyPr>
          <a:lstStyle/>
          <a:p>
            <a:pPr>
              <a:lnSpc>
                <a:spcPct val="120000"/>
              </a:lnSpc>
              <a:spcBef>
                <a:spcPts val="0"/>
              </a:spcBef>
              <a:buSzPct val="150000"/>
              <a:buFont typeface="Arial" charset="0"/>
              <a:buNone/>
            </a:pPr>
            <a:r>
              <a:rPr lang="en-US" altLang="en-US" dirty="0" smtClean="0"/>
              <a:t>Data </a:t>
            </a:r>
            <a:r>
              <a:rPr lang="en-US" altLang="en-US" b="1" dirty="0"/>
              <a:t>skewed to the right </a:t>
            </a:r>
            <a:endParaRPr lang="en-US" altLang="en-US" b="1" dirty="0" smtClean="0"/>
          </a:p>
          <a:p>
            <a:pPr>
              <a:lnSpc>
                <a:spcPct val="120000"/>
              </a:lnSpc>
              <a:spcBef>
                <a:spcPts val="0"/>
              </a:spcBef>
              <a:buSzPct val="150000"/>
              <a:buFont typeface="Arial" charset="0"/>
              <a:buNone/>
            </a:pPr>
            <a:r>
              <a:rPr lang="en-US" altLang="en-US" dirty="0" smtClean="0"/>
              <a:t>(</a:t>
            </a:r>
            <a:r>
              <a:rPr lang="en-US" altLang="en-US" i="1" dirty="0"/>
              <a:t>positively skewed</a:t>
            </a:r>
            <a:r>
              <a:rPr lang="en-US" altLang="en-US" dirty="0"/>
              <a:t>) have a longer </a:t>
            </a:r>
            <a:endParaRPr lang="en-US" altLang="en-US" dirty="0" smtClean="0"/>
          </a:p>
          <a:p>
            <a:pPr>
              <a:lnSpc>
                <a:spcPct val="120000"/>
              </a:lnSpc>
              <a:spcBef>
                <a:spcPts val="0"/>
              </a:spcBef>
              <a:buSzPct val="150000"/>
              <a:buFont typeface="Arial" charset="0"/>
              <a:buNone/>
            </a:pPr>
            <a:r>
              <a:rPr lang="en-US" altLang="en-US" dirty="0" smtClean="0"/>
              <a:t>right </a:t>
            </a:r>
            <a:r>
              <a:rPr lang="en-US" altLang="en-US" dirty="0"/>
              <a:t>tail</a:t>
            </a:r>
            <a:r>
              <a:rPr lang="en-US" altLang="en-US" dirty="0" smtClean="0"/>
              <a:t>.</a:t>
            </a:r>
          </a:p>
          <a:p>
            <a:pPr>
              <a:lnSpc>
                <a:spcPct val="100000"/>
              </a:lnSpc>
              <a:spcBef>
                <a:spcPct val="50000"/>
              </a:spcBef>
              <a:spcAft>
                <a:spcPct val="50000"/>
              </a:spcAft>
              <a:buSzPct val="150000"/>
              <a:buFont typeface="Arial" charset="0"/>
              <a:buNone/>
            </a:pPr>
            <a:endParaRPr lang="en-US" altLang="en-US" dirty="0"/>
          </a:p>
          <a:p>
            <a:pPr>
              <a:lnSpc>
                <a:spcPct val="100000"/>
              </a:lnSpc>
              <a:spcBef>
                <a:spcPct val="50000"/>
              </a:spcBef>
              <a:spcAft>
                <a:spcPct val="50000"/>
              </a:spcAft>
              <a:buSzPct val="150000"/>
              <a:buFont typeface="Arial" charset="0"/>
              <a:buNone/>
            </a:pPr>
            <a:r>
              <a:rPr lang="en-US" altLang="en-US" dirty="0"/>
              <a:t>Data </a:t>
            </a:r>
            <a:r>
              <a:rPr lang="en-US" altLang="en-US" b="1" dirty="0"/>
              <a:t>skewed to the left </a:t>
            </a:r>
            <a:r>
              <a:rPr lang="en-US" altLang="en-US" dirty="0"/>
              <a:t>(</a:t>
            </a:r>
            <a:r>
              <a:rPr lang="en-US" altLang="en-US" i="1" dirty="0"/>
              <a:t>negative skewed</a:t>
            </a:r>
            <a:r>
              <a:rPr lang="en-US" altLang="en-US" dirty="0"/>
              <a:t>) have a longer left tail</a:t>
            </a:r>
            <a:r>
              <a:rPr lang="en-US" altLang="en-US" dirty="0" smtClean="0"/>
              <a:t>.</a:t>
            </a:r>
          </a:p>
          <a:p>
            <a:pPr>
              <a:lnSpc>
                <a:spcPct val="100000"/>
              </a:lnSpc>
              <a:spcBef>
                <a:spcPct val="50000"/>
              </a:spcBef>
              <a:spcAft>
                <a:spcPct val="50000"/>
              </a:spcAft>
              <a:buSzPct val="150000"/>
              <a:buFont typeface="Arial" charset="0"/>
              <a:buNone/>
            </a:pPr>
            <a:endParaRPr lang="en-US" alt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2570018"/>
            <a:ext cx="3124200"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4506" y="4506768"/>
            <a:ext cx="3506788"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Content Placeholder 2"/>
          <p:cNvSpPr txBox="1">
            <a:spLocks/>
          </p:cNvSpPr>
          <p:nvPr/>
        </p:nvSpPr>
        <p:spPr>
          <a:xfrm>
            <a:off x="584560" y="1447801"/>
            <a:ext cx="7416439" cy="1122218"/>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spcBef>
                <a:spcPts val="1200"/>
              </a:spcBef>
              <a:spcAft>
                <a:spcPct val="50000"/>
              </a:spcAft>
              <a:buSzPct val="150000"/>
              <a:buFont typeface="Arial" charset="0"/>
              <a:buNone/>
            </a:pPr>
            <a:r>
              <a:rPr lang="en-US" altLang="en-US" dirty="0" smtClean="0"/>
              <a:t>A distribution of data is skewed if it is not symmetric and extends more to one side to the other.</a:t>
            </a:r>
          </a:p>
          <a:p>
            <a:pPr>
              <a:spcBef>
                <a:spcPct val="50000"/>
              </a:spcBef>
              <a:spcAft>
                <a:spcPct val="50000"/>
              </a:spcAft>
              <a:buSzPct val="150000"/>
              <a:buFont typeface="Arial" charset="0"/>
              <a:buNone/>
            </a:pPr>
            <a:endParaRPr lang="en-US" altLang="en-US" dirty="0"/>
          </a:p>
        </p:txBody>
      </p:sp>
    </p:spTree>
    <p:extLst>
      <p:ext uri="{BB962C8B-B14F-4D97-AF65-F5344CB8AC3E}">
        <p14:creationId xmlns:p14="http://schemas.microsoft.com/office/powerpoint/2010/main" val="22494479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b="1" dirty="0"/>
              <a:t>Scatterplot (or Scatter Diagram)</a:t>
            </a:r>
            <a:br>
              <a:rPr lang="en-US" altLang="en-US" b="1" dirty="0"/>
            </a:br>
            <a:endParaRPr lang="en-US" dirty="0"/>
          </a:p>
        </p:txBody>
      </p:sp>
      <p:sp>
        <p:nvSpPr>
          <p:cNvPr id="3" name="Content Placeholder 2"/>
          <p:cNvSpPr>
            <a:spLocks noGrp="1"/>
          </p:cNvSpPr>
          <p:nvPr>
            <p:ph idx="1"/>
          </p:nvPr>
        </p:nvSpPr>
        <p:spPr/>
        <p:txBody>
          <a:bodyPr/>
          <a:lstStyle/>
          <a:p>
            <a:r>
              <a:rPr lang="en-US" altLang="en-US" sz="2400" dirty="0"/>
              <a:t>A plot of paired (</a:t>
            </a:r>
            <a:r>
              <a:rPr lang="en-US" altLang="en-US" sz="2400" i="1" dirty="0"/>
              <a:t>x, y</a:t>
            </a:r>
            <a:r>
              <a:rPr lang="en-US" altLang="en-US" sz="2400" dirty="0"/>
              <a:t>) quantitative data with a horizontal </a:t>
            </a:r>
            <a:r>
              <a:rPr lang="en-US" altLang="en-US" sz="2400" i="1" dirty="0"/>
              <a:t>x</a:t>
            </a:r>
            <a:r>
              <a:rPr lang="en-US" altLang="en-US" sz="2400" dirty="0"/>
              <a:t>-axis and a vertical </a:t>
            </a:r>
            <a:r>
              <a:rPr lang="en-US" altLang="en-US" sz="2400" i="1" dirty="0"/>
              <a:t>y</a:t>
            </a:r>
            <a:r>
              <a:rPr lang="en-US" altLang="en-US" sz="2400" dirty="0"/>
              <a:t>-axis. Used to determine whether there is a relationship between the two variables.</a:t>
            </a:r>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743200"/>
            <a:ext cx="5076825" cy="325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0719471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Stemplot</a:t>
            </a:r>
            <a:r>
              <a:rPr lang="en-US" altLang="en-US" dirty="0"/>
              <a:t> (or Stem-and-Leaf Plot)</a:t>
            </a:r>
            <a:endParaRPr lang="en-US" dirty="0"/>
          </a:p>
        </p:txBody>
      </p:sp>
      <p:sp>
        <p:nvSpPr>
          <p:cNvPr id="3" name="Content Placeholder 2"/>
          <p:cNvSpPr>
            <a:spLocks noGrp="1"/>
          </p:cNvSpPr>
          <p:nvPr>
            <p:ph idx="1"/>
          </p:nvPr>
        </p:nvSpPr>
        <p:spPr/>
        <p:txBody>
          <a:bodyPr/>
          <a:lstStyle/>
          <a:p>
            <a:r>
              <a:rPr lang="en-US" altLang="en-US" sz="2400" dirty="0"/>
              <a:t>represents quantitative data by separating each value into two parts: the stem (such as the leftmost digit) and the leaf (such as the rightmost digit).</a:t>
            </a:r>
          </a:p>
          <a:p>
            <a:endParaRPr lang="en-US" dirty="0"/>
          </a:p>
        </p:txBody>
      </p:sp>
      <p:pic>
        <p:nvPicPr>
          <p:cNvPr id="4" name="Picture 3" descr="Page 63.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8625" y="3886200"/>
            <a:ext cx="8286750"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299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 Data </a:t>
            </a:r>
            <a:r>
              <a:rPr lang="en-US" dirty="0"/>
              <a:t>are the collection of observations </a:t>
            </a:r>
            <a:r>
              <a:rPr lang="en-US" dirty="0" smtClean="0"/>
              <a:t>such as measurements, genders or survey responses that </a:t>
            </a:r>
            <a:r>
              <a:rPr lang="en-US" dirty="0"/>
              <a:t>we want to </a:t>
            </a:r>
            <a:r>
              <a:rPr lang="en-US" dirty="0" smtClean="0"/>
              <a:t>study.</a:t>
            </a:r>
          </a:p>
          <a:p>
            <a:pPr>
              <a:buFont typeface="Wingdings" panose="05000000000000000000" pitchFamily="2" charset="2"/>
              <a:buChar char="v"/>
            </a:pPr>
            <a:r>
              <a:rPr lang="en-US" dirty="0" smtClean="0"/>
              <a:t> It </a:t>
            </a:r>
            <a:r>
              <a:rPr lang="en-US" dirty="0"/>
              <a:t>is important how we collect the data. </a:t>
            </a:r>
            <a:endParaRPr lang="en-US" dirty="0" smtClean="0"/>
          </a:p>
          <a:p>
            <a:pPr marL="0" indent="0">
              <a:buNone/>
            </a:pPr>
            <a:endParaRPr lang="en-US" altLang="en-US" dirty="0"/>
          </a:p>
        </p:txBody>
      </p:sp>
    </p:spTree>
    <p:extLst>
      <p:ext uri="{BB962C8B-B14F-4D97-AF65-F5344CB8AC3E}">
        <p14:creationId xmlns:p14="http://schemas.microsoft.com/office/powerpoint/2010/main" val="28414606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Bar Graph </a:t>
            </a:r>
            <a:endParaRPr lang="en-US" dirty="0"/>
          </a:p>
        </p:txBody>
      </p:sp>
      <p:pic>
        <p:nvPicPr>
          <p:cNvPr id="4" name="Content Placeholder 3" descr="Page 64.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0913" y="1600200"/>
            <a:ext cx="674217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91974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Pareto Chart</a:t>
            </a:r>
            <a:endParaRPr lang="en-US" dirty="0"/>
          </a:p>
        </p:txBody>
      </p:sp>
      <p:pic>
        <p:nvPicPr>
          <p:cNvPr id="4" name="Content Placeholder 3" descr="Page 65.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2200" y="2590800"/>
            <a:ext cx="4820013" cy="338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09600" y="1600200"/>
            <a:ext cx="8001000" cy="830997"/>
          </a:xfrm>
          <a:prstGeom prst="rect">
            <a:avLst/>
          </a:prstGeom>
        </p:spPr>
        <p:txBody>
          <a:bodyPr wrap="square">
            <a:spAutoFit/>
          </a:bodyPr>
          <a:lstStyle/>
          <a:p>
            <a:pPr>
              <a:lnSpc>
                <a:spcPct val="100000"/>
              </a:lnSpc>
              <a:spcBef>
                <a:spcPct val="50000"/>
              </a:spcBef>
            </a:pPr>
            <a:r>
              <a:rPr lang="en-US" altLang="en-US" sz="2400" dirty="0"/>
              <a:t>A bar graph for qualitative data, with the bars arranged in descending order according to frequencies</a:t>
            </a:r>
          </a:p>
        </p:txBody>
      </p:sp>
    </p:spTree>
    <p:extLst>
      <p:ext uri="{BB962C8B-B14F-4D97-AF65-F5344CB8AC3E}">
        <p14:creationId xmlns:p14="http://schemas.microsoft.com/office/powerpoint/2010/main" val="29013943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Pie Chart</a:t>
            </a:r>
            <a:endParaRPr lang="en-US" dirty="0"/>
          </a:p>
        </p:txBody>
      </p:sp>
      <p:sp>
        <p:nvSpPr>
          <p:cNvPr id="3" name="Content Placeholder 2"/>
          <p:cNvSpPr>
            <a:spLocks noGrp="1"/>
          </p:cNvSpPr>
          <p:nvPr>
            <p:ph idx="1"/>
          </p:nvPr>
        </p:nvSpPr>
        <p:spPr>
          <a:xfrm>
            <a:off x="457200" y="1676400"/>
            <a:ext cx="8229600" cy="4525963"/>
          </a:xfrm>
        </p:spPr>
        <p:txBody>
          <a:bodyPr/>
          <a:lstStyle/>
          <a:p>
            <a:r>
              <a:rPr lang="en-US" altLang="en-US" sz="2800" dirty="0"/>
              <a:t>A graph depicting qualitative data as slices of a circle, in which the size of each slice is proportional to frequency count</a:t>
            </a:r>
          </a:p>
          <a:p>
            <a:endParaRPr lang="en-US" dirty="0"/>
          </a:p>
        </p:txBody>
      </p:sp>
      <p:pic>
        <p:nvPicPr>
          <p:cNvPr id="4" name="Picture 3" descr="Page 65b.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505200"/>
            <a:ext cx="4619625" cy="2847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5950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Measures </a:t>
            </a:r>
            <a:r>
              <a:rPr lang="en-US" dirty="0"/>
              <a:t>of Center</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marL="0" indent="0">
              <a:spcBef>
                <a:spcPct val="50000"/>
              </a:spcBef>
              <a:buClr>
                <a:schemeClr val="accent2"/>
              </a:buClr>
              <a:buNone/>
            </a:pPr>
            <a:r>
              <a:rPr lang="en-US" altLang="en-US" sz="3600" dirty="0"/>
              <a:t>Arithmetic Mean (</a:t>
            </a:r>
            <a:r>
              <a:rPr lang="en-US" altLang="en-US" sz="3600" dirty="0" smtClean="0"/>
              <a:t>Mean): the </a:t>
            </a:r>
            <a:r>
              <a:rPr lang="en-US" altLang="en-US" sz="3600" dirty="0"/>
              <a:t>measure of center obtained by adding the values and dividing the total by the number of </a:t>
            </a:r>
            <a:r>
              <a:rPr lang="en-US" altLang="en-US" sz="3600" dirty="0" smtClean="0"/>
              <a:t>values. Also called average</a:t>
            </a:r>
          </a:p>
          <a:p>
            <a:pPr marL="0" indent="0" defTabSz="741363">
              <a:lnSpc>
                <a:spcPct val="80000"/>
              </a:lnSpc>
              <a:spcBef>
                <a:spcPct val="80000"/>
              </a:spcBef>
              <a:buClr>
                <a:schemeClr val="accent2"/>
              </a:buClr>
              <a:buSzPct val="100000"/>
              <a:buNone/>
              <a:defRPr/>
            </a:pPr>
            <a:r>
              <a:rPr lang="en-US" sz="3600" dirty="0" smtClean="0"/>
              <a:t>Median: the </a:t>
            </a:r>
            <a:r>
              <a:rPr lang="en-US" sz="3600" dirty="0"/>
              <a:t>middle value when the original data values are arranged in order of increasing (or decreasing) magnitude</a:t>
            </a:r>
          </a:p>
          <a:p>
            <a:pPr marL="0" indent="0">
              <a:spcBef>
                <a:spcPct val="50000"/>
              </a:spcBef>
              <a:buClr>
                <a:schemeClr val="accent2"/>
              </a:buClr>
              <a:buNone/>
            </a:pPr>
            <a:r>
              <a:rPr lang="en-US" altLang="en-US" sz="3600" dirty="0" smtClean="0"/>
              <a:t>Mode:  the </a:t>
            </a:r>
            <a:r>
              <a:rPr lang="en-US" altLang="en-US" sz="3600" dirty="0"/>
              <a:t>value that occurs with the greatest frequency</a:t>
            </a:r>
          </a:p>
          <a:p>
            <a:pPr marL="0" indent="0">
              <a:spcBef>
                <a:spcPct val="50000"/>
              </a:spcBef>
              <a:buClr>
                <a:schemeClr val="accent2"/>
              </a:buClr>
              <a:buNone/>
            </a:pPr>
            <a:r>
              <a:rPr lang="en-US" altLang="en-US" sz="3600" dirty="0" smtClean="0"/>
              <a:t>Midrange: the </a:t>
            </a:r>
            <a:r>
              <a:rPr lang="en-US" altLang="en-US" sz="3600" dirty="0"/>
              <a:t>value midway between the maximum and minimum values in the original data set</a:t>
            </a:r>
          </a:p>
          <a:p>
            <a:pPr>
              <a:spcBef>
                <a:spcPct val="50000"/>
              </a:spcBef>
              <a:buClr>
                <a:schemeClr val="accent2"/>
              </a:buClr>
              <a:buFont typeface="Wingdings" pitchFamily="2" charset="2"/>
              <a:buChar char="v"/>
            </a:pPr>
            <a:endParaRPr lang="en-US" altLang="en-US" dirty="0"/>
          </a:p>
          <a:p>
            <a:pPr>
              <a:lnSpc>
                <a:spcPct val="95000"/>
              </a:lnSpc>
              <a:spcAft>
                <a:spcPct val="20000"/>
              </a:spcAft>
              <a:buSzPct val="100000"/>
            </a:pPr>
            <a:endParaRPr lang="en-US" altLang="en-US" dirty="0">
              <a:solidFill>
                <a:schemeClr val="tx2"/>
              </a:solidFill>
            </a:endParaRPr>
          </a:p>
          <a:p>
            <a:pPr marL="0" indent="0">
              <a:lnSpc>
                <a:spcPct val="95000"/>
              </a:lnSpc>
              <a:spcAft>
                <a:spcPct val="20000"/>
              </a:spcAft>
              <a:buSzPct val="100000"/>
              <a:buNone/>
            </a:pPr>
            <a:endParaRPr lang="en-US" dirty="0"/>
          </a:p>
        </p:txBody>
      </p:sp>
    </p:spTree>
    <p:extLst>
      <p:ext uri="{BB962C8B-B14F-4D97-AF65-F5344CB8AC3E}">
        <p14:creationId xmlns:p14="http://schemas.microsoft.com/office/powerpoint/2010/main" val="6194600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a:t>
            </a:r>
            <a:endParaRPr lang="en-US"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3318677425"/>
              </p:ext>
            </p:extLst>
          </p:nvPr>
        </p:nvGraphicFramePr>
        <p:xfrm>
          <a:off x="990600" y="1676400"/>
          <a:ext cx="1447800" cy="1165302"/>
        </p:xfrm>
        <a:graphic>
          <a:graphicData uri="http://schemas.openxmlformats.org/presentationml/2006/ole">
            <mc:AlternateContent xmlns:mc="http://schemas.openxmlformats.org/markup-compatibility/2006">
              <mc:Choice xmlns:v="urn:schemas-microsoft-com:vml" Requires="v">
                <p:oleObj spid="_x0000_s1033" name="Equation" r:id="rId3" imgW="1041120" imgH="838080" progId="Equation.DSMT4">
                  <p:embed/>
                </p:oleObj>
              </mc:Choice>
              <mc:Fallback>
                <p:oleObj name="Equation" r:id="rId3" imgW="1041120" imgH="83808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676400"/>
                        <a:ext cx="1447800" cy="1165302"/>
                      </a:xfrm>
                      <a:prstGeom prst="rect">
                        <a:avLst/>
                      </a:prstGeom>
                      <a:noFill/>
                      <a:ln>
                        <a:noFill/>
                      </a:ln>
                      <a:effectLst/>
                    </p:spPr>
                  </p:pic>
                </p:oleObj>
              </mc:Fallback>
            </mc:AlternateContent>
          </a:graphicData>
        </a:graphic>
      </p:graphicFrame>
      <p:graphicFrame>
        <p:nvGraphicFramePr>
          <p:cNvPr id="5" name="Object 4"/>
          <p:cNvGraphicFramePr>
            <a:graphicFrameLocks noGrp="1" noChangeAspect="1"/>
          </p:cNvGraphicFramePr>
          <p:nvPr>
            <p:extLst>
              <p:ext uri="{D42A27DB-BD31-4B8C-83A1-F6EECF244321}">
                <p14:modId xmlns:p14="http://schemas.microsoft.com/office/powerpoint/2010/main" val="140414287"/>
              </p:ext>
            </p:extLst>
          </p:nvPr>
        </p:nvGraphicFramePr>
        <p:xfrm>
          <a:off x="990600" y="3254165"/>
          <a:ext cx="1371600" cy="1079710"/>
        </p:xfrm>
        <a:graphic>
          <a:graphicData uri="http://schemas.openxmlformats.org/presentationml/2006/ole">
            <mc:AlternateContent xmlns:mc="http://schemas.openxmlformats.org/markup-compatibility/2006">
              <mc:Choice xmlns:v="urn:schemas-microsoft-com:vml" Requires="v">
                <p:oleObj spid="_x0000_s1034" name="Equation" r:id="rId5" imgW="1066680" imgH="838080" progId="Equation.DSMT4">
                  <p:embed/>
                </p:oleObj>
              </mc:Choice>
              <mc:Fallback>
                <p:oleObj name="Equation" r:id="rId5" imgW="1066680" imgH="838080" progId="Equation.DSMT4">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3254165"/>
                        <a:ext cx="1371600" cy="107971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3784628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Median</a:t>
            </a:r>
            <a:endParaRPr lang="en-US" dirty="0"/>
          </a:p>
        </p:txBody>
      </p:sp>
      <p:sp>
        <p:nvSpPr>
          <p:cNvPr id="3" name="Content Placeholder 2"/>
          <p:cNvSpPr>
            <a:spLocks noGrp="1"/>
          </p:cNvSpPr>
          <p:nvPr>
            <p:ph idx="1"/>
          </p:nvPr>
        </p:nvSpPr>
        <p:spPr/>
        <p:txBody>
          <a:bodyPr/>
          <a:lstStyle/>
          <a:p>
            <a:r>
              <a:rPr lang="en-US" altLang="en-US" dirty="0"/>
              <a:t>First </a:t>
            </a:r>
            <a:r>
              <a:rPr lang="en-US" altLang="en-US" dirty="0" smtClean="0"/>
              <a:t>arrange the values in </a:t>
            </a:r>
            <a:r>
              <a:rPr lang="en-US" altLang="en-US" dirty="0"/>
              <a:t>order).  Then –</a:t>
            </a:r>
          </a:p>
          <a:p>
            <a:r>
              <a:rPr lang="en-US" altLang="en-US" dirty="0" smtClean="0"/>
              <a:t>If </a:t>
            </a:r>
            <a:r>
              <a:rPr lang="en-US" altLang="en-US" dirty="0"/>
              <a:t>the number of data values is odd, the median is the number located in the exact middle of the list.</a:t>
            </a:r>
          </a:p>
          <a:p>
            <a:r>
              <a:rPr lang="en-US" altLang="en-US" dirty="0"/>
              <a:t>If the number of data values is even, the median is found by computing the mean of the two middle numbers.</a:t>
            </a:r>
          </a:p>
          <a:p>
            <a:endParaRPr lang="en-US" dirty="0"/>
          </a:p>
        </p:txBody>
      </p:sp>
    </p:spTree>
    <p:extLst>
      <p:ext uri="{BB962C8B-B14F-4D97-AF65-F5344CB8AC3E}">
        <p14:creationId xmlns:p14="http://schemas.microsoft.com/office/powerpoint/2010/main" val="18798837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a:t>
            </a:r>
            <a:endParaRPr lang="en-US" dirty="0"/>
          </a:p>
        </p:txBody>
      </p:sp>
      <p:sp>
        <p:nvSpPr>
          <p:cNvPr id="5" name="Rectangle 4"/>
          <p:cNvSpPr/>
          <p:nvPr/>
        </p:nvSpPr>
        <p:spPr>
          <a:xfrm>
            <a:off x="685800" y="1752600"/>
            <a:ext cx="4572000" cy="2890022"/>
          </a:xfrm>
          <a:prstGeom prst="rect">
            <a:avLst/>
          </a:prstGeom>
        </p:spPr>
        <p:txBody>
          <a:bodyPr>
            <a:spAutoFit/>
          </a:bodyPr>
          <a:lstStyle/>
          <a:p>
            <a:pPr>
              <a:lnSpc>
                <a:spcPct val="150000"/>
              </a:lnSpc>
              <a:spcBef>
                <a:spcPct val="30000"/>
              </a:spcBef>
              <a:spcAft>
                <a:spcPct val="35000"/>
              </a:spcAft>
            </a:pPr>
            <a:r>
              <a:rPr lang="en-US" altLang="en-US" dirty="0"/>
              <a:t>a.   5.40  1.10  0.42  0.73  0.48  1.10</a:t>
            </a:r>
          </a:p>
          <a:p>
            <a:pPr>
              <a:lnSpc>
                <a:spcPct val="150000"/>
              </a:lnSpc>
              <a:spcBef>
                <a:spcPct val="30000"/>
              </a:spcBef>
              <a:spcAft>
                <a:spcPct val="35000"/>
              </a:spcAft>
            </a:pPr>
            <a:endParaRPr lang="en-US" altLang="en-US" dirty="0"/>
          </a:p>
          <a:p>
            <a:pPr>
              <a:lnSpc>
                <a:spcPct val="150000"/>
              </a:lnSpc>
              <a:spcBef>
                <a:spcPct val="30000"/>
              </a:spcBef>
              <a:spcAft>
                <a:spcPct val="35000"/>
              </a:spcAft>
            </a:pPr>
            <a:r>
              <a:rPr lang="en-US" altLang="en-US" dirty="0"/>
              <a:t>b.  27  27  27  55  55  55  88  88  99</a:t>
            </a:r>
          </a:p>
          <a:p>
            <a:pPr>
              <a:lnSpc>
                <a:spcPct val="150000"/>
              </a:lnSpc>
              <a:spcBef>
                <a:spcPct val="30000"/>
              </a:spcBef>
              <a:spcAft>
                <a:spcPct val="35000"/>
              </a:spcAft>
            </a:pPr>
            <a:endParaRPr lang="en-US" altLang="en-US" dirty="0"/>
          </a:p>
          <a:p>
            <a:pPr>
              <a:lnSpc>
                <a:spcPct val="150000"/>
              </a:lnSpc>
              <a:spcBef>
                <a:spcPct val="30000"/>
              </a:spcBef>
              <a:spcAft>
                <a:spcPct val="35000"/>
              </a:spcAft>
            </a:pPr>
            <a:r>
              <a:rPr lang="en-US" altLang="en-US" dirty="0"/>
              <a:t>c.  1   2   3   6   7   8   9   10</a:t>
            </a:r>
          </a:p>
        </p:txBody>
      </p:sp>
      <p:sp>
        <p:nvSpPr>
          <p:cNvPr id="6" name="Rectangle 5"/>
          <p:cNvSpPr/>
          <p:nvPr/>
        </p:nvSpPr>
        <p:spPr>
          <a:xfrm>
            <a:off x="4537364" y="1755003"/>
            <a:ext cx="1705916" cy="563231"/>
          </a:xfrm>
          <a:prstGeom prst="rect">
            <a:avLst/>
          </a:prstGeom>
        </p:spPr>
        <p:txBody>
          <a:bodyPr wrap="none">
            <a:spAutoFit/>
          </a:bodyPr>
          <a:lstStyle/>
          <a:p>
            <a:pPr>
              <a:lnSpc>
                <a:spcPct val="170000"/>
              </a:lnSpc>
              <a:spcBef>
                <a:spcPct val="0"/>
              </a:spcBef>
              <a:spcAft>
                <a:spcPct val="30000"/>
              </a:spcAft>
              <a:buClr>
                <a:schemeClr val="hlink"/>
              </a:buClr>
              <a:buSzPct val="150000"/>
              <a:buFont typeface="Wingdings" pitchFamily="2" charset="2"/>
              <a:buChar char="ï"/>
            </a:pPr>
            <a:r>
              <a:rPr lang="en-US" altLang="en-US" dirty="0"/>
              <a:t>Mode is 1.10</a:t>
            </a:r>
          </a:p>
        </p:txBody>
      </p:sp>
      <p:sp>
        <p:nvSpPr>
          <p:cNvPr id="7" name="TextBox 6"/>
          <p:cNvSpPr txBox="1">
            <a:spLocks noChangeArrowheads="1"/>
          </p:cNvSpPr>
          <p:nvPr/>
        </p:nvSpPr>
        <p:spPr bwMode="auto">
          <a:xfrm>
            <a:off x="4419600" y="2778511"/>
            <a:ext cx="3282950" cy="838200"/>
          </a:xfrm>
          <a:prstGeom prst="rect">
            <a:avLst/>
          </a:prstGeom>
          <a:noFill/>
          <a:ln w="12700">
            <a:miter lim="800000"/>
            <a:headEnd/>
            <a:tailEnd/>
          </a:ln>
        </p:spPr>
        <p:txBody>
          <a:bodyPr lIns="90488" tIns="44450" rIns="90488" bIns="44450"/>
          <a:lstStyle>
            <a:defPPr>
              <a:defRPr lang="en-US"/>
            </a:defPPr>
            <a:lvl1pPr algn="l" rtl="0" eaLnBrk="0" fontAlgn="base" hangingPunct="0">
              <a:lnSpc>
                <a:spcPct val="90000"/>
              </a:lnSpc>
              <a:spcBef>
                <a:spcPct val="0"/>
              </a:spcBef>
              <a:spcAft>
                <a:spcPct val="0"/>
              </a:spcAft>
              <a:defRPr sz="2000"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sz="2000"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sz="2000"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sz="2000"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sz="2000" b="1" kern="1200">
                <a:solidFill>
                  <a:schemeClr val="tx1"/>
                </a:solidFill>
                <a:latin typeface="Arial" charset="0"/>
                <a:ea typeface="+mn-ea"/>
                <a:cs typeface="+mn-cs"/>
              </a:defRPr>
            </a:lvl5pPr>
            <a:lvl6pPr marL="2286000" algn="l" defTabSz="914400" rtl="0" eaLnBrk="1" latinLnBrk="0" hangingPunct="1">
              <a:defRPr sz="2000" b="1" kern="1200">
                <a:solidFill>
                  <a:schemeClr val="tx1"/>
                </a:solidFill>
                <a:latin typeface="Arial" charset="0"/>
                <a:ea typeface="+mn-ea"/>
                <a:cs typeface="+mn-cs"/>
              </a:defRPr>
            </a:lvl6pPr>
            <a:lvl7pPr marL="2743200" algn="l" defTabSz="914400" rtl="0" eaLnBrk="1" latinLnBrk="0" hangingPunct="1">
              <a:defRPr sz="2000" b="1" kern="1200">
                <a:solidFill>
                  <a:schemeClr val="tx1"/>
                </a:solidFill>
                <a:latin typeface="Arial" charset="0"/>
                <a:ea typeface="+mn-ea"/>
                <a:cs typeface="+mn-cs"/>
              </a:defRPr>
            </a:lvl7pPr>
            <a:lvl8pPr marL="3200400" algn="l" defTabSz="914400" rtl="0" eaLnBrk="1" latinLnBrk="0" hangingPunct="1">
              <a:defRPr sz="2000" b="1" kern="1200">
                <a:solidFill>
                  <a:schemeClr val="tx1"/>
                </a:solidFill>
                <a:latin typeface="Arial" charset="0"/>
                <a:ea typeface="+mn-ea"/>
                <a:cs typeface="+mn-cs"/>
              </a:defRPr>
            </a:lvl8pPr>
            <a:lvl9pPr marL="3657600" algn="l" defTabSz="914400" rtl="0" eaLnBrk="1" latinLnBrk="0" hangingPunct="1">
              <a:defRPr sz="2000" b="1" kern="1200">
                <a:solidFill>
                  <a:schemeClr val="tx1"/>
                </a:solidFill>
                <a:latin typeface="Arial" charset="0"/>
                <a:ea typeface="+mn-ea"/>
                <a:cs typeface="+mn-cs"/>
              </a:defRPr>
            </a:lvl9pPr>
          </a:lstStyle>
          <a:p>
            <a:pPr marL="285750" indent="-285750">
              <a:lnSpc>
                <a:spcPct val="170000"/>
              </a:lnSpc>
              <a:spcAft>
                <a:spcPct val="30000"/>
              </a:spcAft>
              <a:buClr>
                <a:schemeClr val="hlink"/>
              </a:buClr>
              <a:buSzPct val="150000"/>
              <a:buFont typeface="Wingdings" pitchFamily="2" charset="2"/>
              <a:buChar char="ï"/>
              <a:defRPr/>
            </a:pPr>
            <a:r>
              <a:rPr lang="en-US" sz="2400" b="0" kern="0" dirty="0">
                <a:latin typeface="+mn-lt"/>
              </a:rPr>
              <a:t>Bimodal -  27 &amp; 55</a:t>
            </a:r>
          </a:p>
        </p:txBody>
      </p:sp>
      <p:sp>
        <p:nvSpPr>
          <p:cNvPr id="8" name="TextBox 7"/>
          <p:cNvSpPr txBox="1">
            <a:spLocks noChangeArrowheads="1"/>
          </p:cNvSpPr>
          <p:nvPr/>
        </p:nvSpPr>
        <p:spPr bwMode="auto">
          <a:xfrm>
            <a:off x="4572000" y="4191000"/>
            <a:ext cx="1828800" cy="685800"/>
          </a:xfrm>
          <a:prstGeom prst="rect">
            <a:avLst/>
          </a:prstGeom>
          <a:noFill/>
          <a:ln w="12700">
            <a:miter lim="800000"/>
            <a:headEnd/>
            <a:tailEnd/>
          </a:ln>
        </p:spPr>
        <p:txBody>
          <a:bodyPr lIns="90488" tIns="44450" rIns="90488" bIns="44450"/>
          <a:lstStyle>
            <a:defPPr>
              <a:defRPr lang="en-US"/>
            </a:defPPr>
            <a:lvl1pPr algn="l" rtl="0" eaLnBrk="0" fontAlgn="base" hangingPunct="0">
              <a:lnSpc>
                <a:spcPct val="90000"/>
              </a:lnSpc>
              <a:spcBef>
                <a:spcPct val="0"/>
              </a:spcBef>
              <a:spcAft>
                <a:spcPct val="0"/>
              </a:spcAft>
              <a:defRPr sz="2000"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sz="2000"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sz="2000"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sz="2000"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sz="2000" b="1" kern="1200">
                <a:solidFill>
                  <a:schemeClr val="tx1"/>
                </a:solidFill>
                <a:latin typeface="Arial" charset="0"/>
                <a:ea typeface="+mn-ea"/>
                <a:cs typeface="+mn-cs"/>
              </a:defRPr>
            </a:lvl5pPr>
            <a:lvl6pPr marL="2286000" algn="l" defTabSz="914400" rtl="0" eaLnBrk="1" latinLnBrk="0" hangingPunct="1">
              <a:defRPr sz="2000" b="1" kern="1200">
                <a:solidFill>
                  <a:schemeClr val="tx1"/>
                </a:solidFill>
                <a:latin typeface="Arial" charset="0"/>
                <a:ea typeface="+mn-ea"/>
                <a:cs typeface="+mn-cs"/>
              </a:defRPr>
            </a:lvl6pPr>
            <a:lvl7pPr marL="2743200" algn="l" defTabSz="914400" rtl="0" eaLnBrk="1" latinLnBrk="0" hangingPunct="1">
              <a:defRPr sz="2000" b="1" kern="1200">
                <a:solidFill>
                  <a:schemeClr val="tx1"/>
                </a:solidFill>
                <a:latin typeface="Arial" charset="0"/>
                <a:ea typeface="+mn-ea"/>
                <a:cs typeface="+mn-cs"/>
              </a:defRPr>
            </a:lvl7pPr>
            <a:lvl8pPr marL="3200400" algn="l" defTabSz="914400" rtl="0" eaLnBrk="1" latinLnBrk="0" hangingPunct="1">
              <a:defRPr sz="2000" b="1" kern="1200">
                <a:solidFill>
                  <a:schemeClr val="tx1"/>
                </a:solidFill>
                <a:latin typeface="Arial" charset="0"/>
                <a:ea typeface="+mn-ea"/>
                <a:cs typeface="+mn-cs"/>
              </a:defRPr>
            </a:lvl8pPr>
            <a:lvl9pPr marL="3657600" algn="l" defTabSz="914400" rtl="0" eaLnBrk="1" latinLnBrk="0" hangingPunct="1">
              <a:defRPr sz="2000" b="1" kern="1200">
                <a:solidFill>
                  <a:schemeClr val="tx1"/>
                </a:solidFill>
                <a:latin typeface="Arial" charset="0"/>
                <a:ea typeface="+mn-ea"/>
                <a:cs typeface="+mn-cs"/>
              </a:defRPr>
            </a:lvl9pPr>
          </a:lstStyle>
          <a:p>
            <a:pPr marL="285750" indent="-285750">
              <a:lnSpc>
                <a:spcPct val="170000"/>
              </a:lnSpc>
              <a:spcAft>
                <a:spcPct val="30000"/>
              </a:spcAft>
              <a:buClr>
                <a:schemeClr val="hlink"/>
              </a:buClr>
              <a:buSzPct val="150000"/>
              <a:buFont typeface="Wingdings" pitchFamily="2" charset="2"/>
              <a:buChar char="ï"/>
              <a:defRPr/>
            </a:pPr>
            <a:r>
              <a:rPr lang="en-US" sz="2400" b="0" kern="0" dirty="0">
                <a:latin typeface="+mn-lt"/>
              </a:rPr>
              <a:t>No Mode</a:t>
            </a:r>
          </a:p>
        </p:txBody>
      </p:sp>
    </p:spTree>
    <p:extLst>
      <p:ext uri="{BB962C8B-B14F-4D97-AF65-F5344CB8AC3E}">
        <p14:creationId xmlns:p14="http://schemas.microsoft.com/office/powerpoint/2010/main" val="7295750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Midrange</a:t>
            </a:r>
            <a:endParaRPr lang="en-US" dirty="0"/>
          </a:p>
        </p:txBody>
      </p:sp>
      <p:grpSp>
        <p:nvGrpSpPr>
          <p:cNvPr id="4" name="Group 3"/>
          <p:cNvGrpSpPr>
            <a:grpSpLocks/>
          </p:cNvGrpSpPr>
          <p:nvPr/>
        </p:nvGrpSpPr>
        <p:grpSpPr bwMode="auto">
          <a:xfrm>
            <a:off x="534194" y="2888453"/>
            <a:ext cx="8075613" cy="1081086"/>
            <a:chOff x="197" y="2947"/>
            <a:chExt cx="5087" cy="681"/>
          </a:xfrm>
        </p:grpSpPr>
        <p:sp>
          <p:nvSpPr>
            <p:cNvPr id="5" name="Rectangle 4"/>
            <p:cNvSpPr>
              <a:spLocks noChangeArrowheads="1"/>
            </p:cNvSpPr>
            <p:nvPr/>
          </p:nvSpPr>
          <p:spPr bwMode="auto">
            <a:xfrm>
              <a:off x="197" y="2976"/>
              <a:ext cx="1830" cy="471"/>
            </a:xfrm>
            <a:prstGeom prst="rect">
              <a:avLst/>
            </a:prstGeom>
            <a:noFill/>
            <a:ln w="12700">
              <a:noFill/>
              <a:miter lim="800000"/>
              <a:headEnd/>
              <a:tailEnd/>
            </a:ln>
            <a:effectLst/>
          </p:spPr>
          <p:txBody>
            <a:bodyPr wrap="none" lIns="90488" tIns="44450" rIns="90488" bIns="44450">
              <a:spAutoFit/>
            </a:bodyPr>
            <a:lstStyle>
              <a:defPPr>
                <a:defRPr lang="en-US"/>
              </a:defPPr>
              <a:lvl1pPr algn="l" rtl="0" eaLnBrk="0" fontAlgn="base" hangingPunct="0">
                <a:lnSpc>
                  <a:spcPct val="90000"/>
                </a:lnSpc>
                <a:spcBef>
                  <a:spcPct val="0"/>
                </a:spcBef>
                <a:spcAft>
                  <a:spcPct val="0"/>
                </a:spcAft>
                <a:defRPr sz="2000"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sz="2000"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sz="2000"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sz="2000"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sz="2000" b="1" kern="1200">
                  <a:solidFill>
                    <a:schemeClr val="tx1"/>
                  </a:solidFill>
                  <a:latin typeface="Arial" charset="0"/>
                  <a:ea typeface="+mn-ea"/>
                  <a:cs typeface="+mn-cs"/>
                </a:defRPr>
              </a:lvl5pPr>
              <a:lvl6pPr marL="2286000" algn="l" defTabSz="914400" rtl="0" eaLnBrk="1" latinLnBrk="0" hangingPunct="1">
                <a:defRPr sz="2000" b="1" kern="1200">
                  <a:solidFill>
                    <a:schemeClr val="tx1"/>
                  </a:solidFill>
                  <a:latin typeface="Arial" charset="0"/>
                  <a:ea typeface="+mn-ea"/>
                  <a:cs typeface="+mn-cs"/>
                </a:defRPr>
              </a:lvl6pPr>
              <a:lvl7pPr marL="2743200" algn="l" defTabSz="914400" rtl="0" eaLnBrk="1" latinLnBrk="0" hangingPunct="1">
                <a:defRPr sz="2000" b="1" kern="1200">
                  <a:solidFill>
                    <a:schemeClr val="tx1"/>
                  </a:solidFill>
                  <a:latin typeface="Arial" charset="0"/>
                  <a:ea typeface="+mn-ea"/>
                  <a:cs typeface="+mn-cs"/>
                </a:defRPr>
              </a:lvl7pPr>
              <a:lvl8pPr marL="3200400" algn="l" defTabSz="914400" rtl="0" eaLnBrk="1" latinLnBrk="0" hangingPunct="1">
                <a:defRPr sz="2000" b="1" kern="1200">
                  <a:solidFill>
                    <a:schemeClr val="tx1"/>
                  </a:solidFill>
                  <a:latin typeface="Arial" charset="0"/>
                  <a:ea typeface="+mn-ea"/>
                  <a:cs typeface="+mn-cs"/>
                </a:defRPr>
              </a:lvl8pPr>
              <a:lvl9pPr marL="3657600" algn="l" defTabSz="914400" rtl="0" eaLnBrk="1" latinLnBrk="0" hangingPunct="1">
                <a:defRPr sz="2000" b="1" kern="1200">
                  <a:solidFill>
                    <a:schemeClr val="tx1"/>
                  </a:solidFill>
                  <a:latin typeface="Arial" charset="0"/>
                  <a:ea typeface="+mn-ea"/>
                  <a:cs typeface="+mn-cs"/>
                </a:defRPr>
              </a:lvl9pPr>
            </a:lstStyle>
            <a:p>
              <a:pPr>
                <a:defRPr/>
              </a:pPr>
              <a:r>
                <a:rPr lang="en-US" sz="4000" b="0" dirty="0"/>
                <a:t>Midrange</a:t>
              </a:r>
              <a:r>
                <a:rPr lang="en-US" sz="4800" b="0" dirty="0">
                  <a:effectLst>
                    <a:outerShdw blurRad="38100" dist="38100" dir="2700000" algn="tl">
                      <a:srgbClr val="C0C0C0"/>
                    </a:outerShdw>
                  </a:effectLst>
                </a:rPr>
                <a:t> </a:t>
              </a:r>
              <a:r>
                <a:rPr lang="en-US" sz="4000" b="0" dirty="0"/>
                <a:t>=</a:t>
              </a:r>
            </a:p>
          </p:txBody>
        </p:sp>
        <p:sp>
          <p:nvSpPr>
            <p:cNvPr id="6" name="Rectangle 5"/>
            <p:cNvSpPr>
              <a:spLocks noChangeArrowheads="1"/>
            </p:cNvSpPr>
            <p:nvPr/>
          </p:nvSpPr>
          <p:spPr bwMode="auto">
            <a:xfrm>
              <a:off x="2157" y="2947"/>
              <a:ext cx="3127"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defPPr>
                <a:defRPr lang="en-US"/>
              </a:defPPr>
              <a:lvl1pPr algn="l" rtl="0" eaLnBrk="0" fontAlgn="base" hangingPunct="0">
                <a:lnSpc>
                  <a:spcPct val="90000"/>
                </a:lnSpc>
                <a:spcBef>
                  <a:spcPct val="0"/>
                </a:spcBef>
                <a:spcAft>
                  <a:spcPct val="0"/>
                </a:spcAft>
                <a:defRPr sz="2000"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sz="2000"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sz="2000"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sz="2000"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sz="2000" b="1" kern="1200">
                  <a:solidFill>
                    <a:schemeClr val="tx1"/>
                  </a:solidFill>
                  <a:latin typeface="Arial" charset="0"/>
                  <a:ea typeface="+mn-ea"/>
                  <a:cs typeface="+mn-cs"/>
                </a:defRPr>
              </a:lvl5pPr>
              <a:lvl6pPr marL="2286000" algn="l" defTabSz="914400" rtl="0" eaLnBrk="1" latinLnBrk="0" hangingPunct="1">
                <a:defRPr sz="2000" b="1" kern="1200">
                  <a:solidFill>
                    <a:schemeClr val="tx1"/>
                  </a:solidFill>
                  <a:latin typeface="Arial" charset="0"/>
                  <a:ea typeface="+mn-ea"/>
                  <a:cs typeface="+mn-cs"/>
                </a:defRPr>
              </a:lvl6pPr>
              <a:lvl7pPr marL="2743200" algn="l" defTabSz="914400" rtl="0" eaLnBrk="1" latinLnBrk="0" hangingPunct="1">
                <a:defRPr sz="2000" b="1" kern="1200">
                  <a:solidFill>
                    <a:schemeClr val="tx1"/>
                  </a:solidFill>
                  <a:latin typeface="Arial" charset="0"/>
                  <a:ea typeface="+mn-ea"/>
                  <a:cs typeface="+mn-cs"/>
                </a:defRPr>
              </a:lvl7pPr>
              <a:lvl8pPr marL="3200400" algn="l" defTabSz="914400" rtl="0" eaLnBrk="1" latinLnBrk="0" hangingPunct="1">
                <a:defRPr sz="2000" b="1" kern="1200">
                  <a:solidFill>
                    <a:schemeClr val="tx1"/>
                  </a:solidFill>
                  <a:latin typeface="Arial" charset="0"/>
                  <a:ea typeface="+mn-ea"/>
                  <a:cs typeface="+mn-cs"/>
                </a:defRPr>
              </a:lvl8pPr>
              <a:lvl9pPr marL="3657600" algn="l" defTabSz="914400" rtl="0" eaLnBrk="1" latinLnBrk="0" hangingPunct="1">
                <a:defRPr sz="2000" b="1" kern="1200">
                  <a:solidFill>
                    <a:schemeClr val="tx1"/>
                  </a:solidFill>
                  <a:latin typeface="Arial" charset="0"/>
                  <a:ea typeface="+mn-ea"/>
                  <a:cs typeface="+mn-cs"/>
                </a:defRPr>
              </a:lvl9pPr>
            </a:lstStyle>
            <a:p>
              <a:pPr>
                <a:spcBef>
                  <a:spcPct val="30000"/>
                </a:spcBef>
                <a:spcAft>
                  <a:spcPct val="90000"/>
                </a:spcAft>
              </a:pPr>
              <a:r>
                <a:rPr lang="en-US" altLang="en-US" sz="2400" b="0"/>
                <a:t>maximum value + minimum value</a:t>
              </a:r>
            </a:p>
          </p:txBody>
        </p:sp>
        <p:sp>
          <p:nvSpPr>
            <p:cNvPr id="7" name="Line 9"/>
            <p:cNvSpPr>
              <a:spLocks noChangeShapeType="1"/>
            </p:cNvSpPr>
            <p:nvPr/>
          </p:nvSpPr>
          <p:spPr bwMode="auto">
            <a:xfrm>
              <a:off x="2157" y="3252"/>
              <a:ext cx="3127" cy="0"/>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lstStyle>
              <a:defPPr>
                <a:defRPr lang="en-US"/>
              </a:defPPr>
              <a:lvl1pPr algn="l" rtl="0" eaLnBrk="0" fontAlgn="base" hangingPunct="0">
                <a:lnSpc>
                  <a:spcPct val="90000"/>
                </a:lnSpc>
                <a:spcBef>
                  <a:spcPct val="0"/>
                </a:spcBef>
                <a:spcAft>
                  <a:spcPct val="0"/>
                </a:spcAft>
                <a:defRPr sz="2000" b="1" kern="1200">
                  <a:solidFill>
                    <a:schemeClr val="tx1"/>
                  </a:solidFill>
                  <a:latin typeface="+mn-lt"/>
                  <a:ea typeface="+mn-ea"/>
                  <a:cs typeface="+mn-cs"/>
                </a:defRPr>
              </a:lvl1pPr>
              <a:lvl2pPr marL="457200" algn="l" rtl="0" eaLnBrk="0" fontAlgn="base" hangingPunct="0">
                <a:lnSpc>
                  <a:spcPct val="90000"/>
                </a:lnSpc>
                <a:spcBef>
                  <a:spcPct val="0"/>
                </a:spcBef>
                <a:spcAft>
                  <a:spcPct val="0"/>
                </a:spcAft>
                <a:defRPr sz="2000" b="1" kern="1200">
                  <a:solidFill>
                    <a:schemeClr val="tx1"/>
                  </a:solidFill>
                  <a:latin typeface="+mn-lt"/>
                  <a:ea typeface="+mn-ea"/>
                  <a:cs typeface="+mn-cs"/>
                </a:defRPr>
              </a:lvl2pPr>
              <a:lvl3pPr marL="914400" algn="l" rtl="0" eaLnBrk="0" fontAlgn="base" hangingPunct="0">
                <a:lnSpc>
                  <a:spcPct val="90000"/>
                </a:lnSpc>
                <a:spcBef>
                  <a:spcPct val="0"/>
                </a:spcBef>
                <a:spcAft>
                  <a:spcPct val="0"/>
                </a:spcAft>
                <a:defRPr sz="2000" b="1" kern="1200">
                  <a:solidFill>
                    <a:schemeClr val="tx1"/>
                  </a:solidFill>
                  <a:latin typeface="+mn-lt"/>
                  <a:ea typeface="+mn-ea"/>
                  <a:cs typeface="+mn-cs"/>
                </a:defRPr>
              </a:lvl3pPr>
              <a:lvl4pPr marL="1371600" algn="l" rtl="0" eaLnBrk="0" fontAlgn="base" hangingPunct="0">
                <a:lnSpc>
                  <a:spcPct val="90000"/>
                </a:lnSpc>
                <a:spcBef>
                  <a:spcPct val="0"/>
                </a:spcBef>
                <a:spcAft>
                  <a:spcPct val="0"/>
                </a:spcAft>
                <a:defRPr sz="2000" b="1" kern="1200">
                  <a:solidFill>
                    <a:schemeClr val="tx1"/>
                  </a:solidFill>
                  <a:latin typeface="+mn-lt"/>
                  <a:ea typeface="+mn-ea"/>
                  <a:cs typeface="+mn-cs"/>
                </a:defRPr>
              </a:lvl4pPr>
              <a:lvl5pPr marL="1828800" algn="l" rtl="0" eaLnBrk="0" fontAlgn="base" hangingPunct="0">
                <a:lnSpc>
                  <a:spcPct val="90000"/>
                </a:lnSpc>
                <a:spcBef>
                  <a:spcPct val="0"/>
                </a:spcBef>
                <a:spcAft>
                  <a:spcPct val="0"/>
                </a:spcAft>
                <a:defRPr sz="2000" b="1" kern="1200">
                  <a:solidFill>
                    <a:schemeClr val="tx1"/>
                  </a:solidFill>
                  <a:latin typeface="+mn-lt"/>
                  <a:ea typeface="+mn-ea"/>
                  <a:cs typeface="+mn-cs"/>
                </a:defRPr>
              </a:lvl5pPr>
              <a:lvl6pPr marL="2286000" algn="l" defTabSz="914400" rtl="0" eaLnBrk="1" latinLnBrk="0" hangingPunct="1">
                <a:defRPr sz="2000" b="1" kern="1200">
                  <a:solidFill>
                    <a:schemeClr val="tx1"/>
                  </a:solidFill>
                  <a:latin typeface="+mn-lt"/>
                  <a:ea typeface="+mn-ea"/>
                  <a:cs typeface="+mn-cs"/>
                </a:defRPr>
              </a:lvl6pPr>
              <a:lvl7pPr marL="2743200" algn="l" defTabSz="914400" rtl="0" eaLnBrk="1" latinLnBrk="0" hangingPunct="1">
                <a:defRPr sz="2000" b="1" kern="1200">
                  <a:solidFill>
                    <a:schemeClr val="tx1"/>
                  </a:solidFill>
                  <a:latin typeface="+mn-lt"/>
                  <a:ea typeface="+mn-ea"/>
                  <a:cs typeface="+mn-cs"/>
                </a:defRPr>
              </a:lvl7pPr>
              <a:lvl8pPr marL="3200400" algn="l" defTabSz="914400" rtl="0" eaLnBrk="1" latinLnBrk="0" hangingPunct="1">
                <a:defRPr sz="2000" b="1" kern="1200">
                  <a:solidFill>
                    <a:schemeClr val="tx1"/>
                  </a:solidFill>
                  <a:latin typeface="+mn-lt"/>
                  <a:ea typeface="+mn-ea"/>
                  <a:cs typeface="+mn-cs"/>
                </a:defRPr>
              </a:lvl8pPr>
              <a:lvl9pPr marL="3657600" algn="l" defTabSz="914400" rtl="0" eaLnBrk="1" latinLnBrk="0" hangingPunct="1">
                <a:defRPr sz="2000" b="1" kern="1200">
                  <a:solidFill>
                    <a:schemeClr val="tx1"/>
                  </a:solidFill>
                  <a:latin typeface="+mn-lt"/>
                  <a:ea typeface="+mn-ea"/>
                  <a:cs typeface="+mn-cs"/>
                </a:defRPr>
              </a:lvl9pPr>
            </a:lstStyle>
            <a:p>
              <a:pPr>
                <a:defRPr/>
              </a:pPr>
              <a:endParaRPr lang="en-US"/>
            </a:p>
          </p:txBody>
        </p:sp>
        <p:sp>
          <p:nvSpPr>
            <p:cNvPr id="8" name="Rectangle 7"/>
            <p:cNvSpPr>
              <a:spLocks noChangeArrowheads="1"/>
            </p:cNvSpPr>
            <p:nvPr/>
          </p:nvSpPr>
          <p:spPr bwMode="auto">
            <a:xfrm>
              <a:off x="3690" y="3362"/>
              <a:ext cx="223"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defPPr>
                <a:defRPr lang="en-US"/>
              </a:defPPr>
              <a:lvl1pPr algn="l" rtl="0" eaLnBrk="0" fontAlgn="base" hangingPunct="0">
                <a:lnSpc>
                  <a:spcPct val="90000"/>
                </a:lnSpc>
                <a:spcBef>
                  <a:spcPct val="0"/>
                </a:spcBef>
                <a:spcAft>
                  <a:spcPct val="0"/>
                </a:spcAft>
                <a:defRPr sz="2000"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sz="2000"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sz="2000"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sz="2000"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sz="2000" b="1" kern="1200">
                  <a:solidFill>
                    <a:schemeClr val="tx1"/>
                  </a:solidFill>
                  <a:latin typeface="Arial" charset="0"/>
                  <a:ea typeface="+mn-ea"/>
                  <a:cs typeface="+mn-cs"/>
                </a:defRPr>
              </a:lvl5pPr>
              <a:lvl6pPr marL="2286000" algn="l" defTabSz="914400" rtl="0" eaLnBrk="1" latinLnBrk="0" hangingPunct="1">
                <a:defRPr sz="2000" b="1" kern="1200">
                  <a:solidFill>
                    <a:schemeClr val="tx1"/>
                  </a:solidFill>
                  <a:latin typeface="Arial" charset="0"/>
                  <a:ea typeface="+mn-ea"/>
                  <a:cs typeface="+mn-cs"/>
                </a:defRPr>
              </a:lvl6pPr>
              <a:lvl7pPr marL="2743200" algn="l" defTabSz="914400" rtl="0" eaLnBrk="1" latinLnBrk="0" hangingPunct="1">
                <a:defRPr sz="2000" b="1" kern="1200">
                  <a:solidFill>
                    <a:schemeClr val="tx1"/>
                  </a:solidFill>
                  <a:latin typeface="Arial" charset="0"/>
                  <a:ea typeface="+mn-ea"/>
                  <a:cs typeface="+mn-cs"/>
                </a:defRPr>
              </a:lvl7pPr>
              <a:lvl8pPr marL="3200400" algn="l" defTabSz="914400" rtl="0" eaLnBrk="1" latinLnBrk="0" hangingPunct="1">
                <a:defRPr sz="2000" b="1" kern="1200">
                  <a:solidFill>
                    <a:schemeClr val="tx1"/>
                  </a:solidFill>
                  <a:latin typeface="Arial" charset="0"/>
                  <a:ea typeface="+mn-ea"/>
                  <a:cs typeface="+mn-cs"/>
                </a:defRPr>
              </a:lvl8pPr>
              <a:lvl9pPr marL="3657600" algn="l" defTabSz="914400" rtl="0" eaLnBrk="1" latinLnBrk="0" hangingPunct="1">
                <a:defRPr sz="2000" b="1" kern="1200">
                  <a:solidFill>
                    <a:schemeClr val="tx1"/>
                  </a:solidFill>
                  <a:latin typeface="Arial" charset="0"/>
                  <a:ea typeface="+mn-ea"/>
                  <a:cs typeface="+mn-cs"/>
                </a:defRPr>
              </a:lvl9pPr>
            </a:lstStyle>
            <a:p>
              <a:pPr>
                <a:spcBef>
                  <a:spcPct val="30000"/>
                </a:spcBef>
                <a:spcAft>
                  <a:spcPct val="90000"/>
                </a:spcAft>
              </a:pPr>
              <a:r>
                <a:rPr lang="en-US" altLang="en-US" sz="2400"/>
                <a:t>2</a:t>
              </a:r>
            </a:p>
          </p:txBody>
        </p:sp>
      </p:grpSp>
    </p:spTree>
    <p:extLst>
      <p:ext uri="{BB962C8B-B14F-4D97-AF65-F5344CB8AC3E}">
        <p14:creationId xmlns:p14="http://schemas.microsoft.com/office/powerpoint/2010/main" val="34881860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Mean from </a:t>
            </a:r>
            <a:br>
              <a:rPr lang="en-US" altLang="en-US" dirty="0"/>
            </a:br>
            <a:r>
              <a:rPr lang="en-US" altLang="en-US" dirty="0"/>
              <a:t>a Frequency Distribution</a:t>
            </a:r>
            <a:r>
              <a:rPr lang="en-US" altLang="en-US" dirty="0">
                <a:solidFill>
                  <a:srgbClr val="008000"/>
                </a:solidFill>
              </a:rPr>
              <a:t/>
            </a:r>
            <a:br>
              <a:rPr lang="en-US" altLang="en-US" dirty="0">
                <a:solidFill>
                  <a:srgbClr val="008000"/>
                </a:solidFill>
              </a:rPr>
            </a:br>
            <a:endParaRPr lang="en-US" dirty="0"/>
          </a:p>
        </p:txBody>
      </p:sp>
      <p:graphicFrame>
        <p:nvGraphicFramePr>
          <p:cNvPr id="4" name="Object 3"/>
          <p:cNvGraphicFramePr>
            <a:graphicFrameLocks noGrp="1" noChangeAspect="1"/>
          </p:cNvGraphicFramePr>
          <p:nvPr>
            <p:extLst>
              <p:ext uri="{D42A27DB-BD31-4B8C-83A1-F6EECF244321}">
                <p14:modId xmlns:p14="http://schemas.microsoft.com/office/powerpoint/2010/main" val="27523007"/>
              </p:ext>
            </p:extLst>
          </p:nvPr>
        </p:nvGraphicFramePr>
        <p:xfrm>
          <a:off x="2438400" y="2590800"/>
          <a:ext cx="3041650" cy="1565275"/>
        </p:xfrm>
        <a:graphic>
          <a:graphicData uri="http://schemas.openxmlformats.org/presentationml/2006/ole">
            <mc:AlternateContent xmlns:mc="http://schemas.openxmlformats.org/markup-compatibility/2006">
              <mc:Choice xmlns:v="urn:schemas-microsoft-com:vml" Requires="v">
                <p:oleObj spid="_x0000_s2055" name="Equation" r:id="rId3" imgW="1752480" imgH="901440" progId="Equation.DSMT4">
                  <p:embed/>
                </p:oleObj>
              </mc:Choice>
              <mc:Fallback>
                <p:oleObj name="Equation" r:id="rId3" imgW="1752480" imgH="90144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590800"/>
                        <a:ext cx="3041650" cy="156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743728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smtClean="0"/>
              <a:t>Mean from </a:t>
            </a:r>
            <a:br>
              <a:rPr lang="en-US" altLang="en-US" dirty="0" smtClean="0"/>
            </a:br>
            <a:r>
              <a:rPr lang="en-US" altLang="en-US" dirty="0" smtClean="0"/>
              <a:t>a Frequency Distribution</a:t>
            </a:r>
            <a:br>
              <a:rPr lang="en-US" altLang="en-US" dirty="0" smtClean="0"/>
            </a:br>
            <a:endParaRPr lang="en-US" b="1"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 y="1814512"/>
            <a:ext cx="8001000"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TextBox 5"/>
          <p:cNvSpPr txBox="1"/>
          <p:nvPr/>
        </p:nvSpPr>
        <p:spPr>
          <a:xfrm>
            <a:off x="685800" y="1371600"/>
            <a:ext cx="7772400" cy="523220"/>
          </a:xfrm>
          <a:prstGeom prst="rect">
            <a:avLst/>
          </a:prstGeom>
          <a:noFill/>
        </p:spPr>
        <p:txBody>
          <a:bodyPr wrap="square" rtlCol="0">
            <a:spAutoFit/>
          </a:bodyPr>
          <a:lstStyle/>
          <a:p>
            <a:r>
              <a:rPr lang="en-US" altLang="en-US" sz="2800" dirty="0"/>
              <a:t>Estimate the mean from the IQ scores in Chapter 2.</a:t>
            </a:r>
          </a:p>
        </p:txBody>
      </p:sp>
      <p:graphicFrame>
        <p:nvGraphicFramePr>
          <p:cNvPr id="7" name="Object 6"/>
          <p:cNvGraphicFramePr>
            <a:graphicFrameLocks noGrp="1" noChangeAspect="1"/>
          </p:cNvGraphicFramePr>
          <p:nvPr>
            <p:extLst>
              <p:ext uri="{D42A27DB-BD31-4B8C-83A1-F6EECF244321}">
                <p14:modId xmlns:p14="http://schemas.microsoft.com/office/powerpoint/2010/main" val="1271056029"/>
              </p:ext>
            </p:extLst>
          </p:nvPr>
        </p:nvGraphicFramePr>
        <p:xfrm>
          <a:off x="914400" y="5181600"/>
          <a:ext cx="4686271" cy="1036638"/>
        </p:xfrm>
        <a:graphic>
          <a:graphicData uri="http://schemas.openxmlformats.org/presentationml/2006/ole">
            <mc:AlternateContent xmlns:mc="http://schemas.openxmlformats.org/markup-compatibility/2006">
              <mc:Choice xmlns:v="urn:schemas-microsoft-com:vml" Requires="v">
                <p:oleObj spid="_x0000_s3079" name="Equation" r:id="rId4" imgW="4076640" imgH="901440" progId="Equation.DSMT4">
                  <p:embed/>
                </p:oleObj>
              </mc:Choice>
              <mc:Fallback>
                <p:oleObj name="Equation" r:id="rId4" imgW="4076640" imgH="901440" progId="Equation.DSMT4">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5181600"/>
                        <a:ext cx="4686271" cy="103663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981083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Population and Sample</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v"/>
            </a:pPr>
            <a:r>
              <a:rPr lang="en-US" dirty="0" smtClean="0"/>
              <a:t>Population - </a:t>
            </a:r>
            <a:r>
              <a:rPr lang="en-US" altLang="en-US" dirty="0" smtClean="0"/>
              <a:t>The complete collection of </a:t>
            </a:r>
            <a:r>
              <a:rPr lang="en-US" altLang="en-US" i="1" dirty="0" smtClean="0"/>
              <a:t>all</a:t>
            </a:r>
            <a:r>
              <a:rPr lang="en-US" altLang="en-US" dirty="0" smtClean="0"/>
              <a:t> measurements or data that are being considered</a:t>
            </a:r>
          </a:p>
          <a:p>
            <a:pPr>
              <a:buFont typeface="Wingdings" panose="05000000000000000000" pitchFamily="2" charset="2"/>
              <a:buChar char="v"/>
            </a:pPr>
            <a:r>
              <a:rPr lang="en-US" dirty="0" smtClean="0"/>
              <a:t>Census - </a:t>
            </a:r>
            <a:r>
              <a:rPr lang="en-US" altLang="en-US" dirty="0"/>
              <a:t>Collection of data from </a:t>
            </a:r>
            <a:r>
              <a:rPr lang="en-US" altLang="en-US" i="1" dirty="0"/>
              <a:t>every</a:t>
            </a:r>
            <a:r>
              <a:rPr lang="en-US" altLang="en-US" dirty="0"/>
              <a:t> member of a population</a:t>
            </a:r>
          </a:p>
          <a:p>
            <a:pPr>
              <a:buFont typeface="Wingdings" panose="05000000000000000000" pitchFamily="2" charset="2"/>
              <a:buChar char="v"/>
            </a:pPr>
            <a:r>
              <a:rPr lang="en-US" dirty="0" smtClean="0"/>
              <a:t>Sample - </a:t>
            </a:r>
            <a:r>
              <a:rPr lang="en-US" altLang="en-US" i="1" dirty="0" err="1"/>
              <a:t>Subcollection</a:t>
            </a:r>
            <a:r>
              <a:rPr lang="en-US" altLang="en-US" dirty="0"/>
              <a:t> of members selected from a population</a:t>
            </a:r>
          </a:p>
          <a:p>
            <a:pPr>
              <a:buFont typeface="Wingdings" panose="05000000000000000000" pitchFamily="2" charset="2"/>
              <a:buChar char="v"/>
            </a:pPr>
            <a:endParaRPr lang="en-US" dirty="0" smtClean="0"/>
          </a:p>
          <a:p>
            <a:pPr marL="0" indent="0">
              <a:buNone/>
            </a:pPr>
            <a:r>
              <a:rPr lang="en-US" dirty="0"/>
              <a:t>Because populations are very large, we usually want to collect a small amount of data called a </a:t>
            </a:r>
            <a:r>
              <a:rPr lang="en-US" b="1" dirty="0"/>
              <a:t>sample</a:t>
            </a:r>
            <a:r>
              <a:rPr lang="en-US" dirty="0"/>
              <a:t>, that is used to draw conclusions about the entire </a:t>
            </a:r>
            <a:r>
              <a:rPr lang="en-US" b="1" dirty="0"/>
              <a:t>population</a:t>
            </a:r>
            <a:r>
              <a:rPr lang="en-US" dirty="0"/>
              <a:t>.</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8138838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ChangeArrowheads="1"/>
          </p:cNvSpPr>
          <p:nvPr/>
        </p:nvSpPr>
        <p:spPr bwMode="auto">
          <a:xfrm>
            <a:off x="228600" y="152400"/>
            <a:ext cx="5410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r>
              <a:rPr lang="en-US" altLang="en-US" sz="4000" dirty="0">
                <a:latin typeface="+mn-lt"/>
              </a:rPr>
              <a:t>Probability</a:t>
            </a:r>
          </a:p>
        </p:txBody>
      </p:sp>
      <p:sp>
        <p:nvSpPr>
          <p:cNvPr id="3075" name="Text Box 5"/>
          <p:cNvSpPr txBox="1">
            <a:spLocks noChangeArrowheads="1"/>
          </p:cNvSpPr>
          <p:nvPr/>
        </p:nvSpPr>
        <p:spPr bwMode="auto">
          <a:xfrm>
            <a:off x="858253" y="1875631"/>
            <a:ext cx="838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pPr algn="l">
              <a:spcBef>
                <a:spcPct val="50000"/>
              </a:spcBef>
            </a:pPr>
            <a:endParaRPr lang="en-US" altLang="en-US"/>
          </a:p>
        </p:txBody>
      </p:sp>
      <p:sp>
        <p:nvSpPr>
          <p:cNvPr id="3076" name="Text Box 6"/>
          <p:cNvSpPr txBox="1">
            <a:spLocks noChangeArrowheads="1"/>
          </p:cNvSpPr>
          <p:nvPr/>
        </p:nvSpPr>
        <p:spPr bwMode="auto">
          <a:xfrm>
            <a:off x="838200" y="1752600"/>
            <a:ext cx="79248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pPr algn="l">
              <a:spcBef>
                <a:spcPct val="50000"/>
              </a:spcBef>
            </a:pPr>
            <a:r>
              <a:rPr lang="en-US" altLang="en-US" sz="3200" b="0" dirty="0">
                <a:latin typeface="+mj-lt"/>
              </a:rPr>
              <a:t>This section presents three approaches to finding the probability of an event.</a:t>
            </a:r>
          </a:p>
        </p:txBody>
      </p:sp>
      <p:sp>
        <p:nvSpPr>
          <p:cNvPr id="3077" name="Text Box 7"/>
          <p:cNvSpPr txBox="1">
            <a:spLocks noChangeArrowheads="1"/>
          </p:cNvSpPr>
          <p:nvPr/>
        </p:nvSpPr>
        <p:spPr bwMode="auto">
          <a:xfrm>
            <a:off x="787400" y="3175000"/>
            <a:ext cx="79248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pPr algn="l">
              <a:spcBef>
                <a:spcPct val="50000"/>
              </a:spcBef>
            </a:pPr>
            <a:r>
              <a:rPr lang="en-US" altLang="en-US" sz="3200" b="0" dirty="0">
                <a:latin typeface="+mn-lt"/>
              </a:rPr>
              <a:t>The most important objective of this section is to learn how to interpret probability values.</a:t>
            </a:r>
          </a:p>
        </p:txBody>
      </p:sp>
    </p:spTree>
    <p:extLst>
      <p:ext uri="{BB962C8B-B14F-4D97-AF65-F5344CB8AC3E}">
        <p14:creationId xmlns:p14="http://schemas.microsoft.com/office/powerpoint/2010/main" val="2763222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374650" y="100013"/>
            <a:ext cx="8074025"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pPr algn="l"/>
            <a:endParaRPr lang="en-US" altLang="en-US" sz="6000">
              <a:solidFill>
                <a:srgbClr val="00279F"/>
              </a:solidFill>
            </a:endParaRPr>
          </a:p>
          <a:p>
            <a:pPr algn="l">
              <a:spcBef>
                <a:spcPct val="14000"/>
              </a:spcBef>
            </a:pPr>
            <a:r>
              <a:rPr lang="en-US" altLang="en-US" sz="4400" b="0">
                <a:solidFill>
                  <a:schemeClr val="hlink"/>
                </a:solidFill>
              </a:rPr>
              <a:t>     </a:t>
            </a:r>
            <a:endParaRPr lang="en-US" altLang="en-US" sz="4800">
              <a:solidFill>
                <a:schemeClr val="hlink"/>
              </a:solidFill>
            </a:endParaRPr>
          </a:p>
        </p:txBody>
      </p:sp>
      <p:sp>
        <p:nvSpPr>
          <p:cNvPr id="4099" name="Rectangle 3"/>
          <p:cNvSpPr>
            <a:spLocks noGrp="1" noChangeArrowheads="1"/>
          </p:cNvSpPr>
          <p:nvPr>
            <p:ph type="title" idx="4294967295"/>
          </p:nvPr>
        </p:nvSpPr>
        <p:spPr>
          <a:xfrm>
            <a:off x="533400" y="190500"/>
            <a:ext cx="8001000" cy="762000"/>
          </a:xfrm>
          <a:noFill/>
        </p:spPr>
        <p:txBody>
          <a:bodyPr lIns="90488" tIns="44450" rIns="90488" bIns="44450"/>
          <a:lstStyle/>
          <a:p>
            <a:r>
              <a:rPr lang="en-US" altLang="en-US" dirty="0"/>
              <a:t>Events and Sample Space</a:t>
            </a:r>
          </a:p>
        </p:txBody>
      </p:sp>
      <p:sp>
        <p:nvSpPr>
          <p:cNvPr id="4100" name="Text Box 4"/>
          <p:cNvSpPr txBox="1">
            <a:spLocks noChangeArrowheads="1"/>
          </p:cNvSpPr>
          <p:nvPr/>
        </p:nvSpPr>
        <p:spPr bwMode="auto">
          <a:xfrm>
            <a:off x="381000" y="1281113"/>
            <a:ext cx="83058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914400" indent="-914400">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pPr algn="l">
              <a:spcBef>
                <a:spcPct val="50000"/>
              </a:spcBef>
              <a:buClr>
                <a:schemeClr val="accent2"/>
              </a:buClr>
              <a:buFont typeface="Wingdings" charset="2"/>
              <a:buChar char="v"/>
            </a:pPr>
            <a:r>
              <a:rPr lang="en-US" altLang="en-US" sz="2400" b="0" dirty="0">
                <a:latin typeface="+mn-lt"/>
              </a:rPr>
              <a:t>Event</a:t>
            </a:r>
          </a:p>
          <a:p>
            <a:pPr algn="l">
              <a:spcBef>
                <a:spcPct val="50000"/>
              </a:spcBef>
              <a:buClr>
                <a:schemeClr val="accent2"/>
              </a:buClr>
              <a:buFont typeface="Wingdings" charset="2"/>
              <a:buNone/>
            </a:pPr>
            <a:r>
              <a:rPr lang="en-US" altLang="en-US" sz="2400" b="0" dirty="0">
                <a:latin typeface="+mn-lt"/>
              </a:rPr>
              <a:t>	any collection of results or outcomes of a procedure</a:t>
            </a:r>
          </a:p>
        </p:txBody>
      </p:sp>
      <p:sp>
        <p:nvSpPr>
          <p:cNvPr id="237573" name="Text Box 5"/>
          <p:cNvSpPr txBox="1">
            <a:spLocks noChangeArrowheads="1"/>
          </p:cNvSpPr>
          <p:nvPr/>
        </p:nvSpPr>
        <p:spPr bwMode="auto">
          <a:xfrm>
            <a:off x="381000" y="2652713"/>
            <a:ext cx="83058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914400" indent="-914400">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pPr algn="l">
              <a:spcBef>
                <a:spcPct val="50000"/>
              </a:spcBef>
              <a:buClr>
                <a:schemeClr val="accent2"/>
              </a:buClr>
              <a:buFont typeface="Wingdings" charset="2"/>
              <a:buChar char="v"/>
            </a:pPr>
            <a:r>
              <a:rPr lang="en-US" altLang="en-US" sz="2400" b="0" dirty="0">
                <a:latin typeface="+mn-lt"/>
              </a:rPr>
              <a:t>Simple Event</a:t>
            </a:r>
          </a:p>
          <a:p>
            <a:pPr algn="l">
              <a:spcBef>
                <a:spcPct val="50000"/>
              </a:spcBef>
              <a:buClr>
                <a:schemeClr val="accent2"/>
              </a:buClr>
              <a:buFont typeface="Wingdings" charset="2"/>
              <a:buNone/>
            </a:pPr>
            <a:r>
              <a:rPr lang="en-US" altLang="en-US" sz="2400" b="0" dirty="0">
                <a:latin typeface="+mn-lt"/>
              </a:rPr>
              <a:t>	an outcome or an event that cannot be further broken down into simpler components</a:t>
            </a:r>
          </a:p>
        </p:txBody>
      </p:sp>
      <p:sp>
        <p:nvSpPr>
          <p:cNvPr id="237574" name="Text Box 6"/>
          <p:cNvSpPr txBox="1">
            <a:spLocks noChangeArrowheads="1"/>
          </p:cNvSpPr>
          <p:nvPr/>
        </p:nvSpPr>
        <p:spPr bwMode="auto">
          <a:xfrm>
            <a:off x="381000" y="4024313"/>
            <a:ext cx="83058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914400" indent="-914400">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pPr algn="l">
              <a:spcBef>
                <a:spcPct val="50000"/>
              </a:spcBef>
              <a:buClr>
                <a:schemeClr val="accent2"/>
              </a:buClr>
              <a:buFont typeface="Wingdings" charset="2"/>
              <a:buChar char="v"/>
            </a:pPr>
            <a:r>
              <a:rPr lang="en-US" altLang="en-US" sz="2400" b="0" dirty="0">
                <a:latin typeface="+mj-lt"/>
              </a:rPr>
              <a:t>Sample Space</a:t>
            </a:r>
          </a:p>
          <a:p>
            <a:pPr algn="l">
              <a:spcBef>
                <a:spcPct val="50000"/>
              </a:spcBef>
              <a:buClr>
                <a:schemeClr val="accent2"/>
              </a:buClr>
              <a:buFont typeface="Wingdings" charset="2"/>
              <a:buNone/>
            </a:pPr>
            <a:r>
              <a:rPr lang="en-US" altLang="en-US" sz="2400" b="0" dirty="0">
                <a:latin typeface="+mj-lt"/>
              </a:rPr>
              <a:t>	for a procedure consists of all possible simple events; that is, the sample space consists of all outcomes that cannot be broken down any further</a:t>
            </a:r>
          </a:p>
        </p:txBody>
      </p:sp>
    </p:spTree>
    <p:extLst>
      <p:ext uri="{BB962C8B-B14F-4D97-AF65-F5344CB8AC3E}">
        <p14:creationId xmlns:p14="http://schemas.microsoft.com/office/powerpoint/2010/main" val="3397243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75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75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3" grpId="0" autoUpdateAnimBg="0"/>
      <p:bldP spid="237574"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1143000" y="762000"/>
            <a:ext cx="716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endParaRPr lang="en-US" altLang="en-US"/>
          </a:p>
        </p:txBody>
      </p:sp>
      <p:sp>
        <p:nvSpPr>
          <p:cNvPr id="6147" name="Rectangle 3"/>
          <p:cNvSpPr>
            <a:spLocks noChangeArrowheads="1"/>
          </p:cNvSpPr>
          <p:nvPr/>
        </p:nvSpPr>
        <p:spPr bwMode="auto">
          <a:xfrm>
            <a:off x="1143000" y="2133600"/>
            <a:ext cx="7162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endParaRPr lang="en-US" altLang="en-US"/>
          </a:p>
        </p:txBody>
      </p:sp>
      <p:sp>
        <p:nvSpPr>
          <p:cNvPr id="6148" name="Rectangle 4"/>
          <p:cNvSpPr>
            <a:spLocks noChangeArrowheads="1"/>
          </p:cNvSpPr>
          <p:nvPr/>
        </p:nvSpPr>
        <p:spPr bwMode="auto">
          <a:xfrm>
            <a:off x="0" y="3581400"/>
            <a:ext cx="8915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endParaRPr lang="en-US" altLang="en-US"/>
          </a:p>
        </p:txBody>
      </p:sp>
      <p:sp>
        <p:nvSpPr>
          <p:cNvPr id="6149" name="Rectangle 5"/>
          <p:cNvSpPr>
            <a:spLocks noChangeArrowheads="1"/>
          </p:cNvSpPr>
          <p:nvPr/>
        </p:nvSpPr>
        <p:spPr bwMode="auto">
          <a:xfrm>
            <a:off x="228600" y="158750"/>
            <a:ext cx="7924800" cy="1320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r>
              <a:rPr lang="en-US" altLang="en-US" sz="4000" b="0" dirty="0"/>
              <a:t>Basic Rules for  </a:t>
            </a:r>
          </a:p>
          <a:p>
            <a:r>
              <a:rPr lang="en-US" altLang="en-US" sz="4000" b="0" dirty="0"/>
              <a:t>Computing Probability</a:t>
            </a:r>
          </a:p>
        </p:txBody>
      </p:sp>
      <p:sp>
        <p:nvSpPr>
          <p:cNvPr id="6150" name="Rectangle 6"/>
          <p:cNvSpPr>
            <a:spLocks noGrp="1" noChangeArrowheads="1"/>
          </p:cNvSpPr>
          <p:nvPr>
            <p:ph type="body" idx="4294967295"/>
          </p:nvPr>
        </p:nvSpPr>
        <p:spPr bwMode="auto">
          <a:xfrm>
            <a:off x="355600" y="1549400"/>
            <a:ext cx="8763000" cy="2209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ormAutofit fontScale="92500" lnSpcReduction="10000"/>
          </a:bodyPr>
          <a:lstStyle/>
          <a:p>
            <a:pPr marL="285750" indent="-285750">
              <a:lnSpc>
                <a:spcPct val="95000"/>
              </a:lnSpc>
              <a:spcBef>
                <a:spcPct val="30000"/>
              </a:spcBef>
              <a:buFontTx/>
              <a:buNone/>
            </a:pPr>
            <a:r>
              <a:rPr lang="en-US" altLang="en-US" sz="3600" dirty="0">
                <a:latin typeface="+mj-lt"/>
              </a:rPr>
              <a:t>Rule 1: </a:t>
            </a:r>
            <a:r>
              <a:rPr lang="en-US" altLang="en-US" dirty="0">
                <a:latin typeface="+mj-lt"/>
              </a:rPr>
              <a:t>Relative Frequency Approximation of Probability</a:t>
            </a:r>
            <a:endParaRPr lang="en-US" altLang="en-US" u="sng" dirty="0">
              <a:latin typeface="+mj-lt"/>
            </a:endParaRPr>
          </a:p>
          <a:p>
            <a:pPr marL="285750" indent="-285750">
              <a:lnSpc>
                <a:spcPct val="95000"/>
              </a:lnSpc>
              <a:spcBef>
                <a:spcPct val="30000"/>
              </a:spcBef>
              <a:buSzPct val="150000"/>
              <a:buFontTx/>
              <a:buNone/>
            </a:pPr>
            <a:r>
              <a:rPr lang="en-US" altLang="en-US" sz="3000" dirty="0">
                <a:latin typeface="+mj-lt"/>
              </a:rPr>
              <a:t>   Conduct (or observe) a procedure, and count the number of times event </a:t>
            </a:r>
            <a:r>
              <a:rPr lang="en-US" altLang="en-US" sz="3000" i="1" dirty="0">
                <a:latin typeface="+mj-lt"/>
              </a:rPr>
              <a:t>A</a:t>
            </a:r>
            <a:r>
              <a:rPr lang="en-US" altLang="en-US" sz="3000" dirty="0">
                <a:latin typeface="+mj-lt"/>
              </a:rPr>
              <a:t> actually occurs.  Based on these actual results, </a:t>
            </a:r>
            <a:r>
              <a:rPr lang="en-US" altLang="en-US" sz="3000" i="1" dirty="0">
                <a:latin typeface="+mj-lt"/>
              </a:rPr>
              <a:t>P</a:t>
            </a:r>
            <a:r>
              <a:rPr lang="en-US" altLang="en-US" sz="3000" dirty="0">
                <a:latin typeface="+mj-lt"/>
              </a:rPr>
              <a:t>(</a:t>
            </a:r>
            <a:r>
              <a:rPr lang="en-US" altLang="en-US" sz="3000" i="1" dirty="0">
                <a:latin typeface="+mj-lt"/>
              </a:rPr>
              <a:t>A</a:t>
            </a:r>
            <a:r>
              <a:rPr lang="en-US" altLang="en-US" sz="3000" dirty="0">
                <a:latin typeface="+mj-lt"/>
              </a:rPr>
              <a:t>) is approximated as follows:</a:t>
            </a:r>
            <a:endParaRPr lang="en-US" altLang="en-US" dirty="0">
              <a:latin typeface="+mj-lt"/>
            </a:endParaRPr>
          </a:p>
          <a:p>
            <a:pPr marL="285750" indent="-285750">
              <a:lnSpc>
                <a:spcPct val="90000"/>
              </a:lnSpc>
              <a:spcBef>
                <a:spcPct val="30000"/>
              </a:spcBef>
              <a:buFontTx/>
              <a:buNone/>
            </a:pPr>
            <a:endParaRPr lang="en-US" altLang="en-US" b="1" dirty="0">
              <a:latin typeface="Arial" charset="0"/>
            </a:endParaRPr>
          </a:p>
        </p:txBody>
      </p:sp>
      <p:grpSp>
        <p:nvGrpSpPr>
          <p:cNvPr id="6151" name="Group 12"/>
          <p:cNvGrpSpPr>
            <a:grpSpLocks/>
          </p:cNvGrpSpPr>
          <p:nvPr/>
        </p:nvGrpSpPr>
        <p:grpSpPr bwMode="auto">
          <a:xfrm>
            <a:off x="381000" y="5054600"/>
            <a:ext cx="8497888" cy="1063625"/>
            <a:chOff x="240" y="3072"/>
            <a:chExt cx="5353" cy="670"/>
          </a:xfrm>
        </p:grpSpPr>
        <p:sp>
          <p:nvSpPr>
            <p:cNvPr id="6152" name="Rectangle 7"/>
            <p:cNvSpPr>
              <a:spLocks noChangeArrowheads="1"/>
            </p:cNvSpPr>
            <p:nvPr/>
          </p:nvSpPr>
          <p:spPr bwMode="auto">
            <a:xfrm>
              <a:off x="240" y="3072"/>
              <a:ext cx="1327"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pPr algn="l"/>
              <a:r>
                <a:rPr lang="en-US" altLang="en-US" sz="5400" i="1" dirty="0">
                  <a:solidFill>
                    <a:schemeClr val="hlink"/>
                  </a:solidFill>
                </a:rPr>
                <a:t>P</a:t>
              </a:r>
              <a:r>
                <a:rPr lang="en-US" altLang="en-US" sz="5400" dirty="0">
                  <a:solidFill>
                    <a:schemeClr val="hlink"/>
                  </a:solidFill>
                </a:rPr>
                <a:t>(</a:t>
              </a:r>
              <a:r>
                <a:rPr lang="en-US" altLang="en-US" sz="5400" i="1" dirty="0">
                  <a:solidFill>
                    <a:schemeClr val="hlink"/>
                  </a:solidFill>
                </a:rPr>
                <a:t>A</a:t>
              </a:r>
              <a:r>
                <a:rPr lang="en-US" altLang="en-US" sz="5400" dirty="0">
                  <a:solidFill>
                    <a:schemeClr val="hlink"/>
                  </a:solidFill>
                </a:rPr>
                <a:t>)</a:t>
              </a:r>
              <a:r>
                <a:rPr lang="en-US" altLang="en-US" sz="5400" i="1" dirty="0">
                  <a:solidFill>
                    <a:schemeClr val="hlink"/>
                  </a:solidFill>
                </a:rPr>
                <a:t> </a:t>
              </a:r>
              <a:r>
                <a:rPr lang="en-US" altLang="en-US" sz="4400" i="1" dirty="0">
                  <a:solidFill>
                    <a:schemeClr val="hlink"/>
                  </a:solidFill>
                </a:rPr>
                <a:t>=</a:t>
              </a:r>
            </a:p>
          </p:txBody>
        </p:sp>
        <p:sp>
          <p:nvSpPr>
            <p:cNvPr id="6153" name="Rectangle 8"/>
            <p:cNvSpPr>
              <a:spLocks noChangeArrowheads="1"/>
            </p:cNvSpPr>
            <p:nvPr/>
          </p:nvSpPr>
          <p:spPr bwMode="auto">
            <a:xfrm>
              <a:off x="1908" y="3096"/>
              <a:ext cx="240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pPr algn="l"/>
              <a:r>
                <a:rPr lang="en-US" altLang="en-US" sz="2800" dirty="0">
                  <a:solidFill>
                    <a:schemeClr val="hlink"/>
                  </a:solidFill>
                </a:rPr>
                <a:t># of times </a:t>
              </a:r>
              <a:r>
                <a:rPr lang="en-US" altLang="en-US" sz="2800" i="1" dirty="0">
                  <a:solidFill>
                    <a:schemeClr val="hlink"/>
                  </a:solidFill>
                </a:rPr>
                <a:t>A</a:t>
              </a:r>
              <a:r>
                <a:rPr lang="en-US" altLang="en-US" sz="2800" dirty="0">
                  <a:solidFill>
                    <a:schemeClr val="hlink"/>
                  </a:solidFill>
                </a:rPr>
                <a:t> occurred</a:t>
              </a:r>
            </a:p>
          </p:txBody>
        </p:sp>
        <p:sp>
          <p:nvSpPr>
            <p:cNvPr id="6154" name="Rectangle 9"/>
            <p:cNvSpPr>
              <a:spLocks noChangeArrowheads="1"/>
            </p:cNvSpPr>
            <p:nvPr/>
          </p:nvSpPr>
          <p:spPr bwMode="auto">
            <a:xfrm>
              <a:off x="1704" y="3444"/>
              <a:ext cx="3799"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pPr algn="l"/>
              <a:r>
                <a:rPr lang="en-US" altLang="en-US" sz="2800">
                  <a:solidFill>
                    <a:schemeClr val="hlink"/>
                  </a:solidFill>
                </a:rPr>
                <a:t># of times procedure was repeated</a:t>
              </a:r>
            </a:p>
          </p:txBody>
        </p:sp>
        <p:sp>
          <p:nvSpPr>
            <p:cNvPr id="6155" name="Line 10"/>
            <p:cNvSpPr>
              <a:spLocks noChangeShapeType="1"/>
            </p:cNvSpPr>
            <p:nvPr/>
          </p:nvSpPr>
          <p:spPr bwMode="auto">
            <a:xfrm>
              <a:off x="1625" y="3414"/>
              <a:ext cx="3968"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1399853105"/>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285750" indent="-285750">
              <a:lnSpc>
                <a:spcPct val="95000"/>
              </a:lnSpc>
              <a:spcBef>
                <a:spcPct val="30000"/>
              </a:spcBef>
              <a:defRPr/>
            </a:pPr>
            <a:r>
              <a:rPr lang="en-US" dirty="0" smtClean="0"/>
              <a:t>Example: </a:t>
            </a:r>
            <a:r>
              <a:rPr lang="en-US" dirty="0"/>
              <a:t>Relative Frequency Approximation of Probability</a:t>
            </a:r>
            <a:endParaRPr lang="en-US" u="sng" dirty="0"/>
          </a:p>
        </p:txBody>
      </p:sp>
      <p:sp>
        <p:nvSpPr>
          <p:cNvPr id="6148" name="Content Placeholder 2"/>
          <p:cNvSpPr>
            <a:spLocks noGrp="1"/>
          </p:cNvSpPr>
          <p:nvPr>
            <p:ph idx="1"/>
          </p:nvPr>
        </p:nvSpPr>
        <p:spPr bwMode="auto">
          <a:xfrm>
            <a:off x="457200" y="1301750"/>
            <a:ext cx="8229600" cy="5403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1800"/>
              <a:t>A pond contains 3 types of fish: Blue Gills, Red Gills and Crappies. Each fish in the pond is equally likely to be caught. You catch 120 fish and record the type and release the fish back into the pond. The table below shows your results:</a:t>
            </a:r>
          </a:p>
          <a:p>
            <a:pPr eaLnBrk="1" hangingPunct="1"/>
            <a:endParaRPr lang="en-US" altLang="en-US" sz="1800"/>
          </a:p>
          <a:p>
            <a:pPr eaLnBrk="1" hangingPunct="1"/>
            <a:endParaRPr lang="en-US" altLang="en-US" sz="1800"/>
          </a:p>
          <a:p>
            <a:pPr eaLnBrk="1" hangingPunct="1"/>
            <a:endParaRPr lang="en-US" altLang="en-US" sz="1800"/>
          </a:p>
          <a:p>
            <a:pPr eaLnBrk="1" hangingPunct="1"/>
            <a:endParaRPr lang="en-US" altLang="en-US" sz="1800"/>
          </a:p>
          <a:p>
            <a:pPr eaLnBrk="1" hangingPunct="1"/>
            <a:endParaRPr lang="en-US" altLang="en-US" sz="1800"/>
          </a:p>
          <a:p>
            <a:pPr eaLnBrk="1" hangingPunct="1">
              <a:buFont typeface="Wingdings 2" charset="2"/>
              <a:buNone/>
            </a:pPr>
            <a:endParaRPr lang="en-US" altLang="en-US" sz="1800"/>
          </a:p>
          <a:p>
            <a:pPr eaLnBrk="1" hangingPunct="1"/>
            <a:r>
              <a:rPr lang="en-US" altLang="en-US" sz="1800"/>
              <a:t>If you were to catch another fish, what is the probability that it will be a Blue Gill?</a:t>
            </a:r>
          </a:p>
          <a:p>
            <a:pPr lvl="1" eaLnBrk="1" hangingPunct="1"/>
            <a:r>
              <a:rPr lang="en-US" altLang="en-US" sz="1800"/>
              <a:t>Using the empirical probability formula, identify the total number of Blue Gills which is your frequency and identify the total frequency.</a:t>
            </a:r>
          </a:p>
          <a:p>
            <a:pPr lvl="1" eaLnBrk="1" hangingPunct="1"/>
            <a:endParaRPr lang="en-US" altLang="en-US" sz="1800"/>
          </a:p>
          <a:p>
            <a:pPr lvl="1" eaLnBrk="1" hangingPunct="1"/>
            <a:endParaRPr lang="en-US" altLang="en-US" sz="1800"/>
          </a:p>
          <a:p>
            <a:pPr eaLnBrk="1" hangingPunct="1"/>
            <a:endParaRPr lang="en-US" altLang="en-US" sz="1800"/>
          </a:p>
          <a:p>
            <a:pPr eaLnBrk="1" hangingPunct="1"/>
            <a:r>
              <a:rPr lang="en-US" altLang="en-US" sz="1800"/>
              <a:t>Therefore, you have a 33% chance of catching a Blue Gill on your next catch.</a:t>
            </a:r>
          </a:p>
          <a:p>
            <a:pPr lvl="1" eaLnBrk="1" hangingPunct="1">
              <a:buFont typeface="Wingdings" charset="2"/>
              <a:buNone/>
            </a:pPr>
            <a:endParaRPr lang="en-US" altLang="en-US" sz="1800"/>
          </a:p>
          <a:p>
            <a:pPr lvl="1" eaLnBrk="1" hangingPunct="1"/>
            <a:endParaRPr lang="en-US" altLang="en-US" sz="2000"/>
          </a:p>
        </p:txBody>
      </p:sp>
      <p:graphicFrame>
        <p:nvGraphicFramePr>
          <p:cNvPr id="4" name="Table 3"/>
          <p:cNvGraphicFramePr>
            <a:graphicFrameLocks noGrp="1"/>
          </p:cNvGraphicFramePr>
          <p:nvPr/>
        </p:nvGraphicFramePr>
        <p:xfrm>
          <a:off x="2613025" y="2398713"/>
          <a:ext cx="3352800" cy="1555752"/>
        </p:xfrm>
        <a:graphic>
          <a:graphicData uri="http://schemas.openxmlformats.org/drawingml/2006/table">
            <a:tbl>
              <a:tblPr/>
              <a:tblGrid>
                <a:gridCol w="1676400"/>
                <a:gridCol w="1676400"/>
              </a:tblGrid>
              <a:tr h="457200">
                <a:tc>
                  <a:txBody>
                    <a:bodyPr/>
                    <a:lstStyle>
                      <a:lvl1pPr algn="l">
                        <a:spcBef>
                          <a:spcPct val="20000"/>
                        </a:spcBef>
                        <a:defRPr sz="2800">
                          <a:solidFill>
                            <a:schemeClr val="tx1"/>
                          </a:solidFill>
                          <a:latin typeface="Times New Roman" charset="0"/>
                        </a:defRPr>
                      </a:lvl1pPr>
                      <a:lvl2pPr marL="742950" indent="-285750" algn="l">
                        <a:spcBef>
                          <a:spcPct val="20000"/>
                        </a:spcBef>
                        <a:defRPr sz="2400">
                          <a:solidFill>
                            <a:schemeClr val="tx1"/>
                          </a:solidFill>
                          <a:latin typeface="Times New Roman" charset="0"/>
                        </a:defRPr>
                      </a:lvl2pPr>
                      <a:lvl3pPr marL="1143000" indent="-228600" algn="l">
                        <a:spcBef>
                          <a:spcPct val="20000"/>
                        </a:spcBef>
                        <a:defRPr sz="2000">
                          <a:solidFill>
                            <a:schemeClr val="tx1"/>
                          </a:solidFill>
                          <a:latin typeface="Times New Roman" charset="0"/>
                        </a:defRPr>
                      </a:lvl3pPr>
                      <a:lvl4pPr marL="1600200" indent="-228600" algn="l">
                        <a:spcBef>
                          <a:spcPct val="20000"/>
                        </a:spcBef>
                        <a:defRPr>
                          <a:solidFill>
                            <a:schemeClr val="tx1"/>
                          </a:solidFill>
                          <a:latin typeface="Times New Roman" charset="0"/>
                        </a:defRPr>
                      </a:lvl4pPr>
                      <a:lvl5pPr marL="2057400" indent="-228600" algn="l">
                        <a:spcBef>
                          <a:spcPct val="30000"/>
                        </a:spcBef>
                        <a:buSzPct val="100000"/>
                        <a:defRPr sz="1200">
                          <a:solidFill>
                            <a:schemeClr val="tx1"/>
                          </a:solidFill>
                          <a:latin typeface="Arial" charset="0"/>
                        </a:defRPr>
                      </a:lvl5pPr>
                      <a:lvl6pPr marL="2514600" indent="-228600" eaLnBrk="0" fontAlgn="base" hangingPunct="0">
                        <a:lnSpc>
                          <a:spcPct val="90000"/>
                        </a:lnSpc>
                        <a:spcBef>
                          <a:spcPct val="30000"/>
                        </a:spcBef>
                        <a:spcAft>
                          <a:spcPct val="0"/>
                        </a:spcAft>
                        <a:buSzPct val="100000"/>
                        <a:defRPr sz="1200">
                          <a:solidFill>
                            <a:schemeClr val="tx1"/>
                          </a:solidFill>
                          <a:latin typeface="Arial" charset="0"/>
                        </a:defRPr>
                      </a:lvl6pPr>
                      <a:lvl7pPr marL="2971800" indent="-228600" eaLnBrk="0" fontAlgn="base" hangingPunct="0">
                        <a:lnSpc>
                          <a:spcPct val="90000"/>
                        </a:lnSpc>
                        <a:spcBef>
                          <a:spcPct val="30000"/>
                        </a:spcBef>
                        <a:spcAft>
                          <a:spcPct val="0"/>
                        </a:spcAft>
                        <a:buSzPct val="100000"/>
                        <a:defRPr sz="1200">
                          <a:solidFill>
                            <a:schemeClr val="tx1"/>
                          </a:solidFill>
                          <a:latin typeface="Arial" charset="0"/>
                        </a:defRPr>
                      </a:lvl7pPr>
                      <a:lvl8pPr marL="3429000" indent="-228600" eaLnBrk="0" fontAlgn="base" hangingPunct="0">
                        <a:lnSpc>
                          <a:spcPct val="90000"/>
                        </a:lnSpc>
                        <a:spcBef>
                          <a:spcPct val="30000"/>
                        </a:spcBef>
                        <a:spcAft>
                          <a:spcPct val="0"/>
                        </a:spcAft>
                        <a:buSzPct val="100000"/>
                        <a:defRPr sz="1200">
                          <a:solidFill>
                            <a:schemeClr val="tx1"/>
                          </a:solidFill>
                          <a:latin typeface="Arial" charset="0"/>
                        </a:defRPr>
                      </a:lvl8pPr>
                      <a:lvl9pPr marL="3886200" indent="-228600" eaLnBrk="0" fontAlgn="base" hangingPunct="0">
                        <a:lnSpc>
                          <a:spcPct val="90000"/>
                        </a:lnSpc>
                        <a:spcBef>
                          <a:spcPct val="30000"/>
                        </a:spcBef>
                        <a:spcAft>
                          <a:spcPct val="0"/>
                        </a:spcAft>
                        <a:buSzPct val="100000"/>
                        <a:defRPr sz="12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1200" b="1" i="0" u="none" strike="noStrike" cap="none" normalizeH="0" baseline="0">
                          <a:ln>
                            <a:noFill/>
                          </a:ln>
                          <a:solidFill>
                            <a:srgbClr val="FFFFFF"/>
                          </a:solidFill>
                          <a:effectLst/>
                          <a:latin typeface="Times New Roman" charset="0"/>
                        </a:rPr>
                        <a:t>Fish Type</a:t>
                      </a:r>
                    </a:p>
                  </a:txBody>
                  <a:tcPr marT="45696" marB="4569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sz="2800">
                          <a:solidFill>
                            <a:schemeClr val="tx1"/>
                          </a:solidFill>
                          <a:latin typeface="Times New Roman" charset="0"/>
                        </a:defRPr>
                      </a:lvl1pPr>
                      <a:lvl2pPr marL="742950" indent="-285750" algn="l">
                        <a:spcBef>
                          <a:spcPct val="20000"/>
                        </a:spcBef>
                        <a:defRPr sz="2400">
                          <a:solidFill>
                            <a:schemeClr val="tx1"/>
                          </a:solidFill>
                          <a:latin typeface="Times New Roman" charset="0"/>
                        </a:defRPr>
                      </a:lvl2pPr>
                      <a:lvl3pPr marL="1143000" indent="-228600" algn="l">
                        <a:spcBef>
                          <a:spcPct val="20000"/>
                        </a:spcBef>
                        <a:defRPr sz="2000">
                          <a:solidFill>
                            <a:schemeClr val="tx1"/>
                          </a:solidFill>
                          <a:latin typeface="Times New Roman" charset="0"/>
                        </a:defRPr>
                      </a:lvl3pPr>
                      <a:lvl4pPr marL="1600200" indent="-228600" algn="l">
                        <a:spcBef>
                          <a:spcPct val="20000"/>
                        </a:spcBef>
                        <a:defRPr>
                          <a:solidFill>
                            <a:schemeClr val="tx1"/>
                          </a:solidFill>
                          <a:latin typeface="Times New Roman" charset="0"/>
                        </a:defRPr>
                      </a:lvl4pPr>
                      <a:lvl5pPr marL="2057400" indent="-228600" algn="l">
                        <a:spcBef>
                          <a:spcPct val="30000"/>
                        </a:spcBef>
                        <a:buSzPct val="100000"/>
                        <a:defRPr sz="1200">
                          <a:solidFill>
                            <a:schemeClr val="tx1"/>
                          </a:solidFill>
                          <a:latin typeface="Arial" charset="0"/>
                        </a:defRPr>
                      </a:lvl5pPr>
                      <a:lvl6pPr marL="2514600" indent="-228600" eaLnBrk="0" fontAlgn="base" hangingPunct="0">
                        <a:lnSpc>
                          <a:spcPct val="90000"/>
                        </a:lnSpc>
                        <a:spcBef>
                          <a:spcPct val="30000"/>
                        </a:spcBef>
                        <a:spcAft>
                          <a:spcPct val="0"/>
                        </a:spcAft>
                        <a:buSzPct val="100000"/>
                        <a:defRPr sz="1200">
                          <a:solidFill>
                            <a:schemeClr val="tx1"/>
                          </a:solidFill>
                          <a:latin typeface="Arial" charset="0"/>
                        </a:defRPr>
                      </a:lvl6pPr>
                      <a:lvl7pPr marL="2971800" indent="-228600" eaLnBrk="0" fontAlgn="base" hangingPunct="0">
                        <a:lnSpc>
                          <a:spcPct val="90000"/>
                        </a:lnSpc>
                        <a:spcBef>
                          <a:spcPct val="30000"/>
                        </a:spcBef>
                        <a:spcAft>
                          <a:spcPct val="0"/>
                        </a:spcAft>
                        <a:buSzPct val="100000"/>
                        <a:defRPr sz="1200">
                          <a:solidFill>
                            <a:schemeClr val="tx1"/>
                          </a:solidFill>
                          <a:latin typeface="Arial" charset="0"/>
                        </a:defRPr>
                      </a:lvl7pPr>
                      <a:lvl8pPr marL="3429000" indent="-228600" eaLnBrk="0" fontAlgn="base" hangingPunct="0">
                        <a:lnSpc>
                          <a:spcPct val="90000"/>
                        </a:lnSpc>
                        <a:spcBef>
                          <a:spcPct val="30000"/>
                        </a:spcBef>
                        <a:spcAft>
                          <a:spcPct val="0"/>
                        </a:spcAft>
                        <a:buSzPct val="100000"/>
                        <a:defRPr sz="1200">
                          <a:solidFill>
                            <a:schemeClr val="tx1"/>
                          </a:solidFill>
                          <a:latin typeface="Arial" charset="0"/>
                        </a:defRPr>
                      </a:lvl8pPr>
                      <a:lvl9pPr marL="3886200" indent="-228600" eaLnBrk="0" fontAlgn="base" hangingPunct="0">
                        <a:lnSpc>
                          <a:spcPct val="90000"/>
                        </a:lnSpc>
                        <a:spcBef>
                          <a:spcPct val="30000"/>
                        </a:spcBef>
                        <a:spcAft>
                          <a:spcPct val="0"/>
                        </a:spcAft>
                        <a:buSzPct val="100000"/>
                        <a:defRPr sz="12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1200" b="1" i="0" u="none" strike="noStrike" cap="none" normalizeH="0" baseline="0">
                          <a:ln>
                            <a:noFill/>
                          </a:ln>
                          <a:solidFill>
                            <a:srgbClr val="FFFFFF"/>
                          </a:solidFill>
                          <a:effectLst/>
                          <a:latin typeface="Times New Roman" charset="0"/>
                        </a:rPr>
                        <a:t>Number of times caught, f</a:t>
                      </a:r>
                    </a:p>
                  </a:txBody>
                  <a:tcPr marT="45696" marB="4569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74638">
                <a:tc>
                  <a:txBody>
                    <a:bodyPr/>
                    <a:lstStyle>
                      <a:lvl1pPr algn="l">
                        <a:spcBef>
                          <a:spcPct val="20000"/>
                        </a:spcBef>
                        <a:defRPr sz="2800">
                          <a:solidFill>
                            <a:schemeClr val="tx1"/>
                          </a:solidFill>
                          <a:latin typeface="Times New Roman" charset="0"/>
                        </a:defRPr>
                      </a:lvl1pPr>
                      <a:lvl2pPr marL="742950" indent="-285750" algn="l">
                        <a:spcBef>
                          <a:spcPct val="20000"/>
                        </a:spcBef>
                        <a:defRPr sz="2400">
                          <a:solidFill>
                            <a:schemeClr val="tx1"/>
                          </a:solidFill>
                          <a:latin typeface="Times New Roman" charset="0"/>
                        </a:defRPr>
                      </a:lvl2pPr>
                      <a:lvl3pPr marL="1143000" indent="-228600" algn="l">
                        <a:spcBef>
                          <a:spcPct val="20000"/>
                        </a:spcBef>
                        <a:defRPr sz="2000">
                          <a:solidFill>
                            <a:schemeClr val="tx1"/>
                          </a:solidFill>
                          <a:latin typeface="Times New Roman" charset="0"/>
                        </a:defRPr>
                      </a:lvl3pPr>
                      <a:lvl4pPr marL="1600200" indent="-228600" algn="l">
                        <a:spcBef>
                          <a:spcPct val="20000"/>
                        </a:spcBef>
                        <a:defRPr>
                          <a:solidFill>
                            <a:schemeClr val="tx1"/>
                          </a:solidFill>
                          <a:latin typeface="Times New Roman" charset="0"/>
                        </a:defRPr>
                      </a:lvl4pPr>
                      <a:lvl5pPr marL="2057400" indent="-228600" algn="l">
                        <a:spcBef>
                          <a:spcPct val="30000"/>
                        </a:spcBef>
                        <a:buSzPct val="100000"/>
                        <a:defRPr sz="1200">
                          <a:solidFill>
                            <a:schemeClr val="tx1"/>
                          </a:solidFill>
                          <a:latin typeface="Arial" charset="0"/>
                        </a:defRPr>
                      </a:lvl5pPr>
                      <a:lvl6pPr marL="2514600" indent="-228600" eaLnBrk="0" fontAlgn="base" hangingPunct="0">
                        <a:lnSpc>
                          <a:spcPct val="90000"/>
                        </a:lnSpc>
                        <a:spcBef>
                          <a:spcPct val="30000"/>
                        </a:spcBef>
                        <a:spcAft>
                          <a:spcPct val="0"/>
                        </a:spcAft>
                        <a:buSzPct val="100000"/>
                        <a:defRPr sz="1200">
                          <a:solidFill>
                            <a:schemeClr val="tx1"/>
                          </a:solidFill>
                          <a:latin typeface="Arial" charset="0"/>
                        </a:defRPr>
                      </a:lvl6pPr>
                      <a:lvl7pPr marL="2971800" indent="-228600" eaLnBrk="0" fontAlgn="base" hangingPunct="0">
                        <a:lnSpc>
                          <a:spcPct val="90000"/>
                        </a:lnSpc>
                        <a:spcBef>
                          <a:spcPct val="30000"/>
                        </a:spcBef>
                        <a:spcAft>
                          <a:spcPct val="0"/>
                        </a:spcAft>
                        <a:buSzPct val="100000"/>
                        <a:defRPr sz="1200">
                          <a:solidFill>
                            <a:schemeClr val="tx1"/>
                          </a:solidFill>
                          <a:latin typeface="Arial" charset="0"/>
                        </a:defRPr>
                      </a:lvl7pPr>
                      <a:lvl8pPr marL="3429000" indent="-228600" eaLnBrk="0" fontAlgn="base" hangingPunct="0">
                        <a:lnSpc>
                          <a:spcPct val="90000"/>
                        </a:lnSpc>
                        <a:spcBef>
                          <a:spcPct val="30000"/>
                        </a:spcBef>
                        <a:spcAft>
                          <a:spcPct val="0"/>
                        </a:spcAft>
                        <a:buSzPct val="100000"/>
                        <a:defRPr sz="1200">
                          <a:solidFill>
                            <a:schemeClr val="tx1"/>
                          </a:solidFill>
                          <a:latin typeface="Arial" charset="0"/>
                        </a:defRPr>
                      </a:lvl8pPr>
                      <a:lvl9pPr marL="3886200" indent="-228600" eaLnBrk="0" fontAlgn="base" hangingPunct="0">
                        <a:lnSpc>
                          <a:spcPct val="90000"/>
                        </a:lnSpc>
                        <a:spcBef>
                          <a:spcPct val="30000"/>
                        </a:spcBef>
                        <a:spcAft>
                          <a:spcPct val="0"/>
                        </a:spcAft>
                        <a:buSzPct val="100000"/>
                        <a:defRPr sz="12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1200" b="0" i="0" u="none" strike="noStrike" cap="none" normalizeH="0" baseline="0">
                          <a:ln>
                            <a:noFill/>
                          </a:ln>
                          <a:solidFill>
                            <a:srgbClr val="000000"/>
                          </a:solidFill>
                          <a:effectLst/>
                          <a:latin typeface="Times New Roman" charset="0"/>
                        </a:rPr>
                        <a:t>Blue Gills</a:t>
                      </a:r>
                    </a:p>
                  </a:txBody>
                  <a:tcPr marT="45696" marB="4569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gn="l">
                        <a:spcBef>
                          <a:spcPct val="20000"/>
                        </a:spcBef>
                        <a:defRPr sz="2800">
                          <a:solidFill>
                            <a:schemeClr val="tx1"/>
                          </a:solidFill>
                          <a:latin typeface="Times New Roman" charset="0"/>
                        </a:defRPr>
                      </a:lvl1pPr>
                      <a:lvl2pPr marL="742950" indent="-285750" algn="l">
                        <a:spcBef>
                          <a:spcPct val="20000"/>
                        </a:spcBef>
                        <a:defRPr sz="2400">
                          <a:solidFill>
                            <a:schemeClr val="tx1"/>
                          </a:solidFill>
                          <a:latin typeface="Times New Roman" charset="0"/>
                        </a:defRPr>
                      </a:lvl2pPr>
                      <a:lvl3pPr marL="1143000" indent="-228600" algn="l">
                        <a:spcBef>
                          <a:spcPct val="20000"/>
                        </a:spcBef>
                        <a:defRPr sz="2000">
                          <a:solidFill>
                            <a:schemeClr val="tx1"/>
                          </a:solidFill>
                          <a:latin typeface="Times New Roman" charset="0"/>
                        </a:defRPr>
                      </a:lvl3pPr>
                      <a:lvl4pPr marL="1600200" indent="-228600" algn="l">
                        <a:spcBef>
                          <a:spcPct val="20000"/>
                        </a:spcBef>
                        <a:defRPr>
                          <a:solidFill>
                            <a:schemeClr val="tx1"/>
                          </a:solidFill>
                          <a:latin typeface="Times New Roman" charset="0"/>
                        </a:defRPr>
                      </a:lvl4pPr>
                      <a:lvl5pPr marL="2057400" indent="-228600" algn="l">
                        <a:spcBef>
                          <a:spcPct val="30000"/>
                        </a:spcBef>
                        <a:buSzPct val="100000"/>
                        <a:defRPr sz="1200">
                          <a:solidFill>
                            <a:schemeClr val="tx1"/>
                          </a:solidFill>
                          <a:latin typeface="Arial" charset="0"/>
                        </a:defRPr>
                      </a:lvl5pPr>
                      <a:lvl6pPr marL="2514600" indent="-228600" eaLnBrk="0" fontAlgn="base" hangingPunct="0">
                        <a:lnSpc>
                          <a:spcPct val="90000"/>
                        </a:lnSpc>
                        <a:spcBef>
                          <a:spcPct val="30000"/>
                        </a:spcBef>
                        <a:spcAft>
                          <a:spcPct val="0"/>
                        </a:spcAft>
                        <a:buSzPct val="100000"/>
                        <a:defRPr sz="1200">
                          <a:solidFill>
                            <a:schemeClr val="tx1"/>
                          </a:solidFill>
                          <a:latin typeface="Arial" charset="0"/>
                        </a:defRPr>
                      </a:lvl6pPr>
                      <a:lvl7pPr marL="2971800" indent="-228600" eaLnBrk="0" fontAlgn="base" hangingPunct="0">
                        <a:lnSpc>
                          <a:spcPct val="90000"/>
                        </a:lnSpc>
                        <a:spcBef>
                          <a:spcPct val="30000"/>
                        </a:spcBef>
                        <a:spcAft>
                          <a:spcPct val="0"/>
                        </a:spcAft>
                        <a:buSzPct val="100000"/>
                        <a:defRPr sz="1200">
                          <a:solidFill>
                            <a:schemeClr val="tx1"/>
                          </a:solidFill>
                          <a:latin typeface="Arial" charset="0"/>
                        </a:defRPr>
                      </a:lvl7pPr>
                      <a:lvl8pPr marL="3429000" indent="-228600" eaLnBrk="0" fontAlgn="base" hangingPunct="0">
                        <a:lnSpc>
                          <a:spcPct val="90000"/>
                        </a:lnSpc>
                        <a:spcBef>
                          <a:spcPct val="30000"/>
                        </a:spcBef>
                        <a:spcAft>
                          <a:spcPct val="0"/>
                        </a:spcAft>
                        <a:buSzPct val="100000"/>
                        <a:defRPr sz="1200">
                          <a:solidFill>
                            <a:schemeClr val="tx1"/>
                          </a:solidFill>
                          <a:latin typeface="Arial" charset="0"/>
                        </a:defRPr>
                      </a:lvl8pPr>
                      <a:lvl9pPr marL="3886200" indent="-228600" eaLnBrk="0" fontAlgn="base" hangingPunct="0">
                        <a:lnSpc>
                          <a:spcPct val="90000"/>
                        </a:lnSpc>
                        <a:spcBef>
                          <a:spcPct val="30000"/>
                        </a:spcBef>
                        <a:spcAft>
                          <a:spcPct val="0"/>
                        </a:spcAft>
                        <a:buSzPct val="100000"/>
                        <a:defRPr sz="12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1200" b="0" i="0" u="none" strike="noStrike" cap="none" normalizeH="0" baseline="0">
                          <a:ln>
                            <a:noFill/>
                          </a:ln>
                          <a:solidFill>
                            <a:srgbClr val="000000"/>
                          </a:solidFill>
                          <a:effectLst/>
                          <a:latin typeface="Times New Roman" charset="0"/>
                        </a:rPr>
                        <a:t>39</a:t>
                      </a:r>
                    </a:p>
                  </a:txBody>
                  <a:tcPr marT="45696" marB="4569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274638">
                <a:tc>
                  <a:txBody>
                    <a:bodyPr/>
                    <a:lstStyle>
                      <a:lvl1pPr algn="l">
                        <a:spcBef>
                          <a:spcPct val="20000"/>
                        </a:spcBef>
                        <a:defRPr sz="2800">
                          <a:solidFill>
                            <a:schemeClr val="tx1"/>
                          </a:solidFill>
                          <a:latin typeface="Times New Roman" charset="0"/>
                        </a:defRPr>
                      </a:lvl1pPr>
                      <a:lvl2pPr marL="742950" indent="-285750" algn="l">
                        <a:spcBef>
                          <a:spcPct val="20000"/>
                        </a:spcBef>
                        <a:defRPr sz="2400">
                          <a:solidFill>
                            <a:schemeClr val="tx1"/>
                          </a:solidFill>
                          <a:latin typeface="Times New Roman" charset="0"/>
                        </a:defRPr>
                      </a:lvl2pPr>
                      <a:lvl3pPr marL="1143000" indent="-228600" algn="l">
                        <a:spcBef>
                          <a:spcPct val="20000"/>
                        </a:spcBef>
                        <a:defRPr sz="2000">
                          <a:solidFill>
                            <a:schemeClr val="tx1"/>
                          </a:solidFill>
                          <a:latin typeface="Times New Roman" charset="0"/>
                        </a:defRPr>
                      </a:lvl3pPr>
                      <a:lvl4pPr marL="1600200" indent="-228600" algn="l">
                        <a:spcBef>
                          <a:spcPct val="20000"/>
                        </a:spcBef>
                        <a:defRPr>
                          <a:solidFill>
                            <a:schemeClr val="tx1"/>
                          </a:solidFill>
                          <a:latin typeface="Times New Roman" charset="0"/>
                        </a:defRPr>
                      </a:lvl4pPr>
                      <a:lvl5pPr marL="2057400" indent="-228600" algn="l">
                        <a:spcBef>
                          <a:spcPct val="30000"/>
                        </a:spcBef>
                        <a:buSzPct val="100000"/>
                        <a:defRPr sz="1200">
                          <a:solidFill>
                            <a:schemeClr val="tx1"/>
                          </a:solidFill>
                          <a:latin typeface="Arial" charset="0"/>
                        </a:defRPr>
                      </a:lvl5pPr>
                      <a:lvl6pPr marL="2514600" indent="-228600" eaLnBrk="0" fontAlgn="base" hangingPunct="0">
                        <a:lnSpc>
                          <a:spcPct val="90000"/>
                        </a:lnSpc>
                        <a:spcBef>
                          <a:spcPct val="30000"/>
                        </a:spcBef>
                        <a:spcAft>
                          <a:spcPct val="0"/>
                        </a:spcAft>
                        <a:buSzPct val="100000"/>
                        <a:defRPr sz="1200">
                          <a:solidFill>
                            <a:schemeClr val="tx1"/>
                          </a:solidFill>
                          <a:latin typeface="Arial" charset="0"/>
                        </a:defRPr>
                      </a:lvl6pPr>
                      <a:lvl7pPr marL="2971800" indent="-228600" eaLnBrk="0" fontAlgn="base" hangingPunct="0">
                        <a:lnSpc>
                          <a:spcPct val="90000"/>
                        </a:lnSpc>
                        <a:spcBef>
                          <a:spcPct val="30000"/>
                        </a:spcBef>
                        <a:spcAft>
                          <a:spcPct val="0"/>
                        </a:spcAft>
                        <a:buSzPct val="100000"/>
                        <a:defRPr sz="1200">
                          <a:solidFill>
                            <a:schemeClr val="tx1"/>
                          </a:solidFill>
                          <a:latin typeface="Arial" charset="0"/>
                        </a:defRPr>
                      </a:lvl7pPr>
                      <a:lvl8pPr marL="3429000" indent="-228600" eaLnBrk="0" fontAlgn="base" hangingPunct="0">
                        <a:lnSpc>
                          <a:spcPct val="90000"/>
                        </a:lnSpc>
                        <a:spcBef>
                          <a:spcPct val="30000"/>
                        </a:spcBef>
                        <a:spcAft>
                          <a:spcPct val="0"/>
                        </a:spcAft>
                        <a:buSzPct val="100000"/>
                        <a:defRPr sz="1200">
                          <a:solidFill>
                            <a:schemeClr val="tx1"/>
                          </a:solidFill>
                          <a:latin typeface="Arial" charset="0"/>
                        </a:defRPr>
                      </a:lvl8pPr>
                      <a:lvl9pPr marL="3886200" indent="-228600" eaLnBrk="0" fontAlgn="base" hangingPunct="0">
                        <a:lnSpc>
                          <a:spcPct val="90000"/>
                        </a:lnSpc>
                        <a:spcBef>
                          <a:spcPct val="30000"/>
                        </a:spcBef>
                        <a:spcAft>
                          <a:spcPct val="0"/>
                        </a:spcAft>
                        <a:buSzPct val="100000"/>
                        <a:defRPr sz="12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1200" b="0" i="0" u="none" strike="noStrike" cap="none" normalizeH="0" baseline="0">
                          <a:ln>
                            <a:noFill/>
                          </a:ln>
                          <a:solidFill>
                            <a:srgbClr val="000000"/>
                          </a:solidFill>
                          <a:effectLst/>
                          <a:latin typeface="Times New Roman" charset="0"/>
                        </a:rPr>
                        <a:t>Red Gills</a:t>
                      </a:r>
                    </a:p>
                  </a:txBody>
                  <a:tcPr marT="45696" marB="4569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gn="l">
                        <a:spcBef>
                          <a:spcPct val="20000"/>
                        </a:spcBef>
                        <a:defRPr sz="2800">
                          <a:solidFill>
                            <a:schemeClr val="tx1"/>
                          </a:solidFill>
                          <a:latin typeface="Times New Roman" charset="0"/>
                        </a:defRPr>
                      </a:lvl1pPr>
                      <a:lvl2pPr marL="742950" indent="-285750" algn="l">
                        <a:spcBef>
                          <a:spcPct val="20000"/>
                        </a:spcBef>
                        <a:defRPr sz="2400">
                          <a:solidFill>
                            <a:schemeClr val="tx1"/>
                          </a:solidFill>
                          <a:latin typeface="Times New Roman" charset="0"/>
                        </a:defRPr>
                      </a:lvl2pPr>
                      <a:lvl3pPr marL="1143000" indent="-228600" algn="l">
                        <a:spcBef>
                          <a:spcPct val="20000"/>
                        </a:spcBef>
                        <a:defRPr sz="2000">
                          <a:solidFill>
                            <a:schemeClr val="tx1"/>
                          </a:solidFill>
                          <a:latin typeface="Times New Roman" charset="0"/>
                        </a:defRPr>
                      </a:lvl3pPr>
                      <a:lvl4pPr marL="1600200" indent="-228600" algn="l">
                        <a:spcBef>
                          <a:spcPct val="20000"/>
                        </a:spcBef>
                        <a:defRPr>
                          <a:solidFill>
                            <a:schemeClr val="tx1"/>
                          </a:solidFill>
                          <a:latin typeface="Times New Roman" charset="0"/>
                        </a:defRPr>
                      </a:lvl4pPr>
                      <a:lvl5pPr marL="2057400" indent="-228600" algn="l">
                        <a:spcBef>
                          <a:spcPct val="30000"/>
                        </a:spcBef>
                        <a:buSzPct val="100000"/>
                        <a:defRPr sz="1200">
                          <a:solidFill>
                            <a:schemeClr val="tx1"/>
                          </a:solidFill>
                          <a:latin typeface="Arial" charset="0"/>
                        </a:defRPr>
                      </a:lvl5pPr>
                      <a:lvl6pPr marL="2514600" indent="-228600" eaLnBrk="0" fontAlgn="base" hangingPunct="0">
                        <a:lnSpc>
                          <a:spcPct val="90000"/>
                        </a:lnSpc>
                        <a:spcBef>
                          <a:spcPct val="30000"/>
                        </a:spcBef>
                        <a:spcAft>
                          <a:spcPct val="0"/>
                        </a:spcAft>
                        <a:buSzPct val="100000"/>
                        <a:defRPr sz="1200">
                          <a:solidFill>
                            <a:schemeClr val="tx1"/>
                          </a:solidFill>
                          <a:latin typeface="Arial" charset="0"/>
                        </a:defRPr>
                      </a:lvl6pPr>
                      <a:lvl7pPr marL="2971800" indent="-228600" eaLnBrk="0" fontAlgn="base" hangingPunct="0">
                        <a:lnSpc>
                          <a:spcPct val="90000"/>
                        </a:lnSpc>
                        <a:spcBef>
                          <a:spcPct val="30000"/>
                        </a:spcBef>
                        <a:spcAft>
                          <a:spcPct val="0"/>
                        </a:spcAft>
                        <a:buSzPct val="100000"/>
                        <a:defRPr sz="1200">
                          <a:solidFill>
                            <a:schemeClr val="tx1"/>
                          </a:solidFill>
                          <a:latin typeface="Arial" charset="0"/>
                        </a:defRPr>
                      </a:lvl7pPr>
                      <a:lvl8pPr marL="3429000" indent="-228600" eaLnBrk="0" fontAlgn="base" hangingPunct="0">
                        <a:lnSpc>
                          <a:spcPct val="90000"/>
                        </a:lnSpc>
                        <a:spcBef>
                          <a:spcPct val="30000"/>
                        </a:spcBef>
                        <a:spcAft>
                          <a:spcPct val="0"/>
                        </a:spcAft>
                        <a:buSzPct val="100000"/>
                        <a:defRPr sz="1200">
                          <a:solidFill>
                            <a:schemeClr val="tx1"/>
                          </a:solidFill>
                          <a:latin typeface="Arial" charset="0"/>
                        </a:defRPr>
                      </a:lvl8pPr>
                      <a:lvl9pPr marL="3886200" indent="-228600" eaLnBrk="0" fontAlgn="base" hangingPunct="0">
                        <a:lnSpc>
                          <a:spcPct val="90000"/>
                        </a:lnSpc>
                        <a:spcBef>
                          <a:spcPct val="30000"/>
                        </a:spcBef>
                        <a:spcAft>
                          <a:spcPct val="0"/>
                        </a:spcAft>
                        <a:buSzPct val="100000"/>
                        <a:defRPr sz="12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1200" b="0" i="0" u="none" strike="noStrike" cap="none" normalizeH="0" baseline="0">
                          <a:ln>
                            <a:noFill/>
                          </a:ln>
                          <a:solidFill>
                            <a:srgbClr val="000000"/>
                          </a:solidFill>
                          <a:effectLst/>
                          <a:latin typeface="Times New Roman" charset="0"/>
                        </a:rPr>
                        <a:t>51</a:t>
                      </a:r>
                    </a:p>
                  </a:txBody>
                  <a:tcPr marT="45696" marB="4569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274638">
                <a:tc>
                  <a:txBody>
                    <a:bodyPr/>
                    <a:lstStyle>
                      <a:lvl1pPr algn="l">
                        <a:spcBef>
                          <a:spcPct val="20000"/>
                        </a:spcBef>
                        <a:defRPr sz="2800">
                          <a:solidFill>
                            <a:schemeClr val="tx1"/>
                          </a:solidFill>
                          <a:latin typeface="Times New Roman" charset="0"/>
                        </a:defRPr>
                      </a:lvl1pPr>
                      <a:lvl2pPr marL="742950" indent="-285750" algn="l">
                        <a:spcBef>
                          <a:spcPct val="20000"/>
                        </a:spcBef>
                        <a:defRPr sz="2400">
                          <a:solidFill>
                            <a:schemeClr val="tx1"/>
                          </a:solidFill>
                          <a:latin typeface="Times New Roman" charset="0"/>
                        </a:defRPr>
                      </a:lvl2pPr>
                      <a:lvl3pPr marL="1143000" indent="-228600" algn="l">
                        <a:spcBef>
                          <a:spcPct val="20000"/>
                        </a:spcBef>
                        <a:defRPr sz="2000">
                          <a:solidFill>
                            <a:schemeClr val="tx1"/>
                          </a:solidFill>
                          <a:latin typeface="Times New Roman" charset="0"/>
                        </a:defRPr>
                      </a:lvl3pPr>
                      <a:lvl4pPr marL="1600200" indent="-228600" algn="l">
                        <a:spcBef>
                          <a:spcPct val="20000"/>
                        </a:spcBef>
                        <a:defRPr>
                          <a:solidFill>
                            <a:schemeClr val="tx1"/>
                          </a:solidFill>
                          <a:latin typeface="Times New Roman" charset="0"/>
                        </a:defRPr>
                      </a:lvl4pPr>
                      <a:lvl5pPr marL="2057400" indent="-228600" algn="l">
                        <a:spcBef>
                          <a:spcPct val="30000"/>
                        </a:spcBef>
                        <a:buSzPct val="100000"/>
                        <a:defRPr sz="1200">
                          <a:solidFill>
                            <a:schemeClr val="tx1"/>
                          </a:solidFill>
                          <a:latin typeface="Arial" charset="0"/>
                        </a:defRPr>
                      </a:lvl5pPr>
                      <a:lvl6pPr marL="2514600" indent="-228600" eaLnBrk="0" fontAlgn="base" hangingPunct="0">
                        <a:lnSpc>
                          <a:spcPct val="90000"/>
                        </a:lnSpc>
                        <a:spcBef>
                          <a:spcPct val="30000"/>
                        </a:spcBef>
                        <a:spcAft>
                          <a:spcPct val="0"/>
                        </a:spcAft>
                        <a:buSzPct val="100000"/>
                        <a:defRPr sz="1200">
                          <a:solidFill>
                            <a:schemeClr val="tx1"/>
                          </a:solidFill>
                          <a:latin typeface="Arial" charset="0"/>
                        </a:defRPr>
                      </a:lvl6pPr>
                      <a:lvl7pPr marL="2971800" indent="-228600" eaLnBrk="0" fontAlgn="base" hangingPunct="0">
                        <a:lnSpc>
                          <a:spcPct val="90000"/>
                        </a:lnSpc>
                        <a:spcBef>
                          <a:spcPct val="30000"/>
                        </a:spcBef>
                        <a:spcAft>
                          <a:spcPct val="0"/>
                        </a:spcAft>
                        <a:buSzPct val="100000"/>
                        <a:defRPr sz="1200">
                          <a:solidFill>
                            <a:schemeClr val="tx1"/>
                          </a:solidFill>
                          <a:latin typeface="Arial" charset="0"/>
                        </a:defRPr>
                      </a:lvl7pPr>
                      <a:lvl8pPr marL="3429000" indent="-228600" eaLnBrk="0" fontAlgn="base" hangingPunct="0">
                        <a:lnSpc>
                          <a:spcPct val="90000"/>
                        </a:lnSpc>
                        <a:spcBef>
                          <a:spcPct val="30000"/>
                        </a:spcBef>
                        <a:spcAft>
                          <a:spcPct val="0"/>
                        </a:spcAft>
                        <a:buSzPct val="100000"/>
                        <a:defRPr sz="1200">
                          <a:solidFill>
                            <a:schemeClr val="tx1"/>
                          </a:solidFill>
                          <a:latin typeface="Arial" charset="0"/>
                        </a:defRPr>
                      </a:lvl8pPr>
                      <a:lvl9pPr marL="3886200" indent="-228600" eaLnBrk="0" fontAlgn="base" hangingPunct="0">
                        <a:lnSpc>
                          <a:spcPct val="90000"/>
                        </a:lnSpc>
                        <a:spcBef>
                          <a:spcPct val="30000"/>
                        </a:spcBef>
                        <a:spcAft>
                          <a:spcPct val="0"/>
                        </a:spcAft>
                        <a:buSzPct val="100000"/>
                        <a:defRPr sz="12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1200" b="0" i="0" u="none" strike="noStrike" cap="none" normalizeH="0" baseline="0">
                          <a:ln>
                            <a:noFill/>
                          </a:ln>
                          <a:solidFill>
                            <a:srgbClr val="000000"/>
                          </a:solidFill>
                          <a:effectLst/>
                          <a:latin typeface="Times New Roman" charset="0"/>
                        </a:rPr>
                        <a:t>Crappies</a:t>
                      </a:r>
                    </a:p>
                  </a:txBody>
                  <a:tcPr marT="45696" marB="4569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gn="l">
                        <a:spcBef>
                          <a:spcPct val="20000"/>
                        </a:spcBef>
                        <a:defRPr sz="2800">
                          <a:solidFill>
                            <a:schemeClr val="tx1"/>
                          </a:solidFill>
                          <a:latin typeface="Times New Roman" charset="0"/>
                        </a:defRPr>
                      </a:lvl1pPr>
                      <a:lvl2pPr marL="742950" indent="-285750" algn="l">
                        <a:spcBef>
                          <a:spcPct val="20000"/>
                        </a:spcBef>
                        <a:defRPr sz="2400">
                          <a:solidFill>
                            <a:schemeClr val="tx1"/>
                          </a:solidFill>
                          <a:latin typeface="Times New Roman" charset="0"/>
                        </a:defRPr>
                      </a:lvl2pPr>
                      <a:lvl3pPr marL="1143000" indent="-228600" algn="l">
                        <a:spcBef>
                          <a:spcPct val="20000"/>
                        </a:spcBef>
                        <a:defRPr sz="2000">
                          <a:solidFill>
                            <a:schemeClr val="tx1"/>
                          </a:solidFill>
                          <a:latin typeface="Times New Roman" charset="0"/>
                        </a:defRPr>
                      </a:lvl3pPr>
                      <a:lvl4pPr marL="1600200" indent="-228600" algn="l">
                        <a:spcBef>
                          <a:spcPct val="20000"/>
                        </a:spcBef>
                        <a:defRPr>
                          <a:solidFill>
                            <a:schemeClr val="tx1"/>
                          </a:solidFill>
                          <a:latin typeface="Times New Roman" charset="0"/>
                        </a:defRPr>
                      </a:lvl4pPr>
                      <a:lvl5pPr marL="2057400" indent="-228600" algn="l">
                        <a:spcBef>
                          <a:spcPct val="30000"/>
                        </a:spcBef>
                        <a:buSzPct val="100000"/>
                        <a:defRPr sz="1200">
                          <a:solidFill>
                            <a:schemeClr val="tx1"/>
                          </a:solidFill>
                          <a:latin typeface="Arial" charset="0"/>
                        </a:defRPr>
                      </a:lvl5pPr>
                      <a:lvl6pPr marL="2514600" indent="-228600" eaLnBrk="0" fontAlgn="base" hangingPunct="0">
                        <a:lnSpc>
                          <a:spcPct val="90000"/>
                        </a:lnSpc>
                        <a:spcBef>
                          <a:spcPct val="30000"/>
                        </a:spcBef>
                        <a:spcAft>
                          <a:spcPct val="0"/>
                        </a:spcAft>
                        <a:buSzPct val="100000"/>
                        <a:defRPr sz="1200">
                          <a:solidFill>
                            <a:schemeClr val="tx1"/>
                          </a:solidFill>
                          <a:latin typeface="Arial" charset="0"/>
                        </a:defRPr>
                      </a:lvl6pPr>
                      <a:lvl7pPr marL="2971800" indent="-228600" eaLnBrk="0" fontAlgn="base" hangingPunct="0">
                        <a:lnSpc>
                          <a:spcPct val="90000"/>
                        </a:lnSpc>
                        <a:spcBef>
                          <a:spcPct val="30000"/>
                        </a:spcBef>
                        <a:spcAft>
                          <a:spcPct val="0"/>
                        </a:spcAft>
                        <a:buSzPct val="100000"/>
                        <a:defRPr sz="1200">
                          <a:solidFill>
                            <a:schemeClr val="tx1"/>
                          </a:solidFill>
                          <a:latin typeface="Arial" charset="0"/>
                        </a:defRPr>
                      </a:lvl7pPr>
                      <a:lvl8pPr marL="3429000" indent="-228600" eaLnBrk="0" fontAlgn="base" hangingPunct="0">
                        <a:lnSpc>
                          <a:spcPct val="90000"/>
                        </a:lnSpc>
                        <a:spcBef>
                          <a:spcPct val="30000"/>
                        </a:spcBef>
                        <a:spcAft>
                          <a:spcPct val="0"/>
                        </a:spcAft>
                        <a:buSzPct val="100000"/>
                        <a:defRPr sz="1200">
                          <a:solidFill>
                            <a:schemeClr val="tx1"/>
                          </a:solidFill>
                          <a:latin typeface="Arial" charset="0"/>
                        </a:defRPr>
                      </a:lvl8pPr>
                      <a:lvl9pPr marL="3886200" indent="-228600" eaLnBrk="0" fontAlgn="base" hangingPunct="0">
                        <a:lnSpc>
                          <a:spcPct val="90000"/>
                        </a:lnSpc>
                        <a:spcBef>
                          <a:spcPct val="30000"/>
                        </a:spcBef>
                        <a:spcAft>
                          <a:spcPct val="0"/>
                        </a:spcAft>
                        <a:buSzPct val="100000"/>
                        <a:defRPr sz="12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1200" b="0" i="0" u="none" strike="noStrike" cap="none" normalizeH="0" baseline="0">
                          <a:ln>
                            <a:noFill/>
                          </a:ln>
                          <a:solidFill>
                            <a:srgbClr val="000000"/>
                          </a:solidFill>
                          <a:effectLst/>
                          <a:latin typeface="Times New Roman" charset="0"/>
                        </a:rPr>
                        <a:t>30</a:t>
                      </a:r>
                    </a:p>
                  </a:txBody>
                  <a:tcPr marT="45696" marB="4569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274638">
                <a:tc>
                  <a:txBody>
                    <a:bodyPr/>
                    <a:lstStyle>
                      <a:lvl1pPr algn="l">
                        <a:spcBef>
                          <a:spcPct val="20000"/>
                        </a:spcBef>
                        <a:defRPr sz="2800">
                          <a:solidFill>
                            <a:schemeClr val="tx1"/>
                          </a:solidFill>
                          <a:latin typeface="Times New Roman" charset="0"/>
                        </a:defRPr>
                      </a:lvl1pPr>
                      <a:lvl2pPr marL="742950" indent="-285750" algn="l">
                        <a:spcBef>
                          <a:spcPct val="20000"/>
                        </a:spcBef>
                        <a:defRPr sz="2400">
                          <a:solidFill>
                            <a:schemeClr val="tx1"/>
                          </a:solidFill>
                          <a:latin typeface="Times New Roman" charset="0"/>
                        </a:defRPr>
                      </a:lvl2pPr>
                      <a:lvl3pPr marL="1143000" indent="-228600" algn="l">
                        <a:spcBef>
                          <a:spcPct val="20000"/>
                        </a:spcBef>
                        <a:defRPr sz="2000">
                          <a:solidFill>
                            <a:schemeClr val="tx1"/>
                          </a:solidFill>
                          <a:latin typeface="Times New Roman" charset="0"/>
                        </a:defRPr>
                      </a:lvl3pPr>
                      <a:lvl4pPr marL="1600200" indent="-228600" algn="l">
                        <a:spcBef>
                          <a:spcPct val="20000"/>
                        </a:spcBef>
                        <a:defRPr>
                          <a:solidFill>
                            <a:schemeClr val="tx1"/>
                          </a:solidFill>
                          <a:latin typeface="Times New Roman" charset="0"/>
                        </a:defRPr>
                      </a:lvl4pPr>
                      <a:lvl5pPr marL="2057400" indent="-228600" algn="l">
                        <a:spcBef>
                          <a:spcPct val="30000"/>
                        </a:spcBef>
                        <a:buSzPct val="100000"/>
                        <a:defRPr sz="1200">
                          <a:solidFill>
                            <a:schemeClr val="tx1"/>
                          </a:solidFill>
                          <a:latin typeface="Arial" charset="0"/>
                        </a:defRPr>
                      </a:lvl5pPr>
                      <a:lvl6pPr marL="2514600" indent="-228600" eaLnBrk="0" fontAlgn="base" hangingPunct="0">
                        <a:lnSpc>
                          <a:spcPct val="90000"/>
                        </a:lnSpc>
                        <a:spcBef>
                          <a:spcPct val="30000"/>
                        </a:spcBef>
                        <a:spcAft>
                          <a:spcPct val="0"/>
                        </a:spcAft>
                        <a:buSzPct val="100000"/>
                        <a:defRPr sz="1200">
                          <a:solidFill>
                            <a:schemeClr val="tx1"/>
                          </a:solidFill>
                          <a:latin typeface="Arial" charset="0"/>
                        </a:defRPr>
                      </a:lvl6pPr>
                      <a:lvl7pPr marL="2971800" indent="-228600" eaLnBrk="0" fontAlgn="base" hangingPunct="0">
                        <a:lnSpc>
                          <a:spcPct val="90000"/>
                        </a:lnSpc>
                        <a:spcBef>
                          <a:spcPct val="30000"/>
                        </a:spcBef>
                        <a:spcAft>
                          <a:spcPct val="0"/>
                        </a:spcAft>
                        <a:buSzPct val="100000"/>
                        <a:defRPr sz="1200">
                          <a:solidFill>
                            <a:schemeClr val="tx1"/>
                          </a:solidFill>
                          <a:latin typeface="Arial" charset="0"/>
                        </a:defRPr>
                      </a:lvl7pPr>
                      <a:lvl8pPr marL="3429000" indent="-228600" eaLnBrk="0" fontAlgn="base" hangingPunct="0">
                        <a:lnSpc>
                          <a:spcPct val="90000"/>
                        </a:lnSpc>
                        <a:spcBef>
                          <a:spcPct val="30000"/>
                        </a:spcBef>
                        <a:spcAft>
                          <a:spcPct val="0"/>
                        </a:spcAft>
                        <a:buSzPct val="100000"/>
                        <a:defRPr sz="1200">
                          <a:solidFill>
                            <a:schemeClr val="tx1"/>
                          </a:solidFill>
                          <a:latin typeface="Arial" charset="0"/>
                        </a:defRPr>
                      </a:lvl8pPr>
                      <a:lvl9pPr marL="3886200" indent="-228600" eaLnBrk="0" fontAlgn="base" hangingPunct="0">
                        <a:lnSpc>
                          <a:spcPct val="90000"/>
                        </a:lnSpc>
                        <a:spcBef>
                          <a:spcPct val="30000"/>
                        </a:spcBef>
                        <a:spcAft>
                          <a:spcPct val="0"/>
                        </a:spcAft>
                        <a:buSzPct val="100000"/>
                        <a:defRPr sz="12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x-none" altLang="x-none" sz="1200" b="0" i="0" u="none" strike="noStrike" cap="none" normalizeH="0" baseline="0">
                        <a:ln>
                          <a:noFill/>
                        </a:ln>
                        <a:solidFill>
                          <a:srgbClr val="000000"/>
                        </a:solidFill>
                        <a:effectLst/>
                        <a:latin typeface="Times New Roman" charset="0"/>
                      </a:endParaRPr>
                    </a:p>
                  </a:txBody>
                  <a:tcPr marT="45696" marB="4569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gn="l">
                        <a:spcBef>
                          <a:spcPct val="20000"/>
                        </a:spcBef>
                        <a:defRPr sz="2800">
                          <a:solidFill>
                            <a:schemeClr val="tx1"/>
                          </a:solidFill>
                          <a:latin typeface="Times New Roman" charset="0"/>
                        </a:defRPr>
                      </a:lvl1pPr>
                      <a:lvl2pPr marL="742950" indent="-285750" algn="l">
                        <a:spcBef>
                          <a:spcPct val="20000"/>
                        </a:spcBef>
                        <a:defRPr sz="2400">
                          <a:solidFill>
                            <a:schemeClr val="tx1"/>
                          </a:solidFill>
                          <a:latin typeface="Times New Roman" charset="0"/>
                        </a:defRPr>
                      </a:lvl2pPr>
                      <a:lvl3pPr marL="1143000" indent="-228600" algn="l">
                        <a:spcBef>
                          <a:spcPct val="20000"/>
                        </a:spcBef>
                        <a:defRPr sz="2000">
                          <a:solidFill>
                            <a:schemeClr val="tx1"/>
                          </a:solidFill>
                          <a:latin typeface="Times New Roman" charset="0"/>
                        </a:defRPr>
                      </a:lvl3pPr>
                      <a:lvl4pPr marL="1600200" indent="-228600" algn="l">
                        <a:spcBef>
                          <a:spcPct val="20000"/>
                        </a:spcBef>
                        <a:defRPr>
                          <a:solidFill>
                            <a:schemeClr val="tx1"/>
                          </a:solidFill>
                          <a:latin typeface="Times New Roman" charset="0"/>
                        </a:defRPr>
                      </a:lvl4pPr>
                      <a:lvl5pPr marL="2057400" indent="-228600" algn="l">
                        <a:spcBef>
                          <a:spcPct val="30000"/>
                        </a:spcBef>
                        <a:buSzPct val="100000"/>
                        <a:defRPr sz="1200">
                          <a:solidFill>
                            <a:schemeClr val="tx1"/>
                          </a:solidFill>
                          <a:latin typeface="Arial" charset="0"/>
                        </a:defRPr>
                      </a:lvl5pPr>
                      <a:lvl6pPr marL="2514600" indent="-228600" eaLnBrk="0" fontAlgn="base" hangingPunct="0">
                        <a:lnSpc>
                          <a:spcPct val="90000"/>
                        </a:lnSpc>
                        <a:spcBef>
                          <a:spcPct val="30000"/>
                        </a:spcBef>
                        <a:spcAft>
                          <a:spcPct val="0"/>
                        </a:spcAft>
                        <a:buSzPct val="100000"/>
                        <a:defRPr sz="1200">
                          <a:solidFill>
                            <a:schemeClr val="tx1"/>
                          </a:solidFill>
                          <a:latin typeface="Arial" charset="0"/>
                        </a:defRPr>
                      </a:lvl6pPr>
                      <a:lvl7pPr marL="2971800" indent="-228600" eaLnBrk="0" fontAlgn="base" hangingPunct="0">
                        <a:lnSpc>
                          <a:spcPct val="90000"/>
                        </a:lnSpc>
                        <a:spcBef>
                          <a:spcPct val="30000"/>
                        </a:spcBef>
                        <a:spcAft>
                          <a:spcPct val="0"/>
                        </a:spcAft>
                        <a:buSzPct val="100000"/>
                        <a:defRPr sz="1200">
                          <a:solidFill>
                            <a:schemeClr val="tx1"/>
                          </a:solidFill>
                          <a:latin typeface="Arial" charset="0"/>
                        </a:defRPr>
                      </a:lvl7pPr>
                      <a:lvl8pPr marL="3429000" indent="-228600" eaLnBrk="0" fontAlgn="base" hangingPunct="0">
                        <a:lnSpc>
                          <a:spcPct val="90000"/>
                        </a:lnSpc>
                        <a:spcBef>
                          <a:spcPct val="30000"/>
                        </a:spcBef>
                        <a:spcAft>
                          <a:spcPct val="0"/>
                        </a:spcAft>
                        <a:buSzPct val="100000"/>
                        <a:defRPr sz="1200">
                          <a:solidFill>
                            <a:schemeClr val="tx1"/>
                          </a:solidFill>
                          <a:latin typeface="Arial" charset="0"/>
                        </a:defRPr>
                      </a:lvl8pPr>
                      <a:lvl9pPr marL="3886200" indent="-228600" eaLnBrk="0" fontAlgn="base" hangingPunct="0">
                        <a:lnSpc>
                          <a:spcPct val="90000"/>
                        </a:lnSpc>
                        <a:spcBef>
                          <a:spcPct val="30000"/>
                        </a:spcBef>
                        <a:spcAft>
                          <a:spcPct val="0"/>
                        </a:spcAft>
                        <a:buSzPct val="100000"/>
                        <a:defRPr sz="12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1200" b="0" i="0" u="none" strike="noStrike" cap="none" normalizeH="0" baseline="0">
                          <a:ln>
                            <a:noFill/>
                          </a:ln>
                          <a:solidFill>
                            <a:srgbClr val="000000"/>
                          </a:solidFill>
                          <a:effectLst/>
                          <a:latin typeface="Times New Roman" charset="0"/>
                        </a:rPr>
                        <a:t>∑f = 120</a:t>
                      </a:r>
                    </a:p>
                  </a:txBody>
                  <a:tcPr marT="45696" marB="4569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bl>
          </a:graphicData>
        </a:graphic>
      </p:graphicFrame>
      <p:graphicFrame>
        <p:nvGraphicFramePr>
          <p:cNvPr id="6146" name="Object 2"/>
          <p:cNvGraphicFramePr>
            <a:graphicFrameLocks noChangeAspect="1"/>
          </p:cNvGraphicFramePr>
          <p:nvPr/>
        </p:nvGraphicFramePr>
        <p:xfrm>
          <a:off x="2438400" y="5334000"/>
          <a:ext cx="4095750" cy="628650"/>
        </p:xfrm>
        <a:graphic>
          <a:graphicData uri="http://schemas.openxmlformats.org/presentationml/2006/ole">
            <mc:AlternateContent xmlns:mc="http://schemas.openxmlformats.org/markup-compatibility/2006">
              <mc:Choice xmlns:v="urn:schemas-microsoft-com:vml" Requires="v">
                <p:oleObj spid="_x0000_s25604" name="Equation" r:id="rId3" imgW="2730500" imgH="419100" progId="Equation.3">
                  <p:embed/>
                </p:oleObj>
              </mc:Choice>
              <mc:Fallback>
                <p:oleObj name="Equation" r:id="rId3" imgW="27305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5334000"/>
                        <a:ext cx="4095750" cy="62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3372482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148">
                                            <p:txEl>
                                              <p:pRg st="8" end="8"/>
                                            </p:txEl>
                                          </p:spTgt>
                                        </p:tgtEl>
                                        <p:attrNameLst>
                                          <p:attrName>style.visibility</p:attrName>
                                        </p:attrNameLst>
                                      </p:cBhvr>
                                      <p:to>
                                        <p:strVal val="visible"/>
                                      </p:to>
                                    </p:set>
                                    <p:animEffect transition="in" filter="wipe(down)">
                                      <p:cBhvr>
                                        <p:cTn id="7" dur="500"/>
                                        <p:tgtEl>
                                          <p:spTgt spid="6148">
                                            <p:txEl>
                                              <p:pRg st="8" end="8"/>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wipe(down)">
                                      <p:cBhvr>
                                        <p:cTn id="12" dur="500"/>
                                        <p:tgtEl>
                                          <p:spTgt spid="61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6148">
                                            <p:txEl>
                                              <p:pRg st="12" end="12"/>
                                            </p:txEl>
                                          </p:spTgt>
                                        </p:tgtEl>
                                        <p:attrNameLst>
                                          <p:attrName>style.visibility</p:attrName>
                                        </p:attrNameLst>
                                      </p:cBhvr>
                                      <p:to>
                                        <p:strVal val="visible"/>
                                      </p:to>
                                    </p:set>
                                    <p:animEffect transition="in" filter="wipe(down)">
                                      <p:cBhvr>
                                        <p:cTn id="17" dur="500"/>
                                        <p:tgtEl>
                                          <p:spTgt spid="614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1143000" y="762000"/>
            <a:ext cx="716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endParaRPr lang="en-US" altLang="en-US"/>
          </a:p>
        </p:txBody>
      </p:sp>
      <p:sp>
        <p:nvSpPr>
          <p:cNvPr id="8195" name="Rectangle 3"/>
          <p:cNvSpPr>
            <a:spLocks noChangeArrowheads="1"/>
          </p:cNvSpPr>
          <p:nvPr/>
        </p:nvSpPr>
        <p:spPr bwMode="auto">
          <a:xfrm>
            <a:off x="1143000" y="2133600"/>
            <a:ext cx="7162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endParaRPr lang="en-US" altLang="en-US"/>
          </a:p>
        </p:txBody>
      </p:sp>
      <p:sp>
        <p:nvSpPr>
          <p:cNvPr id="8196" name="Rectangle 4"/>
          <p:cNvSpPr>
            <a:spLocks noChangeArrowheads="1"/>
          </p:cNvSpPr>
          <p:nvPr/>
        </p:nvSpPr>
        <p:spPr bwMode="auto">
          <a:xfrm>
            <a:off x="0" y="3581400"/>
            <a:ext cx="8915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endParaRPr lang="en-US" altLang="en-US"/>
          </a:p>
        </p:txBody>
      </p:sp>
      <p:sp>
        <p:nvSpPr>
          <p:cNvPr id="8197" name="Rectangle 5"/>
          <p:cNvSpPr>
            <a:spLocks noChangeArrowheads="1"/>
          </p:cNvSpPr>
          <p:nvPr/>
        </p:nvSpPr>
        <p:spPr bwMode="auto">
          <a:xfrm>
            <a:off x="692150" y="127000"/>
            <a:ext cx="7993063" cy="1320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r>
              <a:rPr lang="en-US" altLang="en-US" sz="4000" b="0" dirty="0"/>
              <a:t>Basic Rules for  </a:t>
            </a:r>
          </a:p>
          <a:p>
            <a:r>
              <a:rPr lang="en-US" altLang="en-US" sz="4000" b="0" dirty="0"/>
              <a:t>Computing Probability </a:t>
            </a:r>
            <a:r>
              <a:rPr lang="en-US" altLang="en-US" sz="3200" b="0" dirty="0"/>
              <a:t>- continued</a:t>
            </a:r>
            <a:endParaRPr lang="en-US" altLang="en-US" sz="4000" b="0" dirty="0"/>
          </a:p>
        </p:txBody>
      </p:sp>
      <p:sp>
        <p:nvSpPr>
          <p:cNvPr id="8198" name="Rectangle 6"/>
          <p:cNvSpPr>
            <a:spLocks noGrp="1" noChangeArrowheads="1"/>
          </p:cNvSpPr>
          <p:nvPr>
            <p:ph type="body" idx="4294967295"/>
          </p:nvPr>
        </p:nvSpPr>
        <p:spPr bwMode="auto">
          <a:xfrm>
            <a:off x="457200" y="1587500"/>
            <a:ext cx="8610600" cy="2209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ormAutofit fontScale="92500" lnSpcReduction="10000"/>
          </a:bodyPr>
          <a:lstStyle/>
          <a:p>
            <a:pPr marL="285750" indent="-285750">
              <a:lnSpc>
                <a:spcPct val="95000"/>
              </a:lnSpc>
              <a:spcBef>
                <a:spcPct val="30000"/>
              </a:spcBef>
              <a:buFontTx/>
              <a:buNone/>
            </a:pPr>
            <a:r>
              <a:rPr lang="en-US" altLang="en-US" sz="3600" dirty="0"/>
              <a:t>Rule 2: </a:t>
            </a:r>
            <a:r>
              <a:rPr lang="en-US" altLang="en-US" dirty="0"/>
              <a:t>Classical Approach to Probability  	</a:t>
            </a:r>
            <a:r>
              <a:rPr lang="en-US" altLang="en-US" sz="2800" dirty="0"/>
              <a:t>(Requires Equally Likely Outcomes)</a:t>
            </a:r>
            <a:endParaRPr lang="en-US" altLang="en-US" dirty="0"/>
          </a:p>
          <a:p>
            <a:pPr marL="285750" indent="-285750">
              <a:lnSpc>
                <a:spcPct val="95000"/>
              </a:lnSpc>
              <a:spcBef>
                <a:spcPct val="30000"/>
              </a:spcBef>
              <a:buFontTx/>
              <a:buNone/>
            </a:pPr>
            <a:r>
              <a:rPr lang="en-US" altLang="en-US" sz="2800" dirty="0"/>
              <a:t>	Assume that a given procedure has </a:t>
            </a:r>
            <a:r>
              <a:rPr lang="en-US" altLang="en-US" i="1" dirty="0"/>
              <a:t>n</a:t>
            </a:r>
            <a:r>
              <a:rPr lang="en-US" altLang="en-US" sz="2800" dirty="0"/>
              <a:t> different simple events and that each of those simple events has an equal chance of occurring.  If event </a:t>
            </a:r>
            <a:r>
              <a:rPr lang="en-US" altLang="en-US" sz="2800" i="1" dirty="0"/>
              <a:t>A</a:t>
            </a:r>
            <a:r>
              <a:rPr lang="en-US" altLang="en-US" sz="2800" dirty="0"/>
              <a:t> can occur in </a:t>
            </a:r>
            <a:r>
              <a:rPr lang="en-US" altLang="en-US" sz="2800" i="1" dirty="0"/>
              <a:t>s</a:t>
            </a:r>
            <a:r>
              <a:rPr lang="en-US" altLang="en-US" sz="2800" dirty="0"/>
              <a:t> of these </a:t>
            </a:r>
            <a:r>
              <a:rPr lang="en-US" altLang="en-US" sz="2800" i="1" dirty="0"/>
              <a:t>n</a:t>
            </a:r>
            <a:r>
              <a:rPr lang="en-US" altLang="en-US" sz="2800" dirty="0"/>
              <a:t> ways, then</a:t>
            </a:r>
            <a:endParaRPr lang="en-US" altLang="en-US" dirty="0"/>
          </a:p>
          <a:p>
            <a:pPr marL="285750" indent="-285750">
              <a:lnSpc>
                <a:spcPct val="90000"/>
              </a:lnSpc>
              <a:spcBef>
                <a:spcPct val="30000"/>
              </a:spcBef>
              <a:buFontTx/>
              <a:buNone/>
            </a:pPr>
            <a:endParaRPr lang="en-US" altLang="en-US" b="1" dirty="0">
              <a:latin typeface="Arial" charset="0"/>
            </a:endParaRPr>
          </a:p>
        </p:txBody>
      </p:sp>
      <p:sp>
        <p:nvSpPr>
          <p:cNvPr id="8199" name="Rectangle 7"/>
          <p:cNvSpPr>
            <a:spLocks noChangeArrowheads="1"/>
          </p:cNvSpPr>
          <p:nvPr/>
        </p:nvSpPr>
        <p:spPr bwMode="auto">
          <a:xfrm>
            <a:off x="303213" y="4848225"/>
            <a:ext cx="2106612"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pPr algn="l"/>
            <a:r>
              <a:rPr lang="en-US" altLang="en-US" sz="5400" i="1">
                <a:solidFill>
                  <a:schemeClr val="hlink"/>
                </a:solidFill>
              </a:rPr>
              <a:t>P</a:t>
            </a:r>
            <a:r>
              <a:rPr lang="en-US" altLang="en-US" sz="5400">
                <a:solidFill>
                  <a:schemeClr val="hlink"/>
                </a:solidFill>
              </a:rPr>
              <a:t>(</a:t>
            </a:r>
            <a:r>
              <a:rPr lang="en-US" altLang="en-US" sz="5400" i="1">
                <a:solidFill>
                  <a:schemeClr val="hlink"/>
                </a:solidFill>
              </a:rPr>
              <a:t>A</a:t>
            </a:r>
            <a:r>
              <a:rPr lang="en-US" altLang="en-US" sz="5400">
                <a:solidFill>
                  <a:schemeClr val="hlink"/>
                </a:solidFill>
              </a:rPr>
              <a:t>) </a:t>
            </a:r>
            <a:r>
              <a:rPr lang="en-US" altLang="en-US" sz="4400">
                <a:solidFill>
                  <a:schemeClr val="hlink"/>
                </a:solidFill>
              </a:rPr>
              <a:t>=</a:t>
            </a:r>
          </a:p>
        </p:txBody>
      </p:sp>
      <p:sp>
        <p:nvSpPr>
          <p:cNvPr id="8200" name="Rectangle 8"/>
          <p:cNvSpPr>
            <a:spLocks noChangeArrowheads="1"/>
          </p:cNvSpPr>
          <p:nvPr/>
        </p:nvSpPr>
        <p:spPr bwMode="auto">
          <a:xfrm>
            <a:off x="3846513" y="4848225"/>
            <a:ext cx="50228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pPr algn="l"/>
            <a:r>
              <a:rPr lang="en-US" altLang="en-US" sz="2800">
                <a:solidFill>
                  <a:schemeClr val="hlink"/>
                </a:solidFill>
              </a:rPr>
              <a:t>number of ways </a:t>
            </a:r>
            <a:r>
              <a:rPr lang="en-US" altLang="en-US" sz="2800" i="1">
                <a:solidFill>
                  <a:schemeClr val="hlink"/>
                </a:solidFill>
              </a:rPr>
              <a:t>A</a:t>
            </a:r>
            <a:r>
              <a:rPr lang="en-US" altLang="en-US" sz="2800">
                <a:solidFill>
                  <a:schemeClr val="hlink"/>
                </a:solidFill>
              </a:rPr>
              <a:t> can occur</a:t>
            </a:r>
          </a:p>
        </p:txBody>
      </p:sp>
      <p:sp>
        <p:nvSpPr>
          <p:cNvPr id="8201" name="Rectangle 9"/>
          <p:cNvSpPr>
            <a:spLocks noChangeArrowheads="1"/>
          </p:cNvSpPr>
          <p:nvPr/>
        </p:nvSpPr>
        <p:spPr bwMode="auto">
          <a:xfrm>
            <a:off x="3957638" y="5362575"/>
            <a:ext cx="46640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r>
              <a:rPr lang="en-US" altLang="en-US" sz="2800">
                <a:solidFill>
                  <a:schemeClr val="hlink"/>
                </a:solidFill>
              </a:rPr>
              <a:t>number of different simple events</a:t>
            </a:r>
          </a:p>
        </p:txBody>
      </p:sp>
      <p:sp>
        <p:nvSpPr>
          <p:cNvPr id="8202" name="Line 10"/>
          <p:cNvSpPr>
            <a:spLocks noChangeShapeType="1"/>
          </p:cNvSpPr>
          <p:nvPr/>
        </p:nvSpPr>
        <p:spPr bwMode="auto">
          <a:xfrm>
            <a:off x="3835400" y="5295900"/>
            <a:ext cx="5080000"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3" name="Line 11"/>
          <p:cNvSpPr>
            <a:spLocks noChangeShapeType="1"/>
          </p:cNvSpPr>
          <p:nvPr/>
        </p:nvSpPr>
        <p:spPr bwMode="auto">
          <a:xfrm>
            <a:off x="2463800" y="5314950"/>
            <a:ext cx="660400"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4" name="Rectangle 12"/>
          <p:cNvSpPr>
            <a:spLocks noChangeArrowheads="1"/>
          </p:cNvSpPr>
          <p:nvPr/>
        </p:nvSpPr>
        <p:spPr bwMode="auto">
          <a:xfrm>
            <a:off x="2517775" y="4595813"/>
            <a:ext cx="56197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pPr algn="l"/>
            <a:r>
              <a:rPr lang="en-US" altLang="en-US" sz="5400" i="1">
                <a:solidFill>
                  <a:schemeClr val="hlink"/>
                </a:solidFill>
              </a:rPr>
              <a:t>s</a:t>
            </a:r>
          </a:p>
        </p:txBody>
      </p:sp>
      <p:sp>
        <p:nvSpPr>
          <p:cNvPr id="8205" name="Rectangle 13"/>
          <p:cNvSpPr>
            <a:spLocks noChangeArrowheads="1"/>
          </p:cNvSpPr>
          <p:nvPr/>
        </p:nvSpPr>
        <p:spPr bwMode="auto">
          <a:xfrm>
            <a:off x="2538413" y="5178425"/>
            <a:ext cx="60007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pPr algn="l"/>
            <a:r>
              <a:rPr lang="en-US" altLang="en-US" sz="5400" i="1">
                <a:solidFill>
                  <a:schemeClr val="hlink"/>
                </a:solidFill>
              </a:rPr>
              <a:t>n</a:t>
            </a:r>
          </a:p>
        </p:txBody>
      </p:sp>
      <p:sp>
        <p:nvSpPr>
          <p:cNvPr id="8206" name="Rectangle 14"/>
          <p:cNvSpPr>
            <a:spLocks noChangeArrowheads="1"/>
          </p:cNvSpPr>
          <p:nvPr/>
        </p:nvSpPr>
        <p:spPr bwMode="auto">
          <a:xfrm>
            <a:off x="3302000" y="4951413"/>
            <a:ext cx="5080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r>
              <a:rPr lang="en-US" altLang="en-US" sz="4400">
                <a:solidFill>
                  <a:schemeClr val="hlink"/>
                </a:solidFill>
              </a:rPr>
              <a:t>=</a:t>
            </a:r>
          </a:p>
        </p:txBody>
      </p:sp>
    </p:spTree>
    <p:extLst>
      <p:ext uri="{BB962C8B-B14F-4D97-AF65-F5344CB8AC3E}">
        <p14:creationId xmlns:p14="http://schemas.microsoft.com/office/powerpoint/2010/main" val="921791633"/>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a:t>Example</a:t>
            </a:r>
          </a:p>
        </p:txBody>
      </p:sp>
      <p:sp>
        <p:nvSpPr>
          <p:cNvPr id="9219" name="Rectangle 3"/>
          <p:cNvSpPr>
            <a:spLocks noGrp="1" noChangeArrowheads="1"/>
          </p:cNvSpPr>
          <p:nvPr>
            <p:ph type="body" idx="1"/>
          </p:nvPr>
        </p:nvSpPr>
        <p:spPr bwMode="auto">
          <a:xfrm>
            <a:off x="533400" y="1676400"/>
            <a:ext cx="8140700" cy="4530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a:t>A die is rolled. Find the probability of rolling</a:t>
            </a:r>
          </a:p>
          <a:p>
            <a:pPr eaLnBrk="1" hangingPunct="1"/>
            <a:r>
              <a:rPr lang="en-US" altLang="en-US" dirty="0"/>
              <a:t>a) a 2.</a:t>
            </a:r>
          </a:p>
          <a:p>
            <a:pPr eaLnBrk="1" hangingPunct="1"/>
            <a:r>
              <a:rPr lang="en-US" altLang="en-US" dirty="0"/>
              <a:t>b) an odd number.</a:t>
            </a:r>
          </a:p>
          <a:p>
            <a:pPr eaLnBrk="1" hangingPunct="1"/>
            <a:r>
              <a:rPr lang="en-US" altLang="en-US" dirty="0"/>
              <a:t>c) a number less than 4.</a:t>
            </a:r>
          </a:p>
          <a:p>
            <a:pPr eaLnBrk="1" hangingPunct="1"/>
            <a:r>
              <a:rPr lang="en-US" altLang="en-US" dirty="0"/>
              <a:t>d) an 8.</a:t>
            </a:r>
          </a:p>
          <a:p>
            <a:pPr eaLnBrk="1" hangingPunct="1"/>
            <a:r>
              <a:rPr lang="en-US" altLang="en-US" dirty="0"/>
              <a:t>e) a number less than 9.</a:t>
            </a:r>
          </a:p>
        </p:txBody>
      </p:sp>
    </p:spTree>
    <p:extLst>
      <p:ext uri="{BB962C8B-B14F-4D97-AF65-F5344CB8AC3E}">
        <p14:creationId xmlns:p14="http://schemas.microsoft.com/office/powerpoint/2010/main" val="11461061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Grp="1" noChangeArrowheads="1"/>
          </p:cNvSpPr>
          <p:nvPr>
            <p:ph type="title"/>
          </p:nvPr>
        </p:nvSpPr>
        <p:spPr/>
        <p:txBody>
          <a:bodyPr/>
          <a:lstStyle/>
          <a:p>
            <a:pPr eaLnBrk="1" hangingPunct="1"/>
            <a:r>
              <a:rPr lang="en-US" altLang="en-US" sz="2400"/>
              <a:t>Solutions: There are six equally likely outcomes: 1, 2, 3, 4, 5, and 6. </a:t>
            </a:r>
          </a:p>
        </p:txBody>
      </p:sp>
      <p:sp>
        <p:nvSpPr>
          <p:cNvPr id="10243"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pPr eaLnBrk="1" hangingPunct="1">
              <a:lnSpc>
                <a:spcPct val="90000"/>
              </a:lnSpc>
            </a:pPr>
            <a:r>
              <a:rPr lang="en-US" altLang="en-US"/>
              <a:t>a)</a:t>
            </a:r>
          </a:p>
          <a:p>
            <a:pPr eaLnBrk="1" hangingPunct="1">
              <a:lnSpc>
                <a:spcPct val="90000"/>
              </a:lnSpc>
            </a:pPr>
            <a:endParaRPr lang="en-US" altLang="en-US"/>
          </a:p>
          <a:p>
            <a:pPr eaLnBrk="1" hangingPunct="1">
              <a:lnSpc>
                <a:spcPct val="90000"/>
              </a:lnSpc>
            </a:pPr>
            <a:endParaRPr lang="en-US" altLang="en-US"/>
          </a:p>
          <a:p>
            <a:pPr eaLnBrk="1" hangingPunct="1">
              <a:lnSpc>
                <a:spcPct val="90000"/>
              </a:lnSpc>
            </a:pPr>
            <a:r>
              <a:rPr lang="en-US" altLang="en-US"/>
              <a:t>b)  There are three ways an odd number can 	occur 1, 3 or 5.</a:t>
            </a:r>
          </a:p>
          <a:p>
            <a:pPr eaLnBrk="1" hangingPunct="1">
              <a:lnSpc>
                <a:spcPct val="90000"/>
              </a:lnSpc>
            </a:pPr>
            <a:endParaRPr lang="en-US" altLang="en-US"/>
          </a:p>
          <a:p>
            <a:pPr eaLnBrk="1" hangingPunct="1">
              <a:lnSpc>
                <a:spcPct val="90000"/>
              </a:lnSpc>
            </a:pPr>
            <a:endParaRPr lang="en-US" altLang="en-US"/>
          </a:p>
          <a:p>
            <a:pPr eaLnBrk="1" hangingPunct="1">
              <a:lnSpc>
                <a:spcPct val="90000"/>
              </a:lnSpc>
            </a:pPr>
            <a:r>
              <a:rPr lang="en-US" altLang="en-US"/>
              <a:t>c) Three numbers are less than 4.</a:t>
            </a:r>
          </a:p>
          <a:p>
            <a:pPr eaLnBrk="1" hangingPunct="1">
              <a:lnSpc>
                <a:spcPct val="90000"/>
              </a:lnSpc>
              <a:buFont typeface="Wingdings" charset="2"/>
              <a:buNone/>
            </a:pPr>
            <a:r>
              <a:rPr lang="en-US" altLang="en-US"/>
              <a:t>	</a:t>
            </a:r>
          </a:p>
        </p:txBody>
      </p:sp>
      <p:graphicFrame>
        <p:nvGraphicFramePr>
          <p:cNvPr id="10244" name="Object 1024"/>
          <p:cNvGraphicFramePr>
            <a:graphicFrameLocks noChangeAspect="1"/>
          </p:cNvGraphicFramePr>
          <p:nvPr/>
        </p:nvGraphicFramePr>
        <p:xfrm>
          <a:off x="620713" y="2087563"/>
          <a:ext cx="8053387" cy="952500"/>
        </p:xfrm>
        <a:graphic>
          <a:graphicData uri="http://schemas.openxmlformats.org/presentationml/2006/ole">
            <mc:AlternateContent xmlns:mc="http://schemas.openxmlformats.org/markup-compatibility/2006">
              <mc:Choice xmlns:v="urn:schemas-microsoft-com:vml" Requires="v">
                <p:oleObj spid="_x0000_s30727" name="Equation" r:id="rId4" imgW="8051800" imgH="952500" progId="Equation.DSMT4">
                  <p:embed/>
                </p:oleObj>
              </mc:Choice>
              <mc:Fallback>
                <p:oleObj name="Equation" r:id="rId4" imgW="8051800" imgH="9525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13" y="2087563"/>
                        <a:ext cx="8053387"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245" name="Object 1025"/>
          <p:cNvGraphicFramePr>
            <a:graphicFrameLocks noChangeAspect="1"/>
          </p:cNvGraphicFramePr>
          <p:nvPr/>
        </p:nvGraphicFramePr>
        <p:xfrm>
          <a:off x="3429000" y="3810000"/>
          <a:ext cx="2349500" cy="889000"/>
        </p:xfrm>
        <a:graphic>
          <a:graphicData uri="http://schemas.openxmlformats.org/presentationml/2006/ole">
            <mc:AlternateContent xmlns:mc="http://schemas.openxmlformats.org/markup-compatibility/2006">
              <mc:Choice xmlns:v="urn:schemas-microsoft-com:vml" Requires="v">
                <p:oleObj spid="_x0000_s30728" name="Equation" r:id="rId6" imgW="2349500" imgH="889000" progId="Equation.DSMT4">
                  <p:embed/>
                </p:oleObj>
              </mc:Choice>
              <mc:Fallback>
                <p:oleObj name="Equation" r:id="rId6" imgW="2349500" imgH="8890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9000" y="3810000"/>
                        <a:ext cx="2349500"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246" name="Object 1026"/>
          <p:cNvGraphicFramePr>
            <a:graphicFrameLocks noChangeAspect="1"/>
          </p:cNvGraphicFramePr>
          <p:nvPr/>
        </p:nvGraphicFramePr>
        <p:xfrm>
          <a:off x="2362200" y="5410200"/>
          <a:ext cx="4724400" cy="889000"/>
        </p:xfrm>
        <a:graphic>
          <a:graphicData uri="http://schemas.openxmlformats.org/presentationml/2006/ole">
            <mc:AlternateContent xmlns:mc="http://schemas.openxmlformats.org/markup-compatibility/2006">
              <mc:Choice xmlns:v="urn:schemas-microsoft-com:vml" Requires="v">
                <p:oleObj spid="_x0000_s30729" name="Equation" r:id="rId8" imgW="4724400" imgH="889000" progId="Equation.DSMT4">
                  <p:embed/>
                </p:oleObj>
              </mc:Choice>
              <mc:Fallback>
                <p:oleObj name="Equation" r:id="rId8" imgW="4724400" imgH="8890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62200" y="5410200"/>
                        <a:ext cx="4724400"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7476597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endParaRPr lang="en-US" altLang="en-US"/>
          </a:p>
          <a:p>
            <a:pPr eaLnBrk="1" hangingPunct="1"/>
            <a:r>
              <a:rPr lang="en-US" altLang="en-US"/>
              <a:t>d) There are no outcomes that will result in     	an 8.</a:t>
            </a:r>
          </a:p>
          <a:p>
            <a:pPr eaLnBrk="1" hangingPunct="1"/>
            <a:endParaRPr lang="en-US" altLang="en-US"/>
          </a:p>
          <a:p>
            <a:pPr eaLnBrk="1" hangingPunct="1"/>
            <a:endParaRPr lang="en-US" altLang="en-US"/>
          </a:p>
          <a:p>
            <a:pPr eaLnBrk="1" hangingPunct="1"/>
            <a:r>
              <a:rPr lang="en-US" altLang="en-US"/>
              <a:t>e) All outcomes are less than 9. The event</a:t>
            </a:r>
            <a:br>
              <a:rPr lang="en-US" altLang="en-US"/>
            </a:br>
            <a:r>
              <a:rPr lang="en-US" altLang="en-US"/>
              <a:t>    must occur and the probability is 1.</a:t>
            </a:r>
          </a:p>
        </p:txBody>
      </p:sp>
      <p:sp>
        <p:nvSpPr>
          <p:cNvPr id="11267" name="Rectangle 2"/>
          <p:cNvSpPr>
            <a:spLocks noGrp="1" noChangeArrowheads="1"/>
          </p:cNvSpPr>
          <p:nvPr>
            <p:ph type="title"/>
          </p:nvPr>
        </p:nvSpPr>
        <p:spPr>
          <a:xfrm>
            <a:off x="533400" y="277813"/>
            <a:ext cx="8559800" cy="1139825"/>
          </a:xfrm>
        </p:spPr>
        <p:txBody>
          <a:bodyPr/>
          <a:lstStyle/>
          <a:p>
            <a:pPr eaLnBrk="1" hangingPunct="1"/>
            <a:r>
              <a:rPr lang="en-US" altLang="en-US" sz="2800"/>
              <a:t>Solutions: There are six equally likely outcomes: 1, 2, 3, 4, 5, and 6. continued</a:t>
            </a:r>
          </a:p>
        </p:txBody>
      </p:sp>
      <p:graphicFrame>
        <p:nvGraphicFramePr>
          <p:cNvPr id="11268" name="Object 0"/>
          <p:cNvGraphicFramePr>
            <a:graphicFrameLocks noChangeAspect="1"/>
          </p:cNvGraphicFramePr>
          <p:nvPr/>
        </p:nvGraphicFramePr>
        <p:xfrm>
          <a:off x="2133600" y="2971800"/>
          <a:ext cx="5132388" cy="889000"/>
        </p:xfrm>
        <a:graphic>
          <a:graphicData uri="http://schemas.openxmlformats.org/presentationml/2006/ole">
            <mc:AlternateContent xmlns:mc="http://schemas.openxmlformats.org/markup-compatibility/2006">
              <mc:Choice xmlns:v="urn:schemas-microsoft-com:vml" Requires="v">
                <p:oleObj spid="_x0000_s32771" name="Equation" r:id="rId4" imgW="5130800" imgH="889000" progId="Equation.DSMT4">
                  <p:embed/>
                </p:oleObj>
              </mc:Choice>
              <mc:Fallback>
                <p:oleObj name="Equation" r:id="rId4" imgW="5130800" imgH="8890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971800"/>
                        <a:ext cx="5132388"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98797216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1143000" y="762000"/>
            <a:ext cx="716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endParaRPr lang="en-US" altLang="en-US"/>
          </a:p>
        </p:txBody>
      </p:sp>
      <p:sp>
        <p:nvSpPr>
          <p:cNvPr id="16387" name="Rectangle 4"/>
          <p:cNvSpPr>
            <a:spLocks noChangeArrowheads="1"/>
          </p:cNvSpPr>
          <p:nvPr/>
        </p:nvSpPr>
        <p:spPr bwMode="auto">
          <a:xfrm>
            <a:off x="0" y="3581400"/>
            <a:ext cx="8915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endParaRPr lang="en-US" altLang="en-US"/>
          </a:p>
        </p:txBody>
      </p:sp>
      <p:sp>
        <p:nvSpPr>
          <p:cNvPr id="16388" name="Rectangle 5"/>
          <p:cNvSpPr>
            <a:spLocks noChangeArrowheads="1"/>
          </p:cNvSpPr>
          <p:nvPr/>
        </p:nvSpPr>
        <p:spPr bwMode="auto">
          <a:xfrm>
            <a:off x="608013" y="158750"/>
            <a:ext cx="8104187" cy="1320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r>
              <a:rPr lang="en-US" altLang="en-US" sz="4000" b="0" dirty="0">
                <a:latin typeface="+mn-lt"/>
              </a:rPr>
              <a:t>Basic Rules for  </a:t>
            </a:r>
          </a:p>
          <a:p>
            <a:r>
              <a:rPr lang="en-US" altLang="en-US" sz="4000" b="0" dirty="0">
                <a:latin typeface="+mn-lt"/>
              </a:rPr>
              <a:t>Computing Probability </a:t>
            </a:r>
            <a:r>
              <a:rPr lang="en-US" altLang="en-US" sz="3200" b="0" dirty="0">
                <a:latin typeface="+mn-lt"/>
              </a:rPr>
              <a:t>- continued</a:t>
            </a:r>
          </a:p>
        </p:txBody>
      </p:sp>
      <p:sp>
        <p:nvSpPr>
          <p:cNvPr id="16389" name="Rectangle 6"/>
          <p:cNvSpPr>
            <a:spLocks noGrp="1" noChangeArrowheads="1"/>
          </p:cNvSpPr>
          <p:nvPr>
            <p:ph type="body" idx="4294967295"/>
          </p:nvPr>
        </p:nvSpPr>
        <p:spPr bwMode="auto">
          <a:xfrm>
            <a:off x="533400" y="1981200"/>
            <a:ext cx="8458200" cy="2209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285750" indent="-285750">
              <a:lnSpc>
                <a:spcPct val="95000"/>
              </a:lnSpc>
              <a:spcBef>
                <a:spcPct val="30000"/>
              </a:spcBef>
              <a:buFontTx/>
              <a:buNone/>
            </a:pPr>
            <a:r>
              <a:rPr lang="en-US" altLang="en-US" sz="4000" dirty="0"/>
              <a:t>Rule 3: </a:t>
            </a:r>
            <a:r>
              <a:rPr lang="en-US" altLang="en-US" sz="3600" dirty="0"/>
              <a:t>Subjective Probabilities</a:t>
            </a:r>
            <a:endParaRPr lang="en-US" altLang="en-US" sz="3600" u="sng" dirty="0"/>
          </a:p>
          <a:p>
            <a:pPr marL="285750" indent="-285750">
              <a:lnSpc>
                <a:spcPct val="120000"/>
              </a:lnSpc>
              <a:spcBef>
                <a:spcPct val="30000"/>
              </a:spcBef>
              <a:buSzPct val="150000"/>
              <a:buFontTx/>
              <a:buNone/>
            </a:pPr>
            <a:r>
              <a:rPr lang="en-US" altLang="en-US" b="1" dirty="0">
                <a:latin typeface="Arial" charset="0"/>
              </a:rPr>
              <a:t>   </a:t>
            </a:r>
            <a:endParaRPr lang="en-US" altLang="en-US" sz="3600" b="1" dirty="0">
              <a:latin typeface="Arial" charset="0"/>
            </a:endParaRPr>
          </a:p>
        </p:txBody>
      </p:sp>
      <p:sp>
        <p:nvSpPr>
          <p:cNvPr id="16390" name="Text Box 7"/>
          <p:cNvSpPr txBox="1">
            <a:spLocks noChangeArrowheads="1"/>
          </p:cNvSpPr>
          <p:nvPr/>
        </p:nvSpPr>
        <p:spPr bwMode="auto">
          <a:xfrm>
            <a:off x="914400" y="2743200"/>
            <a:ext cx="7848600" cy="2603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pPr algn="l">
              <a:lnSpc>
                <a:spcPct val="120000"/>
              </a:lnSpc>
              <a:spcBef>
                <a:spcPct val="30000"/>
              </a:spcBef>
              <a:buSzPct val="150000"/>
            </a:pPr>
            <a:r>
              <a:rPr lang="en-US" altLang="en-US" sz="3200" b="0" i="1" dirty="0">
                <a:latin typeface="+mn-lt"/>
              </a:rPr>
              <a:t>P</a:t>
            </a:r>
            <a:r>
              <a:rPr lang="en-US" altLang="en-US" sz="3200" b="0" dirty="0">
                <a:latin typeface="+mn-lt"/>
              </a:rPr>
              <a:t>(</a:t>
            </a:r>
            <a:r>
              <a:rPr lang="en-US" altLang="en-US" sz="3200" b="0" i="1" dirty="0">
                <a:latin typeface="+mn-lt"/>
              </a:rPr>
              <a:t>A</a:t>
            </a:r>
            <a:r>
              <a:rPr lang="en-US" altLang="en-US" sz="3200" b="0" dirty="0">
                <a:latin typeface="+mn-lt"/>
              </a:rPr>
              <a:t>), the probability of event </a:t>
            </a:r>
            <a:r>
              <a:rPr lang="en-US" altLang="en-US" sz="3200" b="0" i="1" dirty="0">
                <a:latin typeface="+mn-lt"/>
              </a:rPr>
              <a:t>A</a:t>
            </a:r>
            <a:r>
              <a:rPr lang="en-US" altLang="en-US" sz="3200" b="0" dirty="0">
                <a:latin typeface="+mn-lt"/>
              </a:rPr>
              <a:t>, is estimated by using knowledge of the relevant circumstances.</a:t>
            </a:r>
          </a:p>
          <a:p>
            <a:pPr algn="l">
              <a:spcBef>
                <a:spcPct val="50000"/>
              </a:spcBef>
            </a:pPr>
            <a:endParaRPr lang="en-US" altLang="en-US" sz="3200" dirty="0"/>
          </a:p>
        </p:txBody>
      </p:sp>
    </p:spTree>
    <p:extLst>
      <p:ext uri="{BB962C8B-B14F-4D97-AF65-F5344CB8AC3E}">
        <p14:creationId xmlns:p14="http://schemas.microsoft.com/office/powerpoint/2010/main" val="461355117"/>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t>Example: Identifying Types of Probability</a:t>
            </a:r>
            <a:endParaRPr lang="en-US" dirty="0"/>
          </a:p>
        </p:txBody>
      </p:sp>
      <p:sp>
        <p:nvSpPr>
          <p:cNvPr id="3" name="Content Placeholder 2"/>
          <p:cNvSpPr>
            <a:spLocks noGrp="1"/>
          </p:cNvSpPr>
          <p:nvPr>
            <p:ph idx="1"/>
          </p:nvPr>
        </p:nvSpPr>
        <p:spPr/>
        <p:txBody>
          <a:bodyPr rtlCol="0">
            <a:normAutofit fontScale="85000" lnSpcReduction="20000"/>
          </a:bodyPr>
          <a:lstStyle/>
          <a:p>
            <a:pPr marL="438912" indent="-320040" eaLnBrk="1" fontAlgn="auto" hangingPunct="1">
              <a:spcBef>
                <a:spcPts val="0"/>
              </a:spcBef>
              <a:spcAft>
                <a:spcPts val="0"/>
              </a:spcAft>
              <a:buFont typeface="Wingdings 2"/>
              <a:buChar char=""/>
              <a:defRPr/>
            </a:pPr>
            <a:r>
              <a:rPr lang="en-US" dirty="0" smtClean="0"/>
              <a:t>Classify each statement as classical, empirical or subjective probability.</a:t>
            </a:r>
          </a:p>
          <a:p>
            <a:pPr marL="731520" lvl="1" indent="-274320" eaLnBrk="1" fontAlgn="auto" hangingPunct="1">
              <a:spcAft>
                <a:spcPts val="0"/>
              </a:spcAft>
              <a:buFont typeface="Wingdings"/>
              <a:buChar char=""/>
              <a:defRPr/>
            </a:pPr>
            <a:r>
              <a:rPr lang="en-US" dirty="0" smtClean="0"/>
              <a:t>The probability that you will be married by age 30 is 50%.</a:t>
            </a:r>
          </a:p>
          <a:p>
            <a:pPr marL="996696" lvl="2" eaLnBrk="1" fontAlgn="auto" hangingPunct="1">
              <a:spcAft>
                <a:spcPts val="0"/>
              </a:spcAft>
              <a:buClr>
                <a:schemeClr val="accent3"/>
              </a:buClr>
              <a:buFont typeface="Arial"/>
              <a:buChar char="▪"/>
              <a:defRPr/>
            </a:pPr>
            <a:r>
              <a:rPr lang="en-US" dirty="0" smtClean="0"/>
              <a:t>This probability is more likely subjective because its an educated guess.</a:t>
            </a:r>
          </a:p>
          <a:p>
            <a:pPr marL="731520" lvl="1" indent="-274320" eaLnBrk="1" fontAlgn="auto" hangingPunct="1">
              <a:spcAft>
                <a:spcPts val="0"/>
              </a:spcAft>
              <a:buFont typeface="Wingdings"/>
              <a:buChar char=""/>
              <a:defRPr/>
            </a:pPr>
            <a:r>
              <a:rPr lang="en-US" dirty="0" smtClean="0"/>
              <a:t>The probability that a voter chosen at random will vote Republican is 45%.</a:t>
            </a:r>
          </a:p>
          <a:p>
            <a:pPr marL="996696" lvl="2" eaLnBrk="1" fontAlgn="auto" hangingPunct="1">
              <a:spcAft>
                <a:spcPts val="0"/>
              </a:spcAft>
              <a:buClr>
                <a:schemeClr val="accent3"/>
              </a:buClr>
              <a:buFont typeface="Arial"/>
              <a:buChar char="▪"/>
              <a:defRPr/>
            </a:pPr>
            <a:r>
              <a:rPr lang="en-US" dirty="0" smtClean="0"/>
              <a:t>This probability is Empirical because you obtain frequencies of voters to calculate the probability that a voter may vote Republican.</a:t>
            </a:r>
          </a:p>
          <a:p>
            <a:pPr marL="731520" lvl="1" indent="-274320" eaLnBrk="1" fontAlgn="auto" hangingPunct="1">
              <a:spcAft>
                <a:spcPts val="0"/>
              </a:spcAft>
              <a:buFont typeface="Wingdings"/>
              <a:buChar char=""/>
              <a:defRPr/>
            </a:pPr>
            <a:r>
              <a:rPr lang="en-US" dirty="0" smtClean="0"/>
              <a:t>The probability of winning a 1000-ticket raffle with one ticket is 1/1000.</a:t>
            </a:r>
          </a:p>
          <a:p>
            <a:pPr marL="996696" lvl="2" eaLnBrk="1" fontAlgn="auto" hangingPunct="1">
              <a:spcAft>
                <a:spcPts val="0"/>
              </a:spcAft>
              <a:buClr>
                <a:schemeClr val="accent3"/>
              </a:buClr>
              <a:buFont typeface="Arial"/>
              <a:buChar char="▪"/>
              <a:defRPr/>
            </a:pPr>
            <a:r>
              <a:rPr lang="en-US" dirty="0" smtClean="0"/>
              <a:t>This probability is Classical because you know the number of outcomes and each ticket has an equally likely chance of being selected.</a:t>
            </a:r>
            <a:endParaRPr lang="en-US" dirty="0"/>
          </a:p>
        </p:txBody>
      </p:sp>
    </p:spTree>
    <p:extLst>
      <p:ext uri="{BB962C8B-B14F-4D97-AF65-F5344CB8AC3E}">
        <p14:creationId xmlns:p14="http://schemas.microsoft.com/office/powerpoint/2010/main" val="13716228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lnSpcReduction="20000"/>
          </a:bodyPr>
          <a:lstStyle/>
          <a:p>
            <a:pPr>
              <a:spcBef>
                <a:spcPct val="50000"/>
              </a:spcBef>
              <a:buClr>
                <a:schemeClr val="accent2"/>
              </a:buClr>
              <a:buFont typeface="Wingdings" pitchFamily="2" charset="2"/>
              <a:buChar char="v"/>
            </a:pPr>
            <a:r>
              <a:rPr lang="en-US" altLang="en-US" b="0" dirty="0" smtClean="0"/>
              <a:t>The Gallup corporation collected data from 1013 adults in the United States.  Results showed that 66% of the respondents worried about identity theft.</a:t>
            </a:r>
          </a:p>
          <a:p>
            <a:pPr>
              <a:spcBef>
                <a:spcPct val="50000"/>
              </a:spcBef>
              <a:buClr>
                <a:schemeClr val="accent2"/>
              </a:buClr>
              <a:buFont typeface="Wingdings" pitchFamily="2" charset="2"/>
              <a:buChar char="v"/>
            </a:pPr>
            <a:r>
              <a:rPr lang="en-US" altLang="en-US" b="0" dirty="0" smtClean="0"/>
              <a:t>The </a:t>
            </a:r>
            <a:r>
              <a:rPr lang="en-US" altLang="en-US" b="0" u="sng" dirty="0" smtClean="0"/>
              <a:t>population</a:t>
            </a:r>
            <a:r>
              <a:rPr lang="en-US" altLang="en-US" b="0" dirty="0" smtClean="0"/>
              <a:t> consists of all 241,472,385 adults in the United States.  </a:t>
            </a:r>
          </a:p>
          <a:p>
            <a:pPr>
              <a:spcBef>
                <a:spcPct val="50000"/>
              </a:spcBef>
              <a:buClr>
                <a:schemeClr val="accent2"/>
              </a:buClr>
              <a:buFont typeface="Wingdings" pitchFamily="2" charset="2"/>
              <a:buChar char="v"/>
            </a:pPr>
            <a:r>
              <a:rPr lang="en-US" altLang="en-US" b="0" dirty="0" smtClean="0"/>
              <a:t>The </a:t>
            </a:r>
            <a:r>
              <a:rPr lang="en-US" altLang="en-US" b="0" u="sng" dirty="0" smtClean="0"/>
              <a:t>sample</a:t>
            </a:r>
            <a:r>
              <a:rPr lang="en-US" altLang="en-US" b="0" dirty="0" smtClean="0"/>
              <a:t> consists of the 1013 polled adults.</a:t>
            </a:r>
          </a:p>
          <a:p>
            <a:pPr>
              <a:spcBef>
                <a:spcPct val="50000"/>
              </a:spcBef>
              <a:buClr>
                <a:schemeClr val="accent2"/>
              </a:buClr>
              <a:buFont typeface="Wingdings" pitchFamily="2" charset="2"/>
              <a:buChar char="v"/>
            </a:pPr>
            <a:r>
              <a:rPr lang="en-US" altLang="en-US" b="0" dirty="0" smtClean="0"/>
              <a:t>The objective is to use the sample data as a basis for drawing a conclusion about the whole population.</a:t>
            </a:r>
          </a:p>
          <a:p>
            <a:endParaRPr lang="en-US" dirty="0"/>
          </a:p>
        </p:txBody>
      </p:sp>
    </p:spTree>
    <p:extLst>
      <p:ext uri="{BB962C8B-B14F-4D97-AF65-F5344CB8AC3E}">
        <p14:creationId xmlns:p14="http://schemas.microsoft.com/office/powerpoint/2010/main" val="33695751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185738"/>
            <a:ext cx="8229600" cy="1143000"/>
          </a:xfrm>
        </p:spPr>
        <p:txBody>
          <a:bodyPr/>
          <a:lstStyle/>
          <a:p>
            <a:pPr eaLnBrk="1" hangingPunct="1"/>
            <a:r>
              <a:rPr lang="en-US" altLang="en-US"/>
              <a:t>Law of Large Numbers</a:t>
            </a:r>
          </a:p>
        </p:txBody>
      </p:sp>
      <p:sp>
        <p:nvSpPr>
          <p:cNvPr id="18435" name="Content Placeholder 4"/>
          <p:cNvSpPr>
            <a:spLocks noGrp="1"/>
          </p:cNvSpPr>
          <p:nvPr>
            <p:ph idx="1"/>
          </p:nvPr>
        </p:nvSpPr>
        <p:spPr bwMode="auto">
          <a:xfrm>
            <a:off x="457200" y="1033463"/>
            <a:ext cx="8229600" cy="1949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pPr eaLnBrk="1" hangingPunct="1"/>
            <a:r>
              <a:rPr lang="en-US" altLang="en-US"/>
              <a:t>As an experiment is repeated over and over, the empirical probability of an event approaches the theoretical (actual) probability of the event.</a:t>
            </a:r>
          </a:p>
        </p:txBody>
      </p:sp>
      <p:pic>
        <p:nvPicPr>
          <p:cNvPr id="18436" name="Picture 6" descr="penny_heads.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84888" y="4419600"/>
            <a:ext cx="76993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437" name="Group 9"/>
          <p:cNvGrpSpPr>
            <a:grpSpLocks/>
          </p:cNvGrpSpPr>
          <p:nvPr/>
        </p:nvGrpSpPr>
        <p:grpSpPr bwMode="auto">
          <a:xfrm>
            <a:off x="2022475" y="3086100"/>
            <a:ext cx="3833813" cy="3067050"/>
            <a:chOff x="2023110" y="3007038"/>
            <a:chExt cx="3778250" cy="3647762"/>
          </a:xfrm>
        </p:grpSpPr>
        <p:pic>
          <p:nvPicPr>
            <p:cNvPr id="18438" name="Picture 7" descr="Screen shot 2011-08-05 at 1.58.42 PM.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23110" y="3007038"/>
              <a:ext cx="3605530" cy="3536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5161482" y="6320611"/>
              <a:ext cx="639878" cy="33418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grpSp>
    </p:spTree>
    <p:extLst>
      <p:ext uri="{BB962C8B-B14F-4D97-AF65-F5344CB8AC3E}">
        <p14:creationId xmlns:p14="http://schemas.microsoft.com/office/powerpoint/2010/main" val="1776210034"/>
      </p:ext>
    </p:extLst>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990600" y="298450"/>
            <a:ext cx="7162800" cy="723900"/>
          </a:xfrm>
          <a:noFill/>
        </p:spPr>
        <p:txBody>
          <a:bodyPr lIns="90488" tIns="44450" rIns="90488" bIns="44450">
            <a:normAutofit fontScale="90000"/>
          </a:bodyPr>
          <a:lstStyle/>
          <a:p>
            <a:r>
              <a:rPr lang="en-US" altLang="en-US"/>
              <a:t>Probability Limits</a:t>
            </a:r>
          </a:p>
        </p:txBody>
      </p:sp>
      <p:sp>
        <p:nvSpPr>
          <p:cNvPr id="19459" name="Rectangle 3"/>
          <p:cNvSpPr>
            <a:spLocks noChangeArrowheads="1"/>
          </p:cNvSpPr>
          <p:nvPr/>
        </p:nvSpPr>
        <p:spPr bwMode="auto">
          <a:xfrm>
            <a:off x="1143000" y="133350"/>
            <a:ext cx="716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endParaRPr lang="en-US" altLang="en-US"/>
          </a:p>
        </p:txBody>
      </p:sp>
      <p:sp>
        <p:nvSpPr>
          <p:cNvPr id="38917" name="Rectangle 5"/>
          <p:cNvSpPr>
            <a:spLocks noGrp="1" noChangeArrowheads="1"/>
          </p:cNvSpPr>
          <p:nvPr>
            <p:ph type="body" idx="4294967295"/>
          </p:nvPr>
        </p:nvSpPr>
        <p:spPr bwMode="auto">
          <a:xfrm>
            <a:off x="533400" y="3208338"/>
            <a:ext cx="8413750" cy="11747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0" indent="0" defTabSz="457200">
              <a:lnSpc>
                <a:spcPct val="95000"/>
              </a:lnSpc>
              <a:spcBef>
                <a:spcPct val="30000"/>
              </a:spcBef>
              <a:spcAft>
                <a:spcPct val="30000"/>
              </a:spcAft>
              <a:buClr>
                <a:schemeClr val="accent2"/>
              </a:buClr>
              <a:buFont typeface="Wingdings" charset="2"/>
              <a:buChar char="v"/>
            </a:pPr>
            <a:r>
              <a:rPr lang="en-US" altLang="en-US" sz="2800" b="1" dirty="0">
                <a:latin typeface="Arial" charset="0"/>
              </a:rPr>
              <a:t> </a:t>
            </a:r>
            <a:r>
              <a:rPr lang="en-US" altLang="en-US" sz="2800" dirty="0">
                <a:latin typeface="+mj-lt"/>
              </a:rPr>
              <a:t>The probability of an event that is certain to 	</a:t>
            </a:r>
            <a:r>
              <a:rPr lang="en-US" altLang="en-US" sz="2800" dirty="0" smtClean="0">
                <a:latin typeface="+mj-lt"/>
              </a:rPr>
              <a:t>occur </a:t>
            </a:r>
            <a:r>
              <a:rPr lang="en-US" altLang="en-US" sz="2800" dirty="0">
                <a:latin typeface="+mj-lt"/>
              </a:rPr>
              <a:t>is 1.</a:t>
            </a:r>
            <a:endParaRPr lang="en-US" altLang="en-US" sz="2800" dirty="0">
              <a:solidFill>
                <a:schemeClr val="hlink"/>
              </a:solidFill>
              <a:latin typeface="+mj-lt"/>
            </a:endParaRPr>
          </a:p>
        </p:txBody>
      </p:sp>
      <p:sp>
        <p:nvSpPr>
          <p:cNvPr id="19461" name="Text Box 6"/>
          <p:cNvSpPr txBox="1">
            <a:spLocks noChangeArrowheads="1"/>
          </p:cNvSpPr>
          <p:nvPr/>
        </p:nvSpPr>
        <p:spPr bwMode="auto">
          <a:xfrm>
            <a:off x="533400" y="2425700"/>
            <a:ext cx="8267700" cy="501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pPr algn="l">
              <a:lnSpc>
                <a:spcPct val="95000"/>
              </a:lnSpc>
              <a:spcBef>
                <a:spcPct val="30000"/>
              </a:spcBef>
              <a:spcAft>
                <a:spcPct val="30000"/>
              </a:spcAft>
              <a:buClr>
                <a:schemeClr val="accent2"/>
              </a:buClr>
              <a:buFont typeface="Wingdings" charset="2"/>
              <a:buChar char="v"/>
            </a:pPr>
            <a:r>
              <a:rPr lang="en-US" altLang="en-US" sz="2800" dirty="0"/>
              <a:t> </a:t>
            </a:r>
            <a:r>
              <a:rPr lang="en-US" altLang="en-US" sz="2800" b="0" dirty="0">
                <a:latin typeface="+mn-lt"/>
              </a:rPr>
              <a:t>The probability of an impossible event is 0.</a:t>
            </a:r>
          </a:p>
        </p:txBody>
      </p:sp>
      <p:sp>
        <p:nvSpPr>
          <p:cNvPr id="38919" name="Text Box 7"/>
          <p:cNvSpPr txBox="1">
            <a:spLocks noChangeArrowheads="1"/>
          </p:cNvSpPr>
          <p:nvPr/>
        </p:nvSpPr>
        <p:spPr bwMode="auto">
          <a:xfrm>
            <a:off x="533400" y="4322763"/>
            <a:ext cx="8305800" cy="1320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457200" indent="-457200">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pPr algn="l">
              <a:lnSpc>
                <a:spcPct val="95000"/>
              </a:lnSpc>
              <a:buClr>
                <a:schemeClr val="accent2"/>
              </a:buClr>
              <a:buFont typeface="Wingdings" charset="2"/>
              <a:buChar char="v"/>
            </a:pPr>
            <a:r>
              <a:rPr lang="en-US" altLang="en-US" sz="2800" b="0" dirty="0">
                <a:latin typeface="+mn-lt"/>
              </a:rPr>
              <a:t>For any event </a:t>
            </a:r>
            <a:r>
              <a:rPr lang="en-US" altLang="en-US" sz="2800" b="0" i="1" dirty="0">
                <a:latin typeface="+mn-lt"/>
              </a:rPr>
              <a:t>A</a:t>
            </a:r>
            <a:r>
              <a:rPr lang="en-US" altLang="en-US" sz="2800" b="0" dirty="0">
                <a:latin typeface="+mn-lt"/>
              </a:rPr>
              <a:t>, the probability of </a:t>
            </a:r>
            <a:r>
              <a:rPr lang="en-US" altLang="en-US" sz="2800" b="0" i="1" dirty="0">
                <a:latin typeface="+mn-lt"/>
              </a:rPr>
              <a:t>A</a:t>
            </a:r>
            <a:r>
              <a:rPr lang="en-US" altLang="en-US" sz="2800" b="0" dirty="0">
                <a:latin typeface="+mn-lt"/>
              </a:rPr>
              <a:t> </a:t>
            </a:r>
            <a:r>
              <a:rPr lang="en-US" altLang="en-US" sz="2800" b="0" dirty="0" smtClean="0">
                <a:latin typeface="+mn-lt"/>
              </a:rPr>
              <a:t>is between </a:t>
            </a:r>
            <a:r>
              <a:rPr lang="en-US" altLang="en-US" sz="2800" b="0" dirty="0">
                <a:latin typeface="+mn-lt"/>
              </a:rPr>
              <a:t>0 and 1 inclusive.  </a:t>
            </a:r>
          </a:p>
          <a:p>
            <a:pPr algn="l">
              <a:lnSpc>
                <a:spcPct val="95000"/>
              </a:lnSpc>
              <a:buClr>
                <a:schemeClr val="accent2"/>
              </a:buClr>
              <a:buFont typeface="Wingdings" charset="2"/>
              <a:buNone/>
            </a:pPr>
            <a:r>
              <a:rPr lang="en-US" altLang="en-US" sz="2800" b="0" dirty="0">
                <a:latin typeface="+mn-lt"/>
              </a:rPr>
              <a:t>	That is,</a:t>
            </a:r>
            <a:r>
              <a:rPr lang="en-US" altLang="en-US" sz="2800" b="0" i="1" dirty="0">
                <a:latin typeface="+mn-lt"/>
              </a:rPr>
              <a:t> </a:t>
            </a:r>
            <a:r>
              <a:rPr lang="en-US" altLang="en-US" sz="2800" b="0" dirty="0">
                <a:latin typeface="+mn-lt"/>
              </a:rPr>
              <a:t>0 </a:t>
            </a:r>
            <a:r>
              <a:rPr lang="en-US" altLang="en-US" sz="2800" b="0" dirty="0">
                <a:latin typeface="+mn-lt"/>
                <a:sym typeface="Symbol" charset="2"/>
              </a:rPr>
              <a:t></a:t>
            </a:r>
            <a:r>
              <a:rPr lang="en-US" altLang="en-US" sz="2800" b="0" dirty="0">
                <a:latin typeface="+mn-lt"/>
              </a:rPr>
              <a:t> </a:t>
            </a:r>
            <a:r>
              <a:rPr lang="en-US" altLang="en-US" sz="2800" b="0" i="1" dirty="0">
                <a:latin typeface="+mn-lt"/>
              </a:rPr>
              <a:t>P</a:t>
            </a:r>
            <a:r>
              <a:rPr lang="en-US" altLang="en-US" sz="2800" b="0" dirty="0">
                <a:latin typeface="+mn-lt"/>
              </a:rPr>
              <a:t>(</a:t>
            </a:r>
            <a:r>
              <a:rPr lang="en-US" altLang="en-US" sz="2800" b="0" i="1" dirty="0">
                <a:latin typeface="+mn-lt"/>
              </a:rPr>
              <a:t>A</a:t>
            </a:r>
            <a:r>
              <a:rPr lang="en-US" altLang="en-US" sz="2800" b="0" dirty="0">
                <a:latin typeface="+mn-lt"/>
              </a:rPr>
              <a:t>) </a:t>
            </a:r>
            <a:r>
              <a:rPr lang="en-US" altLang="en-US" sz="2800" b="0" dirty="0">
                <a:latin typeface="+mn-lt"/>
                <a:sym typeface="Symbol" charset="2"/>
              </a:rPr>
              <a:t></a:t>
            </a:r>
            <a:r>
              <a:rPr lang="en-US" altLang="en-US" sz="2800" b="0" dirty="0">
                <a:latin typeface="+mn-lt"/>
              </a:rPr>
              <a:t> 1.</a:t>
            </a:r>
            <a:endParaRPr lang="en-US" altLang="en-US" sz="2800" b="0" i="1" dirty="0">
              <a:latin typeface="+mn-lt"/>
            </a:endParaRPr>
          </a:p>
        </p:txBody>
      </p:sp>
      <p:sp>
        <p:nvSpPr>
          <p:cNvPr id="19463" name="Text Box 8"/>
          <p:cNvSpPr txBox="1">
            <a:spLocks noChangeArrowheads="1"/>
          </p:cNvSpPr>
          <p:nvPr/>
        </p:nvSpPr>
        <p:spPr bwMode="auto">
          <a:xfrm>
            <a:off x="533400" y="1473200"/>
            <a:ext cx="8267700" cy="91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pPr algn="l">
              <a:lnSpc>
                <a:spcPct val="95000"/>
              </a:lnSpc>
              <a:spcBef>
                <a:spcPct val="30000"/>
              </a:spcBef>
              <a:spcAft>
                <a:spcPct val="30000"/>
              </a:spcAft>
              <a:buClr>
                <a:schemeClr val="accent2"/>
              </a:buClr>
              <a:buFont typeface="Wingdings" charset="2"/>
              <a:buNone/>
            </a:pPr>
            <a:r>
              <a:rPr lang="en-US" altLang="en-US" sz="2800" b="0" dirty="0">
                <a:latin typeface="+mj-lt"/>
              </a:rPr>
              <a:t>Always express a probability as a fraction or decimal number between 0 and 1.</a:t>
            </a:r>
          </a:p>
        </p:txBody>
      </p:sp>
    </p:spTree>
    <p:extLst>
      <p:ext uri="{BB962C8B-B14F-4D97-AF65-F5344CB8AC3E}">
        <p14:creationId xmlns:p14="http://schemas.microsoft.com/office/powerpoint/2010/main" val="32224733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build="p"/>
      <p:bldP spid="3891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ChangeArrowheads="1"/>
          </p:cNvSpPr>
          <p:nvPr/>
        </p:nvSpPr>
        <p:spPr bwMode="auto">
          <a:xfrm>
            <a:off x="990600" y="0"/>
            <a:ext cx="716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r>
              <a:rPr lang="en-US" altLang="en-US" sz="4000" b="0" dirty="0">
                <a:latin typeface="+mn-lt"/>
              </a:rPr>
              <a:t>Addition Rule</a:t>
            </a:r>
          </a:p>
        </p:txBody>
      </p:sp>
      <p:sp>
        <p:nvSpPr>
          <p:cNvPr id="4099" name="Text Box 6"/>
          <p:cNvSpPr txBox="1">
            <a:spLocks noChangeArrowheads="1"/>
          </p:cNvSpPr>
          <p:nvPr/>
        </p:nvSpPr>
        <p:spPr bwMode="auto">
          <a:xfrm>
            <a:off x="776288" y="1811338"/>
            <a:ext cx="78486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pPr algn="l">
              <a:spcBef>
                <a:spcPct val="50000"/>
              </a:spcBef>
            </a:pPr>
            <a:r>
              <a:rPr lang="en-US" altLang="en-US" sz="2800" b="0" dirty="0">
                <a:latin typeface="+mn-lt"/>
              </a:rPr>
              <a:t>This section presents the addition rule as a device for finding probabilities that can be expressed as </a:t>
            </a:r>
            <a:r>
              <a:rPr lang="en-US" altLang="en-US" sz="2800" b="0" i="1" dirty="0">
                <a:latin typeface="+mn-lt"/>
              </a:rPr>
              <a:t>P</a:t>
            </a:r>
            <a:r>
              <a:rPr lang="en-US" altLang="en-US" sz="2800" b="0" dirty="0">
                <a:latin typeface="+mn-lt"/>
              </a:rPr>
              <a:t>(</a:t>
            </a:r>
            <a:r>
              <a:rPr lang="en-US" altLang="en-US" sz="2800" b="0" i="1" dirty="0">
                <a:latin typeface="+mn-lt"/>
              </a:rPr>
              <a:t>A</a:t>
            </a:r>
            <a:r>
              <a:rPr lang="en-US" altLang="en-US" sz="2800" b="0" dirty="0">
                <a:latin typeface="+mn-lt"/>
              </a:rPr>
              <a:t> or </a:t>
            </a:r>
            <a:r>
              <a:rPr lang="en-US" altLang="en-US" sz="2800" b="0" i="1" dirty="0">
                <a:latin typeface="+mn-lt"/>
              </a:rPr>
              <a:t>B</a:t>
            </a:r>
            <a:r>
              <a:rPr lang="en-US" altLang="en-US" sz="2800" b="0" dirty="0">
                <a:latin typeface="+mn-lt"/>
              </a:rPr>
              <a:t>).</a:t>
            </a:r>
          </a:p>
          <a:p>
            <a:pPr algn="l">
              <a:spcBef>
                <a:spcPct val="50000"/>
              </a:spcBef>
            </a:pPr>
            <a:r>
              <a:rPr lang="en-US" altLang="en-US" sz="2800" b="0" dirty="0">
                <a:latin typeface="+mn-lt"/>
              </a:rPr>
              <a:t>The probability that either event </a:t>
            </a:r>
            <a:r>
              <a:rPr lang="en-US" altLang="en-US" sz="2800" b="0" i="1" dirty="0">
                <a:latin typeface="+mn-lt"/>
              </a:rPr>
              <a:t>A</a:t>
            </a:r>
            <a:r>
              <a:rPr lang="en-US" altLang="en-US" sz="2800" b="0" dirty="0">
                <a:latin typeface="+mn-lt"/>
              </a:rPr>
              <a:t> occurs or event </a:t>
            </a:r>
            <a:r>
              <a:rPr lang="en-US" altLang="en-US" sz="2800" b="0" i="1" dirty="0">
                <a:latin typeface="+mn-lt"/>
              </a:rPr>
              <a:t>B</a:t>
            </a:r>
            <a:r>
              <a:rPr lang="en-US" altLang="en-US" sz="2800" b="0" dirty="0">
                <a:latin typeface="+mn-lt"/>
              </a:rPr>
              <a:t> occurs (or they both occur) as the single outcome of the procedure.</a:t>
            </a:r>
          </a:p>
          <a:p>
            <a:pPr algn="l">
              <a:spcBef>
                <a:spcPct val="50000"/>
              </a:spcBef>
            </a:pPr>
            <a:r>
              <a:rPr lang="en-US" altLang="en-US" sz="2800" b="0" dirty="0">
                <a:latin typeface="+mn-lt"/>
              </a:rPr>
              <a:t>The key word in this section is “or” It is the </a:t>
            </a:r>
            <a:r>
              <a:rPr lang="en-US" altLang="en-US" sz="2800" b="0" i="1" dirty="0">
                <a:latin typeface="+mn-lt"/>
              </a:rPr>
              <a:t>inclusive or</a:t>
            </a:r>
            <a:r>
              <a:rPr lang="en-US" altLang="en-US" sz="2800" b="0" dirty="0">
                <a:latin typeface="+mn-lt"/>
              </a:rPr>
              <a:t>, which means either one or the other or both.</a:t>
            </a:r>
          </a:p>
        </p:txBody>
      </p:sp>
    </p:spTree>
    <p:extLst>
      <p:ext uri="{BB962C8B-B14F-4D97-AF65-F5344CB8AC3E}">
        <p14:creationId xmlns:p14="http://schemas.microsoft.com/office/powerpoint/2010/main" val="140043102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a:t>Mutually Exclusive Events</a:t>
            </a:r>
          </a:p>
        </p:txBody>
      </p:sp>
      <p:sp>
        <p:nvSpPr>
          <p:cNvPr id="5123" name="Content Placeholder 2"/>
          <p:cNvSpPr>
            <a:spLocks noGrp="1"/>
          </p:cNvSpPr>
          <p:nvPr>
            <p:ph idx="1"/>
          </p:nvPr>
        </p:nvSpPr>
        <p:spPr bwMode="auto">
          <a:xfrm>
            <a:off x="457200" y="1600200"/>
            <a:ext cx="8229600" cy="1049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85000" lnSpcReduction="10000"/>
          </a:bodyPr>
          <a:lstStyle/>
          <a:p>
            <a:pPr>
              <a:buFontTx/>
              <a:buNone/>
            </a:pPr>
            <a:r>
              <a:rPr lang="en-US" altLang="en-US" b="1">
                <a:solidFill>
                  <a:schemeClr val="accent2"/>
                </a:solidFill>
              </a:rPr>
              <a:t>Mutually exclusive</a:t>
            </a:r>
          </a:p>
          <a:p>
            <a:r>
              <a:rPr lang="en-US" altLang="en-US"/>
              <a:t>Two events </a:t>
            </a:r>
            <a:r>
              <a:rPr lang="en-US" altLang="en-US" i="1"/>
              <a:t>A</a:t>
            </a:r>
            <a:r>
              <a:rPr lang="en-US" altLang="en-US"/>
              <a:t> and </a:t>
            </a:r>
            <a:r>
              <a:rPr lang="en-US" altLang="en-US" i="1"/>
              <a:t>B</a:t>
            </a:r>
            <a:r>
              <a:rPr lang="en-US" altLang="en-US"/>
              <a:t> cannot occur at the same time</a:t>
            </a:r>
          </a:p>
        </p:txBody>
      </p:sp>
      <p:grpSp>
        <p:nvGrpSpPr>
          <p:cNvPr id="5124" name="Group 15"/>
          <p:cNvGrpSpPr>
            <a:grpSpLocks/>
          </p:cNvGrpSpPr>
          <p:nvPr/>
        </p:nvGrpSpPr>
        <p:grpSpPr bwMode="auto">
          <a:xfrm>
            <a:off x="836613" y="2943225"/>
            <a:ext cx="3502025" cy="2203450"/>
            <a:chOff x="883188" y="2943978"/>
            <a:chExt cx="3502205" cy="2202393"/>
          </a:xfrm>
        </p:grpSpPr>
        <p:sp>
          <p:nvSpPr>
            <p:cNvPr id="6" name="Rectangle 5"/>
            <p:cNvSpPr/>
            <p:nvPr/>
          </p:nvSpPr>
          <p:spPr>
            <a:xfrm>
              <a:off x="883188" y="2943978"/>
              <a:ext cx="3502205" cy="220239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7" name="Oval 6"/>
            <p:cNvSpPr/>
            <p:nvPr/>
          </p:nvSpPr>
          <p:spPr>
            <a:xfrm>
              <a:off x="2851789" y="3564393"/>
              <a:ext cx="1379608" cy="1378875"/>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8" name="Oval 7"/>
            <p:cNvSpPr/>
            <p:nvPr/>
          </p:nvSpPr>
          <p:spPr>
            <a:xfrm>
              <a:off x="1175303" y="3159774"/>
              <a:ext cx="1379608" cy="1378876"/>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9" name="TextBox 8"/>
            <p:cNvSpPr txBox="1"/>
            <p:nvPr/>
          </p:nvSpPr>
          <p:spPr>
            <a:xfrm>
              <a:off x="1596012" y="3548526"/>
              <a:ext cx="496914" cy="518863"/>
            </a:xfrm>
            <a:prstGeom prst="rect">
              <a:avLst/>
            </a:prstGeom>
            <a:noFill/>
          </p:spPr>
          <p:txBody>
            <a:bodyPr>
              <a:spAutoFit/>
            </a:bodyPr>
            <a:lstStyle/>
            <a:p>
              <a:pPr>
                <a:defRPr/>
              </a:pPr>
              <a:r>
                <a:rPr lang="en-US" sz="2800" i="1" dirty="0">
                  <a:latin typeface="+mn-lt"/>
                </a:rPr>
                <a:t>A</a:t>
              </a:r>
            </a:p>
          </p:txBody>
        </p:sp>
        <p:sp>
          <p:nvSpPr>
            <p:cNvPr id="10" name="TextBox 9"/>
            <p:cNvSpPr txBox="1"/>
            <p:nvPr/>
          </p:nvSpPr>
          <p:spPr>
            <a:xfrm>
              <a:off x="3345527" y="3995986"/>
              <a:ext cx="495325" cy="518863"/>
            </a:xfrm>
            <a:prstGeom prst="rect">
              <a:avLst/>
            </a:prstGeom>
            <a:noFill/>
          </p:spPr>
          <p:txBody>
            <a:bodyPr>
              <a:spAutoFit/>
            </a:bodyPr>
            <a:lstStyle/>
            <a:p>
              <a:pPr>
                <a:defRPr/>
              </a:pPr>
              <a:r>
                <a:rPr lang="en-US" sz="2800" i="1" dirty="0">
                  <a:latin typeface="+mn-lt"/>
                </a:rPr>
                <a:t>B</a:t>
              </a:r>
            </a:p>
          </p:txBody>
        </p:sp>
      </p:grpSp>
      <p:grpSp>
        <p:nvGrpSpPr>
          <p:cNvPr id="5125" name="Group 22"/>
          <p:cNvGrpSpPr>
            <a:grpSpLocks/>
          </p:cNvGrpSpPr>
          <p:nvPr/>
        </p:nvGrpSpPr>
        <p:grpSpPr bwMode="auto">
          <a:xfrm>
            <a:off x="4864100" y="2943225"/>
            <a:ext cx="3502025" cy="2203450"/>
            <a:chOff x="3064" y="1854"/>
            <a:chExt cx="2206" cy="1388"/>
          </a:xfrm>
        </p:grpSpPr>
        <p:sp>
          <p:nvSpPr>
            <p:cNvPr id="11" name="Rectangle 10"/>
            <p:cNvSpPr/>
            <p:nvPr/>
          </p:nvSpPr>
          <p:spPr>
            <a:xfrm>
              <a:off x="3064" y="1854"/>
              <a:ext cx="2206" cy="1388"/>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2" name="Oval 11"/>
            <p:cNvSpPr/>
            <p:nvPr/>
          </p:nvSpPr>
          <p:spPr>
            <a:xfrm>
              <a:off x="4069" y="2157"/>
              <a:ext cx="869" cy="870"/>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3" name="Oval 12"/>
            <p:cNvSpPr/>
            <p:nvPr/>
          </p:nvSpPr>
          <p:spPr>
            <a:xfrm>
              <a:off x="3394" y="2136"/>
              <a:ext cx="869" cy="869"/>
            </a:xfrm>
            <a:prstGeom prst="ellipse">
              <a:avLst/>
            </a:prstGeom>
            <a:solidFill>
              <a:srgbClr val="B3A2C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4" name="TextBox 13"/>
            <p:cNvSpPr txBox="1"/>
            <p:nvPr/>
          </p:nvSpPr>
          <p:spPr>
            <a:xfrm>
              <a:off x="3611" y="2405"/>
              <a:ext cx="312" cy="327"/>
            </a:xfrm>
            <a:prstGeom prst="rect">
              <a:avLst/>
            </a:prstGeom>
            <a:noFill/>
          </p:spPr>
          <p:txBody>
            <a:bodyPr>
              <a:spAutoFit/>
            </a:bodyPr>
            <a:lstStyle/>
            <a:p>
              <a:pPr>
                <a:defRPr/>
              </a:pPr>
              <a:r>
                <a:rPr lang="en-US" sz="2800" i="1" dirty="0">
                  <a:latin typeface="+mn-lt"/>
                </a:rPr>
                <a:t>A</a:t>
              </a:r>
            </a:p>
          </p:txBody>
        </p:sp>
        <p:sp>
          <p:nvSpPr>
            <p:cNvPr id="15" name="TextBox 14"/>
            <p:cNvSpPr txBox="1"/>
            <p:nvPr/>
          </p:nvSpPr>
          <p:spPr>
            <a:xfrm>
              <a:off x="4449" y="2405"/>
              <a:ext cx="312" cy="327"/>
            </a:xfrm>
            <a:prstGeom prst="rect">
              <a:avLst/>
            </a:prstGeom>
            <a:noFill/>
          </p:spPr>
          <p:txBody>
            <a:bodyPr>
              <a:spAutoFit/>
            </a:bodyPr>
            <a:lstStyle/>
            <a:p>
              <a:pPr>
                <a:defRPr/>
              </a:pPr>
              <a:r>
                <a:rPr lang="en-US" sz="2800" i="1" dirty="0">
                  <a:latin typeface="+mn-lt"/>
                </a:rPr>
                <a:t>B</a:t>
              </a:r>
            </a:p>
          </p:txBody>
        </p:sp>
        <p:sp>
          <p:nvSpPr>
            <p:cNvPr id="22" name="Freeform 21"/>
            <p:cNvSpPr/>
            <p:nvPr/>
          </p:nvSpPr>
          <p:spPr>
            <a:xfrm>
              <a:off x="4069" y="2315"/>
              <a:ext cx="200" cy="540"/>
            </a:xfrm>
            <a:custGeom>
              <a:avLst/>
              <a:gdLst>
                <a:gd name="connsiteX0" fmla="*/ 0 w 278130"/>
                <a:gd name="connsiteY0" fmla="*/ 428625 h 857250"/>
                <a:gd name="connsiteX1" fmla="*/ 6788 w 278130"/>
                <a:gd name="connsiteY1" fmla="*/ 296348 h 857250"/>
                <a:gd name="connsiteX2" fmla="*/ 139066 w 278130"/>
                <a:gd name="connsiteY2" fmla="*/ 0 h 857250"/>
                <a:gd name="connsiteX3" fmla="*/ 271343 w 278130"/>
                <a:gd name="connsiteY3" fmla="*/ 296348 h 857250"/>
                <a:gd name="connsiteX4" fmla="*/ 278131 w 278130"/>
                <a:gd name="connsiteY4" fmla="*/ 428625 h 857250"/>
                <a:gd name="connsiteX5" fmla="*/ 271343 w 278130"/>
                <a:gd name="connsiteY5" fmla="*/ 560902 h 857250"/>
                <a:gd name="connsiteX6" fmla="*/ 139066 w 278130"/>
                <a:gd name="connsiteY6" fmla="*/ 857250 h 857250"/>
                <a:gd name="connsiteX7" fmla="*/ 6789 w 278130"/>
                <a:gd name="connsiteY7" fmla="*/ 560902 h 857250"/>
                <a:gd name="connsiteX8" fmla="*/ 1 w 278130"/>
                <a:gd name="connsiteY8" fmla="*/ 428625 h 857250"/>
                <a:gd name="connsiteX9" fmla="*/ 0 w 278130"/>
                <a:gd name="connsiteY9" fmla="*/ 428625 h 857250"/>
                <a:gd name="connsiteX0" fmla="*/ 0 w 278131"/>
                <a:gd name="connsiteY0" fmla="*/ 428626 h 857251"/>
                <a:gd name="connsiteX1" fmla="*/ 6788 w 278131"/>
                <a:gd name="connsiteY1" fmla="*/ 296349 h 857251"/>
                <a:gd name="connsiteX2" fmla="*/ 139066 w 278131"/>
                <a:gd name="connsiteY2" fmla="*/ 1 h 857251"/>
                <a:gd name="connsiteX3" fmla="*/ 271343 w 278131"/>
                <a:gd name="connsiteY3" fmla="*/ 296349 h 857251"/>
                <a:gd name="connsiteX4" fmla="*/ 278131 w 278131"/>
                <a:gd name="connsiteY4" fmla="*/ 428626 h 857251"/>
                <a:gd name="connsiteX5" fmla="*/ 271343 w 278131"/>
                <a:gd name="connsiteY5" fmla="*/ 560903 h 857251"/>
                <a:gd name="connsiteX6" fmla="*/ 139066 w 278131"/>
                <a:gd name="connsiteY6" fmla="*/ 857251 h 857251"/>
                <a:gd name="connsiteX7" fmla="*/ 6789 w 278131"/>
                <a:gd name="connsiteY7" fmla="*/ 560903 h 857251"/>
                <a:gd name="connsiteX8" fmla="*/ 1 w 278131"/>
                <a:gd name="connsiteY8" fmla="*/ 428626 h 857251"/>
                <a:gd name="connsiteX9" fmla="*/ 0 w 278131"/>
                <a:gd name="connsiteY9" fmla="*/ 428626 h 857251"/>
                <a:gd name="connsiteX0" fmla="*/ 0 w 278131"/>
                <a:gd name="connsiteY0" fmla="*/ 428626 h 857251"/>
                <a:gd name="connsiteX1" fmla="*/ 6788 w 278131"/>
                <a:gd name="connsiteY1" fmla="*/ 296349 h 857251"/>
                <a:gd name="connsiteX2" fmla="*/ 139066 w 278131"/>
                <a:gd name="connsiteY2" fmla="*/ 1 h 857251"/>
                <a:gd name="connsiteX3" fmla="*/ 271343 w 278131"/>
                <a:gd name="connsiteY3" fmla="*/ 296349 h 857251"/>
                <a:gd name="connsiteX4" fmla="*/ 278131 w 278131"/>
                <a:gd name="connsiteY4" fmla="*/ 428626 h 857251"/>
                <a:gd name="connsiteX5" fmla="*/ 271343 w 278131"/>
                <a:gd name="connsiteY5" fmla="*/ 560903 h 857251"/>
                <a:gd name="connsiteX6" fmla="*/ 139066 w 278131"/>
                <a:gd name="connsiteY6" fmla="*/ 857251 h 857251"/>
                <a:gd name="connsiteX7" fmla="*/ 6789 w 278131"/>
                <a:gd name="connsiteY7" fmla="*/ 560903 h 857251"/>
                <a:gd name="connsiteX8" fmla="*/ 1 w 278131"/>
                <a:gd name="connsiteY8" fmla="*/ 428626 h 857251"/>
                <a:gd name="connsiteX9" fmla="*/ 0 w 278131"/>
                <a:gd name="connsiteY9" fmla="*/ 428626 h 857251"/>
                <a:gd name="connsiteX0" fmla="*/ 0 w 278131"/>
                <a:gd name="connsiteY0" fmla="*/ 428625 h 857250"/>
                <a:gd name="connsiteX1" fmla="*/ 6788 w 278131"/>
                <a:gd name="connsiteY1" fmla="*/ 296348 h 857250"/>
                <a:gd name="connsiteX2" fmla="*/ 139066 w 278131"/>
                <a:gd name="connsiteY2" fmla="*/ 0 h 857250"/>
                <a:gd name="connsiteX3" fmla="*/ 271343 w 278131"/>
                <a:gd name="connsiteY3" fmla="*/ 296348 h 857250"/>
                <a:gd name="connsiteX4" fmla="*/ 278131 w 278131"/>
                <a:gd name="connsiteY4" fmla="*/ 428625 h 857250"/>
                <a:gd name="connsiteX5" fmla="*/ 271343 w 278131"/>
                <a:gd name="connsiteY5" fmla="*/ 560902 h 857250"/>
                <a:gd name="connsiteX6" fmla="*/ 139066 w 278131"/>
                <a:gd name="connsiteY6" fmla="*/ 857250 h 857250"/>
                <a:gd name="connsiteX7" fmla="*/ 6789 w 278131"/>
                <a:gd name="connsiteY7" fmla="*/ 560902 h 857250"/>
                <a:gd name="connsiteX8" fmla="*/ 1 w 278131"/>
                <a:gd name="connsiteY8" fmla="*/ 428625 h 857250"/>
                <a:gd name="connsiteX9" fmla="*/ 0 w 278131"/>
                <a:gd name="connsiteY9" fmla="*/ 428625 h 857250"/>
                <a:gd name="connsiteX0" fmla="*/ 0 w 278131"/>
                <a:gd name="connsiteY0" fmla="*/ 428625 h 857250"/>
                <a:gd name="connsiteX1" fmla="*/ 6788 w 278131"/>
                <a:gd name="connsiteY1" fmla="*/ 296348 h 857250"/>
                <a:gd name="connsiteX2" fmla="*/ 139066 w 278131"/>
                <a:gd name="connsiteY2" fmla="*/ 0 h 857250"/>
                <a:gd name="connsiteX3" fmla="*/ 271343 w 278131"/>
                <a:gd name="connsiteY3" fmla="*/ 296348 h 857250"/>
                <a:gd name="connsiteX4" fmla="*/ 278131 w 278131"/>
                <a:gd name="connsiteY4" fmla="*/ 428625 h 857250"/>
                <a:gd name="connsiteX5" fmla="*/ 271343 w 278131"/>
                <a:gd name="connsiteY5" fmla="*/ 560902 h 857250"/>
                <a:gd name="connsiteX6" fmla="*/ 139066 w 278131"/>
                <a:gd name="connsiteY6" fmla="*/ 857250 h 857250"/>
                <a:gd name="connsiteX7" fmla="*/ 6789 w 278131"/>
                <a:gd name="connsiteY7" fmla="*/ 560902 h 857250"/>
                <a:gd name="connsiteX8" fmla="*/ 1 w 278131"/>
                <a:gd name="connsiteY8" fmla="*/ 428625 h 857250"/>
                <a:gd name="connsiteX9" fmla="*/ 0 w 278131"/>
                <a:gd name="connsiteY9" fmla="*/ 428625 h 857250"/>
                <a:gd name="connsiteX0" fmla="*/ 0 w 278131"/>
                <a:gd name="connsiteY0" fmla="*/ 428625 h 857250"/>
                <a:gd name="connsiteX1" fmla="*/ 6788 w 278131"/>
                <a:gd name="connsiteY1" fmla="*/ 296348 h 857250"/>
                <a:gd name="connsiteX2" fmla="*/ 139066 w 278131"/>
                <a:gd name="connsiteY2" fmla="*/ 0 h 857250"/>
                <a:gd name="connsiteX3" fmla="*/ 271343 w 278131"/>
                <a:gd name="connsiteY3" fmla="*/ 296348 h 857250"/>
                <a:gd name="connsiteX4" fmla="*/ 278131 w 278131"/>
                <a:gd name="connsiteY4" fmla="*/ 428625 h 857250"/>
                <a:gd name="connsiteX5" fmla="*/ 271343 w 278131"/>
                <a:gd name="connsiteY5" fmla="*/ 560902 h 857250"/>
                <a:gd name="connsiteX6" fmla="*/ 139066 w 278131"/>
                <a:gd name="connsiteY6" fmla="*/ 857250 h 857250"/>
                <a:gd name="connsiteX7" fmla="*/ 6789 w 278131"/>
                <a:gd name="connsiteY7" fmla="*/ 560902 h 857250"/>
                <a:gd name="connsiteX8" fmla="*/ 1 w 278131"/>
                <a:gd name="connsiteY8" fmla="*/ 428625 h 857250"/>
                <a:gd name="connsiteX9" fmla="*/ 0 w 278131"/>
                <a:gd name="connsiteY9" fmla="*/ 428625 h 857250"/>
                <a:gd name="connsiteX0" fmla="*/ 0 w 278131"/>
                <a:gd name="connsiteY0" fmla="*/ 428625 h 857250"/>
                <a:gd name="connsiteX1" fmla="*/ 6788 w 278131"/>
                <a:gd name="connsiteY1" fmla="*/ 296348 h 857250"/>
                <a:gd name="connsiteX2" fmla="*/ 139066 w 278131"/>
                <a:gd name="connsiteY2" fmla="*/ 0 h 857250"/>
                <a:gd name="connsiteX3" fmla="*/ 271343 w 278131"/>
                <a:gd name="connsiteY3" fmla="*/ 296348 h 857250"/>
                <a:gd name="connsiteX4" fmla="*/ 278131 w 278131"/>
                <a:gd name="connsiteY4" fmla="*/ 428625 h 857250"/>
                <a:gd name="connsiteX5" fmla="*/ 271343 w 278131"/>
                <a:gd name="connsiteY5" fmla="*/ 560902 h 857250"/>
                <a:gd name="connsiteX6" fmla="*/ 139066 w 278131"/>
                <a:gd name="connsiteY6" fmla="*/ 857250 h 857250"/>
                <a:gd name="connsiteX7" fmla="*/ 6789 w 278131"/>
                <a:gd name="connsiteY7" fmla="*/ 560902 h 857250"/>
                <a:gd name="connsiteX8" fmla="*/ 1 w 278131"/>
                <a:gd name="connsiteY8" fmla="*/ 428625 h 857250"/>
                <a:gd name="connsiteX9" fmla="*/ 0 w 278131"/>
                <a:gd name="connsiteY9" fmla="*/ 428625 h 857250"/>
                <a:gd name="connsiteX0" fmla="*/ 0 w 278131"/>
                <a:gd name="connsiteY0" fmla="*/ 428625 h 857250"/>
                <a:gd name="connsiteX1" fmla="*/ 6788 w 278131"/>
                <a:gd name="connsiteY1" fmla="*/ 296348 h 857250"/>
                <a:gd name="connsiteX2" fmla="*/ 139066 w 278131"/>
                <a:gd name="connsiteY2" fmla="*/ 0 h 857250"/>
                <a:gd name="connsiteX3" fmla="*/ 271343 w 278131"/>
                <a:gd name="connsiteY3" fmla="*/ 296348 h 857250"/>
                <a:gd name="connsiteX4" fmla="*/ 278131 w 278131"/>
                <a:gd name="connsiteY4" fmla="*/ 428625 h 857250"/>
                <a:gd name="connsiteX5" fmla="*/ 271343 w 278131"/>
                <a:gd name="connsiteY5" fmla="*/ 560902 h 857250"/>
                <a:gd name="connsiteX6" fmla="*/ 139066 w 278131"/>
                <a:gd name="connsiteY6" fmla="*/ 857250 h 857250"/>
                <a:gd name="connsiteX7" fmla="*/ 6789 w 278131"/>
                <a:gd name="connsiteY7" fmla="*/ 560902 h 857250"/>
                <a:gd name="connsiteX8" fmla="*/ 1 w 278131"/>
                <a:gd name="connsiteY8" fmla="*/ 428625 h 857250"/>
                <a:gd name="connsiteX9" fmla="*/ 0 w 278131"/>
                <a:gd name="connsiteY9" fmla="*/ 428625 h 857250"/>
                <a:gd name="connsiteX0" fmla="*/ 0 w 278131"/>
                <a:gd name="connsiteY0" fmla="*/ 428625 h 857250"/>
                <a:gd name="connsiteX1" fmla="*/ 6788 w 278131"/>
                <a:gd name="connsiteY1" fmla="*/ 296348 h 857250"/>
                <a:gd name="connsiteX2" fmla="*/ 139066 w 278131"/>
                <a:gd name="connsiteY2" fmla="*/ 0 h 857250"/>
                <a:gd name="connsiteX3" fmla="*/ 271343 w 278131"/>
                <a:gd name="connsiteY3" fmla="*/ 296348 h 857250"/>
                <a:gd name="connsiteX4" fmla="*/ 278131 w 278131"/>
                <a:gd name="connsiteY4" fmla="*/ 428625 h 857250"/>
                <a:gd name="connsiteX5" fmla="*/ 271343 w 278131"/>
                <a:gd name="connsiteY5" fmla="*/ 560902 h 857250"/>
                <a:gd name="connsiteX6" fmla="*/ 139066 w 278131"/>
                <a:gd name="connsiteY6" fmla="*/ 857250 h 857250"/>
                <a:gd name="connsiteX7" fmla="*/ 6789 w 278131"/>
                <a:gd name="connsiteY7" fmla="*/ 560902 h 857250"/>
                <a:gd name="connsiteX8" fmla="*/ 1 w 278131"/>
                <a:gd name="connsiteY8" fmla="*/ 428625 h 857250"/>
                <a:gd name="connsiteX9" fmla="*/ 0 w 278131"/>
                <a:gd name="connsiteY9" fmla="*/ 428625 h 857250"/>
                <a:gd name="connsiteX0" fmla="*/ 0 w 278131"/>
                <a:gd name="connsiteY0" fmla="*/ 428625 h 857250"/>
                <a:gd name="connsiteX1" fmla="*/ 6788 w 278131"/>
                <a:gd name="connsiteY1" fmla="*/ 296348 h 857250"/>
                <a:gd name="connsiteX2" fmla="*/ 139066 w 278131"/>
                <a:gd name="connsiteY2" fmla="*/ 0 h 857250"/>
                <a:gd name="connsiteX3" fmla="*/ 271343 w 278131"/>
                <a:gd name="connsiteY3" fmla="*/ 296348 h 857250"/>
                <a:gd name="connsiteX4" fmla="*/ 278131 w 278131"/>
                <a:gd name="connsiteY4" fmla="*/ 428625 h 857250"/>
                <a:gd name="connsiteX5" fmla="*/ 271343 w 278131"/>
                <a:gd name="connsiteY5" fmla="*/ 560902 h 857250"/>
                <a:gd name="connsiteX6" fmla="*/ 139066 w 278131"/>
                <a:gd name="connsiteY6" fmla="*/ 857250 h 857250"/>
                <a:gd name="connsiteX7" fmla="*/ 6789 w 278131"/>
                <a:gd name="connsiteY7" fmla="*/ 560902 h 857250"/>
                <a:gd name="connsiteX8" fmla="*/ 1 w 278131"/>
                <a:gd name="connsiteY8" fmla="*/ 428625 h 857250"/>
                <a:gd name="connsiteX9" fmla="*/ 0 w 278131"/>
                <a:gd name="connsiteY9" fmla="*/ 428625 h 857250"/>
                <a:gd name="connsiteX0" fmla="*/ 0 w 278131"/>
                <a:gd name="connsiteY0" fmla="*/ 428625 h 857250"/>
                <a:gd name="connsiteX1" fmla="*/ 6788 w 278131"/>
                <a:gd name="connsiteY1" fmla="*/ 296348 h 857250"/>
                <a:gd name="connsiteX2" fmla="*/ 139066 w 278131"/>
                <a:gd name="connsiteY2" fmla="*/ 0 h 857250"/>
                <a:gd name="connsiteX3" fmla="*/ 271343 w 278131"/>
                <a:gd name="connsiteY3" fmla="*/ 296348 h 857250"/>
                <a:gd name="connsiteX4" fmla="*/ 278131 w 278131"/>
                <a:gd name="connsiteY4" fmla="*/ 428625 h 857250"/>
                <a:gd name="connsiteX5" fmla="*/ 271343 w 278131"/>
                <a:gd name="connsiteY5" fmla="*/ 560902 h 857250"/>
                <a:gd name="connsiteX6" fmla="*/ 139066 w 278131"/>
                <a:gd name="connsiteY6" fmla="*/ 857250 h 857250"/>
                <a:gd name="connsiteX7" fmla="*/ 6789 w 278131"/>
                <a:gd name="connsiteY7" fmla="*/ 560902 h 857250"/>
                <a:gd name="connsiteX8" fmla="*/ 1 w 278131"/>
                <a:gd name="connsiteY8" fmla="*/ 428625 h 857250"/>
                <a:gd name="connsiteX9" fmla="*/ 0 w 278131"/>
                <a:gd name="connsiteY9" fmla="*/ 428625 h 857250"/>
                <a:gd name="connsiteX0" fmla="*/ 0 w 278131"/>
                <a:gd name="connsiteY0" fmla="*/ 428625 h 857250"/>
                <a:gd name="connsiteX1" fmla="*/ 6788 w 278131"/>
                <a:gd name="connsiteY1" fmla="*/ 296348 h 857250"/>
                <a:gd name="connsiteX2" fmla="*/ 139066 w 278131"/>
                <a:gd name="connsiteY2" fmla="*/ 0 h 857250"/>
                <a:gd name="connsiteX3" fmla="*/ 271343 w 278131"/>
                <a:gd name="connsiteY3" fmla="*/ 296348 h 857250"/>
                <a:gd name="connsiteX4" fmla="*/ 278131 w 278131"/>
                <a:gd name="connsiteY4" fmla="*/ 428625 h 857250"/>
                <a:gd name="connsiteX5" fmla="*/ 271343 w 278131"/>
                <a:gd name="connsiteY5" fmla="*/ 560902 h 857250"/>
                <a:gd name="connsiteX6" fmla="*/ 139066 w 278131"/>
                <a:gd name="connsiteY6" fmla="*/ 857250 h 857250"/>
                <a:gd name="connsiteX7" fmla="*/ 6789 w 278131"/>
                <a:gd name="connsiteY7" fmla="*/ 560902 h 857250"/>
                <a:gd name="connsiteX8" fmla="*/ 1 w 278131"/>
                <a:gd name="connsiteY8" fmla="*/ 428625 h 857250"/>
                <a:gd name="connsiteX9" fmla="*/ 0 w 278131"/>
                <a:gd name="connsiteY9" fmla="*/ 428625 h 857250"/>
                <a:gd name="connsiteX0" fmla="*/ 0 w 331471"/>
                <a:gd name="connsiteY0" fmla="*/ 428625 h 857250"/>
                <a:gd name="connsiteX1" fmla="*/ 6788 w 331471"/>
                <a:gd name="connsiteY1" fmla="*/ 296348 h 857250"/>
                <a:gd name="connsiteX2" fmla="*/ 139066 w 331471"/>
                <a:gd name="connsiteY2" fmla="*/ 0 h 857250"/>
                <a:gd name="connsiteX3" fmla="*/ 271343 w 331471"/>
                <a:gd name="connsiteY3" fmla="*/ 296348 h 857250"/>
                <a:gd name="connsiteX4" fmla="*/ 278131 w 331471"/>
                <a:gd name="connsiteY4" fmla="*/ 428625 h 857250"/>
                <a:gd name="connsiteX5" fmla="*/ 271343 w 331471"/>
                <a:gd name="connsiteY5" fmla="*/ 560902 h 857250"/>
                <a:gd name="connsiteX6" fmla="*/ 139066 w 331471"/>
                <a:gd name="connsiteY6" fmla="*/ 857250 h 857250"/>
                <a:gd name="connsiteX7" fmla="*/ 6789 w 331471"/>
                <a:gd name="connsiteY7" fmla="*/ 560902 h 857250"/>
                <a:gd name="connsiteX8" fmla="*/ 1 w 331471"/>
                <a:gd name="connsiteY8" fmla="*/ 428625 h 857250"/>
                <a:gd name="connsiteX9" fmla="*/ 0 w 331471"/>
                <a:gd name="connsiteY9" fmla="*/ 428625 h 857250"/>
                <a:gd name="connsiteX0" fmla="*/ 0 w 297181"/>
                <a:gd name="connsiteY0" fmla="*/ 428625 h 857250"/>
                <a:gd name="connsiteX1" fmla="*/ 6788 w 297181"/>
                <a:gd name="connsiteY1" fmla="*/ 296348 h 857250"/>
                <a:gd name="connsiteX2" fmla="*/ 139066 w 297181"/>
                <a:gd name="connsiteY2" fmla="*/ 0 h 857250"/>
                <a:gd name="connsiteX3" fmla="*/ 271343 w 297181"/>
                <a:gd name="connsiteY3" fmla="*/ 296348 h 857250"/>
                <a:gd name="connsiteX4" fmla="*/ 278131 w 297181"/>
                <a:gd name="connsiteY4" fmla="*/ 428625 h 857250"/>
                <a:gd name="connsiteX5" fmla="*/ 271343 w 297181"/>
                <a:gd name="connsiteY5" fmla="*/ 560902 h 857250"/>
                <a:gd name="connsiteX6" fmla="*/ 139066 w 297181"/>
                <a:gd name="connsiteY6" fmla="*/ 857250 h 857250"/>
                <a:gd name="connsiteX7" fmla="*/ 6789 w 297181"/>
                <a:gd name="connsiteY7" fmla="*/ 560902 h 857250"/>
                <a:gd name="connsiteX8" fmla="*/ 1 w 297181"/>
                <a:gd name="connsiteY8" fmla="*/ 428625 h 857250"/>
                <a:gd name="connsiteX9" fmla="*/ 0 w 297181"/>
                <a:gd name="connsiteY9" fmla="*/ 428625 h 857250"/>
                <a:gd name="connsiteX0" fmla="*/ 0 w 297181"/>
                <a:gd name="connsiteY0" fmla="*/ 428625 h 857250"/>
                <a:gd name="connsiteX1" fmla="*/ 6788 w 297181"/>
                <a:gd name="connsiteY1" fmla="*/ 296348 h 857250"/>
                <a:gd name="connsiteX2" fmla="*/ 139066 w 297181"/>
                <a:gd name="connsiteY2" fmla="*/ 0 h 857250"/>
                <a:gd name="connsiteX3" fmla="*/ 271343 w 297181"/>
                <a:gd name="connsiteY3" fmla="*/ 296348 h 857250"/>
                <a:gd name="connsiteX4" fmla="*/ 278131 w 297181"/>
                <a:gd name="connsiteY4" fmla="*/ 428625 h 857250"/>
                <a:gd name="connsiteX5" fmla="*/ 271343 w 297181"/>
                <a:gd name="connsiteY5" fmla="*/ 560902 h 857250"/>
                <a:gd name="connsiteX6" fmla="*/ 139066 w 297181"/>
                <a:gd name="connsiteY6" fmla="*/ 857250 h 857250"/>
                <a:gd name="connsiteX7" fmla="*/ 6789 w 297181"/>
                <a:gd name="connsiteY7" fmla="*/ 560902 h 857250"/>
                <a:gd name="connsiteX8" fmla="*/ 1 w 297181"/>
                <a:gd name="connsiteY8" fmla="*/ 428625 h 857250"/>
                <a:gd name="connsiteX9" fmla="*/ 0 w 297181"/>
                <a:gd name="connsiteY9" fmla="*/ 428625 h 857250"/>
                <a:gd name="connsiteX0" fmla="*/ 19050 w 316231"/>
                <a:gd name="connsiteY0" fmla="*/ 428625 h 857250"/>
                <a:gd name="connsiteX1" fmla="*/ 25838 w 316231"/>
                <a:gd name="connsiteY1" fmla="*/ 296348 h 857250"/>
                <a:gd name="connsiteX2" fmla="*/ 158116 w 316231"/>
                <a:gd name="connsiteY2" fmla="*/ 0 h 857250"/>
                <a:gd name="connsiteX3" fmla="*/ 290393 w 316231"/>
                <a:gd name="connsiteY3" fmla="*/ 296348 h 857250"/>
                <a:gd name="connsiteX4" fmla="*/ 297181 w 316231"/>
                <a:gd name="connsiteY4" fmla="*/ 428625 h 857250"/>
                <a:gd name="connsiteX5" fmla="*/ 290393 w 316231"/>
                <a:gd name="connsiteY5" fmla="*/ 560902 h 857250"/>
                <a:gd name="connsiteX6" fmla="*/ 158116 w 316231"/>
                <a:gd name="connsiteY6" fmla="*/ 857250 h 857250"/>
                <a:gd name="connsiteX7" fmla="*/ 25839 w 316231"/>
                <a:gd name="connsiteY7" fmla="*/ 560902 h 857250"/>
                <a:gd name="connsiteX8" fmla="*/ 19051 w 316231"/>
                <a:gd name="connsiteY8" fmla="*/ 428625 h 857250"/>
                <a:gd name="connsiteX9" fmla="*/ 19050 w 316231"/>
                <a:gd name="connsiteY9" fmla="*/ 428625 h 857250"/>
                <a:gd name="connsiteX0" fmla="*/ 19050 w 316231"/>
                <a:gd name="connsiteY0" fmla="*/ 428625 h 857250"/>
                <a:gd name="connsiteX1" fmla="*/ 25838 w 316231"/>
                <a:gd name="connsiteY1" fmla="*/ 296348 h 857250"/>
                <a:gd name="connsiteX2" fmla="*/ 158116 w 316231"/>
                <a:gd name="connsiteY2" fmla="*/ 0 h 857250"/>
                <a:gd name="connsiteX3" fmla="*/ 290393 w 316231"/>
                <a:gd name="connsiteY3" fmla="*/ 296348 h 857250"/>
                <a:gd name="connsiteX4" fmla="*/ 297181 w 316231"/>
                <a:gd name="connsiteY4" fmla="*/ 428625 h 857250"/>
                <a:gd name="connsiteX5" fmla="*/ 290393 w 316231"/>
                <a:gd name="connsiteY5" fmla="*/ 560902 h 857250"/>
                <a:gd name="connsiteX6" fmla="*/ 158116 w 316231"/>
                <a:gd name="connsiteY6" fmla="*/ 857250 h 857250"/>
                <a:gd name="connsiteX7" fmla="*/ 25839 w 316231"/>
                <a:gd name="connsiteY7" fmla="*/ 560902 h 857250"/>
                <a:gd name="connsiteX8" fmla="*/ 19051 w 316231"/>
                <a:gd name="connsiteY8" fmla="*/ 428625 h 857250"/>
                <a:gd name="connsiteX9" fmla="*/ 19050 w 316231"/>
                <a:gd name="connsiteY9" fmla="*/ 428625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6231" h="857250">
                  <a:moveTo>
                    <a:pt x="19050" y="428625"/>
                  </a:moveTo>
                  <a:cubicBezTo>
                    <a:pt x="0" y="360849"/>
                    <a:pt x="21341" y="339072"/>
                    <a:pt x="25838" y="296348"/>
                  </a:cubicBezTo>
                  <a:cubicBezTo>
                    <a:pt x="44438" y="119655"/>
                    <a:pt x="113087" y="30479"/>
                    <a:pt x="158116" y="0"/>
                  </a:cubicBezTo>
                  <a:cubicBezTo>
                    <a:pt x="203145" y="30481"/>
                    <a:pt x="271793" y="119656"/>
                    <a:pt x="290393" y="296348"/>
                  </a:cubicBezTo>
                  <a:cubicBezTo>
                    <a:pt x="294890" y="339072"/>
                    <a:pt x="316231" y="357039"/>
                    <a:pt x="297181" y="428625"/>
                  </a:cubicBezTo>
                  <a:cubicBezTo>
                    <a:pt x="316231" y="484971"/>
                    <a:pt x="294890" y="518178"/>
                    <a:pt x="290393" y="560902"/>
                  </a:cubicBezTo>
                  <a:cubicBezTo>
                    <a:pt x="271794" y="737595"/>
                    <a:pt x="184094" y="788670"/>
                    <a:pt x="158116" y="857250"/>
                  </a:cubicBezTo>
                  <a:cubicBezTo>
                    <a:pt x="109277" y="796290"/>
                    <a:pt x="44438" y="737594"/>
                    <a:pt x="25839" y="560902"/>
                  </a:cubicBezTo>
                  <a:cubicBezTo>
                    <a:pt x="21342" y="518178"/>
                    <a:pt x="19051" y="473541"/>
                    <a:pt x="19051" y="428625"/>
                  </a:cubicBezTo>
                  <a:cubicBezTo>
                    <a:pt x="19051" y="428625"/>
                    <a:pt x="0" y="462915"/>
                    <a:pt x="19050" y="428625"/>
                  </a:cubicBezTo>
                  <a:close/>
                </a:path>
              </a:pathLst>
            </a:cu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grpSp>
      <p:sp>
        <p:nvSpPr>
          <p:cNvPr id="24" name="TextBox 23"/>
          <p:cNvSpPr txBox="1"/>
          <p:nvPr/>
        </p:nvSpPr>
        <p:spPr>
          <a:xfrm>
            <a:off x="1069975" y="5143500"/>
            <a:ext cx="2897188" cy="822325"/>
          </a:xfrm>
          <a:prstGeom prst="rect">
            <a:avLst/>
          </a:prstGeom>
          <a:noFill/>
        </p:spPr>
        <p:txBody>
          <a:bodyPr>
            <a:spAutoFit/>
          </a:bodyPr>
          <a:lstStyle/>
          <a:p>
            <a:pPr>
              <a:defRPr/>
            </a:pPr>
            <a:r>
              <a:rPr lang="en-US" sz="2400" i="1" dirty="0">
                <a:latin typeface="+mn-lt"/>
              </a:rPr>
              <a:t>A</a:t>
            </a:r>
            <a:r>
              <a:rPr lang="en-US" sz="2400" dirty="0">
                <a:latin typeface="+mn-lt"/>
              </a:rPr>
              <a:t> and </a:t>
            </a:r>
            <a:r>
              <a:rPr lang="en-US" sz="2400" i="1" dirty="0">
                <a:latin typeface="+mn-lt"/>
              </a:rPr>
              <a:t>B</a:t>
            </a:r>
            <a:r>
              <a:rPr lang="en-US" sz="2400" dirty="0">
                <a:latin typeface="+mn-lt"/>
              </a:rPr>
              <a:t> are mutually </a:t>
            </a:r>
          </a:p>
          <a:p>
            <a:pPr>
              <a:defRPr/>
            </a:pPr>
            <a:r>
              <a:rPr lang="en-US" sz="2400" dirty="0">
                <a:latin typeface="+mn-lt"/>
              </a:rPr>
              <a:t>exclusive</a:t>
            </a:r>
          </a:p>
        </p:txBody>
      </p:sp>
      <p:sp>
        <p:nvSpPr>
          <p:cNvPr id="25" name="TextBox 24"/>
          <p:cNvSpPr txBox="1"/>
          <p:nvPr/>
        </p:nvSpPr>
        <p:spPr>
          <a:xfrm>
            <a:off x="4987925" y="5143500"/>
            <a:ext cx="3319463" cy="822325"/>
          </a:xfrm>
          <a:prstGeom prst="rect">
            <a:avLst/>
          </a:prstGeom>
          <a:noFill/>
        </p:spPr>
        <p:txBody>
          <a:bodyPr>
            <a:spAutoFit/>
          </a:bodyPr>
          <a:lstStyle/>
          <a:p>
            <a:pPr>
              <a:defRPr/>
            </a:pPr>
            <a:r>
              <a:rPr lang="en-US" sz="2400" i="1" dirty="0">
                <a:latin typeface="+mn-lt"/>
              </a:rPr>
              <a:t>A</a:t>
            </a:r>
            <a:r>
              <a:rPr lang="en-US" sz="2400" dirty="0">
                <a:latin typeface="+mn-lt"/>
              </a:rPr>
              <a:t> and </a:t>
            </a:r>
            <a:r>
              <a:rPr lang="en-US" sz="2400" i="1" dirty="0">
                <a:latin typeface="+mn-lt"/>
              </a:rPr>
              <a:t>B</a:t>
            </a:r>
            <a:r>
              <a:rPr lang="en-US" sz="2400" dirty="0">
                <a:latin typeface="+mn-lt"/>
              </a:rPr>
              <a:t> are not mutually exclusive</a:t>
            </a:r>
          </a:p>
        </p:txBody>
      </p:sp>
      <p:sp>
        <p:nvSpPr>
          <p:cNvPr id="5128" name="Footer Placeholder 2"/>
          <p:cNvSpPr txBox="1">
            <a:spLocks noGrp="1"/>
          </p:cNvSpPr>
          <p:nvPr/>
        </p:nvSpPr>
        <p:spPr bwMode="auto">
          <a:xfrm>
            <a:off x="228600" y="6416675"/>
            <a:ext cx="4343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b="1">
                <a:solidFill>
                  <a:schemeClr val="tx1"/>
                </a:solidFill>
                <a:latin typeface="Arial" charset="0"/>
              </a:defRPr>
            </a:lvl1pPr>
            <a:lvl2pPr marL="37931725" indent="-37474525">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pPr eaLnBrk="1" hangingPunct="1"/>
            <a:r>
              <a:rPr lang="en-US" altLang="en-US" sz="1200">
                <a:ea typeface="Arial" charset="0"/>
                <a:cs typeface="Arial" charset="0"/>
              </a:rPr>
              <a:t>© 2012 Pearson Education, Inc. All rights reserved.</a:t>
            </a:r>
          </a:p>
        </p:txBody>
      </p:sp>
      <p:sp>
        <p:nvSpPr>
          <p:cNvPr id="5129" name="Slide Number Placeholder 3"/>
          <p:cNvSpPr txBox="1">
            <a:spLocks noGrp="1"/>
          </p:cNvSpPr>
          <p:nvPr/>
        </p:nvSpPr>
        <p:spPr bwMode="auto">
          <a:xfrm>
            <a:off x="6854825" y="64166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defRPr>
            </a:lvl1pPr>
            <a:lvl2pPr marL="37931725" indent="-37474525">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pPr algn="r" eaLnBrk="1" hangingPunct="1"/>
            <a:fld id="{9B7E2D15-9D91-7849-8008-D5834F56BD3E}" type="slidenum">
              <a:rPr lang="en-US" altLang="en-US" sz="1200">
                <a:ea typeface="Arial" charset="0"/>
                <a:cs typeface="Arial" charset="0"/>
              </a:rPr>
              <a:pPr algn="r" eaLnBrk="1" hangingPunct="1"/>
              <a:t>53</a:t>
            </a:fld>
            <a:r>
              <a:rPr lang="en-US" altLang="en-US" sz="1200">
                <a:ea typeface="Arial" charset="0"/>
                <a:cs typeface="Arial" charset="0"/>
              </a:rPr>
              <a:t> of 88</a:t>
            </a:r>
          </a:p>
        </p:txBody>
      </p:sp>
    </p:spTree>
    <p:extLst>
      <p:ext uri="{BB962C8B-B14F-4D97-AF65-F5344CB8AC3E}">
        <p14:creationId xmlns:p14="http://schemas.microsoft.com/office/powerpoint/2010/main" val="1868698419"/>
      </p:ext>
    </p:extLst>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a:t>The Addition Rule</a:t>
            </a:r>
          </a:p>
        </p:txBody>
      </p:sp>
      <p:sp>
        <p:nvSpPr>
          <p:cNvPr id="70659"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r>
              <a:rPr lang="en-US" altLang="en-US" b="1" dirty="0"/>
              <a:t>Addition rule for the probability of </a:t>
            </a:r>
            <a:r>
              <a:rPr lang="en-US" altLang="en-US" b="1" i="1" dirty="0"/>
              <a:t>A</a:t>
            </a:r>
            <a:r>
              <a:rPr lang="en-US" altLang="en-US" b="1" dirty="0"/>
              <a:t> or </a:t>
            </a:r>
            <a:r>
              <a:rPr lang="en-US" altLang="en-US" b="1" i="1" dirty="0"/>
              <a:t>B</a:t>
            </a:r>
          </a:p>
          <a:p>
            <a:r>
              <a:rPr lang="en-US" altLang="en-US" dirty="0"/>
              <a:t>The probability that events </a:t>
            </a:r>
            <a:r>
              <a:rPr lang="en-US" altLang="en-US" i="1" dirty="0"/>
              <a:t>A</a:t>
            </a:r>
            <a:r>
              <a:rPr lang="en-US" altLang="en-US" dirty="0"/>
              <a:t> or </a:t>
            </a:r>
            <a:r>
              <a:rPr lang="en-US" altLang="en-US" i="1" dirty="0"/>
              <a:t>B</a:t>
            </a:r>
            <a:r>
              <a:rPr lang="en-US" altLang="en-US" dirty="0"/>
              <a:t> will occur is</a:t>
            </a:r>
          </a:p>
          <a:p>
            <a:pPr lvl="1"/>
            <a:r>
              <a:rPr lang="en-US" altLang="en-US" b="1" dirty="0"/>
              <a:t>P(</a:t>
            </a:r>
            <a:r>
              <a:rPr lang="en-US" altLang="en-US" b="1" i="1" dirty="0"/>
              <a:t>A</a:t>
            </a:r>
            <a:r>
              <a:rPr lang="en-US" altLang="en-US" b="1" dirty="0"/>
              <a:t> or </a:t>
            </a:r>
            <a:r>
              <a:rPr lang="en-US" altLang="en-US" b="1" i="1" dirty="0"/>
              <a:t>B</a:t>
            </a:r>
            <a:r>
              <a:rPr lang="en-US" altLang="en-US" b="1" dirty="0"/>
              <a:t>) = P(</a:t>
            </a:r>
            <a:r>
              <a:rPr lang="en-US" altLang="en-US" b="1" i="1" dirty="0"/>
              <a:t>A</a:t>
            </a:r>
            <a:r>
              <a:rPr lang="en-US" altLang="en-US" b="1" dirty="0"/>
              <a:t>) + P(</a:t>
            </a:r>
            <a:r>
              <a:rPr lang="en-US" altLang="en-US" b="1" i="1" dirty="0"/>
              <a:t>B</a:t>
            </a:r>
            <a:r>
              <a:rPr lang="en-US" altLang="en-US" b="1" dirty="0"/>
              <a:t>) – P(</a:t>
            </a:r>
            <a:r>
              <a:rPr lang="en-US" altLang="en-US" b="1" i="1" dirty="0"/>
              <a:t>A</a:t>
            </a:r>
            <a:r>
              <a:rPr lang="en-US" altLang="en-US" b="1" dirty="0"/>
              <a:t> and </a:t>
            </a:r>
            <a:r>
              <a:rPr lang="en-US" altLang="en-US" b="1" i="1" dirty="0"/>
              <a:t>B</a:t>
            </a:r>
            <a:r>
              <a:rPr lang="en-US" altLang="en-US" b="1" dirty="0"/>
              <a:t>)</a:t>
            </a:r>
          </a:p>
          <a:p>
            <a:r>
              <a:rPr lang="en-US" altLang="en-US" dirty="0"/>
              <a:t>For mutually exclusive events </a:t>
            </a:r>
            <a:r>
              <a:rPr lang="en-US" altLang="en-US" i="1" dirty="0"/>
              <a:t>A</a:t>
            </a:r>
            <a:r>
              <a:rPr lang="en-US" altLang="en-US" dirty="0"/>
              <a:t> and </a:t>
            </a:r>
            <a:r>
              <a:rPr lang="en-US" altLang="en-US" i="1" dirty="0"/>
              <a:t>B</a:t>
            </a:r>
            <a:r>
              <a:rPr lang="en-US" altLang="en-US" dirty="0"/>
              <a:t>, the rule can be simplified to</a:t>
            </a:r>
          </a:p>
          <a:p>
            <a:pPr lvl="1"/>
            <a:r>
              <a:rPr lang="en-US" altLang="en-US" b="1" dirty="0"/>
              <a:t>P(</a:t>
            </a:r>
            <a:r>
              <a:rPr lang="en-US" altLang="en-US" b="1" i="1" dirty="0"/>
              <a:t>A</a:t>
            </a:r>
            <a:r>
              <a:rPr lang="en-US" altLang="en-US" b="1" dirty="0"/>
              <a:t> or </a:t>
            </a:r>
            <a:r>
              <a:rPr lang="en-US" altLang="en-US" b="1" i="1" dirty="0"/>
              <a:t>B</a:t>
            </a:r>
            <a:r>
              <a:rPr lang="en-US" altLang="en-US" b="1" dirty="0"/>
              <a:t>) = P(</a:t>
            </a:r>
            <a:r>
              <a:rPr lang="en-US" altLang="en-US" b="1" i="1" dirty="0"/>
              <a:t>A</a:t>
            </a:r>
            <a:r>
              <a:rPr lang="en-US" altLang="en-US" b="1" dirty="0"/>
              <a:t>) + P(</a:t>
            </a:r>
            <a:r>
              <a:rPr lang="en-US" altLang="en-US" b="1" i="1" dirty="0"/>
              <a:t>B</a:t>
            </a:r>
            <a:r>
              <a:rPr lang="en-US" altLang="en-US" b="1" dirty="0"/>
              <a:t>)</a:t>
            </a:r>
          </a:p>
          <a:p>
            <a:pPr lvl="1"/>
            <a:r>
              <a:rPr lang="en-US" altLang="en-US" dirty="0"/>
              <a:t>Can be extended to any number of mutually exclusive events</a:t>
            </a:r>
          </a:p>
        </p:txBody>
      </p:sp>
      <p:sp>
        <p:nvSpPr>
          <p:cNvPr id="8196" name="Footer Placeholder 2"/>
          <p:cNvSpPr txBox="1">
            <a:spLocks noGrp="1"/>
          </p:cNvSpPr>
          <p:nvPr/>
        </p:nvSpPr>
        <p:spPr bwMode="auto">
          <a:xfrm>
            <a:off x="228600" y="6416675"/>
            <a:ext cx="4343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b="1">
                <a:solidFill>
                  <a:schemeClr val="tx1"/>
                </a:solidFill>
                <a:latin typeface="Arial" charset="0"/>
              </a:defRPr>
            </a:lvl1pPr>
            <a:lvl2pPr marL="37931725" indent="-37474525">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pPr eaLnBrk="1" hangingPunct="1"/>
            <a:r>
              <a:rPr lang="en-US" altLang="en-US" sz="1200">
                <a:ea typeface="Arial" charset="0"/>
                <a:cs typeface="Arial" charset="0"/>
              </a:rPr>
              <a:t>© 2012 Pearson Education, Inc. All rights reserved.</a:t>
            </a:r>
          </a:p>
        </p:txBody>
      </p:sp>
      <p:sp>
        <p:nvSpPr>
          <p:cNvPr id="8197" name="Slide Number Placeholder 3"/>
          <p:cNvSpPr txBox="1">
            <a:spLocks noGrp="1"/>
          </p:cNvSpPr>
          <p:nvPr/>
        </p:nvSpPr>
        <p:spPr bwMode="auto">
          <a:xfrm>
            <a:off x="6854825" y="64166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defRPr>
            </a:lvl1pPr>
            <a:lvl2pPr marL="37931725" indent="-37474525">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pPr algn="r" eaLnBrk="1" hangingPunct="1"/>
            <a:fld id="{94ACFB1A-D70E-F34E-A6C5-265AB159F1CB}" type="slidenum">
              <a:rPr lang="en-US" altLang="en-US" sz="1200">
                <a:ea typeface="Arial" charset="0"/>
                <a:cs typeface="Arial" charset="0"/>
              </a:rPr>
              <a:pPr algn="r" eaLnBrk="1" hangingPunct="1"/>
              <a:t>54</a:t>
            </a:fld>
            <a:r>
              <a:rPr lang="en-US" altLang="en-US" sz="1200">
                <a:ea typeface="Arial" charset="0"/>
                <a:cs typeface="Arial" charset="0"/>
              </a:rPr>
              <a:t> of 88</a:t>
            </a:r>
          </a:p>
        </p:txBody>
      </p:sp>
    </p:spTree>
    <p:extLst>
      <p:ext uri="{BB962C8B-B14F-4D97-AF65-F5344CB8AC3E}">
        <p14:creationId xmlns:p14="http://schemas.microsoft.com/office/powerpoint/2010/main" val="68038477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59">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659">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06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304800"/>
            <a:ext cx="8229600" cy="1143000"/>
          </a:xfrm>
        </p:spPr>
        <p:txBody>
          <a:bodyPr/>
          <a:lstStyle/>
          <a:p>
            <a:r>
              <a:rPr lang="en-US" altLang="en-US" dirty="0"/>
              <a:t>Example: Using the Addition Rule </a:t>
            </a:r>
          </a:p>
        </p:txBody>
      </p:sp>
      <p:sp>
        <p:nvSpPr>
          <p:cNvPr id="9219" name="Content Placeholder 2"/>
          <p:cNvSpPr>
            <a:spLocks noGrp="1"/>
          </p:cNvSpPr>
          <p:nvPr>
            <p:ph idx="1"/>
          </p:nvPr>
        </p:nvSpPr>
        <p:spPr bwMode="auto">
          <a:xfrm>
            <a:off x="457200" y="1476375"/>
            <a:ext cx="8229600" cy="1035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pPr marL="0" indent="0">
              <a:buFontTx/>
              <a:buNone/>
            </a:pPr>
            <a:r>
              <a:rPr lang="en-US" altLang="en-US"/>
              <a:t>You select a card from a standard deck. Find the probability that the card is a 4 or an ace.</a:t>
            </a:r>
          </a:p>
        </p:txBody>
      </p:sp>
      <p:sp>
        <p:nvSpPr>
          <p:cNvPr id="6" name="TextBox 5"/>
          <p:cNvSpPr txBox="1"/>
          <p:nvPr/>
        </p:nvSpPr>
        <p:spPr>
          <a:xfrm>
            <a:off x="457200" y="2373313"/>
            <a:ext cx="7950200" cy="1374775"/>
          </a:xfrm>
          <a:prstGeom prst="rect">
            <a:avLst/>
          </a:prstGeom>
          <a:noFill/>
        </p:spPr>
        <p:txBody>
          <a:bodyPr>
            <a:spAutoFit/>
          </a:bodyPr>
          <a:lstStyle/>
          <a:p>
            <a:pPr>
              <a:defRPr/>
            </a:pPr>
            <a:r>
              <a:rPr lang="en-US" sz="2800" dirty="0">
                <a:latin typeface="+mn-lt"/>
              </a:rPr>
              <a:t>Solution:</a:t>
            </a:r>
          </a:p>
          <a:p>
            <a:pPr>
              <a:defRPr/>
            </a:pPr>
            <a:r>
              <a:rPr lang="en-US" sz="2800" dirty="0">
                <a:latin typeface="+mn-lt"/>
              </a:rPr>
              <a:t>The events are mutually exclusive (if the card is a 4, it cannot be an ace)</a:t>
            </a:r>
          </a:p>
        </p:txBody>
      </p:sp>
      <p:graphicFrame>
        <p:nvGraphicFramePr>
          <p:cNvPr id="14338" name="Object 4"/>
          <p:cNvGraphicFramePr>
            <a:graphicFrameLocks noChangeAspect="1"/>
          </p:cNvGraphicFramePr>
          <p:nvPr/>
        </p:nvGraphicFramePr>
        <p:xfrm>
          <a:off x="825500" y="4083050"/>
          <a:ext cx="3824288" cy="2217738"/>
        </p:xfrm>
        <a:graphic>
          <a:graphicData uri="http://schemas.openxmlformats.org/presentationml/2006/ole">
            <mc:AlternateContent xmlns:mc="http://schemas.openxmlformats.org/markup-compatibility/2006">
              <mc:Choice xmlns:v="urn:schemas-microsoft-com:vml" Requires="v">
                <p:oleObj spid="_x0000_s62467" name="Equation" r:id="rId4" imgW="1752600" imgH="1016000" progId="Equation.DSMT4">
                  <p:embed/>
                </p:oleObj>
              </mc:Choice>
              <mc:Fallback>
                <p:oleObj name="Equation" r:id="rId4" imgW="1752600" imgH="10160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5500" y="4083050"/>
                        <a:ext cx="3824288" cy="2217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nvGrpSpPr>
          <p:cNvPr id="3" name="Group 24"/>
          <p:cNvGrpSpPr>
            <a:grpSpLocks/>
          </p:cNvGrpSpPr>
          <p:nvPr/>
        </p:nvGrpSpPr>
        <p:grpSpPr bwMode="auto">
          <a:xfrm>
            <a:off x="5091113" y="3663950"/>
            <a:ext cx="3549650" cy="2600325"/>
            <a:chOff x="5393410" y="3778996"/>
            <a:chExt cx="3548230" cy="2600279"/>
          </a:xfrm>
        </p:grpSpPr>
        <p:sp>
          <p:nvSpPr>
            <p:cNvPr id="11" name="Rectangle 10"/>
            <p:cNvSpPr/>
            <p:nvPr/>
          </p:nvSpPr>
          <p:spPr bwMode="auto">
            <a:xfrm>
              <a:off x="5439429" y="4120303"/>
              <a:ext cx="3502211" cy="2204998"/>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2" name="Oval 11"/>
            <p:cNvSpPr/>
            <p:nvPr/>
          </p:nvSpPr>
          <p:spPr bwMode="auto">
            <a:xfrm>
              <a:off x="7346840" y="4756879"/>
              <a:ext cx="1378986" cy="1379514"/>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3" name="Oval 12"/>
            <p:cNvSpPr/>
            <p:nvPr/>
          </p:nvSpPr>
          <p:spPr bwMode="auto">
            <a:xfrm>
              <a:off x="5669524" y="4352074"/>
              <a:ext cx="1378985" cy="1379513"/>
            </a:xfrm>
            <a:prstGeom prst="ellipse">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9229" name="TextBox 13"/>
            <p:cNvSpPr txBox="1">
              <a:spLocks noChangeArrowheads="1"/>
            </p:cNvSpPr>
            <p:nvPr/>
          </p:nvSpPr>
          <p:spPr bwMode="auto">
            <a:xfrm>
              <a:off x="6074176" y="4431446"/>
              <a:ext cx="760108" cy="396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charset="0"/>
                </a:defRPr>
              </a:lvl1pPr>
              <a:lvl2pPr marL="37931725" indent="-37474525">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pPr eaLnBrk="1" hangingPunct="1"/>
              <a:r>
                <a:rPr lang="en-US" altLang="en-US">
                  <a:latin typeface="Times New Roman" charset="0"/>
                  <a:ea typeface="Arial" charset="0"/>
                  <a:cs typeface="Arial" charset="0"/>
                </a:rPr>
                <a:t>4♣</a:t>
              </a:r>
            </a:p>
          </p:txBody>
        </p:sp>
        <p:sp>
          <p:nvSpPr>
            <p:cNvPr id="9230" name="TextBox 15"/>
            <p:cNvSpPr txBox="1">
              <a:spLocks noChangeArrowheads="1"/>
            </p:cNvSpPr>
            <p:nvPr/>
          </p:nvSpPr>
          <p:spPr bwMode="auto">
            <a:xfrm>
              <a:off x="6397896" y="4753704"/>
              <a:ext cx="760108" cy="396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charset="0"/>
                </a:defRPr>
              </a:lvl1pPr>
              <a:lvl2pPr marL="37931725" indent="-37474525">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pPr eaLnBrk="1" hangingPunct="1"/>
              <a:r>
                <a:rPr lang="en-US" altLang="en-US">
                  <a:latin typeface="Times New Roman" charset="0"/>
                  <a:ea typeface="Arial" charset="0"/>
                  <a:cs typeface="Arial" charset="0"/>
                </a:rPr>
                <a:t>4</a:t>
              </a:r>
              <a:r>
                <a:rPr lang="en-US" altLang="en-US">
                  <a:solidFill>
                    <a:srgbClr val="FF0000"/>
                  </a:solidFill>
                  <a:latin typeface="Times New Roman" charset="0"/>
                  <a:ea typeface="Arial" charset="0"/>
                  <a:cs typeface="Arial" charset="0"/>
                </a:rPr>
                <a:t>♥</a:t>
              </a:r>
            </a:p>
          </p:txBody>
        </p:sp>
        <p:sp>
          <p:nvSpPr>
            <p:cNvPr id="9231" name="TextBox 16"/>
            <p:cNvSpPr txBox="1">
              <a:spLocks noChangeArrowheads="1"/>
            </p:cNvSpPr>
            <p:nvPr/>
          </p:nvSpPr>
          <p:spPr bwMode="auto">
            <a:xfrm>
              <a:off x="6131303" y="5185496"/>
              <a:ext cx="760108" cy="396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charset="0"/>
                </a:defRPr>
              </a:lvl1pPr>
              <a:lvl2pPr marL="37931725" indent="-37474525">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pPr eaLnBrk="1" hangingPunct="1"/>
              <a:r>
                <a:rPr lang="en-US" altLang="en-US">
                  <a:latin typeface="Times New Roman" charset="0"/>
                  <a:ea typeface="Arial" charset="0"/>
                  <a:cs typeface="Arial" charset="0"/>
                </a:rPr>
                <a:t>4</a:t>
              </a:r>
              <a:r>
                <a:rPr lang="en-US" altLang="en-US">
                  <a:solidFill>
                    <a:srgbClr val="FF0000"/>
                  </a:solidFill>
                  <a:latin typeface="Times New Roman" charset="0"/>
                  <a:ea typeface="Arial" charset="0"/>
                  <a:cs typeface="Arial" charset="0"/>
                </a:rPr>
                <a:t>♦</a:t>
              </a:r>
            </a:p>
          </p:txBody>
        </p:sp>
        <p:sp>
          <p:nvSpPr>
            <p:cNvPr id="9232" name="TextBox 17"/>
            <p:cNvSpPr txBox="1">
              <a:spLocks noChangeArrowheads="1"/>
            </p:cNvSpPr>
            <p:nvPr/>
          </p:nvSpPr>
          <p:spPr bwMode="auto">
            <a:xfrm>
              <a:off x="5818690" y="4842602"/>
              <a:ext cx="536360" cy="396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charset="0"/>
                </a:defRPr>
              </a:lvl1pPr>
              <a:lvl2pPr marL="37931725" indent="-37474525">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pPr eaLnBrk="1" hangingPunct="1"/>
              <a:r>
                <a:rPr lang="en-US" altLang="en-US">
                  <a:latin typeface="Times New Roman" charset="0"/>
                  <a:ea typeface="Arial" charset="0"/>
                  <a:cs typeface="Arial" charset="0"/>
                </a:rPr>
                <a:t>4♠</a:t>
              </a:r>
            </a:p>
          </p:txBody>
        </p:sp>
        <p:sp>
          <p:nvSpPr>
            <p:cNvPr id="9233" name="TextBox 18"/>
            <p:cNvSpPr txBox="1">
              <a:spLocks noChangeArrowheads="1"/>
            </p:cNvSpPr>
            <p:nvPr/>
          </p:nvSpPr>
          <p:spPr bwMode="auto">
            <a:xfrm>
              <a:off x="7808618" y="4847364"/>
              <a:ext cx="760109" cy="396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charset="0"/>
                </a:defRPr>
              </a:lvl1pPr>
              <a:lvl2pPr marL="37931725" indent="-37474525">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pPr eaLnBrk="1" hangingPunct="1"/>
              <a:r>
                <a:rPr lang="en-US" altLang="en-US">
                  <a:latin typeface="Times New Roman" charset="0"/>
                  <a:ea typeface="Arial" charset="0"/>
                  <a:cs typeface="Arial" charset="0"/>
                </a:rPr>
                <a:t>A♣</a:t>
              </a:r>
            </a:p>
          </p:txBody>
        </p:sp>
        <p:sp>
          <p:nvSpPr>
            <p:cNvPr id="9234" name="TextBox 19"/>
            <p:cNvSpPr txBox="1">
              <a:spLocks noChangeArrowheads="1"/>
            </p:cNvSpPr>
            <p:nvPr/>
          </p:nvSpPr>
          <p:spPr bwMode="auto">
            <a:xfrm>
              <a:off x="8130753" y="5169621"/>
              <a:ext cx="760108" cy="396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charset="0"/>
                </a:defRPr>
              </a:lvl1pPr>
              <a:lvl2pPr marL="37931725" indent="-37474525">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pPr eaLnBrk="1" hangingPunct="1"/>
              <a:r>
                <a:rPr lang="en-US" altLang="en-US">
                  <a:latin typeface="Times New Roman" charset="0"/>
                  <a:ea typeface="Arial" charset="0"/>
                  <a:cs typeface="Arial" charset="0"/>
                </a:rPr>
                <a:t>A</a:t>
              </a:r>
              <a:r>
                <a:rPr lang="en-US" altLang="en-US">
                  <a:solidFill>
                    <a:srgbClr val="FF0000"/>
                  </a:solidFill>
                  <a:latin typeface="Times New Roman" charset="0"/>
                  <a:ea typeface="Arial" charset="0"/>
                  <a:cs typeface="Arial" charset="0"/>
                </a:rPr>
                <a:t>♥</a:t>
              </a:r>
            </a:p>
          </p:txBody>
        </p:sp>
        <p:sp>
          <p:nvSpPr>
            <p:cNvPr id="9235" name="TextBox 20"/>
            <p:cNvSpPr txBox="1">
              <a:spLocks noChangeArrowheads="1"/>
            </p:cNvSpPr>
            <p:nvPr/>
          </p:nvSpPr>
          <p:spPr bwMode="auto">
            <a:xfrm>
              <a:off x="7864159" y="5601414"/>
              <a:ext cx="760108" cy="396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charset="0"/>
                </a:defRPr>
              </a:lvl1pPr>
              <a:lvl2pPr marL="37931725" indent="-37474525">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pPr eaLnBrk="1" hangingPunct="1"/>
              <a:r>
                <a:rPr lang="en-US" altLang="en-US">
                  <a:latin typeface="Times New Roman" charset="0"/>
                  <a:ea typeface="Arial" charset="0"/>
                  <a:cs typeface="Arial" charset="0"/>
                </a:rPr>
                <a:t>A</a:t>
              </a:r>
              <a:r>
                <a:rPr lang="en-US" altLang="en-US">
                  <a:solidFill>
                    <a:srgbClr val="FF0000"/>
                  </a:solidFill>
                  <a:latin typeface="Times New Roman" charset="0"/>
                  <a:ea typeface="Arial" charset="0"/>
                  <a:cs typeface="Arial" charset="0"/>
                </a:rPr>
                <a:t>♦</a:t>
              </a:r>
            </a:p>
          </p:txBody>
        </p:sp>
        <p:sp>
          <p:nvSpPr>
            <p:cNvPr id="9236" name="TextBox 21"/>
            <p:cNvSpPr txBox="1">
              <a:spLocks noChangeArrowheads="1"/>
            </p:cNvSpPr>
            <p:nvPr/>
          </p:nvSpPr>
          <p:spPr bwMode="auto">
            <a:xfrm>
              <a:off x="7521396" y="5242645"/>
              <a:ext cx="534773" cy="396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charset="0"/>
                </a:defRPr>
              </a:lvl1pPr>
              <a:lvl2pPr marL="37931725" indent="-37474525">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pPr eaLnBrk="1" hangingPunct="1"/>
              <a:r>
                <a:rPr lang="en-US" altLang="en-US">
                  <a:latin typeface="Times New Roman" charset="0"/>
                  <a:ea typeface="Arial" charset="0"/>
                  <a:cs typeface="Arial" charset="0"/>
                </a:rPr>
                <a:t>A♠</a:t>
              </a:r>
            </a:p>
          </p:txBody>
        </p:sp>
        <p:sp>
          <p:nvSpPr>
            <p:cNvPr id="23" name="TextBox 22"/>
            <p:cNvSpPr txBox="1"/>
            <p:nvPr/>
          </p:nvSpPr>
          <p:spPr>
            <a:xfrm>
              <a:off x="5393410" y="5982407"/>
              <a:ext cx="1642405" cy="396868"/>
            </a:xfrm>
            <a:prstGeom prst="rect">
              <a:avLst/>
            </a:prstGeom>
            <a:noFill/>
          </p:spPr>
          <p:txBody>
            <a:bodyPr>
              <a:spAutoFit/>
            </a:bodyPr>
            <a:lstStyle/>
            <a:p>
              <a:pPr>
                <a:defRPr/>
              </a:pPr>
              <a:r>
                <a:rPr lang="en-US" dirty="0">
                  <a:latin typeface="+mn-lt"/>
                </a:rPr>
                <a:t>44 other cards</a:t>
              </a:r>
            </a:p>
          </p:txBody>
        </p:sp>
        <p:sp>
          <p:nvSpPr>
            <p:cNvPr id="24" name="TextBox 23"/>
            <p:cNvSpPr txBox="1"/>
            <p:nvPr/>
          </p:nvSpPr>
          <p:spPr>
            <a:xfrm>
              <a:off x="6134475" y="3778996"/>
              <a:ext cx="2172419" cy="396868"/>
            </a:xfrm>
            <a:prstGeom prst="rect">
              <a:avLst/>
            </a:prstGeom>
            <a:noFill/>
          </p:spPr>
          <p:txBody>
            <a:bodyPr>
              <a:spAutoFit/>
            </a:bodyPr>
            <a:lstStyle/>
            <a:p>
              <a:pPr>
                <a:defRPr/>
              </a:pPr>
              <a:r>
                <a:rPr lang="en-US" dirty="0">
                  <a:latin typeface="+mn-lt"/>
                </a:rPr>
                <a:t>Deck of 52 Cards</a:t>
              </a:r>
            </a:p>
          </p:txBody>
        </p:sp>
      </p:grpSp>
      <p:sp>
        <p:nvSpPr>
          <p:cNvPr id="9224" name="Footer Placeholder 2"/>
          <p:cNvSpPr txBox="1">
            <a:spLocks noGrp="1"/>
          </p:cNvSpPr>
          <p:nvPr/>
        </p:nvSpPr>
        <p:spPr bwMode="auto">
          <a:xfrm>
            <a:off x="228600" y="6416675"/>
            <a:ext cx="4343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b="1">
                <a:solidFill>
                  <a:schemeClr val="tx1"/>
                </a:solidFill>
                <a:latin typeface="Arial" charset="0"/>
              </a:defRPr>
            </a:lvl1pPr>
            <a:lvl2pPr marL="37931725" indent="-37474525">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pPr eaLnBrk="1" hangingPunct="1"/>
            <a:r>
              <a:rPr lang="en-US" altLang="en-US" sz="1200">
                <a:ea typeface="Arial" charset="0"/>
                <a:cs typeface="Arial" charset="0"/>
              </a:rPr>
              <a:t>© 2012 Pearson Education, Inc. All rights reserved.</a:t>
            </a:r>
          </a:p>
        </p:txBody>
      </p:sp>
      <p:sp>
        <p:nvSpPr>
          <p:cNvPr id="9225" name="Slide Number Placeholder 3"/>
          <p:cNvSpPr txBox="1">
            <a:spLocks noGrp="1"/>
          </p:cNvSpPr>
          <p:nvPr/>
        </p:nvSpPr>
        <p:spPr bwMode="auto">
          <a:xfrm>
            <a:off x="6854825" y="64166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defRPr>
            </a:lvl1pPr>
            <a:lvl2pPr marL="37931725" indent="-37474525">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pPr algn="r" eaLnBrk="1" hangingPunct="1"/>
            <a:fld id="{BA17655E-B16E-C74F-8FDE-548C3C864036}" type="slidenum">
              <a:rPr lang="en-US" altLang="en-US" sz="1200">
                <a:ea typeface="Arial" charset="0"/>
                <a:cs typeface="Arial" charset="0"/>
              </a:rPr>
              <a:pPr algn="r" eaLnBrk="1" hangingPunct="1"/>
              <a:t>55</a:t>
            </a:fld>
            <a:r>
              <a:rPr lang="en-US" altLang="en-US" sz="1200">
                <a:ea typeface="Arial" charset="0"/>
                <a:cs typeface="Arial" charset="0"/>
              </a:rPr>
              <a:t> of 88</a:t>
            </a:r>
          </a:p>
        </p:txBody>
      </p:sp>
    </p:spTree>
    <p:extLst>
      <p:ext uri="{BB962C8B-B14F-4D97-AF65-F5344CB8AC3E}">
        <p14:creationId xmlns:p14="http://schemas.microsoft.com/office/powerpoint/2010/main" val="27210820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4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dirty="0"/>
              <a:t>Example: Using the Addition Rule </a:t>
            </a:r>
          </a:p>
        </p:txBody>
      </p:sp>
      <p:sp>
        <p:nvSpPr>
          <p:cNvPr id="10243" name="Content Placeholder 2"/>
          <p:cNvSpPr>
            <a:spLocks noGrp="1"/>
          </p:cNvSpPr>
          <p:nvPr>
            <p:ph idx="1"/>
          </p:nvPr>
        </p:nvSpPr>
        <p:spPr bwMode="auto">
          <a:xfrm>
            <a:off x="457200" y="1476375"/>
            <a:ext cx="8229600" cy="1035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pPr marL="0" indent="0">
              <a:buFontTx/>
              <a:buNone/>
            </a:pPr>
            <a:r>
              <a:rPr lang="en-US" altLang="en-US"/>
              <a:t>You roll a die. Find the probability of rolling a number less than 3 or rolling an odd number.</a:t>
            </a:r>
          </a:p>
        </p:txBody>
      </p:sp>
      <p:sp>
        <p:nvSpPr>
          <p:cNvPr id="6" name="TextBox 5"/>
          <p:cNvSpPr txBox="1"/>
          <p:nvPr/>
        </p:nvSpPr>
        <p:spPr>
          <a:xfrm>
            <a:off x="454025" y="2498725"/>
            <a:ext cx="7950200" cy="1373188"/>
          </a:xfrm>
          <a:prstGeom prst="rect">
            <a:avLst/>
          </a:prstGeom>
          <a:noFill/>
        </p:spPr>
        <p:txBody>
          <a:bodyPr>
            <a:spAutoFit/>
          </a:bodyPr>
          <a:lstStyle/>
          <a:p>
            <a:pPr>
              <a:defRPr/>
            </a:pPr>
            <a:r>
              <a:rPr lang="en-US" sz="2800" dirty="0">
                <a:latin typeface="+mn-lt"/>
              </a:rPr>
              <a:t>Solution:</a:t>
            </a:r>
          </a:p>
          <a:p>
            <a:pPr>
              <a:defRPr/>
            </a:pPr>
            <a:r>
              <a:rPr lang="en-US" sz="2800" dirty="0">
                <a:latin typeface="+mn-lt"/>
              </a:rPr>
              <a:t>The events are not mutually exclusive (1 is an outcome of both events)</a:t>
            </a:r>
          </a:p>
        </p:txBody>
      </p:sp>
      <p:grpSp>
        <p:nvGrpSpPr>
          <p:cNvPr id="3" name="Group 39"/>
          <p:cNvGrpSpPr>
            <a:grpSpLocks/>
          </p:cNvGrpSpPr>
          <p:nvPr/>
        </p:nvGrpSpPr>
        <p:grpSpPr bwMode="auto">
          <a:xfrm>
            <a:off x="4430713" y="3735388"/>
            <a:ext cx="3502025" cy="2543175"/>
            <a:chOff x="4941592" y="3611296"/>
            <a:chExt cx="3502025" cy="2542768"/>
          </a:xfrm>
        </p:grpSpPr>
        <p:sp>
          <p:nvSpPr>
            <p:cNvPr id="26" name="Rectangle 25"/>
            <p:cNvSpPr/>
            <p:nvPr/>
          </p:nvSpPr>
          <p:spPr bwMode="auto">
            <a:xfrm>
              <a:off x="4941592" y="3950967"/>
              <a:ext cx="3502025" cy="22030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7" name="Oval 26"/>
            <p:cNvSpPr/>
            <p:nvPr/>
          </p:nvSpPr>
          <p:spPr bwMode="auto">
            <a:xfrm>
              <a:off x="6537029" y="4431902"/>
              <a:ext cx="1379538" cy="1380904"/>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8" name="Oval 27"/>
            <p:cNvSpPr/>
            <p:nvPr/>
          </p:nvSpPr>
          <p:spPr bwMode="auto">
            <a:xfrm>
              <a:off x="5465467" y="4398570"/>
              <a:ext cx="1379537" cy="1379316"/>
            </a:xfrm>
            <a:prstGeom prst="ellipse">
              <a:avLst/>
            </a:prstGeom>
            <a:solidFill>
              <a:srgbClr val="B3A2C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9" name="TextBox 28"/>
            <p:cNvSpPr txBox="1"/>
            <p:nvPr/>
          </p:nvSpPr>
          <p:spPr bwMode="auto">
            <a:xfrm>
              <a:off x="5809954" y="4454123"/>
              <a:ext cx="776288" cy="396811"/>
            </a:xfrm>
            <a:prstGeom prst="rect">
              <a:avLst/>
            </a:prstGeom>
            <a:noFill/>
          </p:spPr>
          <p:txBody>
            <a:bodyPr>
              <a:spAutoFit/>
            </a:bodyPr>
            <a:lstStyle/>
            <a:p>
              <a:pPr>
                <a:defRPr/>
              </a:pPr>
              <a:r>
                <a:rPr lang="en-US" dirty="0">
                  <a:latin typeface="+mn-lt"/>
                </a:rPr>
                <a:t>Odd</a:t>
              </a:r>
            </a:p>
          </p:txBody>
        </p:sp>
        <p:sp>
          <p:nvSpPr>
            <p:cNvPr id="31" name="Freeform 30"/>
            <p:cNvSpPr/>
            <p:nvPr/>
          </p:nvSpPr>
          <p:spPr bwMode="auto">
            <a:xfrm>
              <a:off x="6537029" y="4682687"/>
              <a:ext cx="317500" cy="857113"/>
            </a:xfrm>
            <a:custGeom>
              <a:avLst/>
              <a:gdLst>
                <a:gd name="connsiteX0" fmla="*/ 0 w 278130"/>
                <a:gd name="connsiteY0" fmla="*/ 428625 h 857250"/>
                <a:gd name="connsiteX1" fmla="*/ 6788 w 278130"/>
                <a:gd name="connsiteY1" fmla="*/ 296348 h 857250"/>
                <a:gd name="connsiteX2" fmla="*/ 139066 w 278130"/>
                <a:gd name="connsiteY2" fmla="*/ 0 h 857250"/>
                <a:gd name="connsiteX3" fmla="*/ 271343 w 278130"/>
                <a:gd name="connsiteY3" fmla="*/ 296348 h 857250"/>
                <a:gd name="connsiteX4" fmla="*/ 278131 w 278130"/>
                <a:gd name="connsiteY4" fmla="*/ 428625 h 857250"/>
                <a:gd name="connsiteX5" fmla="*/ 271343 w 278130"/>
                <a:gd name="connsiteY5" fmla="*/ 560902 h 857250"/>
                <a:gd name="connsiteX6" fmla="*/ 139066 w 278130"/>
                <a:gd name="connsiteY6" fmla="*/ 857250 h 857250"/>
                <a:gd name="connsiteX7" fmla="*/ 6789 w 278130"/>
                <a:gd name="connsiteY7" fmla="*/ 560902 h 857250"/>
                <a:gd name="connsiteX8" fmla="*/ 1 w 278130"/>
                <a:gd name="connsiteY8" fmla="*/ 428625 h 857250"/>
                <a:gd name="connsiteX9" fmla="*/ 0 w 278130"/>
                <a:gd name="connsiteY9" fmla="*/ 428625 h 857250"/>
                <a:gd name="connsiteX0" fmla="*/ 0 w 278131"/>
                <a:gd name="connsiteY0" fmla="*/ 428626 h 857251"/>
                <a:gd name="connsiteX1" fmla="*/ 6788 w 278131"/>
                <a:gd name="connsiteY1" fmla="*/ 296349 h 857251"/>
                <a:gd name="connsiteX2" fmla="*/ 139066 w 278131"/>
                <a:gd name="connsiteY2" fmla="*/ 1 h 857251"/>
                <a:gd name="connsiteX3" fmla="*/ 271343 w 278131"/>
                <a:gd name="connsiteY3" fmla="*/ 296349 h 857251"/>
                <a:gd name="connsiteX4" fmla="*/ 278131 w 278131"/>
                <a:gd name="connsiteY4" fmla="*/ 428626 h 857251"/>
                <a:gd name="connsiteX5" fmla="*/ 271343 w 278131"/>
                <a:gd name="connsiteY5" fmla="*/ 560903 h 857251"/>
                <a:gd name="connsiteX6" fmla="*/ 139066 w 278131"/>
                <a:gd name="connsiteY6" fmla="*/ 857251 h 857251"/>
                <a:gd name="connsiteX7" fmla="*/ 6789 w 278131"/>
                <a:gd name="connsiteY7" fmla="*/ 560903 h 857251"/>
                <a:gd name="connsiteX8" fmla="*/ 1 w 278131"/>
                <a:gd name="connsiteY8" fmla="*/ 428626 h 857251"/>
                <a:gd name="connsiteX9" fmla="*/ 0 w 278131"/>
                <a:gd name="connsiteY9" fmla="*/ 428626 h 857251"/>
                <a:gd name="connsiteX0" fmla="*/ 0 w 278131"/>
                <a:gd name="connsiteY0" fmla="*/ 428626 h 857251"/>
                <a:gd name="connsiteX1" fmla="*/ 6788 w 278131"/>
                <a:gd name="connsiteY1" fmla="*/ 296349 h 857251"/>
                <a:gd name="connsiteX2" fmla="*/ 139066 w 278131"/>
                <a:gd name="connsiteY2" fmla="*/ 1 h 857251"/>
                <a:gd name="connsiteX3" fmla="*/ 271343 w 278131"/>
                <a:gd name="connsiteY3" fmla="*/ 296349 h 857251"/>
                <a:gd name="connsiteX4" fmla="*/ 278131 w 278131"/>
                <a:gd name="connsiteY4" fmla="*/ 428626 h 857251"/>
                <a:gd name="connsiteX5" fmla="*/ 271343 w 278131"/>
                <a:gd name="connsiteY5" fmla="*/ 560903 h 857251"/>
                <a:gd name="connsiteX6" fmla="*/ 139066 w 278131"/>
                <a:gd name="connsiteY6" fmla="*/ 857251 h 857251"/>
                <a:gd name="connsiteX7" fmla="*/ 6789 w 278131"/>
                <a:gd name="connsiteY7" fmla="*/ 560903 h 857251"/>
                <a:gd name="connsiteX8" fmla="*/ 1 w 278131"/>
                <a:gd name="connsiteY8" fmla="*/ 428626 h 857251"/>
                <a:gd name="connsiteX9" fmla="*/ 0 w 278131"/>
                <a:gd name="connsiteY9" fmla="*/ 428626 h 857251"/>
                <a:gd name="connsiteX0" fmla="*/ 0 w 278131"/>
                <a:gd name="connsiteY0" fmla="*/ 428625 h 857250"/>
                <a:gd name="connsiteX1" fmla="*/ 6788 w 278131"/>
                <a:gd name="connsiteY1" fmla="*/ 296348 h 857250"/>
                <a:gd name="connsiteX2" fmla="*/ 139066 w 278131"/>
                <a:gd name="connsiteY2" fmla="*/ 0 h 857250"/>
                <a:gd name="connsiteX3" fmla="*/ 271343 w 278131"/>
                <a:gd name="connsiteY3" fmla="*/ 296348 h 857250"/>
                <a:gd name="connsiteX4" fmla="*/ 278131 w 278131"/>
                <a:gd name="connsiteY4" fmla="*/ 428625 h 857250"/>
                <a:gd name="connsiteX5" fmla="*/ 271343 w 278131"/>
                <a:gd name="connsiteY5" fmla="*/ 560902 h 857250"/>
                <a:gd name="connsiteX6" fmla="*/ 139066 w 278131"/>
                <a:gd name="connsiteY6" fmla="*/ 857250 h 857250"/>
                <a:gd name="connsiteX7" fmla="*/ 6789 w 278131"/>
                <a:gd name="connsiteY7" fmla="*/ 560902 h 857250"/>
                <a:gd name="connsiteX8" fmla="*/ 1 w 278131"/>
                <a:gd name="connsiteY8" fmla="*/ 428625 h 857250"/>
                <a:gd name="connsiteX9" fmla="*/ 0 w 278131"/>
                <a:gd name="connsiteY9" fmla="*/ 428625 h 857250"/>
                <a:gd name="connsiteX0" fmla="*/ 0 w 278131"/>
                <a:gd name="connsiteY0" fmla="*/ 428625 h 857250"/>
                <a:gd name="connsiteX1" fmla="*/ 6788 w 278131"/>
                <a:gd name="connsiteY1" fmla="*/ 296348 h 857250"/>
                <a:gd name="connsiteX2" fmla="*/ 139066 w 278131"/>
                <a:gd name="connsiteY2" fmla="*/ 0 h 857250"/>
                <a:gd name="connsiteX3" fmla="*/ 271343 w 278131"/>
                <a:gd name="connsiteY3" fmla="*/ 296348 h 857250"/>
                <a:gd name="connsiteX4" fmla="*/ 278131 w 278131"/>
                <a:gd name="connsiteY4" fmla="*/ 428625 h 857250"/>
                <a:gd name="connsiteX5" fmla="*/ 271343 w 278131"/>
                <a:gd name="connsiteY5" fmla="*/ 560902 h 857250"/>
                <a:gd name="connsiteX6" fmla="*/ 139066 w 278131"/>
                <a:gd name="connsiteY6" fmla="*/ 857250 h 857250"/>
                <a:gd name="connsiteX7" fmla="*/ 6789 w 278131"/>
                <a:gd name="connsiteY7" fmla="*/ 560902 h 857250"/>
                <a:gd name="connsiteX8" fmla="*/ 1 w 278131"/>
                <a:gd name="connsiteY8" fmla="*/ 428625 h 857250"/>
                <a:gd name="connsiteX9" fmla="*/ 0 w 278131"/>
                <a:gd name="connsiteY9" fmla="*/ 428625 h 857250"/>
                <a:gd name="connsiteX0" fmla="*/ 0 w 278131"/>
                <a:gd name="connsiteY0" fmla="*/ 428625 h 857250"/>
                <a:gd name="connsiteX1" fmla="*/ 6788 w 278131"/>
                <a:gd name="connsiteY1" fmla="*/ 296348 h 857250"/>
                <a:gd name="connsiteX2" fmla="*/ 139066 w 278131"/>
                <a:gd name="connsiteY2" fmla="*/ 0 h 857250"/>
                <a:gd name="connsiteX3" fmla="*/ 271343 w 278131"/>
                <a:gd name="connsiteY3" fmla="*/ 296348 h 857250"/>
                <a:gd name="connsiteX4" fmla="*/ 278131 w 278131"/>
                <a:gd name="connsiteY4" fmla="*/ 428625 h 857250"/>
                <a:gd name="connsiteX5" fmla="*/ 271343 w 278131"/>
                <a:gd name="connsiteY5" fmla="*/ 560902 h 857250"/>
                <a:gd name="connsiteX6" fmla="*/ 139066 w 278131"/>
                <a:gd name="connsiteY6" fmla="*/ 857250 h 857250"/>
                <a:gd name="connsiteX7" fmla="*/ 6789 w 278131"/>
                <a:gd name="connsiteY7" fmla="*/ 560902 h 857250"/>
                <a:gd name="connsiteX8" fmla="*/ 1 w 278131"/>
                <a:gd name="connsiteY8" fmla="*/ 428625 h 857250"/>
                <a:gd name="connsiteX9" fmla="*/ 0 w 278131"/>
                <a:gd name="connsiteY9" fmla="*/ 428625 h 857250"/>
                <a:gd name="connsiteX0" fmla="*/ 0 w 278131"/>
                <a:gd name="connsiteY0" fmla="*/ 428625 h 857250"/>
                <a:gd name="connsiteX1" fmla="*/ 6788 w 278131"/>
                <a:gd name="connsiteY1" fmla="*/ 296348 h 857250"/>
                <a:gd name="connsiteX2" fmla="*/ 139066 w 278131"/>
                <a:gd name="connsiteY2" fmla="*/ 0 h 857250"/>
                <a:gd name="connsiteX3" fmla="*/ 271343 w 278131"/>
                <a:gd name="connsiteY3" fmla="*/ 296348 h 857250"/>
                <a:gd name="connsiteX4" fmla="*/ 278131 w 278131"/>
                <a:gd name="connsiteY4" fmla="*/ 428625 h 857250"/>
                <a:gd name="connsiteX5" fmla="*/ 271343 w 278131"/>
                <a:gd name="connsiteY5" fmla="*/ 560902 h 857250"/>
                <a:gd name="connsiteX6" fmla="*/ 139066 w 278131"/>
                <a:gd name="connsiteY6" fmla="*/ 857250 h 857250"/>
                <a:gd name="connsiteX7" fmla="*/ 6789 w 278131"/>
                <a:gd name="connsiteY7" fmla="*/ 560902 h 857250"/>
                <a:gd name="connsiteX8" fmla="*/ 1 w 278131"/>
                <a:gd name="connsiteY8" fmla="*/ 428625 h 857250"/>
                <a:gd name="connsiteX9" fmla="*/ 0 w 278131"/>
                <a:gd name="connsiteY9" fmla="*/ 428625 h 857250"/>
                <a:gd name="connsiteX0" fmla="*/ 0 w 278131"/>
                <a:gd name="connsiteY0" fmla="*/ 428625 h 857250"/>
                <a:gd name="connsiteX1" fmla="*/ 6788 w 278131"/>
                <a:gd name="connsiteY1" fmla="*/ 296348 h 857250"/>
                <a:gd name="connsiteX2" fmla="*/ 139066 w 278131"/>
                <a:gd name="connsiteY2" fmla="*/ 0 h 857250"/>
                <a:gd name="connsiteX3" fmla="*/ 271343 w 278131"/>
                <a:gd name="connsiteY3" fmla="*/ 296348 h 857250"/>
                <a:gd name="connsiteX4" fmla="*/ 278131 w 278131"/>
                <a:gd name="connsiteY4" fmla="*/ 428625 h 857250"/>
                <a:gd name="connsiteX5" fmla="*/ 271343 w 278131"/>
                <a:gd name="connsiteY5" fmla="*/ 560902 h 857250"/>
                <a:gd name="connsiteX6" fmla="*/ 139066 w 278131"/>
                <a:gd name="connsiteY6" fmla="*/ 857250 h 857250"/>
                <a:gd name="connsiteX7" fmla="*/ 6789 w 278131"/>
                <a:gd name="connsiteY7" fmla="*/ 560902 h 857250"/>
                <a:gd name="connsiteX8" fmla="*/ 1 w 278131"/>
                <a:gd name="connsiteY8" fmla="*/ 428625 h 857250"/>
                <a:gd name="connsiteX9" fmla="*/ 0 w 278131"/>
                <a:gd name="connsiteY9" fmla="*/ 428625 h 857250"/>
                <a:gd name="connsiteX0" fmla="*/ 0 w 278131"/>
                <a:gd name="connsiteY0" fmla="*/ 428625 h 857250"/>
                <a:gd name="connsiteX1" fmla="*/ 6788 w 278131"/>
                <a:gd name="connsiteY1" fmla="*/ 296348 h 857250"/>
                <a:gd name="connsiteX2" fmla="*/ 139066 w 278131"/>
                <a:gd name="connsiteY2" fmla="*/ 0 h 857250"/>
                <a:gd name="connsiteX3" fmla="*/ 271343 w 278131"/>
                <a:gd name="connsiteY3" fmla="*/ 296348 h 857250"/>
                <a:gd name="connsiteX4" fmla="*/ 278131 w 278131"/>
                <a:gd name="connsiteY4" fmla="*/ 428625 h 857250"/>
                <a:gd name="connsiteX5" fmla="*/ 271343 w 278131"/>
                <a:gd name="connsiteY5" fmla="*/ 560902 h 857250"/>
                <a:gd name="connsiteX6" fmla="*/ 139066 w 278131"/>
                <a:gd name="connsiteY6" fmla="*/ 857250 h 857250"/>
                <a:gd name="connsiteX7" fmla="*/ 6789 w 278131"/>
                <a:gd name="connsiteY7" fmla="*/ 560902 h 857250"/>
                <a:gd name="connsiteX8" fmla="*/ 1 w 278131"/>
                <a:gd name="connsiteY8" fmla="*/ 428625 h 857250"/>
                <a:gd name="connsiteX9" fmla="*/ 0 w 278131"/>
                <a:gd name="connsiteY9" fmla="*/ 428625 h 857250"/>
                <a:gd name="connsiteX0" fmla="*/ 0 w 278131"/>
                <a:gd name="connsiteY0" fmla="*/ 428625 h 857250"/>
                <a:gd name="connsiteX1" fmla="*/ 6788 w 278131"/>
                <a:gd name="connsiteY1" fmla="*/ 296348 h 857250"/>
                <a:gd name="connsiteX2" fmla="*/ 139066 w 278131"/>
                <a:gd name="connsiteY2" fmla="*/ 0 h 857250"/>
                <a:gd name="connsiteX3" fmla="*/ 271343 w 278131"/>
                <a:gd name="connsiteY3" fmla="*/ 296348 h 857250"/>
                <a:gd name="connsiteX4" fmla="*/ 278131 w 278131"/>
                <a:gd name="connsiteY4" fmla="*/ 428625 h 857250"/>
                <a:gd name="connsiteX5" fmla="*/ 271343 w 278131"/>
                <a:gd name="connsiteY5" fmla="*/ 560902 h 857250"/>
                <a:gd name="connsiteX6" fmla="*/ 139066 w 278131"/>
                <a:gd name="connsiteY6" fmla="*/ 857250 h 857250"/>
                <a:gd name="connsiteX7" fmla="*/ 6789 w 278131"/>
                <a:gd name="connsiteY7" fmla="*/ 560902 h 857250"/>
                <a:gd name="connsiteX8" fmla="*/ 1 w 278131"/>
                <a:gd name="connsiteY8" fmla="*/ 428625 h 857250"/>
                <a:gd name="connsiteX9" fmla="*/ 0 w 278131"/>
                <a:gd name="connsiteY9" fmla="*/ 428625 h 857250"/>
                <a:gd name="connsiteX0" fmla="*/ 0 w 278131"/>
                <a:gd name="connsiteY0" fmla="*/ 428625 h 857250"/>
                <a:gd name="connsiteX1" fmla="*/ 6788 w 278131"/>
                <a:gd name="connsiteY1" fmla="*/ 296348 h 857250"/>
                <a:gd name="connsiteX2" fmla="*/ 139066 w 278131"/>
                <a:gd name="connsiteY2" fmla="*/ 0 h 857250"/>
                <a:gd name="connsiteX3" fmla="*/ 271343 w 278131"/>
                <a:gd name="connsiteY3" fmla="*/ 296348 h 857250"/>
                <a:gd name="connsiteX4" fmla="*/ 278131 w 278131"/>
                <a:gd name="connsiteY4" fmla="*/ 428625 h 857250"/>
                <a:gd name="connsiteX5" fmla="*/ 271343 w 278131"/>
                <a:gd name="connsiteY5" fmla="*/ 560902 h 857250"/>
                <a:gd name="connsiteX6" fmla="*/ 139066 w 278131"/>
                <a:gd name="connsiteY6" fmla="*/ 857250 h 857250"/>
                <a:gd name="connsiteX7" fmla="*/ 6789 w 278131"/>
                <a:gd name="connsiteY7" fmla="*/ 560902 h 857250"/>
                <a:gd name="connsiteX8" fmla="*/ 1 w 278131"/>
                <a:gd name="connsiteY8" fmla="*/ 428625 h 857250"/>
                <a:gd name="connsiteX9" fmla="*/ 0 w 278131"/>
                <a:gd name="connsiteY9" fmla="*/ 428625 h 857250"/>
                <a:gd name="connsiteX0" fmla="*/ 0 w 278131"/>
                <a:gd name="connsiteY0" fmla="*/ 428625 h 857250"/>
                <a:gd name="connsiteX1" fmla="*/ 6788 w 278131"/>
                <a:gd name="connsiteY1" fmla="*/ 296348 h 857250"/>
                <a:gd name="connsiteX2" fmla="*/ 139066 w 278131"/>
                <a:gd name="connsiteY2" fmla="*/ 0 h 857250"/>
                <a:gd name="connsiteX3" fmla="*/ 271343 w 278131"/>
                <a:gd name="connsiteY3" fmla="*/ 296348 h 857250"/>
                <a:gd name="connsiteX4" fmla="*/ 278131 w 278131"/>
                <a:gd name="connsiteY4" fmla="*/ 428625 h 857250"/>
                <a:gd name="connsiteX5" fmla="*/ 271343 w 278131"/>
                <a:gd name="connsiteY5" fmla="*/ 560902 h 857250"/>
                <a:gd name="connsiteX6" fmla="*/ 139066 w 278131"/>
                <a:gd name="connsiteY6" fmla="*/ 857250 h 857250"/>
                <a:gd name="connsiteX7" fmla="*/ 6789 w 278131"/>
                <a:gd name="connsiteY7" fmla="*/ 560902 h 857250"/>
                <a:gd name="connsiteX8" fmla="*/ 1 w 278131"/>
                <a:gd name="connsiteY8" fmla="*/ 428625 h 857250"/>
                <a:gd name="connsiteX9" fmla="*/ 0 w 278131"/>
                <a:gd name="connsiteY9" fmla="*/ 428625 h 857250"/>
                <a:gd name="connsiteX0" fmla="*/ 0 w 331471"/>
                <a:gd name="connsiteY0" fmla="*/ 428625 h 857250"/>
                <a:gd name="connsiteX1" fmla="*/ 6788 w 331471"/>
                <a:gd name="connsiteY1" fmla="*/ 296348 h 857250"/>
                <a:gd name="connsiteX2" fmla="*/ 139066 w 331471"/>
                <a:gd name="connsiteY2" fmla="*/ 0 h 857250"/>
                <a:gd name="connsiteX3" fmla="*/ 271343 w 331471"/>
                <a:gd name="connsiteY3" fmla="*/ 296348 h 857250"/>
                <a:gd name="connsiteX4" fmla="*/ 278131 w 331471"/>
                <a:gd name="connsiteY4" fmla="*/ 428625 h 857250"/>
                <a:gd name="connsiteX5" fmla="*/ 271343 w 331471"/>
                <a:gd name="connsiteY5" fmla="*/ 560902 h 857250"/>
                <a:gd name="connsiteX6" fmla="*/ 139066 w 331471"/>
                <a:gd name="connsiteY6" fmla="*/ 857250 h 857250"/>
                <a:gd name="connsiteX7" fmla="*/ 6789 w 331471"/>
                <a:gd name="connsiteY7" fmla="*/ 560902 h 857250"/>
                <a:gd name="connsiteX8" fmla="*/ 1 w 331471"/>
                <a:gd name="connsiteY8" fmla="*/ 428625 h 857250"/>
                <a:gd name="connsiteX9" fmla="*/ 0 w 331471"/>
                <a:gd name="connsiteY9" fmla="*/ 428625 h 857250"/>
                <a:gd name="connsiteX0" fmla="*/ 0 w 297181"/>
                <a:gd name="connsiteY0" fmla="*/ 428625 h 857250"/>
                <a:gd name="connsiteX1" fmla="*/ 6788 w 297181"/>
                <a:gd name="connsiteY1" fmla="*/ 296348 h 857250"/>
                <a:gd name="connsiteX2" fmla="*/ 139066 w 297181"/>
                <a:gd name="connsiteY2" fmla="*/ 0 h 857250"/>
                <a:gd name="connsiteX3" fmla="*/ 271343 w 297181"/>
                <a:gd name="connsiteY3" fmla="*/ 296348 h 857250"/>
                <a:gd name="connsiteX4" fmla="*/ 278131 w 297181"/>
                <a:gd name="connsiteY4" fmla="*/ 428625 h 857250"/>
                <a:gd name="connsiteX5" fmla="*/ 271343 w 297181"/>
                <a:gd name="connsiteY5" fmla="*/ 560902 h 857250"/>
                <a:gd name="connsiteX6" fmla="*/ 139066 w 297181"/>
                <a:gd name="connsiteY6" fmla="*/ 857250 h 857250"/>
                <a:gd name="connsiteX7" fmla="*/ 6789 w 297181"/>
                <a:gd name="connsiteY7" fmla="*/ 560902 h 857250"/>
                <a:gd name="connsiteX8" fmla="*/ 1 w 297181"/>
                <a:gd name="connsiteY8" fmla="*/ 428625 h 857250"/>
                <a:gd name="connsiteX9" fmla="*/ 0 w 297181"/>
                <a:gd name="connsiteY9" fmla="*/ 428625 h 857250"/>
                <a:gd name="connsiteX0" fmla="*/ 0 w 297181"/>
                <a:gd name="connsiteY0" fmla="*/ 428625 h 857250"/>
                <a:gd name="connsiteX1" fmla="*/ 6788 w 297181"/>
                <a:gd name="connsiteY1" fmla="*/ 296348 h 857250"/>
                <a:gd name="connsiteX2" fmla="*/ 139066 w 297181"/>
                <a:gd name="connsiteY2" fmla="*/ 0 h 857250"/>
                <a:gd name="connsiteX3" fmla="*/ 271343 w 297181"/>
                <a:gd name="connsiteY3" fmla="*/ 296348 h 857250"/>
                <a:gd name="connsiteX4" fmla="*/ 278131 w 297181"/>
                <a:gd name="connsiteY4" fmla="*/ 428625 h 857250"/>
                <a:gd name="connsiteX5" fmla="*/ 271343 w 297181"/>
                <a:gd name="connsiteY5" fmla="*/ 560902 h 857250"/>
                <a:gd name="connsiteX6" fmla="*/ 139066 w 297181"/>
                <a:gd name="connsiteY6" fmla="*/ 857250 h 857250"/>
                <a:gd name="connsiteX7" fmla="*/ 6789 w 297181"/>
                <a:gd name="connsiteY7" fmla="*/ 560902 h 857250"/>
                <a:gd name="connsiteX8" fmla="*/ 1 w 297181"/>
                <a:gd name="connsiteY8" fmla="*/ 428625 h 857250"/>
                <a:gd name="connsiteX9" fmla="*/ 0 w 297181"/>
                <a:gd name="connsiteY9" fmla="*/ 428625 h 857250"/>
                <a:gd name="connsiteX0" fmla="*/ 19050 w 316231"/>
                <a:gd name="connsiteY0" fmla="*/ 428625 h 857250"/>
                <a:gd name="connsiteX1" fmla="*/ 25838 w 316231"/>
                <a:gd name="connsiteY1" fmla="*/ 296348 h 857250"/>
                <a:gd name="connsiteX2" fmla="*/ 158116 w 316231"/>
                <a:gd name="connsiteY2" fmla="*/ 0 h 857250"/>
                <a:gd name="connsiteX3" fmla="*/ 290393 w 316231"/>
                <a:gd name="connsiteY3" fmla="*/ 296348 h 857250"/>
                <a:gd name="connsiteX4" fmla="*/ 297181 w 316231"/>
                <a:gd name="connsiteY4" fmla="*/ 428625 h 857250"/>
                <a:gd name="connsiteX5" fmla="*/ 290393 w 316231"/>
                <a:gd name="connsiteY5" fmla="*/ 560902 h 857250"/>
                <a:gd name="connsiteX6" fmla="*/ 158116 w 316231"/>
                <a:gd name="connsiteY6" fmla="*/ 857250 h 857250"/>
                <a:gd name="connsiteX7" fmla="*/ 25839 w 316231"/>
                <a:gd name="connsiteY7" fmla="*/ 560902 h 857250"/>
                <a:gd name="connsiteX8" fmla="*/ 19051 w 316231"/>
                <a:gd name="connsiteY8" fmla="*/ 428625 h 857250"/>
                <a:gd name="connsiteX9" fmla="*/ 19050 w 316231"/>
                <a:gd name="connsiteY9" fmla="*/ 428625 h 857250"/>
                <a:gd name="connsiteX0" fmla="*/ 19050 w 316231"/>
                <a:gd name="connsiteY0" fmla="*/ 428625 h 857250"/>
                <a:gd name="connsiteX1" fmla="*/ 25838 w 316231"/>
                <a:gd name="connsiteY1" fmla="*/ 296348 h 857250"/>
                <a:gd name="connsiteX2" fmla="*/ 158116 w 316231"/>
                <a:gd name="connsiteY2" fmla="*/ 0 h 857250"/>
                <a:gd name="connsiteX3" fmla="*/ 290393 w 316231"/>
                <a:gd name="connsiteY3" fmla="*/ 296348 h 857250"/>
                <a:gd name="connsiteX4" fmla="*/ 297181 w 316231"/>
                <a:gd name="connsiteY4" fmla="*/ 428625 h 857250"/>
                <a:gd name="connsiteX5" fmla="*/ 290393 w 316231"/>
                <a:gd name="connsiteY5" fmla="*/ 560902 h 857250"/>
                <a:gd name="connsiteX6" fmla="*/ 158116 w 316231"/>
                <a:gd name="connsiteY6" fmla="*/ 857250 h 857250"/>
                <a:gd name="connsiteX7" fmla="*/ 25839 w 316231"/>
                <a:gd name="connsiteY7" fmla="*/ 560902 h 857250"/>
                <a:gd name="connsiteX8" fmla="*/ 19051 w 316231"/>
                <a:gd name="connsiteY8" fmla="*/ 428625 h 857250"/>
                <a:gd name="connsiteX9" fmla="*/ 19050 w 316231"/>
                <a:gd name="connsiteY9" fmla="*/ 428625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6231" h="857250">
                  <a:moveTo>
                    <a:pt x="19050" y="428625"/>
                  </a:moveTo>
                  <a:cubicBezTo>
                    <a:pt x="0" y="360849"/>
                    <a:pt x="21341" y="339072"/>
                    <a:pt x="25838" y="296348"/>
                  </a:cubicBezTo>
                  <a:cubicBezTo>
                    <a:pt x="44438" y="119655"/>
                    <a:pt x="113087" y="30479"/>
                    <a:pt x="158116" y="0"/>
                  </a:cubicBezTo>
                  <a:cubicBezTo>
                    <a:pt x="203145" y="30481"/>
                    <a:pt x="271793" y="119656"/>
                    <a:pt x="290393" y="296348"/>
                  </a:cubicBezTo>
                  <a:cubicBezTo>
                    <a:pt x="294890" y="339072"/>
                    <a:pt x="316231" y="357039"/>
                    <a:pt x="297181" y="428625"/>
                  </a:cubicBezTo>
                  <a:cubicBezTo>
                    <a:pt x="316231" y="484971"/>
                    <a:pt x="294890" y="518178"/>
                    <a:pt x="290393" y="560902"/>
                  </a:cubicBezTo>
                  <a:cubicBezTo>
                    <a:pt x="271794" y="737595"/>
                    <a:pt x="184094" y="788670"/>
                    <a:pt x="158116" y="857250"/>
                  </a:cubicBezTo>
                  <a:cubicBezTo>
                    <a:pt x="109277" y="796290"/>
                    <a:pt x="44438" y="737594"/>
                    <a:pt x="25839" y="560902"/>
                  </a:cubicBezTo>
                  <a:cubicBezTo>
                    <a:pt x="21342" y="518178"/>
                    <a:pt x="19051" y="473541"/>
                    <a:pt x="19051" y="428625"/>
                  </a:cubicBezTo>
                  <a:cubicBezTo>
                    <a:pt x="19051" y="428625"/>
                    <a:pt x="0" y="462915"/>
                    <a:pt x="19050" y="428625"/>
                  </a:cubicBezTo>
                  <a:close/>
                </a:path>
              </a:pathLst>
            </a:cu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2" name="TextBox 31"/>
            <p:cNvSpPr txBox="1"/>
            <p:nvPr/>
          </p:nvSpPr>
          <p:spPr bwMode="auto">
            <a:xfrm>
              <a:off x="5978229" y="5209652"/>
              <a:ext cx="422275" cy="396811"/>
            </a:xfrm>
            <a:prstGeom prst="rect">
              <a:avLst/>
            </a:prstGeom>
            <a:noFill/>
          </p:spPr>
          <p:txBody>
            <a:bodyPr>
              <a:spAutoFit/>
            </a:bodyPr>
            <a:lstStyle/>
            <a:p>
              <a:pPr>
                <a:defRPr/>
              </a:pPr>
              <a:r>
                <a:rPr lang="en-US" dirty="0">
                  <a:latin typeface="+mn-lt"/>
                </a:rPr>
                <a:t>5</a:t>
              </a:r>
            </a:p>
          </p:txBody>
        </p:sp>
        <p:sp>
          <p:nvSpPr>
            <p:cNvPr id="33" name="TextBox 32"/>
            <p:cNvSpPr txBox="1"/>
            <p:nvPr/>
          </p:nvSpPr>
          <p:spPr bwMode="auto">
            <a:xfrm>
              <a:off x="5587704" y="4850935"/>
              <a:ext cx="363538" cy="396811"/>
            </a:xfrm>
            <a:prstGeom prst="rect">
              <a:avLst/>
            </a:prstGeom>
            <a:noFill/>
          </p:spPr>
          <p:txBody>
            <a:bodyPr>
              <a:spAutoFit/>
            </a:bodyPr>
            <a:lstStyle/>
            <a:p>
              <a:pPr>
                <a:defRPr/>
              </a:pPr>
              <a:r>
                <a:rPr lang="en-US" dirty="0">
                  <a:latin typeface="+mn-lt"/>
                </a:rPr>
                <a:t>3</a:t>
              </a:r>
            </a:p>
          </p:txBody>
        </p:sp>
        <p:sp>
          <p:nvSpPr>
            <p:cNvPr id="34" name="TextBox 33"/>
            <p:cNvSpPr txBox="1"/>
            <p:nvPr/>
          </p:nvSpPr>
          <p:spPr bwMode="auto">
            <a:xfrm>
              <a:off x="6543379" y="4879505"/>
              <a:ext cx="422275" cy="396811"/>
            </a:xfrm>
            <a:prstGeom prst="rect">
              <a:avLst/>
            </a:prstGeom>
            <a:noFill/>
          </p:spPr>
          <p:txBody>
            <a:bodyPr>
              <a:spAutoFit/>
            </a:bodyPr>
            <a:lstStyle/>
            <a:p>
              <a:pPr>
                <a:defRPr/>
              </a:pPr>
              <a:r>
                <a:rPr lang="en-US" dirty="0">
                  <a:latin typeface="+mn-lt"/>
                </a:rPr>
                <a:t>1</a:t>
              </a:r>
            </a:p>
          </p:txBody>
        </p:sp>
        <p:sp>
          <p:nvSpPr>
            <p:cNvPr id="35" name="TextBox 34"/>
            <p:cNvSpPr txBox="1"/>
            <p:nvPr/>
          </p:nvSpPr>
          <p:spPr bwMode="auto">
            <a:xfrm>
              <a:off x="7108529" y="5408058"/>
              <a:ext cx="422275" cy="396811"/>
            </a:xfrm>
            <a:prstGeom prst="rect">
              <a:avLst/>
            </a:prstGeom>
            <a:noFill/>
          </p:spPr>
          <p:txBody>
            <a:bodyPr>
              <a:spAutoFit/>
            </a:bodyPr>
            <a:lstStyle/>
            <a:p>
              <a:pPr>
                <a:defRPr/>
              </a:pPr>
              <a:r>
                <a:rPr lang="en-US" dirty="0">
                  <a:latin typeface="+mn-lt"/>
                </a:rPr>
                <a:t>2</a:t>
              </a:r>
            </a:p>
          </p:txBody>
        </p:sp>
        <p:sp>
          <p:nvSpPr>
            <p:cNvPr id="36" name="TextBox 35"/>
            <p:cNvSpPr txBox="1"/>
            <p:nvPr/>
          </p:nvSpPr>
          <p:spPr bwMode="auto">
            <a:xfrm>
              <a:off x="6068717" y="3982712"/>
              <a:ext cx="422275" cy="396811"/>
            </a:xfrm>
            <a:prstGeom prst="rect">
              <a:avLst/>
            </a:prstGeom>
            <a:noFill/>
          </p:spPr>
          <p:txBody>
            <a:bodyPr>
              <a:spAutoFit/>
            </a:bodyPr>
            <a:lstStyle/>
            <a:p>
              <a:pPr>
                <a:defRPr/>
              </a:pPr>
              <a:r>
                <a:rPr lang="en-US" dirty="0">
                  <a:latin typeface="+mn-lt"/>
                </a:rPr>
                <a:t>4</a:t>
              </a:r>
            </a:p>
          </p:txBody>
        </p:sp>
        <p:sp>
          <p:nvSpPr>
            <p:cNvPr id="37" name="TextBox 36"/>
            <p:cNvSpPr txBox="1"/>
            <p:nvPr/>
          </p:nvSpPr>
          <p:spPr bwMode="auto">
            <a:xfrm>
              <a:off x="6638629" y="4043027"/>
              <a:ext cx="423863" cy="396811"/>
            </a:xfrm>
            <a:prstGeom prst="rect">
              <a:avLst/>
            </a:prstGeom>
            <a:noFill/>
          </p:spPr>
          <p:txBody>
            <a:bodyPr>
              <a:spAutoFit/>
            </a:bodyPr>
            <a:lstStyle/>
            <a:p>
              <a:pPr>
                <a:defRPr/>
              </a:pPr>
              <a:r>
                <a:rPr lang="en-US" dirty="0">
                  <a:latin typeface="+mn-lt"/>
                </a:rPr>
                <a:t>6</a:t>
              </a:r>
            </a:p>
          </p:txBody>
        </p:sp>
        <p:sp>
          <p:nvSpPr>
            <p:cNvPr id="38" name="TextBox 37"/>
            <p:cNvSpPr txBox="1"/>
            <p:nvPr/>
          </p:nvSpPr>
          <p:spPr bwMode="auto">
            <a:xfrm>
              <a:off x="6721179" y="4574754"/>
              <a:ext cx="1166813" cy="701563"/>
            </a:xfrm>
            <a:prstGeom prst="rect">
              <a:avLst/>
            </a:prstGeom>
            <a:noFill/>
          </p:spPr>
          <p:txBody>
            <a:bodyPr>
              <a:spAutoFit/>
            </a:bodyPr>
            <a:lstStyle/>
            <a:p>
              <a:pPr>
                <a:defRPr/>
              </a:pPr>
              <a:r>
                <a:rPr lang="en-US" dirty="0">
                  <a:latin typeface="+mn-lt"/>
                </a:rPr>
                <a:t>Less than three</a:t>
              </a:r>
            </a:p>
          </p:txBody>
        </p:sp>
        <p:sp>
          <p:nvSpPr>
            <p:cNvPr id="39" name="TextBox 38"/>
            <p:cNvSpPr txBox="1"/>
            <p:nvPr/>
          </p:nvSpPr>
          <p:spPr bwMode="auto">
            <a:xfrm>
              <a:off x="5789317" y="3611296"/>
              <a:ext cx="2114550" cy="396811"/>
            </a:xfrm>
            <a:prstGeom prst="rect">
              <a:avLst/>
            </a:prstGeom>
            <a:noFill/>
          </p:spPr>
          <p:txBody>
            <a:bodyPr>
              <a:spAutoFit/>
            </a:bodyPr>
            <a:lstStyle/>
            <a:p>
              <a:pPr>
                <a:defRPr/>
              </a:pPr>
              <a:r>
                <a:rPr lang="en-US" dirty="0">
                  <a:latin typeface="+mn-lt"/>
                </a:rPr>
                <a:t>Roll a Die</a:t>
              </a:r>
            </a:p>
          </p:txBody>
        </p:sp>
      </p:grpSp>
      <p:sp>
        <p:nvSpPr>
          <p:cNvPr id="10247" name="Footer Placeholder 2"/>
          <p:cNvSpPr txBox="1">
            <a:spLocks noGrp="1"/>
          </p:cNvSpPr>
          <p:nvPr/>
        </p:nvSpPr>
        <p:spPr bwMode="auto">
          <a:xfrm>
            <a:off x="228600" y="6416675"/>
            <a:ext cx="4343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b="1">
                <a:solidFill>
                  <a:schemeClr val="tx1"/>
                </a:solidFill>
                <a:latin typeface="Arial" charset="0"/>
              </a:defRPr>
            </a:lvl1pPr>
            <a:lvl2pPr marL="37931725" indent="-37474525">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pPr eaLnBrk="1" hangingPunct="1"/>
            <a:r>
              <a:rPr lang="en-US" altLang="en-US" sz="1200">
                <a:ea typeface="Arial" charset="0"/>
                <a:cs typeface="Arial" charset="0"/>
              </a:rPr>
              <a:t>© 2012 Pearson Education, Inc. All rights reserved.</a:t>
            </a:r>
          </a:p>
        </p:txBody>
      </p:sp>
      <p:sp>
        <p:nvSpPr>
          <p:cNvPr id="10248" name="Slide Number Placeholder 3"/>
          <p:cNvSpPr txBox="1">
            <a:spLocks noGrp="1"/>
          </p:cNvSpPr>
          <p:nvPr/>
        </p:nvSpPr>
        <p:spPr bwMode="auto">
          <a:xfrm>
            <a:off x="6854825" y="64166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defRPr>
            </a:lvl1pPr>
            <a:lvl2pPr marL="37931725" indent="-37474525">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pPr algn="r" eaLnBrk="1" hangingPunct="1"/>
            <a:fld id="{859C4230-C065-E849-AE45-39164C205351}" type="slidenum">
              <a:rPr lang="en-US" altLang="en-US" sz="1200">
                <a:ea typeface="Arial" charset="0"/>
                <a:cs typeface="Arial" charset="0"/>
              </a:rPr>
              <a:pPr algn="r" eaLnBrk="1" hangingPunct="1"/>
              <a:t>56</a:t>
            </a:fld>
            <a:r>
              <a:rPr lang="en-US" altLang="en-US" sz="1200">
                <a:ea typeface="Arial" charset="0"/>
                <a:cs typeface="Arial" charset="0"/>
              </a:rPr>
              <a:t> of 88</a:t>
            </a:r>
          </a:p>
        </p:txBody>
      </p:sp>
      <p:sp>
        <p:nvSpPr>
          <p:cNvPr id="10249" name="TextBox 1"/>
          <p:cNvSpPr txBox="1">
            <a:spLocks noChangeArrowheads="1"/>
          </p:cNvSpPr>
          <p:nvPr/>
        </p:nvSpPr>
        <p:spPr bwMode="auto">
          <a:xfrm>
            <a:off x="6046788" y="5062538"/>
            <a:ext cx="3270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r>
              <a:rPr lang="en-US" altLang="en-US">
                <a:solidFill>
                  <a:schemeClr val="bg1"/>
                </a:solidFill>
              </a:rPr>
              <a:t>1</a:t>
            </a:r>
          </a:p>
        </p:txBody>
      </p:sp>
    </p:spTree>
    <p:extLst>
      <p:ext uri="{BB962C8B-B14F-4D97-AF65-F5344CB8AC3E}">
        <p14:creationId xmlns:p14="http://schemas.microsoft.com/office/powerpoint/2010/main" val="192233307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dirty="0"/>
              <a:t>Solution: Using the Addition Rule </a:t>
            </a:r>
          </a:p>
        </p:txBody>
      </p:sp>
      <p:graphicFrame>
        <p:nvGraphicFramePr>
          <p:cNvPr id="11267" name="Object 2"/>
          <p:cNvGraphicFramePr>
            <a:graphicFrameLocks noChangeAspect="1"/>
          </p:cNvGraphicFramePr>
          <p:nvPr/>
        </p:nvGraphicFramePr>
        <p:xfrm>
          <a:off x="949325" y="4106863"/>
          <a:ext cx="7439025" cy="2027237"/>
        </p:xfrm>
        <a:graphic>
          <a:graphicData uri="http://schemas.openxmlformats.org/presentationml/2006/ole">
            <mc:AlternateContent xmlns:mc="http://schemas.openxmlformats.org/markup-compatibility/2006">
              <mc:Choice xmlns:v="urn:schemas-microsoft-com:vml" Requires="v">
                <p:oleObj spid="_x0000_s66564" name="Equation" r:id="rId4" imgW="3124200" imgH="850900" progId="Equation.DSMT4">
                  <p:embed/>
                </p:oleObj>
              </mc:Choice>
              <mc:Fallback>
                <p:oleObj name="Equation" r:id="rId4" imgW="3124200" imgH="8509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9325" y="4106863"/>
                        <a:ext cx="7439025" cy="2027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nvGrpSpPr>
          <p:cNvPr id="11268" name="Group 39"/>
          <p:cNvGrpSpPr>
            <a:grpSpLocks/>
          </p:cNvGrpSpPr>
          <p:nvPr/>
        </p:nvGrpSpPr>
        <p:grpSpPr bwMode="auto">
          <a:xfrm>
            <a:off x="2478088" y="1285875"/>
            <a:ext cx="3502025" cy="2543175"/>
            <a:chOff x="4941592" y="3611296"/>
            <a:chExt cx="3502025" cy="2542768"/>
          </a:xfrm>
        </p:grpSpPr>
        <p:sp>
          <p:nvSpPr>
            <p:cNvPr id="26" name="Rectangle 25"/>
            <p:cNvSpPr/>
            <p:nvPr/>
          </p:nvSpPr>
          <p:spPr bwMode="auto">
            <a:xfrm>
              <a:off x="4941592" y="3950967"/>
              <a:ext cx="3502025" cy="22030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7" name="Oval 26"/>
            <p:cNvSpPr/>
            <p:nvPr/>
          </p:nvSpPr>
          <p:spPr bwMode="auto">
            <a:xfrm>
              <a:off x="6537029" y="4431903"/>
              <a:ext cx="1379538" cy="1380904"/>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8" name="Oval 27"/>
            <p:cNvSpPr/>
            <p:nvPr/>
          </p:nvSpPr>
          <p:spPr bwMode="auto">
            <a:xfrm>
              <a:off x="5465467" y="4398570"/>
              <a:ext cx="1379537" cy="1379317"/>
            </a:xfrm>
            <a:prstGeom prst="ellipse">
              <a:avLst/>
            </a:prstGeom>
            <a:solidFill>
              <a:srgbClr val="B3A2C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9" name="TextBox 28"/>
            <p:cNvSpPr txBox="1"/>
            <p:nvPr/>
          </p:nvSpPr>
          <p:spPr bwMode="auto">
            <a:xfrm>
              <a:off x="5809954" y="4454124"/>
              <a:ext cx="776288" cy="396811"/>
            </a:xfrm>
            <a:prstGeom prst="rect">
              <a:avLst/>
            </a:prstGeom>
            <a:noFill/>
          </p:spPr>
          <p:txBody>
            <a:bodyPr>
              <a:spAutoFit/>
            </a:bodyPr>
            <a:lstStyle/>
            <a:p>
              <a:pPr>
                <a:defRPr/>
              </a:pPr>
              <a:r>
                <a:rPr lang="en-US" dirty="0">
                  <a:latin typeface="+mn-lt"/>
                </a:rPr>
                <a:t>Odd</a:t>
              </a:r>
            </a:p>
          </p:txBody>
        </p:sp>
        <p:sp>
          <p:nvSpPr>
            <p:cNvPr id="31" name="Freeform 30"/>
            <p:cNvSpPr/>
            <p:nvPr/>
          </p:nvSpPr>
          <p:spPr bwMode="auto">
            <a:xfrm>
              <a:off x="6537029" y="4682688"/>
              <a:ext cx="317500" cy="857113"/>
            </a:xfrm>
            <a:custGeom>
              <a:avLst/>
              <a:gdLst>
                <a:gd name="connsiteX0" fmla="*/ 0 w 278130"/>
                <a:gd name="connsiteY0" fmla="*/ 428625 h 857250"/>
                <a:gd name="connsiteX1" fmla="*/ 6788 w 278130"/>
                <a:gd name="connsiteY1" fmla="*/ 296348 h 857250"/>
                <a:gd name="connsiteX2" fmla="*/ 139066 w 278130"/>
                <a:gd name="connsiteY2" fmla="*/ 0 h 857250"/>
                <a:gd name="connsiteX3" fmla="*/ 271343 w 278130"/>
                <a:gd name="connsiteY3" fmla="*/ 296348 h 857250"/>
                <a:gd name="connsiteX4" fmla="*/ 278131 w 278130"/>
                <a:gd name="connsiteY4" fmla="*/ 428625 h 857250"/>
                <a:gd name="connsiteX5" fmla="*/ 271343 w 278130"/>
                <a:gd name="connsiteY5" fmla="*/ 560902 h 857250"/>
                <a:gd name="connsiteX6" fmla="*/ 139066 w 278130"/>
                <a:gd name="connsiteY6" fmla="*/ 857250 h 857250"/>
                <a:gd name="connsiteX7" fmla="*/ 6789 w 278130"/>
                <a:gd name="connsiteY7" fmla="*/ 560902 h 857250"/>
                <a:gd name="connsiteX8" fmla="*/ 1 w 278130"/>
                <a:gd name="connsiteY8" fmla="*/ 428625 h 857250"/>
                <a:gd name="connsiteX9" fmla="*/ 0 w 278130"/>
                <a:gd name="connsiteY9" fmla="*/ 428625 h 857250"/>
                <a:gd name="connsiteX0" fmla="*/ 0 w 278131"/>
                <a:gd name="connsiteY0" fmla="*/ 428626 h 857251"/>
                <a:gd name="connsiteX1" fmla="*/ 6788 w 278131"/>
                <a:gd name="connsiteY1" fmla="*/ 296349 h 857251"/>
                <a:gd name="connsiteX2" fmla="*/ 139066 w 278131"/>
                <a:gd name="connsiteY2" fmla="*/ 1 h 857251"/>
                <a:gd name="connsiteX3" fmla="*/ 271343 w 278131"/>
                <a:gd name="connsiteY3" fmla="*/ 296349 h 857251"/>
                <a:gd name="connsiteX4" fmla="*/ 278131 w 278131"/>
                <a:gd name="connsiteY4" fmla="*/ 428626 h 857251"/>
                <a:gd name="connsiteX5" fmla="*/ 271343 w 278131"/>
                <a:gd name="connsiteY5" fmla="*/ 560903 h 857251"/>
                <a:gd name="connsiteX6" fmla="*/ 139066 w 278131"/>
                <a:gd name="connsiteY6" fmla="*/ 857251 h 857251"/>
                <a:gd name="connsiteX7" fmla="*/ 6789 w 278131"/>
                <a:gd name="connsiteY7" fmla="*/ 560903 h 857251"/>
                <a:gd name="connsiteX8" fmla="*/ 1 w 278131"/>
                <a:gd name="connsiteY8" fmla="*/ 428626 h 857251"/>
                <a:gd name="connsiteX9" fmla="*/ 0 w 278131"/>
                <a:gd name="connsiteY9" fmla="*/ 428626 h 857251"/>
                <a:gd name="connsiteX0" fmla="*/ 0 w 278131"/>
                <a:gd name="connsiteY0" fmla="*/ 428626 h 857251"/>
                <a:gd name="connsiteX1" fmla="*/ 6788 w 278131"/>
                <a:gd name="connsiteY1" fmla="*/ 296349 h 857251"/>
                <a:gd name="connsiteX2" fmla="*/ 139066 w 278131"/>
                <a:gd name="connsiteY2" fmla="*/ 1 h 857251"/>
                <a:gd name="connsiteX3" fmla="*/ 271343 w 278131"/>
                <a:gd name="connsiteY3" fmla="*/ 296349 h 857251"/>
                <a:gd name="connsiteX4" fmla="*/ 278131 w 278131"/>
                <a:gd name="connsiteY4" fmla="*/ 428626 h 857251"/>
                <a:gd name="connsiteX5" fmla="*/ 271343 w 278131"/>
                <a:gd name="connsiteY5" fmla="*/ 560903 h 857251"/>
                <a:gd name="connsiteX6" fmla="*/ 139066 w 278131"/>
                <a:gd name="connsiteY6" fmla="*/ 857251 h 857251"/>
                <a:gd name="connsiteX7" fmla="*/ 6789 w 278131"/>
                <a:gd name="connsiteY7" fmla="*/ 560903 h 857251"/>
                <a:gd name="connsiteX8" fmla="*/ 1 w 278131"/>
                <a:gd name="connsiteY8" fmla="*/ 428626 h 857251"/>
                <a:gd name="connsiteX9" fmla="*/ 0 w 278131"/>
                <a:gd name="connsiteY9" fmla="*/ 428626 h 857251"/>
                <a:gd name="connsiteX0" fmla="*/ 0 w 278131"/>
                <a:gd name="connsiteY0" fmla="*/ 428625 h 857250"/>
                <a:gd name="connsiteX1" fmla="*/ 6788 w 278131"/>
                <a:gd name="connsiteY1" fmla="*/ 296348 h 857250"/>
                <a:gd name="connsiteX2" fmla="*/ 139066 w 278131"/>
                <a:gd name="connsiteY2" fmla="*/ 0 h 857250"/>
                <a:gd name="connsiteX3" fmla="*/ 271343 w 278131"/>
                <a:gd name="connsiteY3" fmla="*/ 296348 h 857250"/>
                <a:gd name="connsiteX4" fmla="*/ 278131 w 278131"/>
                <a:gd name="connsiteY4" fmla="*/ 428625 h 857250"/>
                <a:gd name="connsiteX5" fmla="*/ 271343 w 278131"/>
                <a:gd name="connsiteY5" fmla="*/ 560902 h 857250"/>
                <a:gd name="connsiteX6" fmla="*/ 139066 w 278131"/>
                <a:gd name="connsiteY6" fmla="*/ 857250 h 857250"/>
                <a:gd name="connsiteX7" fmla="*/ 6789 w 278131"/>
                <a:gd name="connsiteY7" fmla="*/ 560902 h 857250"/>
                <a:gd name="connsiteX8" fmla="*/ 1 w 278131"/>
                <a:gd name="connsiteY8" fmla="*/ 428625 h 857250"/>
                <a:gd name="connsiteX9" fmla="*/ 0 w 278131"/>
                <a:gd name="connsiteY9" fmla="*/ 428625 h 857250"/>
                <a:gd name="connsiteX0" fmla="*/ 0 w 278131"/>
                <a:gd name="connsiteY0" fmla="*/ 428625 h 857250"/>
                <a:gd name="connsiteX1" fmla="*/ 6788 w 278131"/>
                <a:gd name="connsiteY1" fmla="*/ 296348 h 857250"/>
                <a:gd name="connsiteX2" fmla="*/ 139066 w 278131"/>
                <a:gd name="connsiteY2" fmla="*/ 0 h 857250"/>
                <a:gd name="connsiteX3" fmla="*/ 271343 w 278131"/>
                <a:gd name="connsiteY3" fmla="*/ 296348 h 857250"/>
                <a:gd name="connsiteX4" fmla="*/ 278131 w 278131"/>
                <a:gd name="connsiteY4" fmla="*/ 428625 h 857250"/>
                <a:gd name="connsiteX5" fmla="*/ 271343 w 278131"/>
                <a:gd name="connsiteY5" fmla="*/ 560902 h 857250"/>
                <a:gd name="connsiteX6" fmla="*/ 139066 w 278131"/>
                <a:gd name="connsiteY6" fmla="*/ 857250 h 857250"/>
                <a:gd name="connsiteX7" fmla="*/ 6789 w 278131"/>
                <a:gd name="connsiteY7" fmla="*/ 560902 h 857250"/>
                <a:gd name="connsiteX8" fmla="*/ 1 w 278131"/>
                <a:gd name="connsiteY8" fmla="*/ 428625 h 857250"/>
                <a:gd name="connsiteX9" fmla="*/ 0 w 278131"/>
                <a:gd name="connsiteY9" fmla="*/ 428625 h 857250"/>
                <a:gd name="connsiteX0" fmla="*/ 0 w 278131"/>
                <a:gd name="connsiteY0" fmla="*/ 428625 h 857250"/>
                <a:gd name="connsiteX1" fmla="*/ 6788 w 278131"/>
                <a:gd name="connsiteY1" fmla="*/ 296348 h 857250"/>
                <a:gd name="connsiteX2" fmla="*/ 139066 w 278131"/>
                <a:gd name="connsiteY2" fmla="*/ 0 h 857250"/>
                <a:gd name="connsiteX3" fmla="*/ 271343 w 278131"/>
                <a:gd name="connsiteY3" fmla="*/ 296348 h 857250"/>
                <a:gd name="connsiteX4" fmla="*/ 278131 w 278131"/>
                <a:gd name="connsiteY4" fmla="*/ 428625 h 857250"/>
                <a:gd name="connsiteX5" fmla="*/ 271343 w 278131"/>
                <a:gd name="connsiteY5" fmla="*/ 560902 h 857250"/>
                <a:gd name="connsiteX6" fmla="*/ 139066 w 278131"/>
                <a:gd name="connsiteY6" fmla="*/ 857250 h 857250"/>
                <a:gd name="connsiteX7" fmla="*/ 6789 w 278131"/>
                <a:gd name="connsiteY7" fmla="*/ 560902 h 857250"/>
                <a:gd name="connsiteX8" fmla="*/ 1 w 278131"/>
                <a:gd name="connsiteY8" fmla="*/ 428625 h 857250"/>
                <a:gd name="connsiteX9" fmla="*/ 0 w 278131"/>
                <a:gd name="connsiteY9" fmla="*/ 428625 h 857250"/>
                <a:gd name="connsiteX0" fmla="*/ 0 w 278131"/>
                <a:gd name="connsiteY0" fmla="*/ 428625 h 857250"/>
                <a:gd name="connsiteX1" fmla="*/ 6788 w 278131"/>
                <a:gd name="connsiteY1" fmla="*/ 296348 h 857250"/>
                <a:gd name="connsiteX2" fmla="*/ 139066 w 278131"/>
                <a:gd name="connsiteY2" fmla="*/ 0 h 857250"/>
                <a:gd name="connsiteX3" fmla="*/ 271343 w 278131"/>
                <a:gd name="connsiteY3" fmla="*/ 296348 h 857250"/>
                <a:gd name="connsiteX4" fmla="*/ 278131 w 278131"/>
                <a:gd name="connsiteY4" fmla="*/ 428625 h 857250"/>
                <a:gd name="connsiteX5" fmla="*/ 271343 w 278131"/>
                <a:gd name="connsiteY5" fmla="*/ 560902 h 857250"/>
                <a:gd name="connsiteX6" fmla="*/ 139066 w 278131"/>
                <a:gd name="connsiteY6" fmla="*/ 857250 h 857250"/>
                <a:gd name="connsiteX7" fmla="*/ 6789 w 278131"/>
                <a:gd name="connsiteY7" fmla="*/ 560902 h 857250"/>
                <a:gd name="connsiteX8" fmla="*/ 1 w 278131"/>
                <a:gd name="connsiteY8" fmla="*/ 428625 h 857250"/>
                <a:gd name="connsiteX9" fmla="*/ 0 w 278131"/>
                <a:gd name="connsiteY9" fmla="*/ 428625 h 857250"/>
                <a:gd name="connsiteX0" fmla="*/ 0 w 278131"/>
                <a:gd name="connsiteY0" fmla="*/ 428625 h 857250"/>
                <a:gd name="connsiteX1" fmla="*/ 6788 w 278131"/>
                <a:gd name="connsiteY1" fmla="*/ 296348 h 857250"/>
                <a:gd name="connsiteX2" fmla="*/ 139066 w 278131"/>
                <a:gd name="connsiteY2" fmla="*/ 0 h 857250"/>
                <a:gd name="connsiteX3" fmla="*/ 271343 w 278131"/>
                <a:gd name="connsiteY3" fmla="*/ 296348 h 857250"/>
                <a:gd name="connsiteX4" fmla="*/ 278131 w 278131"/>
                <a:gd name="connsiteY4" fmla="*/ 428625 h 857250"/>
                <a:gd name="connsiteX5" fmla="*/ 271343 w 278131"/>
                <a:gd name="connsiteY5" fmla="*/ 560902 h 857250"/>
                <a:gd name="connsiteX6" fmla="*/ 139066 w 278131"/>
                <a:gd name="connsiteY6" fmla="*/ 857250 h 857250"/>
                <a:gd name="connsiteX7" fmla="*/ 6789 w 278131"/>
                <a:gd name="connsiteY7" fmla="*/ 560902 h 857250"/>
                <a:gd name="connsiteX8" fmla="*/ 1 w 278131"/>
                <a:gd name="connsiteY8" fmla="*/ 428625 h 857250"/>
                <a:gd name="connsiteX9" fmla="*/ 0 w 278131"/>
                <a:gd name="connsiteY9" fmla="*/ 428625 h 857250"/>
                <a:gd name="connsiteX0" fmla="*/ 0 w 278131"/>
                <a:gd name="connsiteY0" fmla="*/ 428625 h 857250"/>
                <a:gd name="connsiteX1" fmla="*/ 6788 w 278131"/>
                <a:gd name="connsiteY1" fmla="*/ 296348 h 857250"/>
                <a:gd name="connsiteX2" fmla="*/ 139066 w 278131"/>
                <a:gd name="connsiteY2" fmla="*/ 0 h 857250"/>
                <a:gd name="connsiteX3" fmla="*/ 271343 w 278131"/>
                <a:gd name="connsiteY3" fmla="*/ 296348 h 857250"/>
                <a:gd name="connsiteX4" fmla="*/ 278131 w 278131"/>
                <a:gd name="connsiteY4" fmla="*/ 428625 h 857250"/>
                <a:gd name="connsiteX5" fmla="*/ 271343 w 278131"/>
                <a:gd name="connsiteY5" fmla="*/ 560902 h 857250"/>
                <a:gd name="connsiteX6" fmla="*/ 139066 w 278131"/>
                <a:gd name="connsiteY6" fmla="*/ 857250 h 857250"/>
                <a:gd name="connsiteX7" fmla="*/ 6789 w 278131"/>
                <a:gd name="connsiteY7" fmla="*/ 560902 h 857250"/>
                <a:gd name="connsiteX8" fmla="*/ 1 w 278131"/>
                <a:gd name="connsiteY8" fmla="*/ 428625 h 857250"/>
                <a:gd name="connsiteX9" fmla="*/ 0 w 278131"/>
                <a:gd name="connsiteY9" fmla="*/ 428625 h 857250"/>
                <a:gd name="connsiteX0" fmla="*/ 0 w 278131"/>
                <a:gd name="connsiteY0" fmla="*/ 428625 h 857250"/>
                <a:gd name="connsiteX1" fmla="*/ 6788 w 278131"/>
                <a:gd name="connsiteY1" fmla="*/ 296348 h 857250"/>
                <a:gd name="connsiteX2" fmla="*/ 139066 w 278131"/>
                <a:gd name="connsiteY2" fmla="*/ 0 h 857250"/>
                <a:gd name="connsiteX3" fmla="*/ 271343 w 278131"/>
                <a:gd name="connsiteY3" fmla="*/ 296348 h 857250"/>
                <a:gd name="connsiteX4" fmla="*/ 278131 w 278131"/>
                <a:gd name="connsiteY4" fmla="*/ 428625 h 857250"/>
                <a:gd name="connsiteX5" fmla="*/ 271343 w 278131"/>
                <a:gd name="connsiteY5" fmla="*/ 560902 h 857250"/>
                <a:gd name="connsiteX6" fmla="*/ 139066 w 278131"/>
                <a:gd name="connsiteY6" fmla="*/ 857250 h 857250"/>
                <a:gd name="connsiteX7" fmla="*/ 6789 w 278131"/>
                <a:gd name="connsiteY7" fmla="*/ 560902 h 857250"/>
                <a:gd name="connsiteX8" fmla="*/ 1 w 278131"/>
                <a:gd name="connsiteY8" fmla="*/ 428625 h 857250"/>
                <a:gd name="connsiteX9" fmla="*/ 0 w 278131"/>
                <a:gd name="connsiteY9" fmla="*/ 428625 h 857250"/>
                <a:gd name="connsiteX0" fmla="*/ 0 w 278131"/>
                <a:gd name="connsiteY0" fmla="*/ 428625 h 857250"/>
                <a:gd name="connsiteX1" fmla="*/ 6788 w 278131"/>
                <a:gd name="connsiteY1" fmla="*/ 296348 h 857250"/>
                <a:gd name="connsiteX2" fmla="*/ 139066 w 278131"/>
                <a:gd name="connsiteY2" fmla="*/ 0 h 857250"/>
                <a:gd name="connsiteX3" fmla="*/ 271343 w 278131"/>
                <a:gd name="connsiteY3" fmla="*/ 296348 h 857250"/>
                <a:gd name="connsiteX4" fmla="*/ 278131 w 278131"/>
                <a:gd name="connsiteY4" fmla="*/ 428625 h 857250"/>
                <a:gd name="connsiteX5" fmla="*/ 271343 w 278131"/>
                <a:gd name="connsiteY5" fmla="*/ 560902 h 857250"/>
                <a:gd name="connsiteX6" fmla="*/ 139066 w 278131"/>
                <a:gd name="connsiteY6" fmla="*/ 857250 h 857250"/>
                <a:gd name="connsiteX7" fmla="*/ 6789 w 278131"/>
                <a:gd name="connsiteY7" fmla="*/ 560902 h 857250"/>
                <a:gd name="connsiteX8" fmla="*/ 1 w 278131"/>
                <a:gd name="connsiteY8" fmla="*/ 428625 h 857250"/>
                <a:gd name="connsiteX9" fmla="*/ 0 w 278131"/>
                <a:gd name="connsiteY9" fmla="*/ 428625 h 857250"/>
                <a:gd name="connsiteX0" fmla="*/ 0 w 278131"/>
                <a:gd name="connsiteY0" fmla="*/ 428625 h 857250"/>
                <a:gd name="connsiteX1" fmla="*/ 6788 w 278131"/>
                <a:gd name="connsiteY1" fmla="*/ 296348 h 857250"/>
                <a:gd name="connsiteX2" fmla="*/ 139066 w 278131"/>
                <a:gd name="connsiteY2" fmla="*/ 0 h 857250"/>
                <a:gd name="connsiteX3" fmla="*/ 271343 w 278131"/>
                <a:gd name="connsiteY3" fmla="*/ 296348 h 857250"/>
                <a:gd name="connsiteX4" fmla="*/ 278131 w 278131"/>
                <a:gd name="connsiteY4" fmla="*/ 428625 h 857250"/>
                <a:gd name="connsiteX5" fmla="*/ 271343 w 278131"/>
                <a:gd name="connsiteY5" fmla="*/ 560902 h 857250"/>
                <a:gd name="connsiteX6" fmla="*/ 139066 w 278131"/>
                <a:gd name="connsiteY6" fmla="*/ 857250 h 857250"/>
                <a:gd name="connsiteX7" fmla="*/ 6789 w 278131"/>
                <a:gd name="connsiteY7" fmla="*/ 560902 h 857250"/>
                <a:gd name="connsiteX8" fmla="*/ 1 w 278131"/>
                <a:gd name="connsiteY8" fmla="*/ 428625 h 857250"/>
                <a:gd name="connsiteX9" fmla="*/ 0 w 278131"/>
                <a:gd name="connsiteY9" fmla="*/ 428625 h 857250"/>
                <a:gd name="connsiteX0" fmla="*/ 0 w 331471"/>
                <a:gd name="connsiteY0" fmla="*/ 428625 h 857250"/>
                <a:gd name="connsiteX1" fmla="*/ 6788 w 331471"/>
                <a:gd name="connsiteY1" fmla="*/ 296348 h 857250"/>
                <a:gd name="connsiteX2" fmla="*/ 139066 w 331471"/>
                <a:gd name="connsiteY2" fmla="*/ 0 h 857250"/>
                <a:gd name="connsiteX3" fmla="*/ 271343 w 331471"/>
                <a:gd name="connsiteY3" fmla="*/ 296348 h 857250"/>
                <a:gd name="connsiteX4" fmla="*/ 278131 w 331471"/>
                <a:gd name="connsiteY4" fmla="*/ 428625 h 857250"/>
                <a:gd name="connsiteX5" fmla="*/ 271343 w 331471"/>
                <a:gd name="connsiteY5" fmla="*/ 560902 h 857250"/>
                <a:gd name="connsiteX6" fmla="*/ 139066 w 331471"/>
                <a:gd name="connsiteY6" fmla="*/ 857250 h 857250"/>
                <a:gd name="connsiteX7" fmla="*/ 6789 w 331471"/>
                <a:gd name="connsiteY7" fmla="*/ 560902 h 857250"/>
                <a:gd name="connsiteX8" fmla="*/ 1 w 331471"/>
                <a:gd name="connsiteY8" fmla="*/ 428625 h 857250"/>
                <a:gd name="connsiteX9" fmla="*/ 0 w 331471"/>
                <a:gd name="connsiteY9" fmla="*/ 428625 h 857250"/>
                <a:gd name="connsiteX0" fmla="*/ 0 w 297181"/>
                <a:gd name="connsiteY0" fmla="*/ 428625 h 857250"/>
                <a:gd name="connsiteX1" fmla="*/ 6788 w 297181"/>
                <a:gd name="connsiteY1" fmla="*/ 296348 h 857250"/>
                <a:gd name="connsiteX2" fmla="*/ 139066 w 297181"/>
                <a:gd name="connsiteY2" fmla="*/ 0 h 857250"/>
                <a:gd name="connsiteX3" fmla="*/ 271343 w 297181"/>
                <a:gd name="connsiteY3" fmla="*/ 296348 h 857250"/>
                <a:gd name="connsiteX4" fmla="*/ 278131 w 297181"/>
                <a:gd name="connsiteY4" fmla="*/ 428625 h 857250"/>
                <a:gd name="connsiteX5" fmla="*/ 271343 w 297181"/>
                <a:gd name="connsiteY5" fmla="*/ 560902 h 857250"/>
                <a:gd name="connsiteX6" fmla="*/ 139066 w 297181"/>
                <a:gd name="connsiteY6" fmla="*/ 857250 h 857250"/>
                <a:gd name="connsiteX7" fmla="*/ 6789 w 297181"/>
                <a:gd name="connsiteY7" fmla="*/ 560902 h 857250"/>
                <a:gd name="connsiteX8" fmla="*/ 1 w 297181"/>
                <a:gd name="connsiteY8" fmla="*/ 428625 h 857250"/>
                <a:gd name="connsiteX9" fmla="*/ 0 w 297181"/>
                <a:gd name="connsiteY9" fmla="*/ 428625 h 857250"/>
                <a:gd name="connsiteX0" fmla="*/ 0 w 297181"/>
                <a:gd name="connsiteY0" fmla="*/ 428625 h 857250"/>
                <a:gd name="connsiteX1" fmla="*/ 6788 w 297181"/>
                <a:gd name="connsiteY1" fmla="*/ 296348 h 857250"/>
                <a:gd name="connsiteX2" fmla="*/ 139066 w 297181"/>
                <a:gd name="connsiteY2" fmla="*/ 0 h 857250"/>
                <a:gd name="connsiteX3" fmla="*/ 271343 w 297181"/>
                <a:gd name="connsiteY3" fmla="*/ 296348 h 857250"/>
                <a:gd name="connsiteX4" fmla="*/ 278131 w 297181"/>
                <a:gd name="connsiteY4" fmla="*/ 428625 h 857250"/>
                <a:gd name="connsiteX5" fmla="*/ 271343 w 297181"/>
                <a:gd name="connsiteY5" fmla="*/ 560902 h 857250"/>
                <a:gd name="connsiteX6" fmla="*/ 139066 w 297181"/>
                <a:gd name="connsiteY6" fmla="*/ 857250 h 857250"/>
                <a:gd name="connsiteX7" fmla="*/ 6789 w 297181"/>
                <a:gd name="connsiteY7" fmla="*/ 560902 h 857250"/>
                <a:gd name="connsiteX8" fmla="*/ 1 w 297181"/>
                <a:gd name="connsiteY8" fmla="*/ 428625 h 857250"/>
                <a:gd name="connsiteX9" fmla="*/ 0 w 297181"/>
                <a:gd name="connsiteY9" fmla="*/ 428625 h 857250"/>
                <a:gd name="connsiteX0" fmla="*/ 19050 w 316231"/>
                <a:gd name="connsiteY0" fmla="*/ 428625 h 857250"/>
                <a:gd name="connsiteX1" fmla="*/ 25838 w 316231"/>
                <a:gd name="connsiteY1" fmla="*/ 296348 h 857250"/>
                <a:gd name="connsiteX2" fmla="*/ 158116 w 316231"/>
                <a:gd name="connsiteY2" fmla="*/ 0 h 857250"/>
                <a:gd name="connsiteX3" fmla="*/ 290393 w 316231"/>
                <a:gd name="connsiteY3" fmla="*/ 296348 h 857250"/>
                <a:gd name="connsiteX4" fmla="*/ 297181 w 316231"/>
                <a:gd name="connsiteY4" fmla="*/ 428625 h 857250"/>
                <a:gd name="connsiteX5" fmla="*/ 290393 w 316231"/>
                <a:gd name="connsiteY5" fmla="*/ 560902 h 857250"/>
                <a:gd name="connsiteX6" fmla="*/ 158116 w 316231"/>
                <a:gd name="connsiteY6" fmla="*/ 857250 h 857250"/>
                <a:gd name="connsiteX7" fmla="*/ 25839 w 316231"/>
                <a:gd name="connsiteY7" fmla="*/ 560902 h 857250"/>
                <a:gd name="connsiteX8" fmla="*/ 19051 w 316231"/>
                <a:gd name="connsiteY8" fmla="*/ 428625 h 857250"/>
                <a:gd name="connsiteX9" fmla="*/ 19050 w 316231"/>
                <a:gd name="connsiteY9" fmla="*/ 428625 h 857250"/>
                <a:gd name="connsiteX0" fmla="*/ 19050 w 316231"/>
                <a:gd name="connsiteY0" fmla="*/ 428625 h 857250"/>
                <a:gd name="connsiteX1" fmla="*/ 25838 w 316231"/>
                <a:gd name="connsiteY1" fmla="*/ 296348 h 857250"/>
                <a:gd name="connsiteX2" fmla="*/ 158116 w 316231"/>
                <a:gd name="connsiteY2" fmla="*/ 0 h 857250"/>
                <a:gd name="connsiteX3" fmla="*/ 290393 w 316231"/>
                <a:gd name="connsiteY3" fmla="*/ 296348 h 857250"/>
                <a:gd name="connsiteX4" fmla="*/ 297181 w 316231"/>
                <a:gd name="connsiteY4" fmla="*/ 428625 h 857250"/>
                <a:gd name="connsiteX5" fmla="*/ 290393 w 316231"/>
                <a:gd name="connsiteY5" fmla="*/ 560902 h 857250"/>
                <a:gd name="connsiteX6" fmla="*/ 158116 w 316231"/>
                <a:gd name="connsiteY6" fmla="*/ 857250 h 857250"/>
                <a:gd name="connsiteX7" fmla="*/ 25839 w 316231"/>
                <a:gd name="connsiteY7" fmla="*/ 560902 h 857250"/>
                <a:gd name="connsiteX8" fmla="*/ 19051 w 316231"/>
                <a:gd name="connsiteY8" fmla="*/ 428625 h 857250"/>
                <a:gd name="connsiteX9" fmla="*/ 19050 w 316231"/>
                <a:gd name="connsiteY9" fmla="*/ 428625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6231" h="857250">
                  <a:moveTo>
                    <a:pt x="19050" y="428625"/>
                  </a:moveTo>
                  <a:cubicBezTo>
                    <a:pt x="0" y="360849"/>
                    <a:pt x="21341" y="339072"/>
                    <a:pt x="25838" y="296348"/>
                  </a:cubicBezTo>
                  <a:cubicBezTo>
                    <a:pt x="44438" y="119655"/>
                    <a:pt x="113087" y="30479"/>
                    <a:pt x="158116" y="0"/>
                  </a:cubicBezTo>
                  <a:cubicBezTo>
                    <a:pt x="203145" y="30481"/>
                    <a:pt x="271793" y="119656"/>
                    <a:pt x="290393" y="296348"/>
                  </a:cubicBezTo>
                  <a:cubicBezTo>
                    <a:pt x="294890" y="339072"/>
                    <a:pt x="316231" y="357039"/>
                    <a:pt x="297181" y="428625"/>
                  </a:cubicBezTo>
                  <a:cubicBezTo>
                    <a:pt x="316231" y="484971"/>
                    <a:pt x="294890" y="518178"/>
                    <a:pt x="290393" y="560902"/>
                  </a:cubicBezTo>
                  <a:cubicBezTo>
                    <a:pt x="271794" y="737595"/>
                    <a:pt x="184094" y="788670"/>
                    <a:pt x="158116" y="857250"/>
                  </a:cubicBezTo>
                  <a:cubicBezTo>
                    <a:pt x="109277" y="796290"/>
                    <a:pt x="44438" y="737594"/>
                    <a:pt x="25839" y="560902"/>
                  </a:cubicBezTo>
                  <a:cubicBezTo>
                    <a:pt x="21342" y="518178"/>
                    <a:pt x="19051" y="473541"/>
                    <a:pt x="19051" y="428625"/>
                  </a:cubicBezTo>
                  <a:cubicBezTo>
                    <a:pt x="19051" y="428625"/>
                    <a:pt x="0" y="462915"/>
                    <a:pt x="19050" y="428625"/>
                  </a:cubicBezTo>
                  <a:close/>
                </a:path>
              </a:pathLst>
            </a:cu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2" name="TextBox 31"/>
            <p:cNvSpPr txBox="1"/>
            <p:nvPr/>
          </p:nvSpPr>
          <p:spPr bwMode="auto">
            <a:xfrm>
              <a:off x="5978229" y="5209653"/>
              <a:ext cx="422275" cy="396811"/>
            </a:xfrm>
            <a:prstGeom prst="rect">
              <a:avLst/>
            </a:prstGeom>
            <a:noFill/>
          </p:spPr>
          <p:txBody>
            <a:bodyPr>
              <a:spAutoFit/>
            </a:bodyPr>
            <a:lstStyle/>
            <a:p>
              <a:pPr>
                <a:defRPr/>
              </a:pPr>
              <a:r>
                <a:rPr lang="en-US" dirty="0">
                  <a:latin typeface="+mn-lt"/>
                </a:rPr>
                <a:t>5</a:t>
              </a:r>
            </a:p>
          </p:txBody>
        </p:sp>
        <p:sp>
          <p:nvSpPr>
            <p:cNvPr id="33" name="TextBox 32"/>
            <p:cNvSpPr txBox="1"/>
            <p:nvPr/>
          </p:nvSpPr>
          <p:spPr bwMode="auto">
            <a:xfrm>
              <a:off x="5587704" y="4850936"/>
              <a:ext cx="363538" cy="396811"/>
            </a:xfrm>
            <a:prstGeom prst="rect">
              <a:avLst/>
            </a:prstGeom>
            <a:noFill/>
          </p:spPr>
          <p:txBody>
            <a:bodyPr>
              <a:spAutoFit/>
            </a:bodyPr>
            <a:lstStyle/>
            <a:p>
              <a:pPr>
                <a:defRPr/>
              </a:pPr>
              <a:r>
                <a:rPr lang="en-US" dirty="0">
                  <a:latin typeface="+mn-lt"/>
                </a:rPr>
                <a:t>3</a:t>
              </a:r>
            </a:p>
          </p:txBody>
        </p:sp>
        <p:sp>
          <p:nvSpPr>
            <p:cNvPr id="34" name="TextBox 33"/>
            <p:cNvSpPr txBox="1"/>
            <p:nvPr/>
          </p:nvSpPr>
          <p:spPr bwMode="auto">
            <a:xfrm>
              <a:off x="6517979" y="4850936"/>
              <a:ext cx="422275" cy="396811"/>
            </a:xfrm>
            <a:prstGeom prst="rect">
              <a:avLst/>
            </a:prstGeom>
            <a:noFill/>
          </p:spPr>
          <p:txBody>
            <a:bodyPr>
              <a:spAutoFit/>
            </a:bodyPr>
            <a:lstStyle/>
            <a:p>
              <a:pPr>
                <a:defRPr/>
              </a:pPr>
              <a:r>
                <a:rPr lang="en-US" dirty="0">
                  <a:latin typeface="+mn-lt"/>
                </a:rPr>
                <a:t>1</a:t>
              </a:r>
            </a:p>
          </p:txBody>
        </p:sp>
        <p:sp>
          <p:nvSpPr>
            <p:cNvPr id="35" name="TextBox 34"/>
            <p:cNvSpPr txBox="1"/>
            <p:nvPr/>
          </p:nvSpPr>
          <p:spPr bwMode="auto">
            <a:xfrm>
              <a:off x="7122817" y="5285841"/>
              <a:ext cx="422275" cy="396811"/>
            </a:xfrm>
            <a:prstGeom prst="rect">
              <a:avLst/>
            </a:prstGeom>
            <a:noFill/>
          </p:spPr>
          <p:txBody>
            <a:bodyPr>
              <a:spAutoFit/>
            </a:bodyPr>
            <a:lstStyle/>
            <a:p>
              <a:pPr>
                <a:defRPr/>
              </a:pPr>
              <a:r>
                <a:rPr lang="en-US" dirty="0">
                  <a:latin typeface="+mn-lt"/>
                </a:rPr>
                <a:t>2</a:t>
              </a:r>
            </a:p>
          </p:txBody>
        </p:sp>
        <p:sp>
          <p:nvSpPr>
            <p:cNvPr id="36" name="TextBox 35"/>
            <p:cNvSpPr txBox="1"/>
            <p:nvPr/>
          </p:nvSpPr>
          <p:spPr bwMode="auto">
            <a:xfrm>
              <a:off x="6068717" y="3982712"/>
              <a:ext cx="422275" cy="396811"/>
            </a:xfrm>
            <a:prstGeom prst="rect">
              <a:avLst/>
            </a:prstGeom>
            <a:noFill/>
          </p:spPr>
          <p:txBody>
            <a:bodyPr>
              <a:spAutoFit/>
            </a:bodyPr>
            <a:lstStyle/>
            <a:p>
              <a:pPr>
                <a:defRPr/>
              </a:pPr>
              <a:r>
                <a:rPr lang="en-US" dirty="0">
                  <a:latin typeface="+mn-lt"/>
                </a:rPr>
                <a:t>4</a:t>
              </a:r>
            </a:p>
          </p:txBody>
        </p:sp>
        <p:sp>
          <p:nvSpPr>
            <p:cNvPr id="37" name="TextBox 36"/>
            <p:cNvSpPr txBox="1"/>
            <p:nvPr/>
          </p:nvSpPr>
          <p:spPr bwMode="auto">
            <a:xfrm>
              <a:off x="6638629" y="4043027"/>
              <a:ext cx="423863" cy="396811"/>
            </a:xfrm>
            <a:prstGeom prst="rect">
              <a:avLst/>
            </a:prstGeom>
            <a:noFill/>
          </p:spPr>
          <p:txBody>
            <a:bodyPr>
              <a:spAutoFit/>
            </a:bodyPr>
            <a:lstStyle/>
            <a:p>
              <a:pPr>
                <a:defRPr/>
              </a:pPr>
              <a:r>
                <a:rPr lang="en-US" dirty="0">
                  <a:latin typeface="+mn-lt"/>
                </a:rPr>
                <a:t>6</a:t>
              </a:r>
            </a:p>
          </p:txBody>
        </p:sp>
        <p:sp>
          <p:nvSpPr>
            <p:cNvPr id="38" name="TextBox 37"/>
            <p:cNvSpPr txBox="1"/>
            <p:nvPr/>
          </p:nvSpPr>
          <p:spPr bwMode="auto">
            <a:xfrm>
              <a:off x="6721179" y="4574755"/>
              <a:ext cx="1166813" cy="701563"/>
            </a:xfrm>
            <a:prstGeom prst="rect">
              <a:avLst/>
            </a:prstGeom>
            <a:noFill/>
          </p:spPr>
          <p:txBody>
            <a:bodyPr>
              <a:spAutoFit/>
            </a:bodyPr>
            <a:lstStyle/>
            <a:p>
              <a:pPr>
                <a:defRPr/>
              </a:pPr>
              <a:r>
                <a:rPr lang="en-US" dirty="0">
                  <a:latin typeface="+mn-lt"/>
                </a:rPr>
                <a:t>Less than three</a:t>
              </a:r>
            </a:p>
          </p:txBody>
        </p:sp>
        <p:sp>
          <p:nvSpPr>
            <p:cNvPr id="39" name="TextBox 38"/>
            <p:cNvSpPr txBox="1"/>
            <p:nvPr/>
          </p:nvSpPr>
          <p:spPr bwMode="auto">
            <a:xfrm>
              <a:off x="5789317" y="3611296"/>
              <a:ext cx="2114550" cy="396811"/>
            </a:xfrm>
            <a:prstGeom prst="rect">
              <a:avLst/>
            </a:prstGeom>
            <a:noFill/>
          </p:spPr>
          <p:txBody>
            <a:bodyPr>
              <a:spAutoFit/>
            </a:bodyPr>
            <a:lstStyle/>
            <a:p>
              <a:pPr>
                <a:defRPr/>
              </a:pPr>
              <a:r>
                <a:rPr lang="en-US" dirty="0">
                  <a:latin typeface="+mn-lt"/>
                </a:rPr>
                <a:t>Roll a Die</a:t>
              </a:r>
            </a:p>
          </p:txBody>
        </p:sp>
      </p:grpSp>
      <p:sp>
        <p:nvSpPr>
          <p:cNvPr id="11270" name="Footer Placeholder 2"/>
          <p:cNvSpPr txBox="1">
            <a:spLocks noGrp="1"/>
          </p:cNvSpPr>
          <p:nvPr/>
        </p:nvSpPr>
        <p:spPr bwMode="auto">
          <a:xfrm>
            <a:off x="228600" y="6416675"/>
            <a:ext cx="4343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b="1">
                <a:solidFill>
                  <a:schemeClr val="tx1"/>
                </a:solidFill>
                <a:latin typeface="Arial" charset="0"/>
              </a:defRPr>
            </a:lvl1pPr>
            <a:lvl2pPr marL="37931725" indent="-37474525">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pPr eaLnBrk="1" hangingPunct="1"/>
            <a:r>
              <a:rPr lang="en-US" altLang="en-US" sz="1200">
                <a:ea typeface="Arial" charset="0"/>
                <a:cs typeface="Arial" charset="0"/>
              </a:rPr>
              <a:t>© 2012 Pearson Education, Inc. All rights reserved.</a:t>
            </a:r>
          </a:p>
        </p:txBody>
      </p:sp>
      <p:sp>
        <p:nvSpPr>
          <p:cNvPr id="11271" name="Slide Number Placeholder 3"/>
          <p:cNvSpPr txBox="1">
            <a:spLocks noGrp="1"/>
          </p:cNvSpPr>
          <p:nvPr/>
        </p:nvSpPr>
        <p:spPr bwMode="auto">
          <a:xfrm>
            <a:off x="6854825" y="64166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defRPr>
            </a:lvl1pPr>
            <a:lvl2pPr marL="37931725" indent="-37474525">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pPr algn="r" eaLnBrk="1" hangingPunct="1"/>
            <a:fld id="{597A9C7C-F421-A649-8383-C913E7F50F47}" type="slidenum">
              <a:rPr lang="en-US" altLang="en-US" sz="1200">
                <a:ea typeface="Arial" charset="0"/>
                <a:cs typeface="Arial" charset="0"/>
              </a:rPr>
              <a:pPr algn="r" eaLnBrk="1" hangingPunct="1"/>
              <a:t>57</a:t>
            </a:fld>
            <a:r>
              <a:rPr lang="en-US" altLang="en-US" sz="1200">
                <a:ea typeface="Arial" charset="0"/>
                <a:cs typeface="Arial" charset="0"/>
              </a:rPr>
              <a:t> of 88</a:t>
            </a:r>
          </a:p>
        </p:txBody>
      </p:sp>
      <p:sp>
        <p:nvSpPr>
          <p:cNvPr id="11272" name="TextBox 20"/>
          <p:cNvSpPr txBox="1">
            <a:spLocks noChangeArrowheads="1"/>
          </p:cNvSpPr>
          <p:nvPr/>
        </p:nvSpPr>
        <p:spPr bwMode="auto">
          <a:xfrm>
            <a:off x="4064000" y="2600325"/>
            <a:ext cx="327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r>
              <a:rPr lang="en-US" altLang="en-US">
                <a:solidFill>
                  <a:schemeClr val="bg1"/>
                </a:solidFill>
              </a:rPr>
              <a:t>1</a:t>
            </a:r>
          </a:p>
        </p:txBody>
      </p:sp>
    </p:spTree>
    <p:extLst>
      <p:ext uri="{BB962C8B-B14F-4D97-AF65-F5344CB8AC3E}">
        <p14:creationId xmlns:p14="http://schemas.microsoft.com/office/powerpoint/2010/main" val="614400344"/>
      </p:ext>
    </p:extLst>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fontScale="90000"/>
          </a:bodyPr>
          <a:lstStyle/>
          <a:p>
            <a:r>
              <a:rPr lang="en-US" altLang="en-US"/>
              <a:t>Independent and Dependent Events</a:t>
            </a:r>
          </a:p>
        </p:txBody>
      </p:sp>
      <p:sp>
        <p:nvSpPr>
          <p:cNvPr id="59395"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r>
              <a:rPr lang="en-US" altLang="en-US" b="1" dirty="0"/>
              <a:t>Independent events</a:t>
            </a:r>
          </a:p>
          <a:p>
            <a:r>
              <a:rPr lang="en-US" altLang="en-US" dirty="0"/>
              <a:t>The occurrence of one of the events does not affect the probability of the occurrence of the other event</a:t>
            </a:r>
          </a:p>
          <a:p>
            <a:r>
              <a:rPr lang="en-US" altLang="en-US" i="1" dirty="0"/>
              <a:t>P</a:t>
            </a:r>
            <a:r>
              <a:rPr lang="en-US" altLang="en-US" dirty="0"/>
              <a:t>(</a:t>
            </a:r>
            <a:r>
              <a:rPr lang="en-US" altLang="en-US" i="1" dirty="0"/>
              <a:t>B</a:t>
            </a:r>
            <a:r>
              <a:rPr lang="en-US" altLang="en-US" dirty="0"/>
              <a:t> | </a:t>
            </a:r>
            <a:r>
              <a:rPr lang="en-US" altLang="en-US" i="1" dirty="0"/>
              <a:t>A</a:t>
            </a:r>
            <a:r>
              <a:rPr lang="en-US" altLang="en-US" dirty="0"/>
              <a:t>) = P(</a:t>
            </a:r>
            <a:r>
              <a:rPr lang="en-US" altLang="en-US" i="1" dirty="0"/>
              <a:t>B</a:t>
            </a:r>
            <a:r>
              <a:rPr lang="en-US" altLang="en-US" dirty="0"/>
              <a:t>)  or  </a:t>
            </a:r>
            <a:r>
              <a:rPr lang="en-US" altLang="en-US" i="1" dirty="0"/>
              <a:t>P</a:t>
            </a:r>
            <a:r>
              <a:rPr lang="en-US" altLang="en-US" dirty="0"/>
              <a:t>(</a:t>
            </a:r>
            <a:r>
              <a:rPr lang="en-US" altLang="en-US" i="1" dirty="0"/>
              <a:t>A</a:t>
            </a:r>
            <a:r>
              <a:rPr lang="en-US" altLang="en-US" dirty="0"/>
              <a:t> | </a:t>
            </a:r>
            <a:r>
              <a:rPr lang="en-US" altLang="en-US" i="1" dirty="0"/>
              <a:t>B</a:t>
            </a:r>
            <a:r>
              <a:rPr lang="en-US" altLang="en-US" dirty="0"/>
              <a:t>) = </a:t>
            </a:r>
            <a:r>
              <a:rPr lang="en-US" altLang="en-US" i="1" dirty="0"/>
              <a:t>P</a:t>
            </a:r>
            <a:r>
              <a:rPr lang="en-US" altLang="en-US" dirty="0"/>
              <a:t>(</a:t>
            </a:r>
            <a:r>
              <a:rPr lang="en-US" altLang="en-US" i="1" dirty="0"/>
              <a:t>A</a:t>
            </a:r>
            <a:r>
              <a:rPr lang="en-US" altLang="en-US" dirty="0"/>
              <a:t>)</a:t>
            </a:r>
          </a:p>
          <a:p>
            <a:r>
              <a:rPr lang="en-US" altLang="en-US" dirty="0"/>
              <a:t>Events that are not independent are </a:t>
            </a:r>
            <a:r>
              <a:rPr lang="en-US" altLang="en-US" b="1" dirty="0"/>
              <a:t>dependent</a:t>
            </a:r>
          </a:p>
        </p:txBody>
      </p:sp>
      <p:sp>
        <p:nvSpPr>
          <p:cNvPr id="24580" name="Footer Placeholder 2"/>
          <p:cNvSpPr txBox="1">
            <a:spLocks noGrp="1"/>
          </p:cNvSpPr>
          <p:nvPr/>
        </p:nvSpPr>
        <p:spPr bwMode="auto">
          <a:xfrm>
            <a:off x="228600" y="6416675"/>
            <a:ext cx="4343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pPr eaLnBrk="1" hangingPunct="1"/>
            <a:r>
              <a:rPr lang="en-US" altLang="en-US" sz="1200">
                <a:ea typeface="Arial" charset="0"/>
                <a:cs typeface="Arial" charset="0"/>
              </a:rPr>
              <a:t>© 2012 Pearson Education, Inc. All rights reserved.</a:t>
            </a:r>
          </a:p>
        </p:txBody>
      </p:sp>
      <p:sp>
        <p:nvSpPr>
          <p:cNvPr id="24581" name="Slide Number Placeholder 3"/>
          <p:cNvSpPr txBox="1">
            <a:spLocks noGrp="1"/>
          </p:cNvSpPr>
          <p:nvPr/>
        </p:nvSpPr>
        <p:spPr bwMode="auto">
          <a:xfrm>
            <a:off x="6854825" y="64166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pPr algn="r" eaLnBrk="1" hangingPunct="1"/>
            <a:fld id="{6B88A3E1-7EE0-9043-A8B9-21D322A402AE}" type="slidenum">
              <a:rPr lang="en-US" altLang="en-US" sz="1200">
                <a:ea typeface="Arial" charset="0"/>
                <a:cs typeface="Arial" charset="0"/>
              </a:rPr>
              <a:pPr algn="r" eaLnBrk="1" hangingPunct="1"/>
              <a:t>58</a:t>
            </a:fld>
            <a:r>
              <a:rPr lang="en-US" altLang="en-US" sz="1200">
                <a:ea typeface="Arial" charset="0"/>
                <a:cs typeface="Arial" charset="0"/>
              </a:rPr>
              <a:t> of 88</a:t>
            </a:r>
          </a:p>
        </p:txBody>
      </p:sp>
    </p:spTree>
    <p:extLst>
      <p:ext uri="{BB962C8B-B14F-4D97-AF65-F5344CB8AC3E}">
        <p14:creationId xmlns:p14="http://schemas.microsoft.com/office/powerpoint/2010/main" val="130970212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93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dirty="0"/>
              <a:t>The Multiplication Rule</a:t>
            </a:r>
          </a:p>
        </p:txBody>
      </p:sp>
      <p:sp>
        <p:nvSpPr>
          <p:cNvPr id="60419" name="Content Placeholder 2"/>
          <p:cNvSpPr>
            <a:spLocks noGrp="1"/>
          </p:cNvSpPr>
          <p:nvPr>
            <p:ph idx="1"/>
          </p:nvPr>
        </p:nvSpPr>
        <p:spPr bwMode="auto">
          <a:xfrm>
            <a:off x="457200" y="1198563"/>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a:bodyPr>
          <a:lstStyle/>
          <a:p>
            <a:pPr>
              <a:buFontTx/>
              <a:buNone/>
            </a:pPr>
            <a:r>
              <a:rPr lang="en-US" altLang="en-US" b="1" dirty="0"/>
              <a:t>Multiplication rule for the probability of</a:t>
            </a:r>
            <a:r>
              <a:rPr lang="en-US" altLang="en-US" b="1" i="1" dirty="0"/>
              <a:t> A </a:t>
            </a:r>
            <a:r>
              <a:rPr lang="en-US" altLang="en-US" b="1" dirty="0"/>
              <a:t>and </a:t>
            </a:r>
            <a:r>
              <a:rPr lang="en-US" altLang="en-US" b="1" i="1" dirty="0"/>
              <a:t>B</a:t>
            </a:r>
          </a:p>
          <a:p>
            <a:r>
              <a:rPr lang="en-US" altLang="en-US" dirty="0"/>
              <a:t>The probability that two events </a:t>
            </a:r>
            <a:r>
              <a:rPr lang="en-US" altLang="en-US" i="1" dirty="0"/>
              <a:t>A</a:t>
            </a:r>
            <a:r>
              <a:rPr lang="en-US" altLang="en-US" dirty="0"/>
              <a:t> and </a:t>
            </a:r>
            <a:r>
              <a:rPr lang="en-US" altLang="en-US" i="1" dirty="0"/>
              <a:t>B</a:t>
            </a:r>
            <a:r>
              <a:rPr lang="en-US" altLang="en-US" dirty="0"/>
              <a:t> will occur in sequence is</a:t>
            </a:r>
          </a:p>
          <a:p>
            <a:pPr lvl="1"/>
            <a:r>
              <a:rPr lang="en-US" altLang="en-US" b="1" i="1" dirty="0"/>
              <a:t>P</a:t>
            </a:r>
            <a:r>
              <a:rPr lang="en-US" altLang="en-US" b="1" dirty="0"/>
              <a:t>(</a:t>
            </a:r>
            <a:r>
              <a:rPr lang="en-US" altLang="en-US" b="1" i="1" dirty="0"/>
              <a:t>A</a:t>
            </a:r>
            <a:r>
              <a:rPr lang="en-US" altLang="en-US" b="1" dirty="0"/>
              <a:t> and </a:t>
            </a:r>
            <a:r>
              <a:rPr lang="en-US" altLang="en-US" b="1" i="1" dirty="0"/>
              <a:t>B</a:t>
            </a:r>
            <a:r>
              <a:rPr lang="en-US" altLang="en-US" b="1" dirty="0"/>
              <a:t>) = </a:t>
            </a:r>
            <a:r>
              <a:rPr lang="en-US" altLang="en-US" b="1" i="1" dirty="0"/>
              <a:t>P</a:t>
            </a:r>
            <a:r>
              <a:rPr lang="en-US" altLang="en-US" b="1" dirty="0"/>
              <a:t>(</a:t>
            </a:r>
            <a:r>
              <a:rPr lang="en-US" altLang="en-US" b="1" i="1" dirty="0"/>
              <a:t>A</a:t>
            </a:r>
            <a:r>
              <a:rPr lang="en-US" altLang="en-US" b="1" dirty="0"/>
              <a:t>) ∙ </a:t>
            </a:r>
            <a:r>
              <a:rPr lang="en-US" altLang="en-US" b="1" i="1" dirty="0"/>
              <a:t>P</a:t>
            </a:r>
            <a:r>
              <a:rPr lang="en-US" altLang="en-US" b="1" dirty="0"/>
              <a:t>(</a:t>
            </a:r>
            <a:r>
              <a:rPr lang="en-US" altLang="en-US" b="1" i="1" dirty="0"/>
              <a:t>B</a:t>
            </a:r>
            <a:r>
              <a:rPr lang="en-US" altLang="en-US" b="1" dirty="0"/>
              <a:t> | </a:t>
            </a:r>
            <a:r>
              <a:rPr lang="en-US" altLang="en-US" b="1" i="1" dirty="0"/>
              <a:t>A</a:t>
            </a:r>
            <a:r>
              <a:rPr lang="en-US" altLang="en-US" b="1" dirty="0"/>
              <a:t>)</a:t>
            </a:r>
          </a:p>
          <a:p>
            <a:r>
              <a:rPr lang="en-US" altLang="en-US" dirty="0"/>
              <a:t>For independent events the rule can be simplified to</a:t>
            </a:r>
          </a:p>
          <a:p>
            <a:pPr lvl="1"/>
            <a:r>
              <a:rPr lang="en-US" altLang="en-US" b="1" i="1" dirty="0"/>
              <a:t>P</a:t>
            </a:r>
            <a:r>
              <a:rPr lang="en-US" altLang="en-US" b="1" dirty="0"/>
              <a:t>(</a:t>
            </a:r>
            <a:r>
              <a:rPr lang="en-US" altLang="en-US" b="1" i="1" dirty="0"/>
              <a:t>A</a:t>
            </a:r>
            <a:r>
              <a:rPr lang="en-US" altLang="en-US" b="1" dirty="0"/>
              <a:t> and </a:t>
            </a:r>
            <a:r>
              <a:rPr lang="en-US" altLang="en-US" b="1" i="1" dirty="0"/>
              <a:t>B</a:t>
            </a:r>
            <a:r>
              <a:rPr lang="en-US" altLang="en-US" b="1" dirty="0"/>
              <a:t>) = </a:t>
            </a:r>
            <a:r>
              <a:rPr lang="en-US" altLang="en-US" b="1" i="1" dirty="0"/>
              <a:t>P</a:t>
            </a:r>
            <a:r>
              <a:rPr lang="en-US" altLang="en-US" b="1" dirty="0"/>
              <a:t>(</a:t>
            </a:r>
            <a:r>
              <a:rPr lang="en-US" altLang="en-US" b="1" i="1" dirty="0"/>
              <a:t>A</a:t>
            </a:r>
            <a:r>
              <a:rPr lang="en-US" altLang="en-US" b="1" dirty="0"/>
              <a:t>) ∙ </a:t>
            </a:r>
            <a:r>
              <a:rPr lang="en-US" altLang="en-US" b="1" i="1" dirty="0"/>
              <a:t>P</a:t>
            </a:r>
            <a:r>
              <a:rPr lang="en-US" altLang="en-US" b="1" dirty="0"/>
              <a:t>(</a:t>
            </a:r>
            <a:r>
              <a:rPr lang="en-US" altLang="en-US" b="1" i="1" dirty="0"/>
              <a:t>B</a:t>
            </a:r>
            <a:r>
              <a:rPr lang="en-US" altLang="en-US" b="1" dirty="0"/>
              <a:t>)</a:t>
            </a:r>
          </a:p>
          <a:p>
            <a:pPr lvl="1"/>
            <a:r>
              <a:rPr lang="en-US" altLang="en-US" dirty="0"/>
              <a:t>Can be extended for any number of independent events</a:t>
            </a:r>
          </a:p>
          <a:p>
            <a:pPr lvl="2">
              <a:buFontTx/>
              <a:buNone/>
            </a:pPr>
            <a:endParaRPr lang="en-US" altLang="en-US" dirty="0"/>
          </a:p>
          <a:p>
            <a:pPr lvl="1">
              <a:buFont typeface="Wingdings" charset="2"/>
              <a:buNone/>
            </a:pPr>
            <a:endParaRPr lang="en-US" altLang="en-US" dirty="0"/>
          </a:p>
        </p:txBody>
      </p:sp>
      <p:sp>
        <p:nvSpPr>
          <p:cNvPr id="27652" name="Footer Placeholder 2"/>
          <p:cNvSpPr txBox="1">
            <a:spLocks noGrp="1"/>
          </p:cNvSpPr>
          <p:nvPr/>
        </p:nvSpPr>
        <p:spPr bwMode="auto">
          <a:xfrm>
            <a:off x="228600" y="6416675"/>
            <a:ext cx="4343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pPr eaLnBrk="1" hangingPunct="1"/>
            <a:r>
              <a:rPr lang="en-US" altLang="en-US" sz="1200">
                <a:ea typeface="Arial" charset="0"/>
                <a:cs typeface="Arial" charset="0"/>
              </a:rPr>
              <a:t>© 2012 Pearson Education, Inc. All rights reserved.</a:t>
            </a:r>
          </a:p>
        </p:txBody>
      </p:sp>
      <p:sp>
        <p:nvSpPr>
          <p:cNvPr id="27653" name="Slide Number Placeholder 3"/>
          <p:cNvSpPr txBox="1">
            <a:spLocks noGrp="1"/>
          </p:cNvSpPr>
          <p:nvPr/>
        </p:nvSpPr>
        <p:spPr bwMode="auto">
          <a:xfrm>
            <a:off x="6854825" y="64166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pPr algn="r" eaLnBrk="1" hangingPunct="1"/>
            <a:fld id="{BCB49486-227F-AF44-91F8-765F4CB50399}" type="slidenum">
              <a:rPr lang="en-US" altLang="en-US" sz="1200">
                <a:ea typeface="Arial" charset="0"/>
                <a:cs typeface="Arial" charset="0"/>
              </a:rPr>
              <a:pPr algn="r" eaLnBrk="1" hangingPunct="1"/>
              <a:t>59</a:t>
            </a:fld>
            <a:r>
              <a:rPr lang="en-US" altLang="en-US" sz="1200">
                <a:ea typeface="Arial" charset="0"/>
                <a:cs typeface="Arial" charset="0"/>
              </a:rPr>
              <a:t> of 88</a:t>
            </a:r>
          </a:p>
        </p:txBody>
      </p:sp>
    </p:spTree>
    <p:extLst>
      <p:ext uri="{BB962C8B-B14F-4D97-AF65-F5344CB8AC3E}">
        <p14:creationId xmlns:p14="http://schemas.microsoft.com/office/powerpoint/2010/main" val="86589051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41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419">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04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Conducting a Statistical Study</a:t>
            </a:r>
            <a:endParaRPr lang="en-US" dirty="0"/>
          </a:p>
        </p:txBody>
      </p:sp>
      <p:sp>
        <p:nvSpPr>
          <p:cNvPr id="3" name="Content Placeholder 2"/>
          <p:cNvSpPr>
            <a:spLocks noGrp="1"/>
          </p:cNvSpPr>
          <p:nvPr>
            <p:ph idx="1"/>
          </p:nvPr>
        </p:nvSpPr>
        <p:spPr/>
        <p:txBody>
          <a:bodyPr>
            <a:normAutofit fontScale="92500" lnSpcReduction="10000"/>
          </a:bodyPr>
          <a:lstStyle/>
          <a:p>
            <a:pPr marL="0" indent="0">
              <a:spcBef>
                <a:spcPct val="50000"/>
              </a:spcBef>
              <a:buNone/>
            </a:pPr>
            <a:r>
              <a:rPr lang="en-US" altLang="en-US" dirty="0" smtClean="0"/>
              <a:t>1. Prepare</a:t>
            </a:r>
            <a:endParaRPr lang="en-US" altLang="en-US" dirty="0"/>
          </a:p>
          <a:p>
            <a:pPr marL="0" indent="0">
              <a:spcBef>
                <a:spcPct val="50000"/>
              </a:spcBef>
              <a:buNone/>
            </a:pPr>
            <a:endParaRPr lang="en-US" altLang="en-US" dirty="0"/>
          </a:p>
          <a:p>
            <a:pPr marL="0" indent="0">
              <a:buNone/>
            </a:pPr>
            <a:endParaRPr lang="en-US" b="1" dirty="0" smtClean="0"/>
          </a:p>
          <a:p>
            <a:pPr marL="0" indent="0">
              <a:buNone/>
            </a:pPr>
            <a:r>
              <a:rPr lang="en-US" dirty="0" smtClean="0"/>
              <a:t>The </a:t>
            </a:r>
            <a:r>
              <a:rPr lang="en-US" dirty="0"/>
              <a:t>first part of the statistical process involves </a:t>
            </a:r>
            <a:r>
              <a:rPr lang="en-US" u="sng" dirty="0"/>
              <a:t>collecting the data</a:t>
            </a:r>
            <a:r>
              <a:rPr lang="en-US" dirty="0"/>
              <a:t>.  You want to ask questions such as, “What’s the goal of the study?”, “What does the data mean in context with the study?”, “What is the source of the data?”, “How was the data collected?”.  </a:t>
            </a:r>
          </a:p>
          <a:p>
            <a:endParaRPr lang="en-US" dirty="0"/>
          </a:p>
        </p:txBody>
      </p:sp>
    </p:spTree>
    <p:extLst>
      <p:ext uri="{BB962C8B-B14F-4D97-AF65-F5344CB8AC3E}">
        <p14:creationId xmlns:p14="http://schemas.microsoft.com/office/powerpoint/2010/main" val="40491053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normAutofit fontScale="90000"/>
          </a:bodyPr>
          <a:lstStyle/>
          <a:p>
            <a:r>
              <a:rPr lang="en-US" altLang="en-US" dirty="0"/>
              <a:t>Example: Using the Multiplication Rule</a:t>
            </a:r>
          </a:p>
        </p:txBody>
      </p:sp>
      <p:sp>
        <p:nvSpPr>
          <p:cNvPr id="28675" name="Content Placeholder 2"/>
          <p:cNvSpPr>
            <a:spLocks noGrp="1"/>
          </p:cNvSpPr>
          <p:nvPr>
            <p:ph idx="1"/>
          </p:nvPr>
        </p:nvSpPr>
        <p:spPr bwMode="auto">
          <a:xfrm>
            <a:off x="457200" y="1522413"/>
            <a:ext cx="8229600" cy="1452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p>
            <a:pPr marL="0" indent="0">
              <a:buFontTx/>
              <a:buNone/>
            </a:pPr>
            <a:r>
              <a:rPr lang="en-US" altLang="en-US"/>
              <a:t>Two cards are selected, without replacing the first card, from a standard deck. Find the probability of selecting a king and then selecting a queen.</a:t>
            </a:r>
          </a:p>
        </p:txBody>
      </p:sp>
      <p:sp>
        <p:nvSpPr>
          <p:cNvPr id="6" name="TextBox 5"/>
          <p:cNvSpPr txBox="1"/>
          <p:nvPr/>
        </p:nvSpPr>
        <p:spPr>
          <a:xfrm>
            <a:off x="557213" y="3068638"/>
            <a:ext cx="8199437" cy="1373187"/>
          </a:xfrm>
          <a:prstGeom prst="rect">
            <a:avLst/>
          </a:prstGeom>
          <a:noFill/>
        </p:spPr>
        <p:txBody>
          <a:bodyPr>
            <a:spAutoFit/>
          </a:bodyPr>
          <a:lstStyle/>
          <a:p>
            <a:pPr>
              <a:defRPr/>
            </a:pPr>
            <a:r>
              <a:rPr lang="en-US" sz="2800" dirty="0">
                <a:latin typeface="+mn-lt"/>
              </a:rPr>
              <a:t>Solution:</a:t>
            </a:r>
          </a:p>
          <a:p>
            <a:pPr>
              <a:defRPr/>
            </a:pPr>
            <a:r>
              <a:rPr lang="en-US" sz="2800" dirty="0">
                <a:latin typeface="+mn-lt"/>
              </a:rPr>
              <a:t>Because the first card is not replaced, the events are dependent.</a:t>
            </a:r>
          </a:p>
        </p:txBody>
      </p:sp>
      <p:graphicFrame>
        <p:nvGraphicFramePr>
          <p:cNvPr id="12290" name="Object 2"/>
          <p:cNvGraphicFramePr>
            <a:graphicFrameLocks noChangeAspect="1"/>
          </p:cNvGraphicFramePr>
          <p:nvPr/>
        </p:nvGraphicFramePr>
        <p:xfrm>
          <a:off x="1331913" y="4456113"/>
          <a:ext cx="3536950" cy="1898650"/>
        </p:xfrm>
        <a:graphic>
          <a:graphicData uri="http://schemas.openxmlformats.org/presentationml/2006/ole">
            <mc:AlternateContent xmlns:mc="http://schemas.openxmlformats.org/markup-compatibility/2006">
              <mc:Choice xmlns:v="urn:schemas-microsoft-com:vml" Requires="v">
                <p:oleObj spid="_x0000_s100355" name="Equation" r:id="rId4" imgW="1892300" imgH="1016000" progId="Equation.DSMT4">
                  <p:embed/>
                </p:oleObj>
              </mc:Choice>
              <mc:Fallback>
                <p:oleObj name="Equation" r:id="rId4" imgW="1892300" imgH="10160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913" y="4456113"/>
                        <a:ext cx="3536950" cy="189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8679" name="Footer Placeholder 2"/>
          <p:cNvSpPr txBox="1">
            <a:spLocks noGrp="1"/>
          </p:cNvSpPr>
          <p:nvPr/>
        </p:nvSpPr>
        <p:spPr bwMode="auto">
          <a:xfrm>
            <a:off x="228600" y="6416675"/>
            <a:ext cx="4343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pPr eaLnBrk="1" hangingPunct="1"/>
            <a:r>
              <a:rPr lang="en-US" altLang="en-US" sz="1200">
                <a:ea typeface="Arial" charset="0"/>
                <a:cs typeface="Arial" charset="0"/>
              </a:rPr>
              <a:t>© 2012 Pearson Education, Inc. All rights reserved.</a:t>
            </a:r>
          </a:p>
        </p:txBody>
      </p:sp>
      <p:sp>
        <p:nvSpPr>
          <p:cNvPr id="28680" name="Slide Number Placeholder 3"/>
          <p:cNvSpPr txBox="1">
            <a:spLocks noGrp="1"/>
          </p:cNvSpPr>
          <p:nvPr/>
        </p:nvSpPr>
        <p:spPr bwMode="auto">
          <a:xfrm>
            <a:off x="6854825" y="64166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pPr algn="r" eaLnBrk="1" hangingPunct="1"/>
            <a:fld id="{9B800341-8925-2D40-92C3-DFFADDE18E0A}" type="slidenum">
              <a:rPr lang="en-US" altLang="en-US" sz="1200">
                <a:ea typeface="Arial" charset="0"/>
                <a:cs typeface="Arial" charset="0"/>
              </a:rPr>
              <a:pPr algn="r" eaLnBrk="1" hangingPunct="1"/>
              <a:t>60</a:t>
            </a:fld>
            <a:r>
              <a:rPr lang="en-US" altLang="en-US" sz="1200">
                <a:ea typeface="Arial" charset="0"/>
                <a:cs typeface="Arial" charset="0"/>
              </a:rPr>
              <a:t> of 88</a:t>
            </a:r>
          </a:p>
        </p:txBody>
      </p:sp>
    </p:spTree>
    <p:extLst>
      <p:ext uri="{BB962C8B-B14F-4D97-AF65-F5344CB8AC3E}">
        <p14:creationId xmlns:p14="http://schemas.microsoft.com/office/powerpoint/2010/main" val="126936890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normAutofit fontScale="90000"/>
          </a:bodyPr>
          <a:lstStyle/>
          <a:p>
            <a:r>
              <a:rPr lang="en-US" altLang="en-US" dirty="0"/>
              <a:t>Example: Using the Multiplication Rule</a:t>
            </a:r>
          </a:p>
        </p:txBody>
      </p:sp>
      <p:sp>
        <p:nvSpPr>
          <p:cNvPr id="29699" name="Content Placeholder 2"/>
          <p:cNvSpPr>
            <a:spLocks noGrp="1"/>
          </p:cNvSpPr>
          <p:nvPr>
            <p:ph idx="1"/>
          </p:nvPr>
        </p:nvSpPr>
        <p:spPr bwMode="auto">
          <a:xfrm>
            <a:off x="457200" y="1522413"/>
            <a:ext cx="8229600" cy="1081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a:bodyPr>
          <a:lstStyle/>
          <a:p>
            <a:pPr marL="0" indent="0">
              <a:buFontTx/>
              <a:buNone/>
            </a:pPr>
            <a:r>
              <a:rPr lang="en-US" altLang="en-US"/>
              <a:t>A coin is tossed and a die is rolled. Find the probability of getting a head and then rolling a 6.</a:t>
            </a:r>
          </a:p>
        </p:txBody>
      </p:sp>
      <p:sp>
        <p:nvSpPr>
          <p:cNvPr id="6" name="TextBox 5"/>
          <p:cNvSpPr txBox="1"/>
          <p:nvPr/>
        </p:nvSpPr>
        <p:spPr>
          <a:xfrm>
            <a:off x="457200" y="2649538"/>
            <a:ext cx="8377238" cy="1800225"/>
          </a:xfrm>
          <a:prstGeom prst="rect">
            <a:avLst/>
          </a:prstGeom>
          <a:noFill/>
        </p:spPr>
        <p:txBody>
          <a:bodyPr>
            <a:spAutoFit/>
          </a:bodyPr>
          <a:lstStyle/>
          <a:p>
            <a:pPr>
              <a:defRPr/>
            </a:pPr>
            <a:r>
              <a:rPr lang="en-US" sz="2800" dirty="0">
                <a:latin typeface="+mn-lt"/>
              </a:rPr>
              <a:t>Solution:</a:t>
            </a:r>
          </a:p>
          <a:p>
            <a:pPr>
              <a:defRPr/>
            </a:pPr>
            <a:r>
              <a:rPr lang="en-US" sz="2800" dirty="0">
                <a:latin typeface="+mn-lt"/>
              </a:rPr>
              <a:t>The outcome of the coin does not affect the probability of rolling a 6 on the die. These two events are independent.</a:t>
            </a:r>
          </a:p>
        </p:txBody>
      </p:sp>
      <p:graphicFrame>
        <p:nvGraphicFramePr>
          <p:cNvPr id="13314" name="Object 2"/>
          <p:cNvGraphicFramePr>
            <a:graphicFrameLocks noChangeAspect="1"/>
          </p:cNvGraphicFramePr>
          <p:nvPr/>
        </p:nvGraphicFramePr>
        <p:xfrm>
          <a:off x="1598613" y="4470400"/>
          <a:ext cx="3062287" cy="1898650"/>
        </p:xfrm>
        <a:graphic>
          <a:graphicData uri="http://schemas.openxmlformats.org/presentationml/2006/ole">
            <mc:AlternateContent xmlns:mc="http://schemas.openxmlformats.org/markup-compatibility/2006">
              <mc:Choice xmlns:v="urn:schemas-microsoft-com:vml" Requires="v">
                <p:oleObj spid="_x0000_s102403" name="Equation" r:id="rId4" imgW="1638300" imgH="1016000" progId="Equation.DSMT4">
                  <p:embed/>
                </p:oleObj>
              </mc:Choice>
              <mc:Fallback>
                <p:oleObj name="Equation" r:id="rId4" imgW="1638300" imgH="10160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8613" y="4470400"/>
                        <a:ext cx="3062287" cy="189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9704" name="Footer Placeholder 2"/>
          <p:cNvSpPr txBox="1">
            <a:spLocks noGrp="1"/>
          </p:cNvSpPr>
          <p:nvPr/>
        </p:nvSpPr>
        <p:spPr bwMode="auto">
          <a:xfrm>
            <a:off x="228600" y="6416675"/>
            <a:ext cx="4343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pPr eaLnBrk="1" hangingPunct="1"/>
            <a:r>
              <a:rPr lang="en-US" altLang="en-US" sz="1200">
                <a:ea typeface="Arial" charset="0"/>
                <a:cs typeface="Arial" charset="0"/>
              </a:rPr>
              <a:t>© 2012 Pearson Education, Inc. All rights reserved.</a:t>
            </a:r>
          </a:p>
        </p:txBody>
      </p:sp>
      <p:sp>
        <p:nvSpPr>
          <p:cNvPr id="29705" name="Slide Number Placeholder 3"/>
          <p:cNvSpPr txBox="1">
            <a:spLocks noGrp="1"/>
          </p:cNvSpPr>
          <p:nvPr/>
        </p:nvSpPr>
        <p:spPr bwMode="auto">
          <a:xfrm>
            <a:off x="6854825" y="64166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algn="ctr" eaLnBrk="0" fontAlgn="base" hangingPunct="0">
              <a:lnSpc>
                <a:spcPct val="90000"/>
              </a:lnSpc>
              <a:spcBef>
                <a:spcPct val="0"/>
              </a:spcBef>
              <a:spcAft>
                <a:spcPct val="0"/>
              </a:spcAft>
              <a:defRPr sz="2000" b="1">
                <a:solidFill>
                  <a:schemeClr val="tx1"/>
                </a:solidFill>
                <a:latin typeface="Arial" charset="0"/>
              </a:defRPr>
            </a:lvl6pPr>
            <a:lvl7pPr marL="2971800" indent="-228600" algn="ctr" eaLnBrk="0" fontAlgn="base" hangingPunct="0">
              <a:lnSpc>
                <a:spcPct val="90000"/>
              </a:lnSpc>
              <a:spcBef>
                <a:spcPct val="0"/>
              </a:spcBef>
              <a:spcAft>
                <a:spcPct val="0"/>
              </a:spcAft>
              <a:defRPr sz="2000" b="1">
                <a:solidFill>
                  <a:schemeClr val="tx1"/>
                </a:solidFill>
                <a:latin typeface="Arial" charset="0"/>
              </a:defRPr>
            </a:lvl7pPr>
            <a:lvl8pPr marL="3429000" indent="-228600" algn="ctr" eaLnBrk="0" fontAlgn="base" hangingPunct="0">
              <a:lnSpc>
                <a:spcPct val="90000"/>
              </a:lnSpc>
              <a:spcBef>
                <a:spcPct val="0"/>
              </a:spcBef>
              <a:spcAft>
                <a:spcPct val="0"/>
              </a:spcAft>
              <a:defRPr sz="2000" b="1">
                <a:solidFill>
                  <a:schemeClr val="tx1"/>
                </a:solidFill>
                <a:latin typeface="Arial" charset="0"/>
              </a:defRPr>
            </a:lvl8pPr>
            <a:lvl9pPr marL="3886200" indent="-228600" algn="ctr" eaLnBrk="0" fontAlgn="base" hangingPunct="0">
              <a:lnSpc>
                <a:spcPct val="90000"/>
              </a:lnSpc>
              <a:spcBef>
                <a:spcPct val="0"/>
              </a:spcBef>
              <a:spcAft>
                <a:spcPct val="0"/>
              </a:spcAft>
              <a:defRPr sz="2000" b="1">
                <a:solidFill>
                  <a:schemeClr val="tx1"/>
                </a:solidFill>
                <a:latin typeface="Arial" charset="0"/>
              </a:defRPr>
            </a:lvl9pPr>
          </a:lstStyle>
          <a:p>
            <a:pPr algn="r" eaLnBrk="1" hangingPunct="1"/>
            <a:fld id="{3E3CEE64-10E3-4645-9FBF-BA232E53CFE6}" type="slidenum">
              <a:rPr lang="en-US" altLang="en-US" sz="1200">
                <a:ea typeface="Arial" charset="0"/>
                <a:cs typeface="Arial" charset="0"/>
              </a:rPr>
              <a:pPr algn="r" eaLnBrk="1" hangingPunct="1"/>
              <a:t>61</a:t>
            </a:fld>
            <a:r>
              <a:rPr lang="en-US" altLang="en-US" sz="1200">
                <a:ea typeface="Arial" charset="0"/>
                <a:cs typeface="Arial" charset="0"/>
              </a:rPr>
              <a:t> of 88</a:t>
            </a:r>
          </a:p>
        </p:txBody>
      </p:sp>
    </p:spTree>
    <p:extLst>
      <p:ext uri="{BB962C8B-B14F-4D97-AF65-F5344CB8AC3E}">
        <p14:creationId xmlns:p14="http://schemas.microsoft.com/office/powerpoint/2010/main" val="21778257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bwMode="auto">
          <a:xfrm>
            <a:off x="590550" y="177800"/>
            <a:ext cx="8089900" cy="735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fontScale="90000"/>
          </a:bodyPr>
          <a:lstStyle/>
          <a:p>
            <a:r>
              <a:rPr lang="en-US" altLang="en-US" smtClean="0"/>
              <a:t>Binomial Probability Distribution</a:t>
            </a:r>
          </a:p>
        </p:txBody>
      </p:sp>
      <p:sp>
        <p:nvSpPr>
          <p:cNvPr id="5123" name="Text Box 3"/>
          <p:cNvSpPr txBox="1">
            <a:spLocks noChangeArrowheads="1"/>
          </p:cNvSpPr>
          <p:nvPr/>
        </p:nvSpPr>
        <p:spPr bwMode="auto">
          <a:xfrm>
            <a:off x="479425" y="998538"/>
            <a:ext cx="86106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lnSpc>
                <a:spcPct val="90000"/>
              </a:lnSpc>
              <a:spcBef>
                <a:spcPct val="0"/>
              </a:spcBef>
              <a:spcAft>
                <a:spcPct val="0"/>
              </a:spcAft>
              <a:defRPr sz="2000" b="1">
                <a:solidFill>
                  <a:schemeClr val="tx1"/>
                </a:solidFill>
                <a:latin typeface="Arial" charset="0"/>
              </a:defRPr>
            </a:lvl6pPr>
            <a:lvl7pPr marL="2971800" indent="-228600" eaLnBrk="0" fontAlgn="base" hangingPunct="0">
              <a:lnSpc>
                <a:spcPct val="90000"/>
              </a:lnSpc>
              <a:spcBef>
                <a:spcPct val="0"/>
              </a:spcBef>
              <a:spcAft>
                <a:spcPct val="0"/>
              </a:spcAft>
              <a:defRPr sz="2000" b="1">
                <a:solidFill>
                  <a:schemeClr val="tx1"/>
                </a:solidFill>
                <a:latin typeface="Arial" charset="0"/>
              </a:defRPr>
            </a:lvl7pPr>
            <a:lvl8pPr marL="3429000" indent="-228600" eaLnBrk="0" fontAlgn="base" hangingPunct="0">
              <a:lnSpc>
                <a:spcPct val="90000"/>
              </a:lnSpc>
              <a:spcBef>
                <a:spcPct val="0"/>
              </a:spcBef>
              <a:spcAft>
                <a:spcPct val="0"/>
              </a:spcAft>
              <a:defRPr sz="2000" b="1">
                <a:solidFill>
                  <a:schemeClr val="tx1"/>
                </a:solidFill>
                <a:latin typeface="Arial" charset="0"/>
              </a:defRPr>
            </a:lvl8pPr>
            <a:lvl9pPr marL="3886200" indent="-228600" eaLnBrk="0" fontAlgn="base" hangingPunct="0">
              <a:lnSpc>
                <a:spcPct val="90000"/>
              </a:lnSpc>
              <a:spcBef>
                <a:spcPct val="0"/>
              </a:spcBef>
              <a:spcAft>
                <a:spcPct val="0"/>
              </a:spcAft>
              <a:defRPr sz="2000" b="1">
                <a:solidFill>
                  <a:schemeClr val="tx1"/>
                </a:solidFill>
                <a:latin typeface="Arial" charset="0"/>
              </a:defRPr>
            </a:lvl9pPr>
          </a:lstStyle>
          <a:p>
            <a:pPr>
              <a:spcBef>
                <a:spcPct val="50000"/>
              </a:spcBef>
            </a:pPr>
            <a:r>
              <a:rPr lang="en-US" altLang="en-US" sz="2800" b="0" dirty="0"/>
              <a:t>A binomial probability distribution results from a procedure that meets all the following requirements:</a:t>
            </a:r>
          </a:p>
        </p:txBody>
      </p:sp>
      <p:sp>
        <p:nvSpPr>
          <p:cNvPr id="68612" name="Text Box 4"/>
          <p:cNvSpPr txBox="1">
            <a:spLocks noChangeArrowheads="1"/>
          </p:cNvSpPr>
          <p:nvPr/>
        </p:nvSpPr>
        <p:spPr bwMode="auto">
          <a:xfrm>
            <a:off x="504825" y="1905000"/>
            <a:ext cx="8610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458788" indent="-458788">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lnSpc>
                <a:spcPct val="90000"/>
              </a:lnSpc>
              <a:spcBef>
                <a:spcPct val="0"/>
              </a:spcBef>
              <a:spcAft>
                <a:spcPct val="0"/>
              </a:spcAft>
              <a:defRPr sz="2000" b="1">
                <a:solidFill>
                  <a:schemeClr val="tx1"/>
                </a:solidFill>
                <a:latin typeface="Arial" charset="0"/>
              </a:defRPr>
            </a:lvl6pPr>
            <a:lvl7pPr marL="2971800" indent="-228600" eaLnBrk="0" fontAlgn="base" hangingPunct="0">
              <a:lnSpc>
                <a:spcPct val="90000"/>
              </a:lnSpc>
              <a:spcBef>
                <a:spcPct val="0"/>
              </a:spcBef>
              <a:spcAft>
                <a:spcPct val="0"/>
              </a:spcAft>
              <a:defRPr sz="2000" b="1">
                <a:solidFill>
                  <a:schemeClr val="tx1"/>
                </a:solidFill>
                <a:latin typeface="Arial" charset="0"/>
              </a:defRPr>
            </a:lvl7pPr>
            <a:lvl8pPr marL="3429000" indent="-228600" eaLnBrk="0" fontAlgn="base" hangingPunct="0">
              <a:lnSpc>
                <a:spcPct val="90000"/>
              </a:lnSpc>
              <a:spcBef>
                <a:spcPct val="0"/>
              </a:spcBef>
              <a:spcAft>
                <a:spcPct val="0"/>
              </a:spcAft>
              <a:defRPr sz="2000" b="1">
                <a:solidFill>
                  <a:schemeClr val="tx1"/>
                </a:solidFill>
                <a:latin typeface="Arial" charset="0"/>
              </a:defRPr>
            </a:lvl8pPr>
            <a:lvl9pPr marL="3886200" indent="-228600" eaLnBrk="0" fontAlgn="base" hangingPunct="0">
              <a:lnSpc>
                <a:spcPct val="90000"/>
              </a:lnSpc>
              <a:spcBef>
                <a:spcPct val="0"/>
              </a:spcBef>
              <a:spcAft>
                <a:spcPct val="0"/>
              </a:spcAft>
              <a:defRPr sz="2000" b="1">
                <a:solidFill>
                  <a:schemeClr val="tx1"/>
                </a:solidFill>
                <a:latin typeface="Arial" charset="0"/>
              </a:defRPr>
            </a:lvl9pPr>
          </a:lstStyle>
          <a:p>
            <a:pPr>
              <a:spcBef>
                <a:spcPct val="50000"/>
              </a:spcBef>
            </a:pPr>
            <a:r>
              <a:rPr lang="en-US" altLang="en-US" sz="2800" b="0" dirty="0"/>
              <a:t>1. The procedure has a fixed number of trials.</a:t>
            </a:r>
          </a:p>
        </p:txBody>
      </p:sp>
      <p:sp>
        <p:nvSpPr>
          <p:cNvPr id="68613" name="Text Box 5"/>
          <p:cNvSpPr txBox="1">
            <a:spLocks noChangeArrowheads="1"/>
          </p:cNvSpPr>
          <p:nvPr/>
        </p:nvSpPr>
        <p:spPr bwMode="auto">
          <a:xfrm>
            <a:off x="504825" y="2428875"/>
            <a:ext cx="8610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458788" indent="-458788" defTabSz="403225">
              <a:defRPr sz="2000" b="1">
                <a:solidFill>
                  <a:schemeClr val="tx1"/>
                </a:solidFill>
                <a:latin typeface="Arial" charset="0"/>
              </a:defRPr>
            </a:lvl1pPr>
            <a:lvl2pPr marL="742950" indent="-285750" defTabSz="403225">
              <a:defRPr sz="2000" b="1">
                <a:solidFill>
                  <a:schemeClr val="tx1"/>
                </a:solidFill>
                <a:latin typeface="Arial" charset="0"/>
              </a:defRPr>
            </a:lvl2pPr>
            <a:lvl3pPr marL="1143000" indent="-228600" defTabSz="403225">
              <a:defRPr sz="2000" b="1">
                <a:solidFill>
                  <a:schemeClr val="tx1"/>
                </a:solidFill>
                <a:latin typeface="Arial" charset="0"/>
              </a:defRPr>
            </a:lvl3pPr>
            <a:lvl4pPr marL="1600200" indent="-228600" defTabSz="403225">
              <a:defRPr sz="2000" b="1">
                <a:solidFill>
                  <a:schemeClr val="tx1"/>
                </a:solidFill>
                <a:latin typeface="Arial" charset="0"/>
              </a:defRPr>
            </a:lvl4pPr>
            <a:lvl5pPr marL="2057400" indent="-228600" defTabSz="403225">
              <a:defRPr sz="2000" b="1">
                <a:solidFill>
                  <a:schemeClr val="tx1"/>
                </a:solidFill>
                <a:latin typeface="Arial" charset="0"/>
              </a:defRPr>
            </a:lvl5pPr>
            <a:lvl6pPr marL="2514600" indent="-228600" defTabSz="403225" eaLnBrk="0" fontAlgn="base" hangingPunct="0">
              <a:lnSpc>
                <a:spcPct val="90000"/>
              </a:lnSpc>
              <a:spcBef>
                <a:spcPct val="0"/>
              </a:spcBef>
              <a:spcAft>
                <a:spcPct val="0"/>
              </a:spcAft>
              <a:defRPr sz="2000" b="1">
                <a:solidFill>
                  <a:schemeClr val="tx1"/>
                </a:solidFill>
                <a:latin typeface="Arial" charset="0"/>
              </a:defRPr>
            </a:lvl6pPr>
            <a:lvl7pPr marL="2971800" indent="-228600" defTabSz="403225" eaLnBrk="0" fontAlgn="base" hangingPunct="0">
              <a:lnSpc>
                <a:spcPct val="90000"/>
              </a:lnSpc>
              <a:spcBef>
                <a:spcPct val="0"/>
              </a:spcBef>
              <a:spcAft>
                <a:spcPct val="0"/>
              </a:spcAft>
              <a:defRPr sz="2000" b="1">
                <a:solidFill>
                  <a:schemeClr val="tx1"/>
                </a:solidFill>
                <a:latin typeface="Arial" charset="0"/>
              </a:defRPr>
            </a:lvl7pPr>
            <a:lvl8pPr marL="3429000" indent="-228600" defTabSz="403225" eaLnBrk="0" fontAlgn="base" hangingPunct="0">
              <a:lnSpc>
                <a:spcPct val="90000"/>
              </a:lnSpc>
              <a:spcBef>
                <a:spcPct val="0"/>
              </a:spcBef>
              <a:spcAft>
                <a:spcPct val="0"/>
              </a:spcAft>
              <a:defRPr sz="2000" b="1">
                <a:solidFill>
                  <a:schemeClr val="tx1"/>
                </a:solidFill>
                <a:latin typeface="Arial" charset="0"/>
              </a:defRPr>
            </a:lvl8pPr>
            <a:lvl9pPr marL="3886200" indent="-228600" defTabSz="403225" eaLnBrk="0" fontAlgn="base" hangingPunct="0">
              <a:lnSpc>
                <a:spcPct val="90000"/>
              </a:lnSpc>
              <a:spcBef>
                <a:spcPct val="0"/>
              </a:spcBef>
              <a:spcAft>
                <a:spcPct val="0"/>
              </a:spcAft>
              <a:defRPr sz="2000" b="1">
                <a:solidFill>
                  <a:schemeClr val="tx1"/>
                </a:solidFill>
                <a:latin typeface="Arial" charset="0"/>
              </a:defRPr>
            </a:lvl9pPr>
          </a:lstStyle>
          <a:p>
            <a:pPr>
              <a:spcBef>
                <a:spcPct val="50000"/>
              </a:spcBef>
            </a:pPr>
            <a:r>
              <a:rPr lang="en-US" altLang="en-US" sz="2800" b="0" dirty="0"/>
              <a:t>2. The trials must be independent.  </a:t>
            </a:r>
          </a:p>
        </p:txBody>
      </p:sp>
      <p:sp>
        <p:nvSpPr>
          <p:cNvPr id="68614" name="Text Box 6"/>
          <p:cNvSpPr txBox="1">
            <a:spLocks noChangeArrowheads="1"/>
          </p:cNvSpPr>
          <p:nvPr/>
        </p:nvSpPr>
        <p:spPr bwMode="auto">
          <a:xfrm>
            <a:off x="504825" y="2952095"/>
            <a:ext cx="86106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458788" indent="-458788" defTabSz="403225">
              <a:defRPr sz="2000" b="1">
                <a:solidFill>
                  <a:schemeClr val="tx1"/>
                </a:solidFill>
                <a:latin typeface="Arial" charset="0"/>
              </a:defRPr>
            </a:lvl1pPr>
            <a:lvl2pPr marL="742950" indent="-285750" defTabSz="403225">
              <a:defRPr sz="2000" b="1">
                <a:solidFill>
                  <a:schemeClr val="tx1"/>
                </a:solidFill>
                <a:latin typeface="Arial" charset="0"/>
              </a:defRPr>
            </a:lvl2pPr>
            <a:lvl3pPr marL="1143000" indent="-228600" defTabSz="403225">
              <a:defRPr sz="2000" b="1">
                <a:solidFill>
                  <a:schemeClr val="tx1"/>
                </a:solidFill>
                <a:latin typeface="Arial" charset="0"/>
              </a:defRPr>
            </a:lvl3pPr>
            <a:lvl4pPr marL="1600200" indent="-228600" defTabSz="403225">
              <a:defRPr sz="2000" b="1">
                <a:solidFill>
                  <a:schemeClr val="tx1"/>
                </a:solidFill>
                <a:latin typeface="Arial" charset="0"/>
              </a:defRPr>
            </a:lvl4pPr>
            <a:lvl5pPr marL="2057400" indent="-228600" defTabSz="403225">
              <a:defRPr sz="2000" b="1">
                <a:solidFill>
                  <a:schemeClr val="tx1"/>
                </a:solidFill>
                <a:latin typeface="Arial" charset="0"/>
              </a:defRPr>
            </a:lvl5pPr>
            <a:lvl6pPr marL="2514600" indent="-228600" defTabSz="403225" eaLnBrk="0" fontAlgn="base" hangingPunct="0">
              <a:lnSpc>
                <a:spcPct val="90000"/>
              </a:lnSpc>
              <a:spcBef>
                <a:spcPct val="0"/>
              </a:spcBef>
              <a:spcAft>
                <a:spcPct val="0"/>
              </a:spcAft>
              <a:defRPr sz="2000" b="1">
                <a:solidFill>
                  <a:schemeClr val="tx1"/>
                </a:solidFill>
                <a:latin typeface="Arial" charset="0"/>
              </a:defRPr>
            </a:lvl6pPr>
            <a:lvl7pPr marL="2971800" indent="-228600" defTabSz="403225" eaLnBrk="0" fontAlgn="base" hangingPunct="0">
              <a:lnSpc>
                <a:spcPct val="90000"/>
              </a:lnSpc>
              <a:spcBef>
                <a:spcPct val="0"/>
              </a:spcBef>
              <a:spcAft>
                <a:spcPct val="0"/>
              </a:spcAft>
              <a:defRPr sz="2000" b="1">
                <a:solidFill>
                  <a:schemeClr val="tx1"/>
                </a:solidFill>
                <a:latin typeface="Arial" charset="0"/>
              </a:defRPr>
            </a:lvl7pPr>
            <a:lvl8pPr marL="3429000" indent="-228600" defTabSz="403225" eaLnBrk="0" fontAlgn="base" hangingPunct="0">
              <a:lnSpc>
                <a:spcPct val="90000"/>
              </a:lnSpc>
              <a:spcBef>
                <a:spcPct val="0"/>
              </a:spcBef>
              <a:spcAft>
                <a:spcPct val="0"/>
              </a:spcAft>
              <a:defRPr sz="2000" b="1">
                <a:solidFill>
                  <a:schemeClr val="tx1"/>
                </a:solidFill>
                <a:latin typeface="Arial" charset="0"/>
              </a:defRPr>
            </a:lvl8pPr>
            <a:lvl9pPr marL="3886200" indent="-228600" defTabSz="403225" eaLnBrk="0" fontAlgn="base" hangingPunct="0">
              <a:lnSpc>
                <a:spcPct val="90000"/>
              </a:lnSpc>
              <a:spcBef>
                <a:spcPct val="0"/>
              </a:spcBef>
              <a:spcAft>
                <a:spcPct val="0"/>
              </a:spcAft>
              <a:defRPr sz="2000" b="1">
                <a:solidFill>
                  <a:schemeClr val="tx1"/>
                </a:solidFill>
                <a:latin typeface="Arial" charset="0"/>
              </a:defRPr>
            </a:lvl9pPr>
          </a:lstStyle>
          <a:p>
            <a:pPr>
              <a:spcBef>
                <a:spcPct val="50000"/>
              </a:spcBef>
            </a:pPr>
            <a:r>
              <a:rPr lang="en-US" altLang="en-US" sz="2800" b="0" dirty="0"/>
              <a:t>3. Each trial must have all outcomes classified into two</a:t>
            </a:r>
            <a:r>
              <a:rPr lang="en-US" altLang="en-US" sz="2800" b="0" i="1" dirty="0"/>
              <a:t> </a:t>
            </a:r>
            <a:r>
              <a:rPr lang="en-US" altLang="en-US" sz="2800" b="0" dirty="0" smtClean="0"/>
              <a:t>categories: success </a:t>
            </a:r>
            <a:r>
              <a:rPr lang="en-US" altLang="en-US" sz="2800" b="0" dirty="0"/>
              <a:t>and </a:t>
            </a:r>
            <a:r>
              <a:rPr lang="en-US" altLang="en-US" sz="2800" b="0" dirty="0" smtClean="0"/>
              <a:t>failure.</a:t>
            </a:r>
            <a:endParaRPr lang="en-US" altLang="en-US" sz="2800" b="0" dirty="0"/>
          </a:p>
        </p:txBody>
      </p:sp>
      <p:sp>
        <p:nvSpPr>
          <p:cNvPr id="68615" name="Text Box 7"/>
          <p:cNvSpPr txBox="1">
            <a:spLocks noChangeArrowheads="1"/>
          </p:cNvSpPr>
          <p:nvPr/>
        </p:nvSpPr>
        <p:spPr bwMode="auto">
          <a:xfrm>
            <a:off x="533400" y="3910965"/>
            <a:ext cx="86106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458788" indent="-458788" defTabSz="457200">
              <a:defRPr sz="2000" b="1">
                <a:solidFill>
                  <a:schemeClr val="tx1"/>
                </a:solidFill>
                <a:latin typeface="Arial" charset="0"/>
              </a:defRPr>
            </a:lvl1pPr>
            <a:lvl2pPr marL="742950" indent="-285750" defTabSz="457200">
              <a:defRPr sz="2000" b="1">
                <a:solidFill>
                  <a:schemeClr val="tx1"/>
                </a:solidFill>
                <a:latin typeface="Arial" charset="0"/>
              </a:defRPr>
            </a:lvl2pPr>
            <a:lvl3pPr marL="1143000" indent="-228600" defTabSz="457200">
              <a:defRPr sz="2000" b="1">
                <a:solidFill>
                  <a:schemeClr val="tx1"/>
                </a:solidFill>
                <a:latin typeface="Arial" charset="0"/>
              </a:defRPr>
            </a:lvl3pPr>
            <a:lvl4pPr marL="1600200" indent="-228600" defTabSz="457200">
              <a:defRPr sz="2000" b="1">
                <a:solidFill>
                  <a:schemeClr val="tx1"/>
                </a:solidFill>
                <a:latin typeface="Arial" charset="0"/>
              </a:defRPr>
            </a:lvl4pPr>
            <a:lvl5pPr marL="2057400" indent="-228600" defTabSz="457200">
              <a:defRPr sz="2000" b="1">
                <a:solidFill>
                  <a:schemeClr val="tx1"/>
                </a:solidFill>
                <a:latin typeface="Arial" charset="0"/>
              </a:defRPr>
            </a:lvl5pPr>
            <a:lvl6pPr marL="2514600" indent="-228600" defTabSz="457200" eaLnBrk="0" fontAlgn="base" hangingPunct="0">
              <a:lnSpc>
                <a:spcPct val="90000"/>
              </a:lnSpc>
              <a:spcBef>
                <a:spcPct val="0"/>
              </a:spcBef>
              <a:spcAft>
                <a:spcPct val="0"/>
              </a:spcAft>
              <a:defRPr sz="2000" b="1">
                <a:solidFill>
                  <a:schemeClr val="tx1"/>
                </a:solidFill>
                <a:latin typeface="Arial" charset="0"/>
              </a:defRPr>
            </a:lvl6pPr>
            <a:lvl7pPr marL="2971800" indent="-228600" defTabSz="457200" eaLnBrk="0" fontAlgn="base" hangingPunct="0">
              <a:lnSpc>
                <a:spcPct val="90000"/>
              </a:lnSpc>
              <a:spcBef>
                <a:spcPct val="0"/>
              </a:spcBef>
              <a:spcAft>
                <a:spcPct val="0"/>
              </a:spcAft>
              <a:defRPr sz="2000" b="1">
                <a:solidFill>
                  <a:schemeClr val="tx1"/>
                </a:solidFill>
                <a:latin typeface="Arial" charset="0"/>
              </a:defRPr>
            </a:lvl7pPr>
            <a:lvl8pPr marL="3429000" indent="-228600" defTabSz="457200" eaLnBrk="0" fontAlgn="base" hangingPunct="0">
              <a:lnSpc>
                <a:spcPct val="90000"/>
              </a:lnSpc>
              <a:spcBef>
                <a:spcPct val="0"/>
              </a:spcBef>
              <a:spcAft>
                <a:spcPct val="0"/>
              </a:spcAft>
              <a:defRPr sz="2000" b="1">
                <a:solidFill>
                  <a:schemeClr val="tx1"/>
                </a:solidFill>
                <a:latin typeface="Arial" charset="0"/>
              </a:defRPr>
            </a:lvl8pPr>
            <a:lvl9pPr marL="3886200" indent="-228600" defTabSz="457200" eaLnBrk="0" fontAlgn="base" hangingPunct="0">
              <a:lnSpc>
                <a:spcPct val="90000"/>
              </a:lnSpc>
              <a:spcBef>
                <a:spcPct val="0"/>
              </a:spcBef>
              <a:spcAft>
                <a:spcPct val="0"/>
              </a:spcAft>
              <a:defRPr sz="2000" b="1">
                <a:solidFill>
                  <a:schemeClr val="tx1"/>
                </a:solidFill>
                <a:latin typeface="Arial" charset="0"/>
              </a:defRPr>
            </a:lvl9pPr>
          </a:lstStyle>
          <a:p>
            <a:pPr>
              <a:spcBef>
                <a:spcPct val="50000"/>
              </a:spcBef>
            </a:pPr>
            <a:r>
              <a:rPr lang="en-US" altLang="en-US" sz="2800" b="0" dirty="0"/>
              <a:t>4. The probability of a success remains the same in all trials.</a:t>
            </a:r>
          </a:p>
        </p:txBody>
      </p:sp>
    </p:spTree>
    <p:extLst>
      <p:ext uri="{BB962C8B-B14F-4D97-AF65-F5344CB8AC3E}">
        <p14:creationId xmlns:p14="http://schemas.microsoft.com/office/powerpoint/2010/main" val="127157760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61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61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86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autoUpdateAnimBg="0"/>
      <p:bldP spid="68613" grpId="0" autoUpdateAnimBg="0"/>
      <p:bldP spid="68614" grpId="0" autoUpdateAnimBg="0"/>
      <p:bldP spid="68615"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bwMode="auto">
          <a:xfrm>
            <a:off x="363538" y="371475"/>
            <a:ext cx="8466137" cy="9525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fontScale="90000"/>
          </a:bodyPr>
          <a:lstStyle/>
          <a:p>
            <a:r>
              <a:rPr lang="en-US" altLang="en-US" smtClean="0"/>
              <a:t>Notation for Binomial </a:t>
            </a:r>
            <a:br>
              <a:rPr lang="en-US" altLang="en-US" smtClean="0"/>
            </a:br>
            <a:r>
              <a:rPr lang="en-US" altLang="en-US" smtClean="0"/>
              <a:t>Probability Distributions</a:t>
            </a:r>
          </a:p>
        </p:txBody>
      </p:sp>
      <p:sp>
        <p:nvSpPr>
          <p:cNvPr id="6147" name="Text Box 3"/>
          <p:cNvSpPr txBox="1">
            <a:spLocks noChangeArrowheads="1"/>
          </p:cNvSpPr>
          <p:nvPr/>
        </p:nvSpPr>
        <p:spPr bwMode="auto">
          <a:xfrm>
            <a:off x="390525" y="1819275"/>
            <a:ext cx="845343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lnSpc>
                <a:spcPct val="90000"/>
              </a:lnSpc>
              <a:spcBef>
                <a:spcPct val="0"/>
              </a:spcBef>
              <a:spcAft>
                <a:spcPct val="0"/>
              </a:spcAft>
              <a:defRPr sz="2000" b="1">
                <a:solidFill>
                  <a:schemeClr val="tx1"/>
                </a:solidFill>
                <a:latin typeface="Arial" charset="0"/>
              </a:defRPr>
            </a:lvl6pPr>
            <a:lvl7pPr marL="2971800" indent="-228600" eaLnBrk="0" fontAlgn="base" hangingPunct="0">
              <a:lnSpc>
                <a:spcPct val="90000"/>
              </a:lnSpc>
              <a:spcBef>
                <a:spcPct val="0"/>
              </a:spcBef>
              <a:spcAft>
                <a:spcPct val="0"/>
              </a:spcAft>
              <a:defRPr sz="2000" b="1">
                <a:solidFill>
                  <a:schemeClr val="tx1"/>
                </a:solidFill>
                <a:latin typeface="Arial" charset="0"/>
              </a:defRPr>
            </a:lvl7pPr>
            <a:lvl8pPr marL="3429000" indent="-228600" eaLnBrk="0" fontAlgn="base" hangingPunct="0">
              <a:lnSpc>
                <a:spcPct val="90000"/>
              </a:lnSpc>
              <a:spcBef>
                <a:spcPct val="0"/>
              </a:spcBef>
              <a:spcAft>
                <a:spcPct val="0"/>
              </a:spcAft>
              <a:defRPr sz="2000" b="1">
                <a:solidFill>
                  <a:schemeClr val="tx1"/>
                </a:solidFill>
                <a:latin typeface="Arial" charset="0"/>
              </a:defRPr>
            </a:lvl8pPr>
            <a:lvl9pPr marL="3886200" indent="-228600" eaLnBrk="0" fontAlgn="base" hangingPunct="0">
              <a:lnSpc>
                <a:spcPct val="90000"/>
              </a:lnSpc>
              <a:spcBef>
                <a:spcPct val="0"/>
              </a:spcBef>
              <a:spcAft>
                <a:spcPct val="0"/>
              </a:spcAft>
              <a:defRPr sz="2000" b="1">
                <a:solidFill>
                  <a:schemeClr val="tx1"/>
                </a:solidFill>
                <a:latin typeface="Arial" charset="0"/>
              </a:defRPr>
            </a:lvl9pPr>
          </a:lstStyle>
          <a:p>
            <a:pPr>
              <a:spcBef>
                <a:spcPct val="50000"/>
              </a:spcBef>
            </a:pPr>
            <a:r>
              <a:rPr lang="en-US" altLang="en-US" sz="2800" b="0" dirty="0"/>
              <a:t>S and F (success and failure) denote the two possible categories of all outcomes; </a:t>
            </a:r>
            <a:r>
              <a:rPr lang="en-US" altLang="en-US" sz="2800" b="0" i="1" dirty="0"/>
              <a:t>p</a:t>
            </a:r>
            <a:r>
              <a:rPr lang="en-US" altLang="en-US" sz="2800" b="0" dirty="0"/>
              <a:t> and </a:t>
            </a:r>
            <a:r>
              <a:rPr lang="en-US" altLang="en-US" sz="2800" b="0" i="1" dirty="0"/>
              <a:t>q</a:t>
            </a:r>
            <a:r>
              <a:rPr lang="en-US" altLang="en-US" sz="2800" b="0" dirty="0"/>
              <a:t> will denote the probabilities of S and F, respectively, so</a:t>
            </a:r>
          </a:p>
        </p:txBody>
      </p:sp>
      <p:graphicFrame>
        <p:nvGraphicFramePr>
          <p:cNvPr id="6148" name="Object 2"/>
          <p:cNvGraphicFramePr>
            <a:graphicFrameLocks noChangeAspect="1"/>
          </p:cNvGraphicFramePr>
          <p:nvPr/>
        </p:nvGraphicFramePr>
        <p:xfrm>
          <a:off x="609600" y="3954463"/>
          <a:ext cx="1665288" cy="511175"/>
        </p:xfrm>
        <a:graphic>
          <a:graphicData uri="http://schemas.openxmlformats.org/presentationml/2006/ole">
            <mc:AlternateContent xmlns:mc="http://schemas.openxmlformats.org/markup-compatibility/2006">
              <mc:Choice xmlns:v="urn:schemas-microsoft-com:vml" Requires="v">
                <p:oleObj spid="_x0000_s4105" name="Equation" r:id="rId4" imgW="1282700" imgH="393700" progId="Equation.DSMT4">
                  <p:embed/>
                </p:oleObj>
              </mc:Choice>
              <mc:Fallback>
                <p:oleObj name="Equation" r:id="rId4" imgW="1282700" imgH="3937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3954463"/>
                        <a:ext cx="1665288"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149" name="Group 5"/>
          <p:cNvGrpSpPr>
            <a:grpSpLocks/>
          </p:cNvGrpSpPr>
          <p:nvPr/>
        </p:nvGrpSpPr>
        <p:grpSpPr bwMode="auto">
          <a:xfrm>
            <a:off x="441325" y="3962400"/>
            <a:ext cx="8543925" cy="1397000"/>
            <a:chOff x="278" y="2496"/>
            <a:chExt cx="5382" cy="880"/>
          </a:xfrm>
        </p:grpSpPr>
        <p:sp>
          <p:nvSpPr>
            <p:cNvPr id="6150" name="Text Box 4"/>
            <p:cNvSpPr txBox="1">
              <a:spLocks noChangeArrowheads="1"/>
            </p:cNvSpPr>
            <p:nvPr/>
          </p:nvSpPr>
          <p:spPr bwMode="auto">
            <a:xfrm>
              <a:off x="278" y="2496"/>
              <a:ext cx="5325"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lnSpc>
                  <a:spcPct val="90000"/>
                </a:lnSpc>
                <a:spcBef>
                  <a:spcPct val="0"/>
                </a:spcBef>
                <a:spcAft>
                  <a:spcPct val="0"/>
                </a:spcAft>
                <a:defRPr sz="2000" b="1">
                  <a:solidFill>
                    <a:schemeClr val="tx1"/>
                  </a:solidFill>
                  <a:latin typeface="Arial" charset="0"/>
                </a:defRPr>
              </a:lvl6pPr>
              <a:lvl7pPr marL="2971800" indent="-228600" eaLnBrk="0" fontAlgn="base" hangingPunct="0">
                <a:lnSpc>
                  <a:spcPct val="90000"/>
                </a:lnSpc>
                <a:spcBef>
                  <a:spcPct val="0"/>
                </a:spcBef>
                <a:spcAft>
                  <a:spcPct val="0"/>
                </a:spcAft>
                <a:defRPr sz="2000" b="1">
                  <a:solidFill>
                    <a:schemeClr val="tx1"/>
                  </a:solidFill>
                  <a:latin typeface="Arial" charset="0"/>
                </a:defRPr>
              </a:lvl7pPr>
              <a:lvl8pPr marL="3429000" indent="-228600" eaLnBrk="0" fontAlgn="base" hangingPunct="0">
                <a:lnSpc>
                  <a:spcPct val="90000"/>
                </a:lnSpc>
                <a:spcBef>
                  <a:spcPct val="0"/>
                </a:spcBef>
                <a:spcAft>
                  <a:spcPct val="0"/>
                </a:spcAft>
                <a:defRPr sz="2000" b="1">
                  <a:solidFill>
                    <a:schemeClr val="tx1"/>
                  </a:solidFill>
                  <a:latin typeface="Arial" charset="0"/>
                </a:defRPr>
              </a:lvl8pPr>
              <a:lvl9pPr marL="3886200" indent="-228600" eaLnBrk="0" fontAlgn="base" hangingPunct="0">
                <a:lnSpc>
                  <a:spcPct val="90000"/>
                </a:lnSpc>
                <a:spcBef>
                  <a:spcPct val="0"/>
                </a:spcBef>
                <a:spcAft>
                  <a:spcPct val="0"/>
                </a:spcAft>
                <a:defRPr sz="2000" b="1">
                  <a:solidFill>
                    <a:schemeClr val="tx1"/>
                  </a:solidFill>
                  <a:latin typeface="Arial" charset="0"/>
                </a:defRPr>
              </a:lvl9pPr>
            </a:lstStyle>
            <a:p>
              <a:pPr>
                <a:spcBef>
                  <a:spcPct val="50000"/>
                </a:spcBef>
              </a:pPr>
              <a:r>
                <a:rPr lang="en-US" altLang="en-US" sz="2800" b="0" i="1">
                  <a:solidFill>
                    <a:schemeClr val="hlink"/>
                  </a:solidFill>
                </a:rPr>
                <a:t>       </a:t>
              </a:r>
              <a:r>
                <a:rPr lang="en-US" altLang="en-US" sz="2800" b="0">
                  <a:solidFill>
                    <a:schemeClr val="hlink"/>
                  </a:solidFill>
                </a:rPr>
                <a:t> </a:t>
              </a:r>
              <a:r>
                <a:rPr lang="en-US" altLang="en-US" sz="2800" b="0" i="1">
                  <a:solidFill>
                    <a:schemeClr val="hlink"/>
                  </a:solidFill>
                </a:rPr>
                <a:t>     </a:t>
              </a:r>
              <a:r>
                <a:rPr lang="en-US" altLang="en-US" sz="2800" b="0">
                  <a:solidFill>
                    <a:schemeClr val="hlink"/>
                  </a:solidFill>
                </a:rPr>
                <a:t>	</a:t>
              </a:r>
              <a:r>
                <a:rPr lang="en-US" altLang="en-US" sz="2800" b="0"/>
                <a:t>	      (</a:t>
              </a:r>
              <a:r>
                <a:rPr lang="en-US" altLang="en-US" sz="2800" b="0" i="1"/>
                <a:t>p</a:t>
              </a:r>
              <a:r>
                <a:rPr lang="en-US" altLang="en-US" sz="2800" b="0"/>
                <a:t> = probability of success)</a:t>
              </a:r>
            </a:p>
          </p:txBody>
        </p:sp>
        <p:sp>
          <p:nvSpPr>
            <p:cNvPr id="6151" name="Text Box 5"/>
            <p:cNvSpPr txBox="1">
              <a:spLocks noChangeArrowheads="1"/>
            </p:cNvSpPr>
            <p:nvPr/>
          </p:nvSpPr>
          <p:spPr bwMode="auto">
            <a:xfrm>
              <a:off x="335" y="3033"/>
              <a:ext cx="5325"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lnSpc>
                  <a:spcPct val="90000"/>
                </a:lnSpc>
                <a:spcBef>
                  <a:spcPct val="0"/>
                </a:spcBef>
                <a:spcAft>
                  <a:spcPct val="0"/>
                </a:spcAft>
                <a:defRPr sz="2000" b="1">
                  <a:solidFill>
                    <a:schemeClr val="tx1"/>
                  </a:solidFill>
                  <a:latin typeface="Arial" charset="0"/>
                </a:defRPr>
              </a:lvl6pPr>
              <a:lvl7pPr marL="2971800" indent="-228600" eaLnBrk="0" fontAlgn="base" hangingPunct="0">
                <a:lnSpc>
                  <a:spcPct val="90000"/>
                </a:lnSpc>
                <a:spcBef>
                  <a:spcPct val="0"/>
                </a:spcBef>
                <a:spcAft>
                  <a:spcPct val="0"/>
                </a:spcAft>
                <a:defRPr sz="2000" b="1">
                  <a:solidFill>
                    <a:schemeClr val="tx1"/>
                  </a:solidFill>
                  <a:latin typeface="Arial" charset="0"/>
                </a:defRPr>
              </a:lvl7pPr>
              <a:lvl8pPr marL="3429000" indent="-228600" eaLnBrk="0" fontAlgn="base" hangingPunct="0">
                <a:lnSpc>
                  <a:spcPct val="90000"/>
                </a:lnSpc>
                <a:spcBef>
                  <a:spcPct val="0"/>
                </a:spcBef>
                <a:spcAft>
                  <a:spcPct val="0"/>
                </a:spcAft>
                <a:defRPr sz="2000" b="1">
                  <a:solidFill>
                    <a:schemeClr val="tx1"/>
                  </a:solidFill>
                  <a:latin typeface="Arial" charset="0"/>
                </a:defRPr>
              </a:lvl8pPr>
              <a:lvl9pPr marL="3886200" indent="-228600" eaLnBrk="0" fontAlgn="base" hangingPunct="0">
                <a:lnSpc>
                  <a:spcPct val="90000"/>
                </a:lnSpc>
                <a:spcBef>
                  <a:spcPct val="0"/>
                </a:spcBef>
                <a:spcAft>
                  <a:spcPct val="0"/>
                </a:spcAft>
                <a:defRPr sz="2000" b="1">
                  <a:solidFill>
                    <a:schemeClr val="tx1"/>
                  </a:solidFill>
                  <a:latin typeface="Arial" charset="0"/>
                </a:defRPr>
              </a:lvl9pPr>
            </a:lstStyle>
            <a:p>
              <a:pPr>
                <a:spcBef>
                  <a:spcPct val="50000"/>
                </a:spcBef>
              </a:pPr>
              <a:r>
                <a:rPr lang="en-US" altLang="en-US" sz="2800" b="0" i="1">
                  <a:solidFill>
                    <a:schemeClr val="hlink"/>
                  </a:solidFill>
                </a:rPr>
                <a:t>			      </a:t>
              </a:r>
              <a:r>
                <a:rPr lang="en-US" altLang="en-US" sz="2800" b="0"/>
                <a:t>(</a:t>
              </a:r>
              <a:r>
                <a:rPr lang="en-US" altLang="en-US" sz="2800" b="0" i="1"/>
                <a:t>q</a:t>
              </a:r>
              <a:r>
                <a:rPr lang="en-US" altLang="en-US" sz="2800" b="0"/>
                <a:t> = probability of failure)</a:t>
              </a:r>
            </a:p>
          </p:txBody>
        </p:sp>
        <p:graphicFrame>
          <p:nvGraphicFramePr>
            <p:cNvPr id="6152" name="Object 3"/>
            <p:cNvGraphicFramePr>
              <a:graphicFrameLocks noChangeAspect="1"/>
            </p:cNvGraphicFramePr>
            <p:nvPr/>
          </p:nvGraphicFramePr>
          <p:xfrm>
            <a:off x="332" y="3054"/>
            <a:ext cx="1870" cy="322"/>
          </p:xfrm>
          <a:graphic>
            <a:graphicData uri="http://schemas.openxmlformats.org/presentationml/2006/ole">
              <mc:AlternateContent xmlns:mc="http://schemas.openxmlformats.org/markup-compatibility/2006">
                <mc:Choice xmlns:v="urn:schemas-microsoft-com:vml" Requires="v">
                  <p:oleObj spid="_x0000_s4106" name="Equation" r:id="rId6" imgW="2286000" imgH="393700" progId="Equation.DSMT4">
                    <p:embed/>
                  </p:oleObj>
                </mc:Choice>
                <mc:Fallback>
                  <p:oleObj name="Equation" r:id="rId6" imgW="2286000" imgH="3937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2" y="3054"/>
                          <a:ext cx="1870"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2303768035"/>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bwMode="auto">
          <a:xfrm>
            <a:off x="1239838" y="269875"/>
            <a:ext cx="6746875" cy="593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fontScale="90000"/>
          </a:bodyPr>
          <a:lstStyle/>
          <a:p>
            <a:r>
              <a:rPr lang="en-US" altLang="en-US" smtClean="0"/>
              <a:t>Notation </a:t>
            </a:r>
            <a:r>
              <a:rPr lang="en-US" altLang="en-US" sz="2800" smtClean="0"/>
              <a:t>(continued)</a:t>
            </a:r>
            <a:endParaRPr lang="en-US" altLang="en-US" smtClean="0"/>
          </a:p>
        </p:txBody>
      </p:sp>
      <p:sp>
        <p:nvSpPr>
          <p:cNvPr id="7171" name="Text Box 3"/>
          <p:cNvSpPr txBox="1">
            <a:spLocks noChangeArrowheads="1"/>
          </p:cNvSpPr>
          <p:nvPr/>
        </p:nvSpPr>
        <p:spPr bwMode="auto">
          <a:xfrm>
            <a:off x="593725" y="1409700"/>
            <a:ext cx="7924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lnSpc>
                <a:spcPct val="90000"/>
              </a:lnSpc>
              <a:spcBef>
                <a:spcPct val="0"/>
              </a:spcBef>
              <a:spcAft>
                <a:spcPct val="0"/>
              </a:spcAft>
              <a:defRPr sz="2000" b="1">
                <a:solidFill>
                  <a:schemeClr val="tx1"/>
                </a:solidFill>
                <a:latin typeface="Arial" charset="0"/>
              </a:defRPr>
            </a:lvl6pPr>
            <a:lvl7pPr marL="2971800" indent="-228600" eaLnBrk="0" fontAlgn="base" hangingPunct="0">
              <a:lnSpc>
                <a:spcPct val="90000"/>
              </a:lnSpc>
              <a:spcBef>
                <a:spcPct val="0"/>
              </a:spcBef>
              <a:spcAft>
                <a:spcPct val="0"/>
              </a:spcAft>
              <a:defRPr sz="2000" b="1">
                <a:solidFill>
                  <a:schemeClr val="tx1"/>
                </a:solidFill>
                <a:latin typeface="Arial" charset="0"/>
              </a:defRPr>
            </a:lvl7pPr>
            <a:lvl8pPr marL="3429000" indent="-228600" eaLnBrk="0" fontAlgn="base" hangingPunct="0">
              <a:lnSpc>
                <a:spcPct val="90000"/>
              </a:lnSpc>
              <a:spcBef>
                <a:spcPct val="0"/>
              </a:spcBef>
              <a:spcAft>
                <a:spcPct val="0"/>
              </a:spcAft>
              <a:defRPr sz="2000" b="1">
                <a:solidFill>
                  <a:schemeClr val="tx1"/>
                </a:solidFill>
                <a:latin typeface="Arial" charset="0"/>
              </a:defRPr>
            </a:lvl8pPr>
            <a:lvl9pPr marL="3886200" indent="-228600" eaLnBrk="0" fontAlgn="base" hangingPunct="0">
              <a:lnSpc>
                <a:spcPct val="90000"/>
              </a:lnSpc>
              <a:spcBef>
                <a:spcPct val="0"/>
              </a:spcBef>
              <a:spcAft>
                <a:spcPct val="0"/>
              </a:spcAft>
              <a:defRPr sz="2000" b="1">
                <a:solidFill>
                  <a:schemeClr val="tx1"/>
                </a:solidFill>
                <a:latin typeface="Arial" charset="0"/>
              </a:defRPr>
            </a:lvl9pPr>
          </a:lstStyle>
          <a:p>
            <a:pPr>
              <a:spcBef>
                <a:spcPct val="50000"/>
              </a:spcBef>
            </a:pPr>
            <a:r>
              <a:rPr lang="en-US" altLang="en-US" sz="2600" b="0" i="1" dirty="0"/>
              <a:t>n</a:t>
            </a:r>
            <a:r>
              <a:rPr lang="en-US" altLang="en-US" sz="2600" b="0" dirty="0"/>
              <a:t> 	denotes the fixed number of trials.     		</a:t>
            </a:r>
          </a:p>
        </p:txBody>
      </p:sp>
      <p:sp>
        <p:nvSpPr>
          <p:cNvPr id="72708" name="Text Box 4"/>
          <p:cNvSpPr txBox="1">
            <a:spLocks noChangeArrowheads="1"/>
          </p:cNvSpPr>
          <p:nvPr/>
        </p:nvSpPr>
        <p:spPr bwMode="auto">
          <a:xfrm>
            <a:off x="593725" y="1920875"/>
            <a:ext cx="7924800"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lnSpc>
                <a:spcPct val="90000"/>
              </a:lnSpc>
              <a:spcBef>
                <a:spcPct val="0"/>
              </a:spcBef>
              <a:spcAft>
                <a:spcPct val="0"/>
              </a:spcAft>
              <a:defRPr sz="2000" b="1">
                <a:solidFill>
                  <a:schemeClr val="tx1"/>
                </a:solidFill>
                <a:latin typeface="Arial" charset="0"/>
              </a:defRPr>
            </a:lvl6pPr>
            <a:lvl7pPr marL="2971800" indent="-228600" eaLnBrk="0" fontAlgn="base" hangingPunct="0">
              <a:lnSpc>
                <a:spcPct val="90000"/>
              </a:lnSpc>
              <a:spcBef>
                <a:spcPct val="0"/>
              </a:spcBef>
              <a:spcAft>
                <a:spcPct val="0"/>
              </a:spcAft>
              <a:defRPr sz="2000" b="1">
                <a:solidFill>
                  <a:schemeClr val="tx1"/>
                </a:solidFill>
                <a:latin typeface="Arial" charset="0"/>
              </a:defRPr>
            </a:lvl7pPr>
            <a:lvl8pPr marL="3429000" indent="-228600" eaLnBrk="0" fontAlgn="base" hangingPunct="0">
              <a:lnSpc>
                <a:spcPct val="90000"/>
              </a:lnSpc>
              <a:spcBef>
                <a:spcPct val="0"/>
              </a:spcBef>
              <a:spcAft>
                <a:spcPct val="0"/>
              </a:spcAft>
              <a:defRPr sz="2000" b="1">
                <a:solidFill>
                  <a:schemeClr val="tx1"/>
                </a:solidFill>
                <a:latin typeface="Arial" charset="0"/>
              </a:defRPr>
            </a:lvl8pPr>
            <a:lvl9pPr marL="3886200" indent="-228600" eaLnBrk="0" fontAlgn="base" hangingPunct="0">
              <a:lnSpc>
                <a:spcPct val="90000"/>
              </a:lnSpc>
              <a:spcBef>
                <a:spcPct val="0"/>
              </a:spcBef>
              <a:spcAft>
                <a:spcPct val="0"/>
              </a:spcAft>
              <a:defRPr sz="2000" b="1">
                <a:solidFill>
                  <a:schemeClr val="tx1"/>
                </a:solidFill>
                <a:latin typeface="Arial" charset="0"/>
              </a:defRPr>
            </a:lvl9pPr>
          </a:lstStyle>
          <a:p>
            <a:pPr>
              <a:spcBef>
                <a:spcPct val="50000"/>
              </a:spcBef>
            </a:pPr>
            <a:r>
              <a:rPr lang="en-US" altLang="en-US" sz="2600" b="0" i="1" dirty="0"/>
              <a:t>x</a:t>
            </a:r>
            <a:r>
              <a:rPr lang="en-US" altLang="en-US" sz="2600" b="0" dirty="0"/>
              <a:t> 	denotes a specific number of successes in </a:t>
            </a:r>
            <a:r>
              <a:rPr lang="en-US" altLang="en-US" sz="2600" b="0" i="1" dirty="0"/>
              <a:t>n</a:t>
            </a:r>
            <a:r>
              <a:rPr lang="en-US" altLang="en-US" sz="2600" b="0" dirty="0"/>
              <a:t> 	</a:t>
            </a:r>
            <a:r>
              <a:rPr lang="en-US" altLang="en-US" sz="2600" b="0" dirty="0" smtClean="0"/>
              <a:t>trials: 0 ≤ x ≤ n.</a:t>
            </a:r>
            <a:endParaRPr lang="en-US" altLang="en-US" sz="2600" b="0" dirty="0"/>
          </a:p>
        </p:txBody>
      </p:sp>
      <p:sp>
        <p:nvSpPr>
          <p:cNvPr id="72709" name="Text Box 5"/>
          <p:cNvSpPr txBox="1">
            <a:spLocks noChangeArrowheads="1"/>
          </p:cNvSpPr>
          <p:nvPr/>
        </p:nvSpPr>
        <p:spPr bwMode="auto">
          <a:xfrm>
            <a:off x="593725" y="3162300"/>
            <a:ext cx="7924800"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lnSpc>
                <a:spcPct val="90000"/>
              </a:lnSpc>
              <a:spcBef>
                <a:spcPct val="0"/>
              </a:spcBef>
              <a:spcAft>
                <a:spcPct val="0"/>
              </a:spcAft>
              <a:defRPr sz="2000" b="1">
                <a:solidFill>
                  <a:schemeClr val="tx1"/>
                </a:solidFill>
                <a:latin typeface="Arial" charset="0"/>
              </a:defRPr>
            </a:lvl6pPr>
            <a:lvl7pPr marL="2971800" indent="-228600" eaLnBrk="0" fontAlgn="base" hangingPunct="0">
              <a:lnSpc>
                <a:spcPct val="90000"/>
              </a:lnSpc>
              <a:spcBef>
                <a:spcPct val="0"/>
              </a:spcBef>
              <a:spcAft>
                <a:spcPct val="0"/>
              </a:spcAft>
              <a:defRPr sz="2000" b="1">
                <a:solidFill>
                  <a:schemeClr val="tx1"/>
                </a:solidFill>
                <a:latin typeface="Arial" charset="0"/>
              </a:defRPr>
            </a:lvl7pPr>
            <a:lvl8pPr marL="3429000" indent="-228600" eaLnBrk="0" fontAlgn="base" hangingPunct="0">
              <a:lnSpc>
                <a:spcPct val="90000"/>
              </a:lnSpc>
              <a:spcBef>
                <a:spcPct val="0"/>
              </a:spcBef>
              <a:spcAft>
                <a:spcPct val="0"/>
              </a:spcAft>
              <a:defRPr sz="2000" b="1">
                <a:solidFill>
                  <a:schemeClr val="tx1"/>
                </a:solidFill>
                <a:latin typeface="Arial" charset="0"/>
              </a:defRPr>
            </a:lvl8pPr>
            <a:lvl9pPr marL="3886200" indent="-228600" eaLnBrk="0" fontAlgn="base" hangingPunct="0">
              <a:lnSpc>
                <a:spcPct val="90000"/>
              </a:lnSpc>
              <a:spcBef>
                <a:spcPct val="0"/>
              </a:spcBef>
              <a:spcAft>
                <a:spcPct val="0"/>
              </a:spcAft>
              <a:defRPr sz="2000" b="1">
                <a:solidFill>
                  <a:schemeClr val="tx1"/>
                </a:solidFill>
                <a:latin typeface="Arial" charset="0"/>
              </a:defRPr>
            </a:lvl9pPr>
          </a:lstStyle>
          <a:p>
            <a:pPr>
              <a:spcBef>
                <a:spcPct val="50000"/>
              </a:spcBef>
            </a:pPr>
            <a:r>
              <a:rPr lang="en-US" altLang="en-US" sz="2600" b="0" i="1" dirty="0"/>
              <a:t>p</a:t>
            </a:r>
            <a:r>
              <a:rPr lang="en-US" altLang="en-US" sz="2600" b="0" dirty="0"/>
              <a:t> 	denotes the probability of success in one of 	the </a:t>
            </a:r>
            <a:r>
              <a:rPr lang="en-US" altLang="en-US" sz="2600" b="0" i="1" dirty="0"/>
              <a:t>n</a:t>
            </a:r>
            <a:r>
              <a:rPr lang="en-US" altLang="en-US" sz="2600" b="0" dirty="0"/>
              <a:t> trials.     		</a:t>
            </a:r>
          </a:p>
        </p:txBody>
      </p:sp>
      <p:sp>
        <p:nvSpPr>
          <p:cNvPr id="72710" name="Text Box 6"/>
          <p:cNvSpPr txBox="1">
            <a:spLocks noChangeArrowheads="1"/>
          </p:cNvSpPr>
          <p:nvPr/>
        </p:nvSpPr>
        <p:spPr bwMode="auto">
          <a:xfrm>
            <a:off x="593725" y="4038600"/>
            <a:ext cx="7924800"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lnSpc>
                <a:spcPct val="90000"/>
              </a:lnSpc>
              <a:spcBef>
                <a:spcPct val="0"/>
              </a:spcBef>
              <a:spcAft>
                <a:spcPct val="0"/>
              </a:spcAft>
              <a:defRPr sz="2000" b="1">
                <a:solidFill>
                  <a:schemeClr val="tx1"/>
                </a:solidFill>
                <a:latin typeface="Arial" charset="0"/>
              </a:defRPr>
            </a:lvl6pPr>
            <a:lvl7pPr marL="2971800" indent="-228600" eaLnBrk="0" fontAlgn="base" hangingPunct="0">
              <a:lnSpc>
                <a:spcPct val="90000"/>
              </a:lnSpc>
              <a:spcBef>
                <a:spcPct val="0"/>
              </a:spcBef>
              <a:spcAft>
                <a:spcPct val="0"/>
              </a:spcAft>
              <a:defRPr sz="2000" b="1">
                <a:solidFill>
                  <a:schemeClr val="tx1"/>
                </a:solidFill>
                <a:latin typeface="Arial" charset="0"/>
              </a:defRPr>
            </a:lvl7pPr>
            <a:lvl8pPr marL="3429000" indent="-228600" eaLnBrk="0" fontAlgn="base" hangingPunct="0">
              <a:lnSpc>
                <a:spcPct val="90000"/>
              </a:lnSpc>
              <a:spcBef>
                <a:spcPct val="0"/>
              </a:spcBef>
              <a:spcAft>
                <a:spcPct val="0"/>
              </a:spcAft>
              <a:defRPr sz="2000" b="1">
                <a:solidFill>
                  <a:schemeClr val="tx1"/>
                </a:solidFill>
                <a:latin typeface="Arial" charset="0"/>
              </a:defRPr>
            </a:lvl8pPr>
            <a:lvl9pPr marL="3886200" indent="-228600" eaLnBrk="0" fontAlgn="base" hangingPunct="0">
              <a:lnSpc>
                <a:spcPct val="90000"/>
              </a:lnSpc>
              <a:spcBef>
                <a:spcPct val="0"/>
              </a:spcBef>
              <a:spcAft>
                <a:spcPct val="0"/>
              </a:spcAft>
              <a:defRPr sz="2000" b="1">
                <a:solidFill>
                  <a:schemeClr val="tx1"/>
                </a:solidFill>
                <a:latin typeface="Arial" charset="0"/>
              </a:defRPr>
            </a:lvl9pPr>
          </a:lstStyle>
          <a:p>
            <a:pPr>
              <a:spcBef>
                <a:spcPct val="50000"/>
              </a:spcBef>
            </a:pPr>
            <a:r>
              <a:rPr lang="en-US" altLang="en-US" sz="2600" b="0" i="1" dirty="0"/>
              <a:t>q</a:t>
            </a:r>
            <a:r>
              <a:rPr lang="en-US" altLang="en-US" sz="2600" b="0" dirty="0"/>
              <a:t> 	denotes the probability of failure in one of the 	</a:t>
            </a:r>
            <a:r>
              <a:rPr lang="en-US" altLang="en-US" sz="2600" b="0" i="1" dirty="0"/>
              <a:t>n</a:t>
            </a:r>
            <a:r>
              <a:rPr lang="en-US" altLang="en-US" sz="2600" b="0" dirty="0"/>
              <a:t> trials.     		</a:t>
            </a:r>
          </a:p>
        </p:txBody>
      </p:sp>
      <p:sp>
        <p:nvSpPr>
          <p:cNvPr id="72711" name="Text Box 7"/>
          <p:cNvSpPr txBox="1">
            <a:spLocks noChangeArrowheads="1"/>
          </p:cNvSpPr>
          <p:nvPr/>
        </p:nvSpPr>
        <p:spPr bwMode="auto">
          <a:xfrm>
            <a:off x="593725" y="4957763"/>
            <a:ext cx="7924800"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lnSpc>
                <a:spcPct val="90000"/>
              </a:lnSpc>
              <a:spcBef>
                <a:spcPct val="0"/>
              </a:spcBef>
              <a:spcAft>
                <a:spcPct val="0"/>
              </a:spcAft>
              <a:defRPr sz="2000" b="1">
                <a:solidFill>
                  <a:schemeClr val="tx1"/>
                </a:solidFill>
                <a:latin typeface="Arial" charset="0"/>
              </a:defRPr>
            </a:lvl6pPr>
            <a:lvl7pPr marL="2971800" indent="-228600" eaLnBrk="0" fontAlgn="base" hangingPunct="0">
              <a:lnSpc>
                <a:spcPct val="90000"/>
              </a:lnSpc>
              <a:spcBef>
                <a:spcPct val="0"/>
              </a:spcBef>
              <a:spcAft>
                <a:spcPct val="0"/>
              </a:spcAft>
              <a:defRPr sz="2000" b="1">
                <a:solidFill>
                  <a:schemeClr val="tx1"/>
                </a:solidFill>
                <a:latin typeface="Arial" charset="0"/>
              </a:defRPr>
            </a:lvl7pPr>
            <a:lvl8pPr marL="3429000" indent="-228600" eaLnBrk="0" fontAlgn="base" hangingPunct="0">
              <a:lnSpc>
                <a:spcPct val="90000"/>
              </a:lnSpc>
              <a:spcBef>
                <a:spcPct val="0"/>
              </a:spcBef>
              <a:spcAft>
                <a:spcPct val="0"/>
              </a:spcAft>
              <a:defRPr sz="2000" b="1">
                <a:solidFill>
                  <a:schemeClr val="tx1"/>
                </a:solidFill>
                <a:latin typeface="Arial" charset="0"/>
              </a:defRPr>
            </a:lvl8pPr>
            <a:lvl9pPr marL="3886200" indent="-228600" eaLnBrk="0" fontAlgn="base" hangingPunct="0">
              <a:lnSpc>
                <a:spcPct val="90000"/>
              </a:lnSpc>
              <a:spcBef>
                <a:spcPct val="0"/>
              </a:spcBef>
              <a:spcAft>
                <a:spcPct val="0"/>
              </a:spcAft>
              <a:defRPr sz="2000" b="1">
                <a:solidFill>
                  <a:schemeClr val="tx1"/>
                </a:solidFill>
                <a:latin typeface="Arial" charset="0"/>
              </a:defRPr>
            </a:lvl9pPr>
          </a:lstStyle>
          <a:p>
            <a:pPr>
              <a:spcBef>
                <a:spcPct val="50000"/>
              </a:spcBef>
            </a:pPr>
            <a:r>
              <a:rPr lang="en-US" altLang="en-US" sz="2600" b="0" i="1" dirty="0"/>
              <a:t>P</a:t>
            </a:r>
            <a:r>
              <a:rPr lang="en-US" altLang="en-US" sz="2600" b="0" dirty="0"/>
              <a:t>(</a:t>
            </a:r>
            <a:r>
              <a:rPr lang="en-US" altLang="en-US" sz="2600" b="0" i="1" dirty="0"/>
              <a:t>x</a:t>
            </a:r>
            <a:r>
              <a:rPr lang="en-US" altLang="en-US" sz="2600" b="0" dirty="0"/>
              <a:t>) 	denotes the probability of getting exactly </a:t>
            </a:r>
            <a:r>
              <a:rPr lang="en-US" altLang="en-US" sz="2600" b="0" i="1" dirty="0"/>
              <a:t>x</a:t>
            </a:r>
            <a:r>
              <a:rPr lang="en-US" altLang="en-US" sz="2600" b="0" dirty="0"/>
              <a:t> 		successes among the </a:t>
            </a:r>
            <a:r>
              <a:rPr lang="en-US" altLang="en-US" sz="2600" b="0" i="1" dirty="0"/>
              <a:t>n</a:t>
            </a:r>
            <a:r>
              <a:rPr lang="en-US" altLang="en-US" sz="2600" b="0" dirty="0"/>
              <a:t> trials.     		</a:t>
            </a:r>
          </a:p>
        </p:txBody>
      </p:sp>
    </p:spTree>
    <p:extLst>
      <p:ext uri="{BB962C8B-B14F-4D97-AF65-F5344CB8AC3E}">
        <p14:creationId xmlns:p14="http://schemas.microsoft.com/office/powerpoint/2010/main" val="13253143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0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70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27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27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8" grpId="0" autoUpdateAnimBg="0"/>
      <p:bldP spid="72709" grpId="0" autoUpdateAnimBg="0"/>
      <p:bldP spid="72710" grpId="0" autoUpdateAnimBg="0"/>
      <p:bldP spid="72711"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38138" y="269875"/>
            <a:ext cx="8466137"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lnSpc>
                <a:spcPct val="90000"/>
              </a:lnSpc>
              <a:spcBef>
                <a:spcPct val="0"/>
              </a:spcBef>
              <a:spcAft>
                <a:spcPct val="0"/>
              </a:spcAft>
              <a:defRPr sz="2000" b="1">
                <a:solidFill>
                  <a:schemeClr val="tx1"/>
                </a:solidFill>
                <a:latin typeface="Arial" charset="0"/>
              </a:defRPr>
            </a:lvl6pPr>
            <a:lvl7pPr marL="2971800" indent="-228600" eaLnBrk="0" fontAlgn="base" hangingPunct="0">
              <a:lnSpc>
                <a:spcPct val="90000"/>
              </a:lnSpc>
              <a:spcBef>
                <a:spcPct val="0"/>
              </a:spcBef>
              <a:spcAft>
                <a:spcPct val="0"/>
              </a:spcAft>
              <a:defRPr sz="2000" b="1">
                <a:solidFill>
                  <a:schemeClr val="tx1"/>
                </a:solidFill>
                <a:latin typeface="Arial" charset="0"/>
              </a:defRPr>
            </a:lvl7pPr>
            <a:lvl8pPr marL="3429000" indent="-228600" eaLnBrk="0" fontAlgn="base" hangingPunct="0">
              <a:lnSpc>
                <a:spcPct val="90000"/>
              </a:lnSpc>
              <a:spcBef>
                <a:spcPct val="0"/>
              </a:spcBef>
              <a:spcAft>
                <a:spcPct val="0"/>
              </a:spcAft>
              <a:defRPr sz="2000" b="1">
                <a:solidFill>
                  <a:schemeClr val="tx1"/>
                </a:solidFill>
                <a:latin typeface="Arial" charset="0"/>
              </a:defRPr>
            </a:lvl8pPr>
            <a:lvl9pPr marL="3886200" indent="-228600" eaLnBrk="0" fontAlgn="base" hangingPunct="0">
              <a:lnSpc>
                <a:spcPct val="90000"/>
              </a:lnSpc>
              <a:spcBef>
                <a:spcPct val="0"/>
              </a:spcBef>
              <a:spcAft>
                <a:spcPct val="0"/>
              </a:spcAft>
              <a:defRPr sz="2000" b="1">
                <a:solidFill>
                  <a:schemeClr val="tx1"/>
                </a:solidFill>
                <a:latin typeface="Arial" charset="0"/>
              </a:defRPr>
            </a:lvl9pPr>
          </a:lstStyle>
          <a:p>
            <a:pPr algn="ctr"/>
            <a:r>
              <a:rPr lang="en-US" altLang="en-US" sz="4000" b="0" dirty="0">
                <a:latin typeface="+mj-lt"/>
              </a:rPr>
              <a:t>Example</a:t>
            </a:r>
          </a:p>
        </p:txBody>
      </p:sp>
      <p:sp>
        <p:nvSpPr>
          <p:cNvPr id="9219" name="Text Box 3"/>
          <p:cNvSpPr txBox="1">
            <a:spLocks noChangeArrowheads="1"/>
          </p:cNvSpPr>
          <p:nvPr/>
        </p:nvSpPr>
        <p:spPr bwMode="auto">
          <a:xfrm>
            <a:off x="509588" y="1878013"/>
            <a:ext cx="8485187"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458788" indent="-458788" defTabSz="349250">
              <a:defRPr sz="2000" b="1">
                <a:solidFill>
                  <a:schemeClr val="tx1"/>
                </a:solidFill>
                <a:latin typeface="Arial" charset="0"/>
              </a:defRPr>
            </a:lvl1pPr>
            <a:lvl2pPr defTabSz="349250">
              <a:defRPr sz="2000" b="1">
                <a:solidFill>
                  <a:schemeClr val="tx1"/>
                </a:solidFill>
                <a:latin typeface="Arial" charset="0"/>
              </a:defRPr>
            </a:lvl2pPr>
            <a:lvl3pPr marL="1143000" indent="-228600" defTabSz="349250">
              <a:defRPr sz="2000" b="1">
                <a:solidFill>
                  <a:schemeClr val="tx1"/>
                </a:solidFill>
                <a:latin typeface="Arial" charset="0"/>
              </a:defRPr>
            </a:lvl3pPr>
            <a:lvl4pPr marL="1600200" indent="-228600" defTabSz="349250">
              <a:defRPr sz="2000" b="1">
                <a:solidFill>
                  <a:schemeClr val="tx1"/>
                </a:solidFill>
                <a:latin typeface="Arial" charset="0"/>
              </a:defRPr>
            </a:lvl4pPr>
            <a:lvl5pPr marL="2057400" indent="-228600" defTabSz="349250">
              <a:defRPr sz="2000" b="1">
                <a:solidFill>
                  <a:schemeClr val="tx1"/>
                </a:solidFill>
                <a:latin typeface="Arial" charset="0"/>
              </a:defRPr>
            </a:lvl5pPr>
            <a:lvl6pPr marL="2514600" indent="-228600" defTabSz="349250" eaLnBrk="0" fontAlgn="base" hangingPunct="0">
              <a:lnSpc>
                <a:spcPct val="90000"/>
              </a:lnSpc>
              <a:spcBef>
                <a:spcPct val="0"/>
              </a:spcBef>
              <a:spcAft>
                <a:spcPct val="0"/>
              </a:spcAft>
              <a:defRPr sz="2000" b="1">
                <a:solidFill>
                  <a:schemeClr val="tx1"/>
                </a:solidFill>
                <a:latin typeface="Arial" charset="0"/>
              </a:defRPr>
            </a:lvl6pPr>
            <a:lvl7pPr marL="2971800" indent="-228600" defTabSz="349250" eaLnBrk="0" fontAlgn="base" hangingPunct="0">
              <a:lnSpc>
                <a:spcPct val="90000"/>
              </a:lnSpc>
              <a:spcBef>
                <a:spcPct val="0"/>
              </a:spcBef>
              <a:spcAft>
                <a:spcPct val="0"/>
              </a:spcAft>
              <a:defRPr sz="2000" b="1">
                <a:solidFill>
                  <a:schemeClr val="tx1"/>
                </a:solidFill>
                <a:latin typeface="Arial" charset="0"/>
              </a:defRPr>
            </a:lvl7pPr>
            <a:lvl8pPr marL="3429000" indent="-228600" defTabSz="349250" eaLnBrk="0" fontAlgn="base" hangingPunct="0">
              <a:lnSpc>
                <a:spcPct val="90000"/>
              </a:lnSpc>
              <a:spcBef>
                <a:spcPct val="0"/>
              </a:spcBef>
              <a:spcAft>
                <a:spcPct val="0"/>
              </a:spcAft>
              <a:defRPr sz="2000" b="1">
                <a:solidFill>
                  <a:schemeClr val="tx1"/>
                </a:solidFill>
                <a:latin typeface="Arial" charset="0"/>
              </a:defRPr>
            </a:lvl8pPr>
            <a:lvl9pPr marL="3886200" indent="-228600" defTabSz="349250" eaLnBrk="0" fontAlgn="base" hangingPunct="0">
              <a:lnSpc>
                <a:spcPct val="90000"/>
              </a:lnSpc>
              <a:spcBef>
                <a:spcPct val="0"/>
              </a:spcBef>
              <a:spcAft>
                <a:spcPct val="0"/>
              </a:spcAft>
              <a:defRPr sz="2000" b="1">
                <a:solidFill>
                  <a:schemeClr val="tx1"/>
                </a:solidFill>
                <a:latin typeface="Arial" charset="0"/>
              </a:defRPr>
            </a:lvl9pPr>
          </a:lstStyle>
          <a:p>
            <a:pPr>
              <a:spcBef>
                <a:spcPct val="50000"/>
              </a:spcBef>
              <a:buClr>
                <a:schemeClr val="accent2"/>
              </a:buClr>
              <a:buFont typeface="Wingdings" pitchFamily="2" charset="2"/>
              <a:buChar char="v"/>
            </a:pPr>
            <a:r>
              <a:rPr lang="en-US" altLang="en-US" sz="2400" b="0" dirty="0"/>
              <a:t>When </a:t>
            </a:r>
            <a:r>
              <a:rPr lang="en-US" altLang="en-US" sz="2400" b="0" dirty="0" smtClean="0"/>
              <a:t>an individual is </a:t>
            </a:r>
            <a:r>
              <a:rPr lang="en-US" altLang="en-US" sz="2400" b="0" dirty="0"/>
              <a:t>randomly selected, there is a 0.85 probability that this person knows what </a:t>
            </a:r>
            <a:r>
              <a:rPr lang="en-US" altLang="en-US" sz="2400" b="0" dirty="0" smtClean="0"/>
              <a:t>Facebook </a:t>
            </a:r>
            <a:r>
              <a:rPr lang="en-US" altLang="en-US" sz="2400" b="0" dirty="0"/>
              <a:t>is.  </a:t>
            </a:r>
          </a:p>
          <a:p>
            <a:pPr>
              <a:spcBef>
                <a:spcPct val="50000"/>
              </a:spcBef>
              <a:buClr>
                <a:schemeClr val="accent2"/>
              </a:buClr>
              <a:buFont typeface="Wingdings" pitchFamily="2" charset="2"/>
              <a:buChar char="v"/>
            </a:pPr>
            <a:r>
              <a:rPr lang="en-US" altLang="en-US" sz="2400" b="0" dirty="0"/>
              <a:t>Suppose we want to find the probability that exactly three of five randomly selected </a:t>
            </a:r>
            <a:r>
              <a:rPr lang="en-US" altLang="en-US" sz="2400" b="0" dirty="0" smtClean="0"/>
              <a:t>individuals knows what Facebook is.</a:t>
            </a:r>
            <a:endParaRPr lang="en-US" altLang="en-US" sz="2400" b="0" dirty="0"/>
          </a:p>
          <a:p>
            <a:pPr>
              <a:spcBef>
                <a:spcPct val="50000"/>
              </a:spcBef>
              <a:buClr>
                <a:schemeClr val="accent2"/>
              </a:buClr>
              <a:buFont typeface="Wingdings" pitchFamily="2" charset="2"/>
              <a:buChar char="v"/>
            </a:pPr>
            <a:r>
              <a:rPr lang="en-US" altLang="en-US" sz="2400" b="0" dirty="0"/>
              <a:t>Does this procedure result in a binomial distribution?</a:t>
            </a:r>
          </a:p>
          <a:p>
            <a:pPr lvl="1">
              <a:spcBef>
                <a:spcPct val="50000"/>
              </a:spcBef>
              <a:buClr>
                <a:schemeClr val="accent2"/>
              </a:buClr>
            </a:pPr>
            <a:r>
              <a:rPr lang="en-US" altLang="en-US" sz="2400" b="0" dirty="0"/>
              <a:t>Yes.  There are five trials which are independent.  Each trial has two </a:t>
            </a:r>
            <a:r>
              <a:rPr lang="en-US" altLang="en-US" sz="2400" b="0" dirty="0" smtClean="0"/>
              <a:t>outcomes (success/failure meaning knows Facebook or doesn’t know Facebook) </a:t>
            </a:r>
            <a:r>
              <a:rPr lang="en-US" altLang="en-US" sz="2400" b="0" dirty="0"/>
              <a:t>and there is a constant probability of 0.85 that </a:t>
            </a:r>
            <a:r>
              <a:rPr lang="en-US" altLang="en-US" sz="2400" b="0" dirty="0" smtClean="0"/>
              <a:t>an individual knows what Facebook is.</a:t>
            </a:r>
            <a:endParaRPr lang="en-US" altLang="en-US" sz="2400" b="0" dirty="0"/>
          </a:p>
        </p:txBody>
      </p:sp>
    </p:spTree>
    <p:extLst>
      <p:ext uri="{BB962C8B-B14F-4D97-AF65-F5344CB8AC3E}">
        <p14:creationId xmlns:p14="http://schemas.microsoft.com/office/powerpoint/2010/main" val="3105927617"/>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349250" y="371475"/>
            <a:ext cx="8466138"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lnSpc>
                <a:spcPct val="90000"/>
              </a:lnSpc>
              <a:spcBef>
                <a:spcPct val="0"/>
              </a:spcBef>
              <a:spcAft>
                <a:spcPct val="0"/>
              </a:spcAft>
              <a:defRPr sz="2000" b="1">
                <a:solidFill>
                  <a:schemeClr val="tx1"/>
                </a:solidFill>
                <a:latin typeface="Arial" charset="0"/>
              </a:defRPr>
            </a:lvl6pPr>
            <a:lvl7pPr marL="2971800" indent="-228600" eaLnBrk="0" fontAlgn="base" hangingPunct="0">
              <a:lnSpc>
                <a:spcPct val="90000"/>
              </a:lnSpc>
              <a:spcBef>
                <a:spcPct val="0"/>
              </a:spcBef>
              <a:spcAft>
                <a:spcPct val="0"/>
              </a:spcAft>
              <a:defRPr sz="2000" b="1">
                <a:solidFill>
                  <a:schemeClr val="tx1"/>
                </a:solidFill>
                <a:latin typeface="Arial" charset="0"/>
              </a:defRPr>
            </a:lvl7pPr>
            <a:lvl8pPr marL="3429000" indent="-228600" eaLnBrk="0" fontAlgn="base" hangingPunct="0">
              <a:lnSpc>
                <a:spcPct val="90000"/>
              </a:lnSpc>
              <a:spcBef>
                <a:spcPct val="0"/>
              </a:spcBef>
              <a:spcAft>
                <a:spcPct val="0"/>
              </a:spcAft>
              <a:defRPr sz="2000" b="1">
                <a:solidFill>
                  <a:schemeClr val="tx1"/>
                </a:solidFill>
                <a:latin typeface="Arial" charset="0"/>
              </a:defRPr>
            </a:lvl8pPr>
            <a:lvl9pPr marL="3886200" indent="-228600" eaLnBrk="0" fontAlgn="base" hangingPunct="0">
              <a:lnSpc>
                <a:spcPct val="90000"/>
              </a:lnSpc>
              <a:spcBef>
                <a:spcPct val="0"/>
              </a:spcBef>
              <a:spcAft>
                <a:spcPct val="0"/>
              </a:spcAft>
              <a:defRPr sz="2000" b="1">
                <a:solidFill>
                  <a:schemeClr val="tx1"/>
                </a:solidFill>
                <a:latin typeface="Arial" charset="0"/>
              </a:defRPr>
            </a:lvl9pPr>
          </a:lstStyle>
          <a:p>
            <a:pPr algn="ctr"/>
            <a:r>
              <a:rPr lang="en-US" altLang="en-US" sz="3200" b="0" dirty="0" smtClean="0">
                <a:latin typeface="+mn-lt"/>
              </a:rPr>
              <a:t>The </a:t>
            </a:r>
            <a:r>
              <a:rPr lang="en-US" altLang="en-US" sz="3200" b="0" dirty="0">
                <a:latin typeface="+mn-lt"/>
              </a:rPr>
              <a:t>Binomial </a:t>
            </a:r>
          </a:p>
          <a:p>
            <a:pPr algn="ctr"/>
            <a:r>
              <a:rPr lang="en-US" altLang="en-US" sz="3200" b="0" dirty="0">
                <a:latin typeface="+mn-lt"/>
              </a:rPr>
              <a:t>Probability Formula</a:t>
            </a:r>
          </a:p>
        </p:txBody>
      </p:sp>
      <p:sp>
        <p:nvSpPr>
          <p:cNvPr id="78859" name="Text Box 11"/>
          <p:cNvSpPr txBox="1">
            <a:spLocks noChangeArrowheads="1"/>
          </p:cNvSpPr>
          <p:nvPr/>
        </p:nvSpPr>
        <p:spPr bwMode="auto">
          <a:xfrm>
            <a:off x="641350" y="3559175"/>
            <a:ext cx="837565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lnSpc>
                <a:spcPct val="90000"/>
              </a:lnSpc>
              <a:spcBef>
                <a:spcPct val="0"/>
              </a:spcBef>
              <a:spcAft>
                <a:spcPct val="0"/>
              </a:spcAft>
              <a:defRPr sz="2000" b="1">
                <a:solidFill>
                  <a:schemeClr val="tx1"/>
                </a:solidFill>
                <a:latin typeface="Arial" charset="0"/>
              </a:defRPr>
            </a:lvl6pPr>
            <a:lvl7pPr marL="2971800" indent="-228600" eaLnBrk="0" fontAlgn="base" hangingPunct="0">
              <a:lnSpc>
                <a:spcPct val="90000"/>
              </a:lnSpc>
              <a:spcBef>
                <a:spcPct val="0"/>
              </a:spcBef>
              <a:spcAft>
                <a:spcPct val="0"/>
              </a:spcAft>
              <a:defRPr sz="2000" b="1">
                <a:solidFill>
                  <a:schemeClr val="tx1"/>
                </a:solidFill>
                <a:latin typeface="Arial" charset="0"/>
              </a:defRPr>
            </a:lvl7pPr>
            <a:lvl8pPr marL="3429000" indent="-228600" eaLnBrk="0" fontAlgn="base" hangingPunct="0">
              <a:lnSpc>
                <a:spcPct val="90000"/>
              </a:lnSpc>
              <a:spcBef>
                <a:spcPct val="0"/>
              </a:spcBef>
              <a:spcAft>
                <a:spcPct val="0"/>
              </a:spcAft>
              <a:defRPr sz="2000" b="1">
                <a:solidFill>
                  <a:schemeClr val="tx1"/>
                </a:solidFill>
                <a:latin typeface="Arial" charset="0"/>
              </a:defRPr>
            </a:lvl8pPr>
            <a:lvl9pPr marL="3886200" indent="-228600" eaLnBrk="0" fontAlgn="base" hangingPunct="0">
              <a:lnSpc>
                <a:spcPct val="90000"/>
              </a:lnSpc>
              <a:spcBef>
                <a:spcPct val="0"/>
              </a:spcBef>
              <a:spcAft>
                <a:spcPct val="0"/>
              </a:spcAft>
              <a:defRPr sz="2000" b="1">
                <a:solidFill>
                  <a:schemeClr val="tx1"/>
                </a:solidFill>
                <a:latin typeface="Arial" charset="0"/>
              </a:defRPr>
            </a:lvl9pPr>
          </a:lstStyle>
          <a:p>
            <a:pPr>
              <a:spcBef>
                <a:spcPct val="50000"/>
              </a:spcBef>
            </a:pPr>
            <a:r>
              <a:rPr lang="en-US" altLang="en-US" sz="2400" b="0" dirty="0"/>
              <a:t>where</a:t>
            </a:r>
          </a:p>
          <a:p>
            <a:pPr>
              <a:spcBef>
                <a:spcPct val="50000"/>
              </a:spcBef>
            </a:pPr>
            <a:r>
              <a:rPr lang="en-US" altLang="en-US" sz="2400" b="0" i="1" dirty="0"/>
              <a:t>n</a:t>
            </a:r>
            <a:r>
              <a:rPr lang="en-US" altLang="en-US" sz="2400" b="0" dirty="0"/>
              <a:t> = number of trials</a:t>
            </a:r>
          </a:p>
          <a:p>
            <a:pPr>
              <a:spcBef>
                <a:spcPct val="50000"/>
              </a:spcBef>
            </a:pPr>
            <a:r>
              <a:rPr lang="en-US" altLang="en-US" sz="2400" b="0" i="1" dirty="0"/>
              <a:t>x</a:t>
            </a:r>
            <a:r>
              <a:rPr lang="en-US" altLang="en-US" sz="2400" b="0" dirty="0"/>
              <a:t> = number of successes among </a:t>
            </a:r>
            <a:r>
              <a:rPr lang="en-US" altLang="en-US" sz="2400" b="0" i="1" dirty="0"/>
              <a:t>n</a:t>
            </a:r>
            <a:r>
              <a:rPr lang="en-US" altLang="en-US" sz="2400" b="0" dirty="0"/>
              <a:t> trials</a:t>
            </a:r>
          </a:p>
          <a:p>
            <a:pPr>
              <a:spcBef>
                <a:spcPct val="50000"/>
              </a:spcBef>
            </a:pPr>
            <a:r>
              <a:rPr lang="en-US" altLang="en-US" sz="2400" b="0" i="1" dirty="0"/>
              <a:t>p</a:t>
            </a:r>
            <a:r>
              <a:rPr lang="en-US" altLang="en-US" sz="2400" b="0" dirty="0"/>
              <a:t> = probability of success in any one trial</a:t>
            </a:r>
          </a:p>
          <a:p>
            <a:pPr>
              <a:spcBef>
                <a:spcPct val="50000"/>
              </a:spcBef>
            </a:pPr>
            <a:r>
              <a:rPr lang="en-US" altLang="en-US" sz="2400" b="0" i="1" dirty="0"/>
              <a:t>q</a:t>
            </a:r>
            <a:r>
              <a:rPr lang="en-US" altLang="en-US" sz="2400" b="0" dirty="0"/>
              <a:t> = probability of failure in any one trial (</a:t>
            </a:r>
            <a:r>
              <a:rPr lang="en-US" altLang="en-US" sz="2400" b="0" i="1" dirty="0"/>
              <a:t>q</a:t>
            </a:r>
            <a:r>
              <a:rPr lang="en-US" altLang="en-US" sz="2400" b="0" dirty="0"/>
              <a:t> = 1 </a:t>
            </a:r>
            <a:r>
              <a:rPr lang="en-US" altLang="en-US" sz="2400" b="0" dirty="0">
                <a:cs typeface="Arial" charset="0"/>
              </a:rPr>
              <a:t>– </a:t>
            </a:r>
            <a:r>
              <a:rPr lang="en-US" altLang="en-US" sz="2400" b="0" i="1" dirty="0">
                <a:cs typeface="Arial" charset="0"/>
              </a:rPr>
              <a:t>p</a:t>
            </a:r>
            <a:r>
              <a:rPr lang="en-US" altLang="en-US" sz="2400" b="0" dirty="0">
                <a:cs typeface="Arial" charset="0"/>
              </a:rPr>
              <a:t>)</a:t>
            </a:r>
            <a:endParaRPr lang="en-US" altLang="en-US" sz="2400" b="0" dirty="0"/>
          </a:p>
        </p:txBody>
      </p:sp>
      <p:graphicFrame>
        <p:nvGraphicFramePr>
          <p:cNvPr id="11268" name="Object 2"/>
          <p:cNvGraphicFramePr>
            <a:graphicFrameLocks noChangeAspect="1"/>
          </p:cNvGraphicFramePr>
          <p:nvPr/>
        </p:nvGraphicFramePr>
        <p:xfrm>
          <a:off x="2633663" y="1514475"/>
          <a:ext cx="3797300" cy="2022475"/>
        </p:xfrm>
        <a:graphic>
          <a:graphicData uri="http://schemas.openxmlformats.org/presentationml/2006/ole">
            <mc:AlternateContent xmlns:mc="http://schemas.openxmlformats.org/markup-compatibility/2006">
              <mc:Choice xmlns:v="urn:schemas-microsoft-com:vml" Requires="v">
                <p:oleObj spid="_x0000_s5127" name="Equation" r:id="rId4" imgW="3721100" imgH="1981200" progId="Equation.DSMT4">
                  <p:embed/>
                </p:oleObj>
              </mc:Choice>
              <mc:Fallback>
                <p:oleObj name="Equation" r:id="rId4" imgW="3721100" imgH="1981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3663" y="1514475"/>
                        <a:ext cx="3797300" cy="202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485370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8859"/>
                                        </p:tgtEl>
                                        <p:attrNameLst>
                                          <p:attrName>style.visibility</p:attrName>
                                        </p:attrNameLst>
                                      </p:cBhvr>
                                      <p:to>
                                        <p:strVal val="visible"/>
                                      </p:to>
                                    </p:set>
                                    <p:anim calcmode="lin" valueType="num">
                                      <p:cBhvr additive="base">
                                        <p:cTn id="7" dur="500" fill="hold"/>
                                        <p:tgtEl>
                                          <p:spTgt spid="78859"/>
                                        </p:tgtEl>
                                        <p:attrNameLst>
                                          <p:attrName>ppt_x</p:attrName>
                                        </p:attrNameLst>
                                      </p:cBhvr>
                                      <p:tavLst>
                                        <p:tav tm="0">
                                          <p:val>
                                            <p:strVal val="0-#ppt_w/2"/>
                                          </p:val>
                                        </p:tav>
                                        <p:tav tm="100000">
                                          <p:val>
                                            <p:strVal val="#ppt_x"/>
                                          </p:val>
                                        </p:tav>
                                      </p:tavLst>
                                    </p:anim>
                                    <p:anim calcmode="lin" valueType="num">
                                      <p:cBhvr additive="base">
                                        <p:cTn id="8" dur="500" fill="hold"/>
                                        <p:tgtEl>
                                          <p:spTgt spid="788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9"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381000" y="152400"/>
            <a:ext cx="84661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lnSpc>
                <a:spcPct val="90000"/>
              </a:lnSpc>
              <a:spcBef>
                <a:spcPct val="0"/>
              </a:spcBef>
              <a:spcAft>
                <a:spcPct val="0"/>
              </a:spcAft>
              <a:defRPr sz="2000" b="1">
                <a:solidFill>
                  <a:schemeClr val="tx1"/>
                </a:solidFill>
                <a:latin typeface="Arial" charset="0"/>
              </a:defRPr>
            </a:lvl6pPr>
            <a:lvl7pPr marL="2971800" indent="-228600" eaLnBrk="0" fontAlgn="base" hangingPunct="0">
              <a:lnSpc>
                <a:spcPct val="90000"/>
              </a:lnSpc>
              <a:spcBef>
                <a:spcPct val="0"/>
              </a:spcBef>
              <a:spcAft>
                <a:spcPct val="0"/>
              </a:spcAft>
              <a:defRPr sz="2000" b="1">
                <a:solidFill>
                  <a:schemeClr val="tx1"/>
                </a:solidFill>
                <a:latin typeface="Arial" charset="0"/>
              </a:defRPr>
            </a:lvl7pPr>
            <a:lvl8pPr marL="3429000" indent="-228600" eaLnBrk="0" fontAlgn="base" hangingPunct="0">
              <a:lnSpc>
                <a:spcPct val="90000"/>
              </a:lnSpc>
              <a:spcBef>
                <a:spcPct val="0"/>
              </a:spcBef>
              <a:spcAft>
                <a:spcPct val="0"/>
              </a:spcAft>
              <a:defRPr sz="2000" b="1">
                <a:solidFill>
                  <a:schemeClr val="tx1"/>
                </a:solidFill>
                <a:latin typeface="Arial" charset="0"/>
              </a:defRPr>
            </a:lvl8pPr>
            <a:lvl9pPr marL="3886200" indent="-228600" eaLnBrk="0" fontAlgn="base" hangingPunct="0">
              <a:lnSpc>
                <a:spcPct val="90000"/>
              </a:lnSpc>
              <a:spcBef>
                <a:spcPct val="0"/>
              </a:spcBef>
              <a:spcAft>
                <a:spcPct val="0"/>
              </a:spcAft>
              <a:defRPr sz="2000" b="1">
                <a:solidFill>
                  <a:schemeClr val="tx1"/>
                </a:solidFill>
                <a:latin typeface="Arial" charset="0"/>
              </a:defRPr>
            </a:lvl9pPr>
          </a:lstStyle>
          <a:p>
            <a:pPr algn="ctr"/>
            <a:r>
              <a:rPr lang="en-US" altLang="en-US" sz="4000" b="0" dirty="0">
                <a:latin typeface="+mn-lt"/>
              </a:rPr>
              <a:t>Example</a:t>
            </a:r>
          </a:p>
        </p:txBody>
      </p:sp>
      <p:sp>
        <p:nvSpPr>
          <p:cNvPr id="16387" name="Text Box 3"/>
          <p:cNvSpPr txBox="1">
            <a:spLocks noChangeArrowheads="1"/>
          </p:cNvSpPr>
          <p:nvPr/>
        </p:nvSpPr>
        <p:spPr bwMode="auto">
          <a:xfrm>
            <a:off x="714375" y="914400"/>
            <a:ext cx="8094663"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lnSpc>
                <a:spcPct val="90000"/>
              </a:lnSpc>
              <a:spcBef>
                <a:spcPct val="0"/>
              </a:spcBef>
              <a:spcAft>
                <a:spcPct val="0"/>
              </a:spcAft>
              <a:defRPr sz="2000" b="1">
                <a:solidFill>
                  <a:schemeClr val="tx1"/>
                </a:solidFill>
                <a:latin typeface="Arial" charset="0"/>
              </a:defRPr>
            </a:lvl6pPr>
            <a:lvl7pPr marL="2971800" indent="-228600" eaLnBrk="0" fontAlgn="base" hangingPunct="0">
              <a:lnSpc>
                <a:spcPct val="90000"/>
              </a:lnSpc>
              <a:spcBef>
                <a:spcPct val="0"/>
              </a:spcBef>
              <a:spcAft>
                <a:spcPct val="0"/>
              </a:spcAft>
              <a:defRPr sz="2000" b="1">
                <a:solidFill>
                  <a:schemeClr val="tx1"/>
                </a:solidFill>
                <a:latin typeface="Arial" charset="0"/>
              </a:defRPr>
            </a:lvl7pPr>
            <a:lvl8pPr marL="3429000" indent="-228600" eaLnBrk="0" fontAlgn="base" hangingPunct="0">
              <a:lnSpc>
                <a:spcPct val="90000"/>
              </a:lnSpc>
              <a:spcBef>
                <a:spcPct val="0"/>
              </a:spcBef>
              <a:spcAft>
                <a:spcPct val="0"/>
              </a:spcAft>
              <a:defRPr sz="2000" b="1">
                <a:solidFill>
                  <a:schemeClr val="tx1"/>
                </a:solidFill>
                <a:latin typeface="Arial" charset="0"/>
              </a:defRPr>
            </a:lvl8pPr>
            <a:lvl9pPr marL="3886200" indent="-228600" eaLnBrk="0" fontAlgn="base" hangingPunct="0">
              <a:lnSpc>
                <a:spcPct val="90000"/>
              </a:lnSpc>
              <a:spcBef>
                <a:spcPct val="0"/>
              </a:spcBef>
              <a:spcAft>
                <a:spcPct val="0"/>
              </a:spcAft>
              <a:defRPr sz="2000" b="1">
                <a:solidFill>
                  <a:schemeClr val="tx1"/>
                </a:solidFill>
                <a:latin typeface="Arial" charset="0"/>
              </a:defRPr>
            </a:lvl9pPr>
          </a:lstStyle>
          <a:p>
            <a:pPr>
              <a:spcBef>
                <a:spcPct val="50000"/>
              </a:spcBef>
            </a:pPr>
            <a:r>
              <a:rPr lang="en-US" altLang="en-US" sz="2400" b="0" dirty="0"/>
              <a:t>Given there is a 0.85 probability that </a:t>
            </a:r>
            <a:r>
              <a:rPr lang="en-US" altLang="en-US" sz="2400" b="0" dirty="0" smtClean="0"/>
              <a:t>an individual knows what Facebook is, </a:t>
            </a:r>
            <a:r>
              <a:rPr lang="en-US" altLang="en-US" sz="2400" b="0" dirty="0"/>
              <a:t>use the binomial probability formula to find the probability of getting exactly three </a:t>
            </a:r>
            <a:r>
              <a:rPr lang="en-US" altLang="en-US" sz="2400" b="0" dirty="0" smtClean="0"/>
              <a:t>individuals that know what Facebook is </a:t>
            </a:r>
            <a:r>
              <a:rPr lang="en-US" altLang="en-US" sz="2400" b="0" dirty="0"/>
              <a:t>when five adults are randomly selected.</a:t>
            </a:r>
          </a:p>
          <a:p>
            <a:pPr>
              <a:spcBef>
                <a:spcPct val="50000"/>
              </a:spcBef>
            </a:pPr>
            <a:endParaRPr lang="en-US" altLang="en-US" sz="2400" b="0" dirty="0"/>
          </a:p>
          <a:p>
            <a:pPr>
              <a:spcBef>
                <a:spcPct val="50000"/>
              </a:spcBef>
            </a:pPr>
            <a:r>
              <a:rPr lang="en-US" altLang="en-US" sz="2400" b="0" dirty="0"/>
              <a:t>We </a:t>
            </a:r>
            <a:r>
              <a:rPr lang="en-US" altLang="en-US" sz="2400" b="0" dirty="0" smtClean="0"/>
              <a:t>know:</a:t>
            </a:r>
            <a:endParaRPr lang="en-US" altLang="en-US" sz="2400" b="0" dirty="0"/>
          </a:p>
          <a:p>
            <a:pPr>
              <a:spcBef>
                <a:spcPct val="50000"/>
              </a:spcBef>
            </a:pPr>
            <a:endParaRPr lang="en-US" altLang="en-US" sz="2400" b="0" dirty="0"/>
          </a:p>
          <a:p>
            <a:pPr>
              <a:spcBef>
                <a:spcPct val="50000"/>
              </a:spcBef>
            </a:pPr>
            <a:endParaRPr lang="en-US" altLang="en-US" sz="2400" b="0" dirty="0"/>
          </a:p>
          <a:p>
            <a:pPr>
              <a:spcBef>
                <a:spcPct val="50000"/>
              </a:spcBef>
            </a:pPr>
            <a:r>
              <a:rPr lang="en-US" altLang="en-US" sz="2400" b="0" dirty="0"/>
              <a:t>We </a:t>
            </a:r>
            <a:r>
              <a:rPr lang="en-US" altLang="en-US" sz="2400" b="0" dirty="0" smtClean="0"/>
              <a:t>need to find:</a:t>
            </a:r>
            <a:endParaRPr lang="en-US" altLang="en-US" sz="2400" b="0" dirty="0"/>
          </a:p>
        </p:txBody>
      </p:sp>
      <p:graphicFrame>
        <p:nvGraphicFramePr>
          <p:cNvPr id="16388" name="Object 2"/>
          <p:cNvGraphicFramePr>
            <a:graphicFrameLocks noChangeAspect="1"/>
          </p:cNvGraphicFramePr>
          <p:nvPr>
            <p:extLst>
              <p:ext uri="{D42A27DB-BD31-4B8C-83A1-F6EECF244321}">
                <p14:modId xmlns:p14="http://schemas.microsoft.com/office/powerpoint/2010/main" val="2220530550"/>
              </p:ext>
            </p:extLst>
          </p:nvPr>
        </p:nvGraphicFramePr>
        <p:xfrm>
          <a:off x="1295400" y="4038600"/>
          <a:ext cx="5334000" cy="533400"/>
        </p:xfrm>
        <a:graphic>
          <a:graphicData uri="http://schemas.openxmlformats.org/presentationml/2006/ole">
            <mc:AlternateContent xmlns:mc="http://schemas.openxmlformats.org/markup-compatibility/2006">
              <mc:Choice xmlns:v="urn:schemas-microsoft-com:vml" Requires="v">
                <p:oleObj spid="_x0000_s6153" name="Equation" r:id="rId4" imgW="2032000" imgH="203200" progId="Equation.DSMT4">
                  <p:embed/>
                </p:oleObj>
              </mc:Choice>
              <mc:Fallback>
                <p:oleObj name="Equation" r:id="rId4" imgW="2032000" imgH="203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4038600"/>
                        <a:ext cx="53340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9" name="Object 3"/>
          <p:cNvGraphicFramePr>
            <a:graphicFrameLocks noChangeAspect="1"/>
          </p:cNvGraphicFramePr>
          <p:nvPr>
            <p:extLst>
              <p:ext uri="{D42A27DB-BD31-4B8C-83A1-F6EECF244321}">
                <p14:modId xmlns:p14="http://schemas.microsoft.com/office/powerpoint/2010/main" val="3835833860"/>
              </p:ext>
            </p:extLst>
          </p:nvPr>
        </p:nvGraphicFramePr>
        <p:xfrm>
          <a:off x="1219200" y="5623381"/>
          <a:ext cx="962025" cy="685800"/>
        </p:xfrm>
        <a:graphic>
          <a:graphicData uri="http://schemas.openxmlformats.org/presentationml/2006/ole">
            <mc:AlternateContent xmlns:mc="http://schemas.openxmlformats.org/markup-compatibility/2006">
              <mc:Choice xmlns:v="urn:schemas-microsoft-com:vml" Requires="v">
                <p:oleObj spid="_x0000_s6154" name="Equation" r:id="rId6" imgW="355292" imgH="253780" progId="Equation.DSMT4">
                  <p:embed/>
                </p:oleObj>
              </mc:Choice>
              <mc:Fallback>
                <p:oleObj name="Equation" r:id="rId6" imgW="355292" imgH="25378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5623381"/>
                        <a:ext cx="9620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98647269"/>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81000" y="152400"/>
            <a:ext cx="84661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lnSpc>
                <a:spcPct val="90000"/>
              </a:lnSpc>
              <a:spcBef>
                <a:spcPct val="0"/>
              </a:spcBef>
              <a:spcAft>
                <a:spcPct val="0"/>
              </a:spcAft>
              <a:defRPr sz="2000" b="1">
                <a:solidFill>
                  <a:schemeClr val="tx1"/>
                </a:solidFill>
                <a:latin typeface="Arial" charset="0"/>
              </a:defRPr>
            </a:lvl6pPr>
            <a:lvl7pPr marL="2971800" indent="-228600" eaLnBrk="0" fontAlgn="base" hangingPunct="0">
              <a:lnSpc>
                <a:spcPct val="90000"/>
              </a:lnSpc>
              <a:spcBef>
                <a:spcPct val="0"/>
              </a:spcBef>
              <a:spcAft>
                <a:spcPct val="0"/>
              </a:spcAft>
              <a:defRPr sz="2000" b="1">
                <a:solidFill>
                  <a:schemeClr val="tx1"/>
                </a:solidFill>
                <a:latin typeface="Arial" charset="0"/>
              </a:defRPr>
            </a:lvl7pPr>
            <a:lvl8pPr marL="3429000" indent="-228600" eaLnBrk="0" fontAlgn="base" hangingPunct="0">
              <a:lnSpc>
                <a:spcPct val="90000"/>
              </a:lnSpc>
              <a:spcBef>
                <a:spcPct val="0"/>
              </a:spcBef>
              <a:spcAft>
                <a:spcPct val="0"/>
              </a:spcAft>
              <a:defRPr sz="2000" b="1">
                <a:solidFill>
                  <a:schemeClr val="tx1"/>
                </a:solidFill>
                <a:latin typeface="Arial" charset="0"/>
              </a:defRPr>
            </a:lvl8pPr>
            <a:lvl9pPr marL="3886200" indent="-228600" eaLnBrk="0" fontAlgn="base" hangingPunct="0">
              <a:lnSpc>
                <a:spcPct val="90000"/>
              </a:lnSpc>
              <a:spcBef>
                <a:spcPct val="0"/>
              </a:spcBef>
              <a:spcAft>
                <a:spcPct val="0"/>
              </a:spcAft>
              <a:defRPr sz="2000" b="1">
                <a:solidFill>
                  <a:schemeClr val="tx1"/>
                </a:solidFill>
                <a:latin typeface="Arial" charset="0"/>
              </a:defRPr>
            </a:lvl9pPr>
          </a:lstStyle>
          <a:p>
            <a:pPr algn="ctr"/>
            <a:r>
              <a:rPr lang="en-US" altLang="en-US" sz="4000" b="0" dirty="0">
                <a:latin typeface="+mj-lt"/>
              </a:rPr>
              <a:t>Example</a:t>
            </a:r>
          </a:p>
        </p:txBody>
      </p:sp>
      <p:sp>
        <p:nvSpPr>
          <p:cNvPr id="17411" name="Text Box 3"/>
          <p:cNvSpPr txBox="1">
            <a:spLocks noChangeArrowheads="1"/>
          </p:cNvSpPr>
          <p:nvPr/>
        </p:nvSpPr>
        <p:spPr bwMode="auto">
          <a:xfrm>
            <a:off x="714375" y="914400"/>
            <a:ext cx="8094663"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lnSpc>
                <a:spcPct val="90000"/>
              </a:lnSpc>
              <a:spcBef>
                <a:spcPct val="0"/>
              </a:spcBef>
              <a:spcAft>
                <a:spcPct val="0"/>
              </a:spcAft>
              <a:defRPr sz="2000" b="1">
                <a:solidFill>
                  <a:schemeClr val="tx1"/>
                </a:solidFill>
                <a:latin typeface="Arial" charset="0"/>
              </a:defRPr>
            </a:lvl6pPr>
            <a:lvl7pPr marL="2971800" indent="-228600" eaLnBrk="0" fontAlgn="base" hangingPunct="0">
              <a:lnSpc>
                <a:spcPct val="90000"/>
              </a:lnSpc>
              <a:spcBef>
                <a:spcPct val="0"/>
              </a:spcBef>
              <a:spcAft>
                <a:spcPct val="0"/>
              </a:spcAft>
              <a:defRPr sz="2000" b="1">
                <a:solidFill>
                  <a:schemeClr val="tx1"/>
                </a:solidFill>
                <a:latin typeface="Arial" charset="0"/>
              </a:defRPr>
            </a:lvl7pPr>
            <a:lvl8pPr marL="3429000" indent="-228600" eaLnBrk="0" fontAlgn="base" hangingPunct="0">
              <a:lnSpc>
                <a:spcPct val="90000"/>
              </a:lnSpc>
              <a:spcBef>
                <a:spcPct val="0"/>
              </a:spcBef>
              <a:spcAft>
                <a:spcPct val="0"/>
              </a:spcAft>
              <a:defRPr sz="2000" b="1">
                <a:solidFill>
                  <a:schemeClr val="tx1"/>
                </a:solidFill>
                <a:latin typeface="Arial" charset="0"/>
              </a:defRPr>
            </a:lvl8pPr>
            <a:lvl9pPr marL="3886200" indent="-228600" eaLnBrk="0" fontAlgn="base" hangingPunct="0">
              <a:lnSpc>
                <a:spcPct val="90000"/>
              </a:lnSpc>
              <a:spcBef>
                <a:spcPct val="0"/>
              </a:spcBef>
              <a:spcAft>
                <a:spcPct val="0"/>
              </a:spcAft>
              <a:defRPr sz="2000" b="1">
                <a:solidFill>
                  <a:schemeClr val="tx1"/>
                </a:solidFill>
                <a:latin typeface="Arial" charset="0"/>
              </a:defRPr>
            </a:lvl9pPr>
          </a:lstStyle>
          <a:p>
            <a:pPr>
              <a:spcBef>
                <a:spcPct val="50000"/>
              </a:spcBef>
            </a:pPr>
            <a:r>
              <a:rPr lang="en-US" altLang="en-US" sz="2400" b="0"/>
              <a:t>We have:</a:t>
            </a:r>
          </a:p>
          <a:p>
            <a:pPr>
              <a:spcBef>
                <a:spcPct val="50000"/>
              </a:spcBef>
            </a:pPr>
            <a:endParaRPr lang="en-US" altLang="en-US" sz="2400" b="0"/>
          </a:p>
          <a:p>
            <a:pPr>
              <a:spcBef>
                <a:spcPct val="50000"/>
              </a:spcBef>
            </a:pPr>
            <a:endParaRPr lang="en-US" altLang="en-US" sz="2400" b="0"/>
          </a:p>
        </p:txBody>
      </p:sp>
      <p:graphicFrame>
        <p:nvGraphicFramePr>
          <p:cNvPr id="17412" name="Object 2"/>
          <p:cNvGraphicFramePr>
            <a:graphicFrameLocks noChangeAspect="1"/>
          </p:cNvGraphicFramePr>
          <p:nvPr/>
        </p:nvGraphicFramePr>
        <p:xfrm>
          <a:off x="1066800" y="1524000"/>
          <a:ext cx="5334000" cy="533400"/>
        </p:xfrm>
        <a:graphic>
          <a:graphicData uri="http://schemas.openxmlformats.org/presentationml/2006/ole">
            <mc:AlternateContent xmlns:mc="http://schemas.openxmlformats.org/markup-compatibility/2006">
              <mc:Choice xmlns:v="urn:schemas-microsoft-com:vml" Requires="v">
                <p:oleObj spid="_x0000_s7175" name="Equation" r:id="rId4" imgW="2032000" imgH="203200" progId="Equation.DSMT4">
                  <p:embed/>
                </p:oleObj>
              </mc:Choice>
              <mc:Fallback>
                <p:oleObj name="Equation" r:id="rId4" imgW="2032000" imgH="203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524000"/>
                        <a:ext cx="53340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mc:Choice xmlns:a14="http://schemas.microsoft.com/office/drawing/2010/main" Requires="a14">
          <p:sp>
            <p:nvSpPr>
              <p:cNvPr id="2" name="TextBox 1"/>
              <p:cNvSpPr txBox="1"/>
              <p:nvPr/>
            </p:nvSpPr>
            <p:spPr>
              <a:xfrm>
                <a:off x="2270288" y="2819400"/>
                <a:ext cx="3448445" cy="84221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charset="0"/>
                        </a:rPr>
                        <m:t>𝑃</m:t>
                      </m:r>
                      <m:d>
                        <m:dPr>
                          <m:ctrlPr>
                            <a:rPr lang="en-US" b="0" i="1" smtClean="0">
                              <a:latin typeface="Cambria Math" charset="0"/>
                            </a:rPr>
                          </m:ctrlPr>
                        </m:dPr>
                        <m:e>
                          <m:r>
                            <a:rPr lang="en-US" b="0" i="1" smtClean="0">
                              <a:latin typeface="Cambria Math" charset="0"/>
                            </a:rPr>
                            <m:t>3</m:t>
                          </m:r>
                        </m:e>
                      </m:d>
                      <m:r>
                        <a:rPr lang="en-US" b="0" i="1" smtClean="0">
                          <a:latin typeface="Cambria Math" charset="0"/>
                        </a:rPr>
                        <m:t>= </m:t>
                      </m:r>
                      <m:f>
                        <m:fPr>
                          <m:ctrlPr>
                            <a:rPr lang="mr-IN" b="0" i="1" smtClean="0">
                              <a:latin typeface="Cambria Math" charset="0"/>
                            </a:rPr>
                          </m:ctrlPr>
                        </m:fPr>
                        <m:num>
                          <m:r>
                            <a:rPr lang="en-US" b="0" i="1" smtClean="0">
                              <a:latin typeface="Cambria Math" charset="0"/>
                            </a:rPr>
                            <m:t>5!</m:t>
                          </m:r>
                        </m:num>
                        <m:den>
                          <m:d>
                            <m:dPr>
                              <m:ctrlPr>
                                <a:rPr lang="en-US" b="0" i="1" smtClean="0">
                                  <a:latin typeface="Cambria Math" charset="0"/>
                                </a:rPr>
                              </m:ctrlPr>
                            </m:dPr>
                            <m:e>
                              <m:r>
                                <a:rPr lang="en-US" b="0" i="1" smtClean="0">
                                  <a:latin typeface="Cambria Math" charset="0"/>
                                </a:rPr>
                                <m:t>5−3</m:t>
                              </m:r>
                            </m:e>
                          </m:d>
                          <m:r>
                            <a:rPr lang="en-US" b="0" i="1" smtClean="0">
                              <a:latin typeface="Cambria Math" charset="0"/>
                            </a:rPr>
                            <m:t>!3!</m:t>
                          </m:r>
                        </m:den>
                      </m:f>
                      <m:r>
                        <a:rPr lang="en-US" b="0" i="0" smtClean="0">
                          <a:latin typeface="Cambria Math" charset="0"/>
                        </a:rPr>
                        <m:t>∗</m:t>
                      </m:r>
                      <m:sSup>
                        <m:sSupPr>
                          <m:ctrlPr>
                            <a:rPr lang="en-US" b="0" i="1" smtClean="0">
                              <a:latin typeface="Cambria Math" charset="0"/>
                            </a:rPr>
                          </m:ctrlPr>
                        </m:sSupPr>
                        <m:e>
                          <m:r>
                            <a:rPr lang="en-US" b="0" i="1" smtClean="0">
                              <a:latin typeface="Cambria Math" charset="0"/>
                            </a:rPr>
                            <m:t>0.85</m:t>
                          </m:r>
                        </m:e>
                        <m:sup>
                          <m:r>
                            <a:rPr lang="en-US" b="0" i="1" smtClean="0">
                              <a:latin typeface="Cambria Math" charset="0"/>
                            </a:rPr>
                            <m:t>3</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0.15</m:t>
                          </m:r>
                        </m:e>
                        <m:sup>
                          <m:r>
                            <a:rPr lang="en-US" b="0" i="1" smtClean="0">
                              <a:latin typeface="Cambria Math" charset="0"/>
                            </a:rPr>
                            <m:t>2</m:t>
                          </m:r>
                        </m:sup>
                      </m:sSup>
                    </m:oMath>
                  </m:oMathPara>
                </a14:m>
                <a:endParaRPr lang="en-US" b="0" dirty="0" smtClean="0"/>
              </a:p>
              <a:p>
                <a:endParaRPr lang="en-US" dirty="0" smtClean="0"/>
              </a:p>
            </p:txBody>
          </p:sp>
        </mc:Choice>
        <mc:Fallback>
          <p:sp>
            <p:nvSpPr>
              <p:cNvPr id="2" name="TextBox 1"/>
              <p:cNvSpPr txBox="1">
                <a:spLocks noRot="1" noChangeAspect="1" noMove="1" noResize="1" noEditPoints="1" noAdjustHandles="1" noChangeArrowheads="1" noChangeShapeType="1" noTextEdit="1"/>
              </p:cNvSpPr>
              <p:nvPr/>
            </p:nvSpPr>
            <p:spPr>
              <a:xfrm>
                <a:off x="2270288" y="2819400"/>
                <a:ext cx="3448445" cy="842218"/>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2270288" y="3661618"/>
                <a:ext cx="314355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charset="0"/>
                        </a:rPr>
                        <m:t>𝑃</m:t>
                      </m:r>
                      <m:d>
                        <m:dPr>
                          <m:ctrlPr>
                            <a:rPr lang="en-US" b="0" i="1" smtClean="0">
                              <a:latin typeface="Cambria Math" charset="0"/>
                            </a:rPr>
                          </m:ctrlPr>
                        </m:dPr>
                        <m:e>
                          <m:r>
                            <a:rPr lang="en-US" b="0" i="1" smtClean="0">
                              <a:latin typeface="Cambria Math" charset="0"/>
                            </a:rPr>
                            <m:t>3</m:t>
                          </m:r>
                        </m:e>
                      </m:d>
                      <m:r>
                        <a:rPr lang="en-US" b="0" i="1" smtClean="0">
                          <a:latin typeface="Cambria Math" charset="0"/>
                        </a:rPr>
                        <m:t>=10∗0.614125∗0.0225</m:t>
                      </m:r>
                    </m:oMath>
                  </m:oMathPara>
                </a14:m>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2270288" y="3661618"/>
                <a:ext cx="3143553" cy="276999"/>
              </a:xfrm>
              <a:prstGeom prst="rect">
                <a:avLst/>
              </a:prstGeom>
              <a:blipFill rotWithShape="0">
                <a:blip r:embed="rId7"/>
                <a:stretch>
                  <a:fillRect l="-1163" r="-1550" b="-888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p:cNvSpPr txBox="1"/>
              <p:nvPr/>
            </p:nvSpPr>
            <p:spPr>
              <a:xfrm>
                <a:off x="2270288" y="4264442"/>
                <a:ext cx="1416285"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charset="0"/>
                        </a:rPr>
                        <m:t>𝑃</m:t>
                      </m:r>
                      <m:d>
                        <m:dPr>
                          <m:ctrlPr>
                            <a:rPr lang="en-US" b="0" i="1" smtClean="0">
                              <a:latin typeface="Cambria Math" charset="0"/>
                            </a:rPr>
                          </m:ctrlPr>
                        </m:dPr>
                        <m:e>
                          <m:r>
                            <a:rPr lang="en-US" b="0" i="1" smtClean="0">
                              <a:latin typeface="Cambria Math" charset="0"/>
                            </a:rPr>
                            <m:t>3</m:t>
                          </m:r>
                        </m:e>
                      </m:d>
                      <m:r>
                        <a:rPr lang="en-US" b="0" i="1" smtClean="0">
                          <a:latin typeface="Cambria Math" charset="0"/>
                        </a:rPr>
                        <m:t>=0.138</m:t>
                      </m:r>
                    </m:oMath>
                  </m:oMathPara>
                </a14:m>
                <a:endParaRPr lang="en-US" b="0" dirty="0" smtClean="0"/>
              </a:p>
              <a:p>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2270288" y="4264442"/>
                <a:ext cx="1416285" cy="553998"/>
              </a:xfrm>
              <a:prstGeom prst="rect">
                <a:avLst/>
              </a:prstGeom>
              <a:blipFill rotWithShape="0">
                <a:blip r:embed="rId8"/>
                <a:stretch>
                  <a:fillRect l="-2146" r="-2575"/>
                </a:stretch>
              </a:blipFill>
            </p:spPr>
            <p:txBody>
              <a:bodyPr/>
              <a:lstStyle/>
              <a:p>
                <a:r>
                  <a:rPr lang="en-US">
                    <a:noFill/>
                  </a:rPr>
                  <a:t> </a:t>
                </a:r>
              </a:p>
            </p:txBody>
          </p:sp>
        </mc:Fallback>
      </mc:AlternateContent>
    </p:spTree>
    <p:extLst>
      <p:ext uri="{BB962C8B-B14F-4D97-AF65-F5344CB8AC3E}">
        <p14:creationId xmlns:p14="http://schemas.microsoft.com/office/powerpoint/2010/main" val="265666983"/>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bwMode="auto">
          <a:xfrm>
            <a:off x="327025" y="139700"/>
            <a:ext cx="8601075" cy="8255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smtClean="0"/>
              <a:t>Binomial Distribution: Formulas</a:t>
            </a:r>
          </a:p>
        </p:txBody>
      </p:sp>
      <p:sp>
        <p:nvSpPr>
          <p:cNvPr id="5123" name="Rectangle 4"/>
          <p:cNvSpPr>
            <a:spLocks noChangeArrowheads="1"/>
          </p:cNvSpPr>
          <p:nvPr/>
        </p:nvSpPr>
        <p:spPr bwMode="auto">
          <a:xfrm>
            <a:off x="1143000" y="3302000"/>
            <a:ext cx="6654800" cy="117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114300">
              <a:defRPr sz="2000" b="1">
                <a:solidFill>
                  <a:schemeClr val="tx1"/>
                </a:solidFill>
                <a:latin typeface="Arial" charset="0"/>
              </a:defRPr>
            </a:lvl1pPr>
            <a:lvl2pPr marL="742950" indent="-285750" defTabSz="114300">
              <a:defRPr sz="2000" b="1">
                <a:solidFill>
                  <a:schemeClr val="tx1"/>
                </a:solidFill>
                <a:latin typeface="Arial" charset="0"/>
              </a:defRPr>
            </a:lvl2pPr>
            <a:lvl3pPr marL="1143000" indent="-228600" defTabSz="114300">
              <a:defRPr sz="2000" b="1">
                <a:solidFill>
                  <a:schemeClr val="tx1"/>
                </a:solidFill>
                <a:latin typeface="Arial" charset="0"/>
              </a:defRPr>
            </a:lvl3pPr>
            <a:lvl4pPr marL="1600200" indent="-228600" defTabSz="114300">
              <a:defRPr sz="2000" b="1">
                <a:solidFill>
                  <a:schemeClr val="tx1"/>
                </a:solidFill>
                <a:latin typeface="Arial" charset="0"/>
              </a:defRPr>
            </a:lvl4pPr>
            <a:lvl5pPr marL="2057400" indent="-228600" defTabSz="114300">
              <a:defRPr sz="2000" b="1">
                <a:solidFill>
                  <a:schemeClr val="tx1"/>
                </a:solidFill>
                <a:latin typeface="Arial" charset="0"/>
              </a:defRPr>
            </a:lvl5pPr>
            <a:lvl6pPr marL="2514600" indent="-228600" defTabSz="114300" eaLnBrk="0" fontAlgn="base" hangingPunct="0">
              <a:lnSpc>
                <a:spcPct val="90000"/>
              </a:lnSpc>
              <a:spcBef>
                <a:spcPct val="0"/>
              </a:spcBef>
              <a:spcAft>
                <a:spcPct val="0"/>
              </a:spcAft>
              <a:defRPr sz="2000" b="1">
                <a:solidFill>
                  <a:schemeClr val="tx1"/>
                </a:solidFill>
                <a:latin typeface="Arial" charset="0"/>
              </a:defRPr>
            </a:lvl6pPr>
            <a:lvl7pPr marL="2971800" indent="-228600" defTabSz="114300" eaLnBrk="0" fontAlgn="base" hangingPunct="0">
              <a:lnSpc>
                <a:spcPct val="90000"/>
              </a:lnSpc>
              <a:spcBef>
                <a:spcPct val="0"/>
              </a:spcBef>
              <a:spcAft>
                <a:spcPct val="0"/>
              </a:spcAft>
              <a:defRPr sz="2000" b="1">
                <a:solidFill>
                  <a:schemeClr val="tx1"/>
                </a:solidFill>
                <a:latin typeface="Arial" charset="0"/>
              </a:defRPr>
            </a:lvl7pPr>
            <a:lvl8pPr marL="3429000" indent="-228600" defTabSz="114300" eaLnBrk="0" fontAlgn="base" hangingPunct="0">
              <a:lnSpc>
                <a:spcPct val="90000"/>
              </a:lnSpc>
              <a:spcBef>
                <a:spcPct val="0"/>
              </a:spcBef>
              <a:spcAft>
                <a:spcPct val="0"/>
              </a:spcAft>
              <a:defRPr sz="2000" b="1">
                <a:solidFill>
                  <a:schemeClr val="tx1"/>
                </a:solidFill>
                <a:latin typeface="Arial" charset="0"/>
              </a:defRPr>
            </a:lvl8pPr>
            <a:lvl9pPr marL="3886200" indent="-228600" defTabSz="114300" eaLnBrk="0" fontAlgn="base" hangingPunct="0">
              <a:lnSpc>
                <a:spcPct val="90000"/>
              </a:lnSpc>
              <a:spcBef>
                <a:spcPct val="0"/>
              </a:spcBef>
              <a:spcAft>
                <a:spcPct val="0"/>
              </a:spcAft>
              <a:defRPr sz="2000" b="1">
                <a:solidFill>
                  <a:schemeClr val="tx1"/>
                </a:solidFill>
                <a:latin typeface="Arial" charset="0"/>
              </a:defRPr>
            </a:lvl9pPr>
          </a:lstStyle>
          <a:p>
            <a:pPr>
              <a:spcBef>
                <a:spcPct val="40000"/>
              </a:spcBef>
              <a:spcAft>
                <a:spcPct val="40000"/>
              </a:spcAft>
              <a:buSzPct val="150000"/>
              <a:buFont typeface="Arial" charset="0"/>
              <a:buNone/>
            </a:pPr>
            <a:r>
              <a:rPr lang="en-US" altLang="en-US" sz="3200"/>
              <a:t>  Std. Dev.   </a:t>
            </a:r>
            <a:r>
              <a:rPr lang="en-US" altLang="en-US" sz="3200" i="1">
                <a:latin typeface="Symbol" pitchFamily="18" charset="2"/>
              </a:rPr>
              <a:t> </a:t>
            </a:r>
            <a:endParaRPr lang="en-US" altLang="en-US" sz="3200" i="1"/>
          </a:p>
          <a:p>
            <a:pPr eaLnBrk="1" hangingPunct="1"/>
            <a:endParaRPr lang="en-US" altLang="en-US" sz="3200"/>
          </a:p>
        </p:txBody>
      </p:sp>
      <p:sp>
        <p:nvSpPr>
          <p:cNvPr id="5124" name="Rectangle 5"/>
          <p:cNvSpPr>
            <a:spLocks noChangeArrowheads="1"/>
          </p:cNvSpPr>
          <p:nvPr/>
        </p:nvSpPr>
        <p:spPr bwMode="auto">
          <a:xfrm>
            <a:off x="1411288" y="1308100"/>
            <a:ext cx="70104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defTabSz="342900">
              <a:tabLst>
                <a:tab pos="514350" algn="l"/>
              </a:tabLst>
              <a:defRPr sz="2000" b="1">
                <a:solidFill>
                  <a:schemeClr val="tx1"/>
                </a:solidFill>
                <a:latin typeface="Arial" charset="0"/>
              </a:defRPr>
            </a:lvl1pPr>
            <a:lvl2pPr marL="742950" indent="-285750" defTabSz="342900">
              <a:tabLst>
                <a:tab pos="514350" algn="l"/>
              </a:tabLst>
              <a:defRPr sz="2000" b="1">
                <a:solidFill>
                  <a:schemeClr val="tx1"/>
                </a:solidFill>
                <a:latin typeface="Arial" charset="0"/>
              </a:defRPr>
            </a:lvl2pPr>
            <a:lvl3pPr marL="1143000" indent="-228600" defTabSz="342900">
              <a:tabLst>
                <a:tab pos="514350" algn="l"/>
              </a:tabLst>
              <a:defRPr sz="2000" b="1">
                <a:solidFill>
                  <a:schemeClr val="tx1"/>
                </a:solidFill>
                <a:latin typeface="Arial" charset="0"/>
              </a:defRPr>
            </a:lvl3pPr>
            <a:lvl4pPr marL="1600200" indent="-228600" defTabSz="342900">
              <a:tabLst>
                <a:tab pos="514350" algn="l"/>
              </a:tabLst>
              <a:defRPr sz="2000" b="1">
                <a:solidFill>
                  <a:schemeClr val="tx1"/>
                </a:solidFill>
                <a:latin typeface="Arial" charset="0"/>
              </a:defRPr>
            </a:lvl4pPr>
            <a:lvl5pPr marL="2057400" indent="-228600" defTabSz="342900">
              <a:tabLst>
                <a:tab pos="514350" algn="l"/>
              </a:tabLst>
              <a:defRPr sz="2000" b="1">
                <a:solidFill>
                  <a:schemeClr val="tx1"/>
                </a:solidFill>
                <a:latin typeface="Arial" charset="0"/>
              </a:defRPr>
            </a:lvl5pPr>
            <a:lvl6pPr marL="2514600" indent="-228600" defTabSz="342900" eaLnBrk="0" fontAlgn="base" hangingPunct="0">
              <a:lnSpc>
                <a:spcPct val="90000"/>
              </a:lnSpc>
              <a:spcBef>
                <a:spcPct val="0"/>
              </a:spcBef>
              <a:spcAft>
                <a:spcPct val="0"/>
              </a:spcAft>
              <a:tabLst>
                <a:tab pos="514350" algn="l"/>
              </a:tabLst>
              <a:defRPr sz="2000" b="1">
                <a:solidFill>
                  <a:schemeClr val="tx1"/>
                </a:solidFill>
                <a:latin typeface="Arial" charset="0"/>
              </a:defRPr>
            </a:lvl6pPr>
            <a:lvl7pPr marL="2971800" indent="-228600" defTabSz="342900" eaLnBrk="0" fontAlgn="base" hangingPunct="0">
              <a:lnSpc>
                <a:spcPct val="90000"/>
              </a:lnSpc>
              <a:spcBef>
                <a:spcPct val="0"/>
              </a:spcBef>
              <a:spcAft>
                <a:spcPct val="0"/>
              </a:spcAft>
              <a:tabLst>
                <a:tab pos="514350" algn="l"/>
              </a:tabLst>
              <a:defRPr sz="2000" b="1">
                <a:solidFill>
                  <a:schemeClr val="tx1"/>
                </a:solidFill>
                <a:latin typeface="Arial" charset="0"/>
              </a:defRPr>
            </a:lvl7pPr>
            <a:lvl8pPr marL="3429000" indent="-228600" defTabSz="342900" eaLnBrk="0" fontAlgn="base" hangingPunct="0">
              <a:lnSpc>
                <a:spcPct val="90000"/>
              </a:lnSpc>
              <a:spcBef>
                <a:spcPct val="0"/>
              </a:spcBef>
              <a:spcAft>
                <a:spcPct val="0"/>
              </a:spcAft>
              <a:tabLst>
                <a:tab pos="514350" algn="l"/>
              </a:tabLst>
              <a:defRPr sz="2000" b="1">
                <a:solidFill>
                  <a:schemeClr val="tx1"/>
                </a:solidFill>
                <a:latin typeface="Arial" charset="0"/>
              </a:defRPr>
            </a:lvl8pPr>
            <a:lvl9pPr marL="3886200" indent="-228600" defTabSz="342900" eaLnBrk="0" fontAlgn="base" hangingPunct="0">
              <a:lnSpc>
                <a:spcPct val="90000"/>
              </a:lnSpc>
              <a:spcBef>
                <a:spcPct val="0"/>
              </a:spcBef>
              <a:spcAft>
                <a:spcPct val="0"/>
              </a:spcAft>
              <a:tabLst>
                <a:tab pos="514350" algn="l"/>
              </a:tabLst>
              <a:defRPr sz="2000" b="1">
                <a:solidFill>
                  <a:schemeClr val="tx1"/>
                </a:solidFill>
                <a:latin typeface="Arial" charset="0"/>
              </a:defRPr>
            </a:lvl9pPr>
          </a:lstStyle>
          <a:p>
            <a:pPr>
              <a:spcBef>
                <a:spcPct val="40000"/>
              </a:spcBef>
              <a:spcAft>
                <a:spcPct val="40000"/>
              </a:spcAft>
              <a:buSzPct val="100000"/>
            </a:pPr>
            <a:r>
              <a:rPr lang="en-US" altLang="en-US" sz="3200"/>
              <a:t>Mean</a:t>
            </a:r>
            <a:r>
              <a:rPr lang="en-US" altLang="en-US" sz="3200">
                <a:latin typeface="Times New Roman" pitchFamily="18" charset="0"/>
              </a:rPr>
              <a:t>         </a:t>
            </a:r>
            <a:r>
              <a:rPr lang="en-US" altLang="en-US" sz="3200" i="1"/>
              <a:t> </a:t>
            </a:r>
            <a:endParaRPr lang="en-US" altLang="en-US" sz="3200" i="1">
              <a:latin typeface="Times New Roman" pitchFamily="18" charset="0"/>
            </a:endParaRPr>
          </a:p>
          <a:p>
            <a:pPr>
              <a:spcBef>
                <a:spcPct val="40000"/>
              </a:spcBef>
              <a:spcAft>
                <a:spcPct val="40000"/>
              </a:spcAft>
              <a:buSzPct val="100000"/>
            </a:pPr>
            <a:r>
              <a:rPr lang="en-US" altLang="en-US" sz="3200"/>
              <a:t>Variance</a:t>
            </a:r>
            <a:r>
              <a:rPr lang="en-US" altLang="en-US" sz="3200">
                <a:latin typeface="Times New Roman" pitchFamily="18" charset="0"/>
              </a:rPr>
              <a:t>   </a:t>
            </a:r>
            <a:r>
              <a:rPr lang="en-US" altLang="en-US" sz="3200" i="1">
                <a:latin typeface="Symbol" pitchFamily="18" charset="2"/>
              </a:rPr>
              <a:t> </a:t>
            </a:r>
            <a:endParaRPr lang="en-US" altLang="en-US" sz="3200" i="1">
              <a:latin typeface="Times New Roman" pitchFamily="18" charset="0"/>
            </a:endParaRPr>
          </a:p>
          <a:p>
            <a:pPr>
              <a:spcBef>
                <a:spcPct val="40000"/>
              </a:spcBef>
              <a:spcAft>
                <a:spcPct val="40000"/>
              </a:spcAft>
              <a:buSzPct val="100000"/>
            </a:pPr>
            <a:endParaRPr lang="en-US" altLang="en-US" sz="3200">
              <a:latin typeface="Times New Roman" pitchFamily="18" charset="0"/>
            </a:endParaRPr>
          </a:p>
        </p:txBody>
      </p:sp>
      <p:sp>
        <p:nvSpPr>
          <p:cNvPr id="5125" name="Text Box 11"/>
          <p:cNvSpPr txBox="1">
            <a:spLocks noChangeArrowheads="1"/>
          </p:cNvSpPr>
          <p:nvPr/>
        </p:nvSpPr>
        <p:spPr bwMode="auto">
          <a:xfrm>
            <a:off x="914400" y="4191000"/>
            <a:ext cx="7624763"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lnSpc>
                <a:spcPct val="90000"/>
              </a:lnSpc>
              <a:spcBef>
                <a:spcPct val="0"/>
              </a:spcBef>
              <a:spcAft>
                <a:spcPct val="0"/>
              </a:spcAft>
              <a:defRPr sz="2000" b="1">
                <a:solidFill>
                  <a:schemeClr val="tx1"/>
                </a:solidFill>
                <a:latin typeface="Arial" charset="0"/>
              </a:defRPr>
            </a:lvl6pPr>
            <a:lvl7pPr marL="2971800" indent="-228600" eaLnBrk="0" fontAlgn="base" hangingPunct="0">
              <a:lnSpc>
                <a:spcPct val="90000"/>
              </a:lnSpc>
              <a:spcBef>
                <a:spcPct val="0"/>
              </a:spcBef>
              <a:spcAft>
                <a:spcPct val="0"/>
              </a:spcAft>
              <a:defRPr sz="2000" b="1">
                <a:solidFill>
                  <a:schemeClr val="tx1"/>
                </a:solidFill>
                <a:latin typeface="Arial" charset="0"/>
              </a:defRPr>
            </a:lvl7pPr>
            <a:lvl8pPr marL="3429000" indent="-228600" eaLnBrk="0" fontAlgn="base" hangingPunct="0">
              <a:lnSpc>
                <a:spcPct val="90000"/>
              </a:lnSpc>
              <a:spcBef>
                <a:spcPct val="0"/>
              </a:spcBef>
              <a:spcAft>
                <a:spcPct val="0"/>
              </a:spcAft>
              <a:defRPr sz="2000" b="1">
                <a:solidFill>
                  <a:schemeClr val="tx1"/>
                </a:solidFill>
                <a:latin typeface="Arial" charset="0"/>
              </a:defRPr>
            </a:lvl8pPr>
            <a:lvl9pPr marL="3886200" indent="-228600" eaLnBrk="0" fontAlgn="base" hangingPunct="0">
              <a:lnSpc>
                <a:spcPct val="90000"/>
              </a:lnSpc>
              <a:spcBef>
                <a:spcPct val="0"/>
              </a:spcBef>
              <a:spcAft>
                <a:spcPct val="0"/>
              </a:spcAft>
              <a:defRPr sz="2000" b="1">
                <a:solidFill>
                  <a:schemeClr val="tx1"/>
                </a:solidFill>
                <a:latin typeface="Arial" charset="0"/>
              </a:defRPr>
            </a:lvl9pPr>
          </a:lstStyle>
          <a:p>
            <a:pPr>
              <a:spcBef>
                <a:spcPct val="50000"/>
              </a:spcBef>
            </a:pPr>
            <a:r>
              <a:rPr lang="en-US" altLang="en-US" sz="2400" b="0" dirty="0"/>
              <a:t>Where</a:t>
            </a:r>
          </a:p>
          <a:p>
            <a:pPr>
              <a:spcBef>
                <a:spcPct val="50000"/>
              </a:spcBef>
            </a:pPr>
            <a:r>
              <a:rPr lang="en-US" altLang="en-US" sz="2400" b="0" i="1" dirty="0"/>
              <a:t>n</a:t>
            </a:r>
            <a:r>
              <a:rPr lang="en-US" altLang="en-US" sz="2400" b="0" dirty="0"/>
              <a:t> = number of fixed trials</a:t>
            </a:r>
          </a:p>
          <a:p>
            <a:pPr>
              <a:spcBef>
                <a:spcPct val="50000"/>
              </a:spcBef>
            </a:pPr>
            <a:r>
              <a:rPr lang="en-US" altLang="en-US" sz="2400" b="0" i="1" dirty="0"/>
              <a:t>p</a:t>
            </a:r>
            <a:r>
              <a:rPr lang="en-US" altLang="en-US" sz="2400" b="0" dirty="0"/>
              <a:t> = probability of success in one of the </a:t>
            </a:r>
            <a:r>
              <a:rPr lang="en-US" altLang="en-US" sz="2400" b="0" i="1" dirty="0"/>
              <a:t>n</a:t>
            </a:r>
            <a:r>
              <a:rPr lang="en-US" altLang="en-US" sz="2400" b="0" dirty="0"/>
              <a:t> trials</a:t>
            </a:r>
          </a:p>
          <a:p>
            <a:pPr>
              <a:spcBef>
                <a:spcPct val="50000"/>
              </a:spcBef>
            </a:pPr>
            <a:r>
              <a:rPr lang="en-US" altLang="en-US" sz="2400" b="0" i="1" dirty="0"/>
              <a:t>q</a:t>
            </a:r>
            <a:r>
              <a:rPr lang="en-US" altLang="en-US" sz="2400" b="0" dirty="0"/>
              <a:t> = probability of failure in one of the </a:t>
            </a:r>
            <a:r>
              <a:rPr lang="en-US" altLang="en-US" sz="2400" b="0" i="1" dirty="0"/>
              <a:t>n</a:t>
            </a:r>
            <a:r>
              <a:rPr lang="en-US" altLang="en-US" sz="2400" b="0" dirty="0"/>
              <a:t> trials</a:t>
            </a:r>
          </a:p>
        </p:txBody>
      </p:sp>
      <p:graphicFrame>
        <p:nvGraphicFramePr>
          <p:cNvPr id="5126" name="Object 2"/>
          <p:cNvGraphicFramePr>
            <a:graphicFrameLocks noChangeAspect="1"/>
          </p:cNvGraphicFramePr>
          <p:nvPr/>
        </p:nvGraphicFramePr>
        <p:xfrm>
          <a:off x="3878263" y="1408113"/>
          <a:ext cx="1765300" cy="433387"/>
        </p:xfrm>
        <a:graphic>
          <a:graphicData uri="http://schemas.openxmlformats.org/presentationml/2006/ole">
            <mc:AlternateContent xmlns:mc="http://schemas.openxmlformats.org/markup-compatibility/2006">
              <mc:Choice xmlns:v="urn:schemas-microsoft-com:vml" Requires="v">
                <p:oleObj spid="_x0000_s9228" name="Equation" r:id="rId4" imgW="1244600" imgH="304800" progId="Equation.DSMT4">
                  <p:embed/>
                </p:oleObj>
              </mc:Choice>
              <mc:Fallback>
                <p:oleObj name="Equation" r:id="rId4" imgW="1244600" imgH="304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8263" y="1408113"/>
                        <a:ext cx="1765300"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7" name="Object 3"/>
          <p:cNvGraphicFramePr>
            <a:graphicFrameLocks noChangeAspect="1"/>
          </p:cNvGraphicFramePr>
          <p:nvPr/>
        </p:nvGraphicFramePr>
        <p:xfrm>
          <a:off x="3860800" y="2090738"/>
          <a:ext cx="2520950" cy="650875"/>
        </p:xfrm>
        <a:graphic>
          <a:graphicData uri="http://schemas.openxmlformats.org/presentationml/2006/ole">
            <mc:AlternateContent xmlns:mc="http://schemas.openxmlformats.org/markup-compatibility/2006">
              <mc:Choice xmlns:v="urn:schemas-microsoft-com:vml" Requires="v">
                <p:oleObj spid="_x0000_s9229" name="Equation" r:id="rId6" imgW="1778000" imgH="457200" progId="Equation.DSMT4">
                  <p:embed/>
                </p:oleObj>
              </mc:Choice>
              <mc:Fallback>
                <p:oleObj name="Equation" r:id="rId6" imgW="1778000" imgH="457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60800" y="2090738"/>
                        <a:ext cx="2520950"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8" name="Object 4"/>
          <p:cNvGraphicFramePr>
            <a:graphicFrameLocks noChangeAspect="1"/>
          </p:cNvGraphicFramePr>
          <p:nvPr/>
        </p:nvGraphicFramePr>
        <p:xfrm>
          <a:off x="3808413" y="3230563"/>
          <a:ext cx="2682875" cy="741362"/>
        </p:xfrm>
        <a:graphic>
          <a:graphicData uri="http://schemas.openxmlformats.org/presentationml/2006/ole">
            <mc:AlternateContent xmlns:mc="http://schemas.openxmlformats.org/markup-compatibility/2006">
              <mc:Choice xmlns:v="urn:schemas-microsoft-com:vml" Requires="v">
                <p:oleObj spid="_x0000_s9230" name="Equation" r:id="rId8" imgW="1892300" imgH="520700" progId="Equation.DSMT4">
                  <p:embed/>
                </p:oleObj>
              </mc:Choice>
              <mc:Fallback>
                <p:oleObj name="Equation" r:id="rId8" imgW="1892300" imgH="5207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08413" y="3230563"/>
                        <a:ext cx="2682875" cy="74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46941336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Conducting a Statistical Study</a:t>
            </a:r>
            <a:endParaRPr lang="en-US" dirty="0"/>
          </a:p>
        </p:txBody>
      </p:sp>
      <p:sp>
        <p:nvSpPr>
          <p:cNvPr id="3" name="Content Placeholder 2"/>
          <p:cNvSpPr>
            <a:spLocks noGrp="1"/>
          </p:cNvSpPr>
          <p:nvPr>
            <p:ph idx="1"/>
          </p:nvPr>
        </p:nvSpPr>
        <p:spPr/>
        <p:txBody>
          <a:bodyPr/>
          <a:lstStyle/>
          <a:p>
            <a:pPr marL="0" indent="0">
              <a:buNone/>
            </a:pPr>
            <a:r>
              <a:rPr lang="en-US" dirty="0" smtClean="0"/>
              <a:t>2.  Analyze</a:t>
            </a:r>
          </a:p>
          <a:p>
            <a:pPr marL="0" indent="0">
              <a:buNone/>
            </a:pPr>
            <a:endParaRPr lang="en-US" dirty="0"/>
          </a:p>
          <a:p>
            <a:pPr marL="0" indent="0">
              <a:buNone/>
            </a:pPr>
            <a:r>
              <a:rPr lang="en-US" dirty="0" smtClean="0"/>
              <a:t>Next, we want to </a:t>
            </a:r>
            <a:r>
              <a:rPr lang="en-US" u="sng" dirty="0" smtClean="0"/>
              <a:t>analyze the data </a:t>
            </a:r>
            <a:r>
              <a:rPr lang="en-US" dirty="0" smtClean="0"/>
              <a:t>collected using appropriate graphing techniques and other statistical methods.</a:t>
            </a:r>
          </a:p>
          <a:p>
            <a:pPr marL="0" indent="0">
              <a:buNone/>
            </a:pPr>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20053324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bwMode="auto">
          <a:xfrm>
            <a:off x="727075" y="195263"/>
            <a:ext cx="7772400" cy="7096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fontScale="90000"/>
          </a:bodyPr>
          <a:lstStyle/>
          <a:p>
            <a:r>
              <a:rPr lang="en-US" altLang="en-US" smtClean="0"/>
              <a:t>Interpretation of Results</a:t>
            </a:r>
          </a:p>
        </p:txBody>
      </p:sp>
      <p:sp>
        <p:nvSpPr>
          <p:cNvPr id="6147" name="Rectangle 3"/>
          <p:cNvSpPr>
            <a:spLocks noGrp="1" noChangeArrowheads="1"/>
          </p:cNvSpPr>
          <p:nvPr>
            <p:ph type="body" idx="4294967295"/>
          </p:nvPr>
        </p:nvSpPr>
        <p:spPr bwMode="auto">
          <a:xfrm>
            <a:off x="877094" y="3505200"/>
            <a:ext cx="7462838" cy="1855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a:buFontTx/>
              <a:buNone/>
            </a:pPr>
            <a:r>
              <a:rPr lang="en-US" altLang="en-US" sz="3600" b="0" dirty="0" smtClean="0"/>
              <a:t>maximum usual value = </a:t>
            </a:r>
            <a:r>
              <a:rPr lang="en-US" altLang="en-US" sz="3600" b="0" i="1" dirty="0" smtClean="0"/>
              <a:t> </a:t>
            </a:r>
            <a:endParaRPr lang="en-US" altLang="en-US" sz="3600" b="0" i="1" dirty="0" smtClean="0">
              <a:latin typeface="Symbol" pitchFamily="18" charset="2"/>
            </a:endParaRPr>
          </a:p>
          <a:p>
            <a:pPr>
              <a:buFontTx/>
              <a:buNone/>
            </a:pPr>
            <a:r>
              <a:rPr lang="en-US" altLang="en-US" sz="3600" b="0" dirty="0" smtClean="0"/>
              <a:t>minimum usual value  = </a:t>
            </a:r>
            <a:r>
              <a:rPr lang="en-US" altLang="en-US" sz="3600" b="0" i="1" dirty="0" smtClean="0"/>
              <a:t> </a:t>
            </a:r>
            <a:endParaRPr lang="en-US" altLang="en-US" sz="3600" b="0" i="1" dirty="0" smtClean="0">
              <a:latin typeface="Symbol" pitchFamily="18" charset="2"/>
            </a:endParaRPr>
          </a:p>
        </p:txBody>
      </p:sp>
      <p:sp>
        <p:nvSpPr>
          <p:cNvPr id="6148" name="Text Box 4"/>
          <p:cNvSpPr txBox="1">
            <a:spLocks noChangeArrowheads="1"/>
          </p:cNvSpPr>
          <p:nvPr/>
        </p:nvSpPr>
        <p:spPr bwMode="auto">
          <a:xfrm>
            <a:off x="493713" y="1554163"/>
            <a:ext cx="82296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lnSpc>
                <a:spcPct val="90000"/>
              </a:lnSpc>
              <a:spcBef>
                <a:spcPct val="0"/>
              </a:spcBef>
              <a:spcAft>
                <a:spcPct val="0"/>
              </a:spcAft>
              <a:defRPr sz="2000" b="1">
                <a:solidFill>
                  <a:schemeClr val="tx1"/>
                </a:solidFill>
                <a:latin typeface="Arial" charset="0"/>
              </a:defRPr>
            </a:lvl6pPr>
            <a:lvl7pPr marL="2971800" indent="-228600" eaLnBrk="0" fontAlgn="base" hangingPunct="0">
              <a:lnSpc>
                <a:spcPct val="90000"/>
              </a:lnSpc>
              <a:spcBef>
                <a:spcPct val="0"/>
              </a:spcBef>
              <a:spcAft>
                <a:spcPct val="0"/>
              </a:spcAft>
              <a:defRPr sz="2000" b="1">
                <a:solidFill>
                  <a:schemeClr val="tx1"/>
                </a:solidFill>
                <a:latin typeface="Arial" charset="0"/>
              </a:defRPr>
            </a:lvl7pPr>
            <a:lvl8pPr marL="3429000" indent="-228600" eaLnBrk="0" fontAlgn="base" hangingPunct="0">
              <a:lnSpc>
                <a:spcPct val="90000"/>
              </a:lnSpc>
              <a:spcBef>
                <a:spcPct val="0"/>
              </a:spcBef>
              <a:spcAft>
                <a:spcPct val="0"/>
              </a:spcAft>
              <a:defRPr sz="2000" b="1">
                <a:solidFill>
                  <a:schemeClr val="tx1"/>
                </a:solidFill>
                <a:latin typeface="Arial" charset="0"/>
              </a:defRPr>
            </a:lvl8pPr>
            <a:lvl9pPr marL="3886200" indent="-228600" eaLnBrk="0" fontAlgn="base" hangingPunct="0">
              <a:lnSpc>
                <a:spcPct val="90000"/>
              </a:lnSpc>
              <a:spcBef>
                <a:spcPct val="0"/>
              </a:spcBef>
              <a:spcAft>
                <a:spcPct val="0"/>
              </a:spcAft>
              <a:defRPr sz="2000" b="1">
                <a:solidFill>
                  <a:schemeClr val="tx1"/>
                </a:solidFill>
                <a:latin typeface="Arial" charset="0"/>
              </a:defRPr>
            </a:lvl9pPr>
          </a:lstStyle>
          <a:p>
            <a:pPr>
              <a:spcBef>
                <a:spcPct val="50000"/>
              </a:spcBef>
            </a:pPr>
            <a:r>
              <a:rPr lang="en-US" altLang="en-US" sz="2800" b="0" dirty="0" smtClean="0"/>
              <a:t>To interpret the results of the mean, variance and standard deviation, we use the </a:t>
            </a:r>
            <a:r>
              <a:rPr lang="en-US" altLang="en-US" sz="2800" b="0" dirty="0"/>
              <a:t>range rule of </a:t>
            </a:r>
            <a:r>
              <a:rPr lang="en-US" altLang="en-US" sz="2800" b="0" dirty="0" smtClean="0"/>
              <a:t>thumb which  </a:t>
            </a:r>
            <a:r>
              <a:rPr lang="en-US" altLang="en-US" sz="2800" b="0" dirty="0"/>
              <a:t>suggests that values are unusual if they lie outside of these limits:</a:t>
            </a:r>
          </a:p>
        </p:txBody>
      </p:sp>
      <p:graphicFrame>
        <p:nvGraphicFramePr>
          <p:cNvPr id="6149" name="Object 2"/>
          <p:cNvGraphicFramePr>
            <a:graphicFrameLocks noChangeAspect="1"/>
          </p:cNvGraphicFramePr>
          <p:nvPr>
            <p:extLst>
              <p:ext uri="{D42A27DB-BD31-4B8C-83A1-F6EECF244321}">
                <p14:modId xmlns:p14="http://schemas.microsoft.com/office/powerpoint/2010/main" val="2548677352"/>
              </p:ext>
            </p:extLst>
          </p:nvPr>
        </p:nvGraphicFramePr>
        <p:xfrm>
          <a:off x="5715000" y="3657600"/>
          <a:ext cx="1093788" cy="403225"/>
        </p:xfrm>
        <a:graphic>
          <a:graphicData uri="http://schemas.openxmlformats.org/presentationml/2006/ole">
            <mc:AlternateContent xmlns:mc="http://schemas.openxmlformats.org/markup-compatibility/2006">
              <mc:Choice xmlns:v="urn:schemas-microsoft-com:vml" Requires="v">
                <p:oleObj spid="_x0000_s10249" name="Equation" r:id="rId4" imgW="1028700" imgH="381000" progId="Equation.DSMT4">
                  <p:embed/>
                </p:oleObj>
              </mc:Choice>
              <mc:Fallback>
                <p:oleObj name="Equation" r:id="rId4" imgW="1028700" imgH="3810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3657600"/>
                        <a:ext cx="1093788"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50" name="Object 3"/>
          <p:cNvGraphicFramePr>
            <a:graphicFrameLocks noChangeAspect="1"/>
          </p:cNvGraphicFramePr>
          <p:nvPr>
            <p:extLst>
              <p:ext uri="{D42A27DB-BD31-4B8C-83A1-F6EECF244321}">
                <p14:modId xmlns:p14="http://schemas.microsoft.com/office/powerpoint/2010/main" val="1660392362"/>
              </p:ext>
            </p:extLst>
          </p:nvPr>
        </p:nvGraphicFramePr>
        <p:xfrm>
          <a:off x="5638800" y="4267200"/>
          <a:ext cx="1093788" cy="403225"/>
        </p:xfrm>
        <a:graphic>
          <a:graphicData uri="http://schemas.openxmlformats.org/presentationml/2006/ole">
            <mc:AlternateContent xmlns:mc="http://schemas.openxmlformats.org/markup-compatibility/2006">
              <mc:Choice xmlns:v="urn:schemas-microsoft-com:vml" Requires="v">
                <p:oleObj spid="_x0000_s10250" name="Equation" r:id="rId6" imgW="1028700" imgH="381000" progId="Equation.DSMT4">
                  <p:embed/>
                </p:oleObj>
              </mc:Choice>
              <mc:Fallback>
                <p:oleObj name="Equation" r:id="rId6" imgW="1028700" imgH="3810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8800" y="4267200"/>
                        <a:ext cx="1093788"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2686608"/>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bwMode="auto">
          <a:xfrm>
            <a:off x="727075" y="195263"/>
            <a:ext cx="7772400" cy="7096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fontScale="90000"/>
          </a:bodyPr>
          <a:lstStyle/>
          <a:p>
            <a:r>
              <a:rPr lang="en-US" altLang="en-US" smtClean="0"/>
              <a:t>Example</a:t>
            </a:r>
          </a:p>
        </p:txBody>
      </p:sp>
      <p:sp>
        <p:nvSpPr>
          <p:cNvPr id="7171" name="Text Box 4"/>
          <p:cNvSpPr txBox="1">
            <a:spLocks noChangeArrowheads="1"/>
          </p:cNvSpPr>
          <p:nvPr/>
        </p:nvSpPr>
        <p:spPr bwMode="auto">
          <a:xfrm>
            <a:off x="493713" y="990600"/>
            <a:ext cx="82296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lnSpc>
                <a:spcPct val="90000"/>
              </a:lnSpc>
              <a:spcBef>
                <a:spcPct val="0"/>
              </a:spcBef>
              <a:spcAft>
                <a:spcPct val="0"/>
              </a:spcAft>
              <a:defRPr sz="2000" b="1">
                <a:solidFill>
                  <a:schemeClr val="tx1"/>
                </a:solidFill>
                <a:latin typeface="Arial" charset="0"/>
              </a:defRPr>
            </a:lvl6pPr>
            <a:lvl7pPr marL="2971800" indent="-228600" eaLnBrk="0" fontAlgn="base" hangingPunct="0">
              <a:lnSpc>
                <a:spcPct val="90000"/>
              </a:lnSpc>
              <a:spcBef>
                <a:spcPct val="0"/>
              </a:spcBef>
              <a:spcAft>
                <a:spcPct val="0"/>
              </a:spcAft>
              <a:defRPr sz="2000" b="1">
                <a:solidFill>
                  <a:schemeClr val="tx1"/>
                </a:solidFill>
                <a:latin typeface="Arial" charset="0"/>
              </a:defRPr>
            </a:lvl7pPr>
            <a:lvl8pPr marL="3429000" indent="-228600" eaLnBrk="0" fontAlgn="base" hangingPunct="0">
              <a:lnSpc>
                <a:spcPct val="90000"/>
              </a:lnSpc>
              <a:spcBef>
                <a:spcPct val="0"/>
              </a:spcBef>
              <a:spcAft>
                <a:spcPct val="0"/>
              </a:spcAft>
              <a:defRPr sz="2000" b="1">
                <a:solidFill>
                  <a:schemeClr val="tx1"/>
                </a:solidFill>
                <a:latin typeface="Arial" charset="0"/>
              </a:defRPr>
            </a:lvl8pPr>
            <a:lvl9pPr marL="3886200" indent="-228600" eaLnBrk="0" fontAlgn="base" hangingPunct="0">
              <a:lnSpc>
                <a:spcPct val="90000"/>
              </a:lnSpc>
              <a:spcBef>
                <a:spcPct val="0"/>
              </a:spcBef>
              <a:spcAft>
                <a:spcPct val="0"/>
              </a:spcAft>
              <a:defRPr sz="2000" b="1">
                <a:solidFill>
                  <a:schemeClr val="tx1"/>
                </a:solidFill>
                <a:latin typeface="Arial" charset="0"/>
              </a:defRPr>
            </a:lvl9pPr>
          </a:lstStyle>
          <a:p>
            <a:pPr>
              <a:spcBef>
                <a:spcPct val="50000"/>
              </a:spcBef>
            </a:pPr>
            <a:r>
              <a:rPr lang="en-US" altLang="en-US" sz="2400" b="0" dirty="0" smtClean="0"/>
              <a:t>Burger King </a:t>
            </a:r>
            <a:r>
              <a:rPr lang="en-US" altLang="en-US" sz="2400" b="0" dirty="0"/>
              <a:t>has a 95% recognition rate. </a:t>
            </a:r>
            <a:r>
              <a:rPr lang="en-US" altLang="en-US" sz="2400" b="0" dirty="0" smtClean="0"/>
              <a:t>12 individuals are randomly </a:t>
            </a:r>
            <a:r>
              <a:rPr lang="en-US" altLang="en-US" sz="2400" b="0" dirty="0"/>
              <a:t>selected </a:t>
            </a:r>
            <a:r>
              <a:rPr lang="en-US" altLang="en-US" sz="2400" b="0" dirty="0" smtClean="0"/>
              <a:t>to participate in a study of the individuals that recognize the Burger King logo.  For </a:t>
            </a:r>
            <a:r>
              <a:rPr lang="en-US" altLang="en-US" sz="2400" b="0" dirty="0"/>
              <a:t>such a group, find the mean and standard deviation.</a:t>
            </a:r>
          </a:p>
        </p:txBody>
      </p:sp>
      <p:graphicFrame>
        <p:nvGraphicFramePr>
          <p:cNvPr id="7172" name="Object 4"/>
          <p:cNvGraphicFramePr>
            <a:graphicFrameLocks noChangeAspect="1"/>
          </p:cNvGraphicFramePr>
          <p:nvPr>
            <p:extLst>
              <p:ext uri="{D42A27DB-BD31-4B8C-83A1-F6EECF244321}">
                <p14:modId xmlns:p14="http://schemas.microsoft.com/office/powerpoint/2010/main" val="3084421209"/>
              </p:ext>
            </p:extLst>
          </p:nvPr>
        </p:nvGraphicFramePr>
        <p:xfrm>
          <a:off x="762000" y="2971800"/>
          <a:ext cx="7397750" cy="1600200"/>
        </p:xfrm>
        <a:graphic>
          <a:graphicData uri="http://schemas.openxmlformats.org/presentationml/2006/ole">
            <mc:AlternateContent xmlns:mc="http://schemas.openxmlformats.org/markup-compatibility/2006">
              <mc:Choice xmlns:v="urn:schemas-microsoft-com:vml" Requires="v">
                <p:oleObj spid="_x0000_s11273" name="Equation" r:id="rId4" imgW="3581400" imgH="774700" progId="Equation.DSMT4">
                  <p:embed/>
                </p:oleObj>
              </mc:Choice>
              <mc:Fallback>
                <p:oleObj name="Equation" r:id="rId4" imgW="3581400" imgH="7747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971800"/>
                        <a:ext cx="7397750" cy="160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346034042"/>
              </p:ext>
            </p:extLst>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1274" name="Equation" r:id="rId6" imgW="114120" imgH="215640" progId="Equation.3">
                  <p:embed/>
                </p:oleObj>
              </mc:Choice>
              <mc:Fallback>
                <p:oleObj name="Equation" r:id="rId6" imgW="114120" imgH="215640" progId="Equation.3">
                  <p:embed/>
                  <p:pic>
                    <p:nvPicPr>
                      <p:cNvPr id="0" name=""/>
                      <p:cNvPicPr/>
                      <p:nvPr/>
                    </p:nvPicPr>
                    <p:blipFill>
                      <a:blip r:embed="rId7"/>
                      <a:stretch>
                        <a:fillRect/>
                      </a:stretch>
                    </p:blipFill>
                    <p:spPr>
                      <a:xfrm>
                        <a:off x="4514850" y="3321050"/>
                        <a:ext cx="114300" cy="215900"/>
                      </a:xfrm>
                      <a:prstGeom prst="rect">
                        <a:avLst/>
                      </a:prstGeom>
                    </p:spPr>
                  </p:pic>
                </p:oleObj>
              </mc:Fallback>
            </mc:AlternateContent>
          </a:graphicData>
        </a:graphic>
      </p:graphicFrame>
    </p:spTree>
    <p:extLst>
      <p:ext uri="{BB962C8B-B14F-4D97-AF65-F5344CB8AC3E}">
        <p14:creationId xmlns:p14="http://schemas.microsoft.com/office/powerpoint/2010/main" val="2487111609"/>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bwMode="auto">
          <a:xfrm>
            <a:off x="727075" y="195263"/>
            <a:ext cx="7772400" cy="7096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fontScale="90000"/>
          </a:bodyPr>
          <a:lstStyle/>
          <a:p>
            <a:r>
              <a:rPr lang="en-US" altLang="en-US" smtClean="0"/>
              <a:t>Example - continued</a:t>
            </a:r>
          </a:p>
        </p:txBody>
      </p:sp>
      <p:sp>
        <p:nvSpPr>
          <p:cNvPr id="8195" name="Text Box 4"/>
          <p:cNvSpPr txBox="1">
            <a:spLocks noChangeArrowheads="1"/>
          </p:cNvSpPr>
          <p:nvPr/>
        </p:nvSpPr>
        <p:spPr bwMode="auto">
          <a:xfrm>
            <a:off x="493713" y="990600"/>
            <a:ext cx="82296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lnSpc>
                <a:spcPct val="90000"/>
              </a:lnSpc>
              <a:spcBef>
                <a:spcPct val="0"/>
              </a:spcBef>
              <a:spcAft>
                <a:spcPct val="0"/>
              </a:spcAft>
              <a:defRPr sz="2000" b="1">
                <a:solidFill>
                  <a:schemeClr val="tx1"/>
                </a:solidFill>
                <a:latin typeface="Arial" charset="0"/>
              </a:defRPr>
            </a:lvl6pPr>
            <a:lvl7pPr marL="2971800" indent="-228600" eaLnBrk="0" fontAlgn="base" hangingPunct="0">
              <a:lnSpc>
                <a:spcPct val="90000"/>
              </a:lnSpc>
              <a:spcBef>
                <a:spcPct val="0"/>
              </a:spcBef>
              <a:spcAft>
                <a:spcPct val="0"/>
              </a:spcAft>
              <a:defRPr sz="2000" b="1">
                <a:solidFill>
                  <a:schemeClr val="tx1"/>
                </a:solidFill>
                <a:latin typeface="Arial" charset="0"/>
              </a:defRPr>
            </a:lvl7pPr>
            <a:lvl8pPr marL="3429000" indent="-228600" eaLnBrk="0" fontAlgn="base" hangingPunct="0">
              <a:lnSpc>
                <a:spcPct val="90000"/>
              </a:lnSpc>
              <a:spcBef>
                <a:spcPct val="0"/>
              </a:spcBef>
              <a:spcAft>
                <a:spcPct val="0"/>
              </a:spcAft>
              <a:defRPr sz="2000" b="1">
                <a:solidFill>
                  <a:schemeClr val="tx1"/>
                </a:solidFill>
                <a:latin typeface="Arial" charset="0"/>
              </a:defRPr>
            </a:lvl8pPr>
            <a:lvl9pPr marL="3886200" indent="-228600" eaLnBrk="0" fontAlgn="base" hangingPunct="0">
              <a:lnSpc>
                <a:spcPct val="90000"/>
              </a:lnSpc>
              <a:spcBef>
                <a:spcPct val="0"/>
              </a:spcBef>
              <a:spcAft>
                <a:spcPct val="0"/>
              </a:spcAft>
              <a:defRPr sz="2000" b="1">
                <a:solidFill>
                  <a:schemeClr val="tx1"/>
                </a:solidFill>
                <a:latin typeface="Arial" charset="0"/>
              </a:defRPr>
            </a:lvl9pPr>
          </a:lstStyle>
          <a:p>
            <a:pPr>
              <a:spcBef>
                <a:spcPct val="50000"/>
              </a:spcBef>
            </a:pPr>
            <a:r>
              <a:rPr lang="en-US" altLang="en-US" sz="2400" b="0" dirty="0"/>
              <a:t>Use the range rule of thumb to find the minimum and maximum usual number of people who would recognize </a:t>
            </a:r>
            <a:r>
              <a:rPr lang="en-US" altLang="en-US" sz="2400" b="0" dirty="0" smtClean="0"/>
              <a:t>the Burger King logo.</a:t>
            </a:r>
            <a:endParaRPr lang="en-US" altLang="en-US" sz="2400" b="0" dirty="0"/>
          </a:p>
          <a:p>
            <a:pPr>
              <a:spcBef>
                <a:spcPct val="50000"/>
              </a:spcBef>
            </a:pPr>
            <a:endParaRPr lang="en-US" altLang="en-US" sz="2400" b="0" dirty="0"/>
          </a:p>
          <a:p>
            <a:pPr>
              <a:spcBef>
                <a:spcPct val="50000"/>
              </a:spcBef>
            </a:pPr>
            <a:endParaRPr lang="en-US" altLang="en-US" sz="2400" b="0" dirty="0"/>
          </a:p>
          <a:p>
            <a:pPr>
              <a:spcBef>
                <a:spcPct val="50000"/>
              </a:spcBef>
            </a:pPr>
            <a:endParaRPr lang="en-US" altLang="en-US" sz="2400" b="0" dirty="0"/>
          </a:p>
          <a:p>
            <a:pPr>
              <a:spcBef>
                <a:spcPct val="50000"/>
              </a:spcBef>
            </a:pPr>
            <a:endParaRPr lang="en-US" altLang="en-US" sz="2400" b="0" dirty="0"/>
          </a:p>
          <a:p>
            <a:pPr>
              <a:spcBef>
                <a:spcPct val="50000"/>
              </a:spcBef>
            </a:pPr>
            <a:endParaRPr lang="en-US" altLang="en-US" sz="2400" b="0" dirty="0"/>
          </a:p>
          <a:p>
            <a:pPr>
              <a:spcBef>
                <a:spcPct val="50000"/>
              </a:spcBef>
            </a:pPr>
            <a:r>
              <a:rPr lang="en-US" altLang="en-US" sz="2400" b="0" dirty="0"/>
              <a:t>If a particular group of 12 people had all 12 recognize the </a:t>
            </a:r>
            <a:r>
              <a:rPr lang="en-US" altLang="en-US" sz="2400" b="0" dirty="0" smtClean="0"/>
              <a:t>Burger King logo, </a:t>
            </a:r>
            <a:r>
              <a:rPr lang="en-US" altLang="en-US" sz="2400" b="0" dirty="0"/>
              <a:t>that would </a:t>
            </a:r>
            <a:r>
              <a:rPr lang="en-US" altLang="en-US" sz="2400" i="1" dirty="0"/>
              <a:t>not</a:t>
            </a:r>
            <a:r>
              <a:rPr lang="en-US" altLang="en-US" sz="2400" b="0" dirty="0"/>
              <a:t> be </a:t>
            </a:r>
            <a:r>
              <a:rPr lang="en-US" altLang="en-US" sz="2400" b="0" dirty="0" smtClean="0"/>
              <a:t>unusual because 12 falls within the 9.8-13 range.</a:t>
            </a:r>
            <a:endParaRPr lang="en-US" altLang="en-US" sz="2400" b="0" dirty="0"/>
          </a:p>
        </p:txBody>
      </p:sp>
      <p:graphicFrame>
        <p:nvGraphicFramePr>
          <p:cNvPr id="8196" name="Object 4"/>
          <p:cNvGraphicFramePr>
            <a:graphicFrameLocks noChangeAspect="1"/>
          </p:cNvGraphicFramePr>
          <p:nvPr/>
        </p:nvGraphicFramePr>
        <p:xfrm>
          <a:off x="1447800" y="2514600"/>
          <a:ext cx="5057775" cy="1676400"/>
        </p:xfrm>
        <a:graphic>
          <a:graphicData uri="http://schemas.openxmlformats.org/presentationml/2006/ole">
            <mc:AlternateContent xmlns:mc="http://schemas.openxmlformats.org/markup-compatibility/2006">
              <mc:Choice xmlns:v="urn:schemas-microsoft-com:vml" Requires="v">
                <p:oleObj spid="_x0000_s12294" name="Equation" r:id="rId4" imgW="2184400" imgH="723900" progId="Equation.DSMT4">
                  <p:embed/>
                </p:oleObj>
              </mc:Choice>
              <mc:Fallback>
                <p:oleObj name="Equation" r:id="rId4" imgW="2184400" imgH="7239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2514600"/>
                        <a:ext cx="5057775" cy="167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71305555"/>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bwMode="auto">
          <a:xfrm>
            <a:off x="785813" y="190500"/>
            <a:ext cx="7810500" cy="7429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fontScale="90000"/>
          </a:bodyPr>
          <a:lstStyle/>
          <a:p>
            <a:r>
              <a:rPr lang="en-US" altLang="en-US" smtClean="0"/>
              <a:t>Central Limit Theorem</a:t>
            </a:r>
          </a:p>
        </p:txBody>
      </p:sp>
      <p:sp>
        <p:nvSpPr>
          <p:cNvPr id="10243" name="Rectangle 3"/>
          <p:cNvSpPr>
            <a:spLocks noChangeArrowheads="1"/>
          </p:cNvSpPr>
          <p:nvPr/>
        </p:nvSpPr>
        <p:spPr bwMode="auto">
          <a:xfrm>
            <a:off x="1274763" y="6135688"/>
            <a:ext cx="398462"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itchFamily="34" charset="0"/>
              </a:defRPr>
            </a:lvl1pPr>
            <a:lvl2pPr marL="742950" indent="-285750">
              <a:defRPr sz="2000" b="1">
                <a:solidFill>
                  <a:schemeClr val="tx1"/>
                </a:solidFill>
                <a:latin typeface="Arial" pitchFamily="34" charset="0"/>
              </a:defRPr>
            </a:lvl2pPr>
            <a:lvl3pPr marL="1143000" indent="-228600">
              <a:defRPr sz="2000" b="1">
                <a:solidFill>
                  <a:schemeClr val="tx1"/>
                </a:solidFill>
                <a:latin typeface="Arial" pitchFamily="34" charset="0"/>
              </a:defRPr>
            </a:lvl3pPr>
            <a:lvl4pPr marL="1600200" indent="-228600">
              <a:defRPr sz="2000" b="1">
                <a:solidFill>
                  <a:schemeClr val="tx1"/>
                </a:solidFill>
                <a:latin typeface="Arial" pitchFamily="34" charset="0"/>
              </a:defRPr>
            </a:lvl4pPr>
            <a:lvl5pPr marL="2057400" indent="-228600">
              <a:defRPr sz="2000" b="1">
                <a:solidFill>
                  <a:schemeClr val="tx1"/>
                </a:solidFill>
                <a:latin typeface="Arial" pitchFamily="34" charset="0"/>
              </a:defRPr>
            </a:lvl5pPr>
            <a:lvl6pPr marL="2514600" indent="-228600" eaLnBrk="0" fontAlgn="base" hangingPunct="0">
              <a:lnSpc>
                <a:spcPct val="90000"/>
              </a:lnSpc>
              <a:spcBef>
                <a:spcPct val="0"/>
              </a:spcBef>
              <a:spcAft>
                <a:spcPct val="0"/>
              </a:spcAft>
              <a:defRPr sz="2000" b="1">
                <a:solidFill>
                  <a:schemeClr val="tx1"/>
                </a:solidFill>
                <a:latin typeface="Arial" pitchFamily="34" charset="0"/>
              </a:defRPr>
            </a:lvl6pPr>
            <a:lvl7pPr marL="2971800" indent="-228600" eaLnBrk="0" fontAlgn="base" hangingPunct="0">
              <a:lnSpc>
                <a:spcPct val="90000"/>
              </a:lnSpc>
              <a:spcBef>
                <a:spcPct val="0"/>
              </a:spcBef>
              <a:spcAft>
                <a:spcPct val="0"/>
              </a:spcAft>
              <a:defRPr sz="2000" b="1">
                <a:solidFill>
                  <a:schemeClr val="tx1"/>
                </a:solidFill>
                <a:latin typeface="Arial" pitchFamily="34" charset="0"/>
              </a:defRPr>
            </a:lvl7pPr>
            <a:lvl8pPr marL="3429000" indent="-228600" eaLnBrk="0" fontAlgn="base" hangingPunct="0">
              <a:lnSpc>
                <a:spcPct val="90000"/>
              </a:lnSpc>
              <a:spcBef>
                <a:spcPct val="0"/>
              </a:spcBef>
              <a:spcAft>
                <a:spcPct val="0"/>
              </a:spcAft>
              <a:defRPr sz="2000" b="1">
                <a:solidFill>
                  <a:schemeClr val="tx1"/>
                </a:solidFill>
                <a:latin typeface="Arial" pitchFamily="34" charset="0"/>
              </a:defRPr>
            </a:lvl8pPr>
            <a:lvl9pPr marL="3886200" indent="-228600" eaLnBrk="0" fontAlgn="base" hangingPunct="0">
              <a:lnSpc>
                <a:spcPct val="90000"/>
              </a:lnSpc>
              <a:spcBef>
                <a:spcPct val="0"/>
              </a:spcBef>
              <a:spcAft>
                <a:spcPct val="0"/>
              </a:spcAft>
              <a:defRPr sz="2000" b="1">
                <a:solidFill>
                  <a:schemeClr val="tx1"/>
                </a:solidFill>
                <a:latin typeface="Arial" pitchFamily="34" charset="0"/>
              </a:defRPr>
            </a:lvl9pPr>
          </a:lstStyle>
          <a:p>
            <a:pPr>
              <a:lnSpc>
                <a:spcPct val="95000"/>
              </a:lnSpc>
              <a:spcBef>
                <a:spcPct val="25000"/>
              </a:spcBef>
              <a:spcAft>
                <a:spcPct val="25000"/>
              </a:spcAft>
            </a:pPr>
            <a:r>
              <a:rPr lang="en-US" altLang="en-US" sz="3200" b="0"/>
              <a:t> </a:t>
            </a:r>
            <a:r>
              <a:rPr lang="en-US" altLang="en-US" sz="3200" b="0" i="1">
                <a:latin typeface="Times New Roman" pitchFamily="18" charset="0"/>
              </a:rPr>
              <a:t> </a:t>
            </a:r>
          </a:p>
        </p:txBody>
      </p:sp>
      <p:sp>
        <p:nvSpPr>
          <p:cNvPr id="10244" name="Rectangle 4"/>
          <p:cNvSpPr>
            <a:spLocks noGrp="1" noChangeArrowheads="1"/>
          </p:cNvSpPr>
          <p:nvPr>
            <p:ph type="body" idx="4294967295"/>
          </p:nvPr>
        </p:nvSpPr>
        <p:spPr bwMode="auto">
          <a:xfrm>
            <a:off x="476250" y="2224088"/>
            <a:ext cx="83566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a:lnSpc>
                <a:spcPct val="95000"/>
              </a:lnSpc>
              <a:spcBef>
                <a:spcPct val="35000"/>
              </a:spcBef>
              <a:buFont typeface="Wingdings" pitchFamily="2" charset="2"/>
              <a:buNone/>
            </a:pPr>
            <a:r>
              <a:rPr lang="en-US" altLang="en-US" b="0" smtClean="0"/>
              <a:t>1. The random variable </a:t>
            </a:r>
            <a:r>
              <a:rPr lang="en-US" altLang="en-US" b="0" i="1" smtClean="0"/>
              <a:t>x</a:t>
            </a:r>
            <a:r>
              <a:rPr lang="en-US" altLang="en-US" b="0" smtClean="0"/>
              <a:t> has a distribution (which may or may not be normal) with mean </a:t>
            </a:r>
            <a:r>
              <a:rPr lang="el-GR" altLang="en-US" b="0" i="1" smtClean="0"/>
              <a:t>μ</a:t>
            </a:r>
            <a:r>
              <a:rPr lang="en-US" altLang="en-US" b="0" smtClean="0"/>
              <a:t> and standard deviation </a:t>
            </a:r>
            <a:r>
              <a:rPr lang="el-GR" altLang="en-US" b="0" i="1" smtClean="0"/>
              <a:t>σ</a:t>
            </a:r>
            <a:r>
              <a:rPr lang="en-US" altLang="en-US" b="0" smtClean="0"/>
              <a:t>.</a:t>
            </a:r>
          </a:p>
          <a:p>
            <a:pPr>
              <a:lnSpc>
                <a:spcPct val="95000"/>
              </a:lnSpc>
              <a:spcBef>
                <a:spcPct val="35000"/>
              </a:spcBef>
              <a:spcAft>
                <a:spcPct val="30000"/>
              </a:spcAft>
              <a:buFont typeface="Wingdings" pitchFamily="2" charset="2"/>
              <a:buNone/>
            </a:pPr>
            <a:r>
              <a:rPr lang="en-US" altLang="en-US" b="0" smtClean="0"/>
              <a:t>2. Simple random samples all of size </a:t>
            </a:r>
            <a:r>
              <a:rPr lang="en-US" altLang="en-US" b="0" i="1" smtClean="0"/>
              <a:t>n</a:t>
            </a:r>
            <a:r>
              <a:rPr lang="en-US" altLang="en-US" b="0" smtClean="0"/>
              <a:t> are selected from the population.  (The samples are selected so that all possible samples of the same size </a:t>
            </a:r>
            <a:r>
              <a:rPr lang="en-US" altLang="en-US" b="0" i="1" smtClean="0"/>
              <a:t>n</a:t>
            </a:r>
            <a:r>
              <a:rPr lang="en-US" altLang="en-US" b="0" smtClean="0"/>
              <a:t> have the same chance of being selected.)</a:t>
            </a:r>
          </a:p>
          <a:p>
            <a:pPr>
              <a:lnSpc>
                <a:spcPct val="95000"/>
              </a:lnSpc>
              <a:spcBef>
                <a:spcPct val="50000"/>
              </a:spcBef>
              <a:spcAft>
                <a:spcPct val="30000"/>
              </a:spcAft>
              <a:buFont typeface="Wingdings" pitchFamily="2" charset="2"/>
              <a:buNone/>
            </a:pPr>
            <a:endParaRPr lang="en-US" altLang="en-US" b="0" smtClean="0"/>
          </a:p>
        </p:txBody>
      </p:sp>
      <p:sp>
        <p:nvSpPr>
          <p:cNvPr id="10245" name="Rectangle 5"/>
          <p:cNvSpPr>
            <a:spLocks noChangeArrowheads="1"/>
          </p:cNvSpPr>
          <p:nvPr/>
        </p:nvSpPr>
        <p:spPr bwMode="auto">
          <a:xfrm>
            <a:off x="341313" y="1417638"/>
            <a:ext cx="8304134"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itchFamily="34" charset="0"/>
              </a:defRPr>
            </a:lvl1pPr>
            <a:lvl2pPr marL="742950" indent="-285750">
              <a:defRPr sz="2000" b="1">
                <a:solidFill>
                  <a:schemeClr val="tx1"/>
                </a:solidFill>
                <a:latin typeface="Arial" pitchFamily="34" charset="0"/>
              </a:defRPr>
            </a:lvl2pPr>
            <a:lvl3pPr marL="1143000" indent="-228600">
              <a:defRPr sz="2000" b="1">
                <a:solidFill>
                  <a:schemeClr val="tx1"/>
                </a:solidFill>
                <a:latin typeface="Arial" pitchFamily="34" charset="0"/>
              </a:defRPr>
            </a:lvl3pPr>
            <a:lvl4pPr marL="1600200" indent="-228600">
              <a:defRPr sz="2000" b="1">
                <a:solidFill>
                  <a:schemeClr val="tx1"/>
                </a:solidFill>
                <a:latin typeface="Arial" pitchFamily="34" charset="0"/>
              </a:defRPr>
            </a:lvl4pPr>
            <a:lvl5pPr marL="2057400" indent="-228600">
              <a:defRPr sz="2000" b="1">
                <a:solidFill>
                  <a:schemeClr val="tx1"/>
                </a:solidFill>
                <a:latin typeface="Arial" pitchFamily="34" charset="0"/>
              </a:defRPr>
            </a:lvl5pPr>
            <a:lvl6pPr marL="2514600" indent="-228600" eaLnBrk="0" fontAlgn="base" hangingPunct="0">
              <a:lnSpc>
                <a:spcPct val="90000"/>
              </a:lnSpc>
              <a:spcBef>
                <a:spcPct val="0"/>
              </a:spcBef>
              <a:spcAft>
                <a:spcPct val="0"/>
              </a:spcAft>
              <a:defRPr sz="2000" b="1">
                <a:solidFill>
                  <a:schemeClr val="tx1"/>
                </a:solidFill>
                <a:latin typeface="Arial" pitchFamily="34" charset="0"/>
              </a:defRPr>
            </a:lvl6pPr>
            <a:lvl7pPr marL="2971800" indent="-228600" eaLnBrk="0" fontAlgn="base" hangingPunct="0">
              <a:lnSpc>
                <a:spcPct val="90000"/>
              </a:lnSpc>
              <a:spcBef>
                <a:spcPct val="0"/>
              </a:spcBef>
              <a:spcAft>
                <a:spcPct val="0"/>
              </a:spcAft>
              <a:defRPr sz="2000" b="1">
                <a:solidFill>
                  <a:schemeClr val="tx1"/>
                </a:solidFill>
                <a:latin typeface="Arial" pitchFamily="34" charset="0"/>
              </a:defRPr>
            </a:lvl7pPr>
            <a:lvl8pPr marL="3429000" indent="-228600" eaLnBrk="0" fontAlgn="base" hangingPunct="0">
              <a:lnSpc>
                <a:spcPct val="90000"/>
              </a:lnSpc>
              <a:spcBef>
                <a:spcPct val="0"/>
              </a:spcBef>
              <a:spcAft>
                <a:spcPct val="0"/>
              </a:spcAft>
              <a:defRPr sz="2000" b="1">
                <a:solidFill>
                  <a:schemeClr val="tx1"/>
                </a:solidFill>
                <a:latin typeface="Arial" pitchFamily="34" charset="0"/>
              </a:defRPr>
            </a:lvl8pPr>
            <a:lvl9pPr marL="3886200" indent="-228600" eaLnBrk="0" fontAlgn="base" hangingPunct="0">
              <a:lnSpc>
                <a:spcPct val="90000"/>
              </a:lnSpc>
              <a:spcBef>
                <a:spcPct val="0"/>
              </a:spcBef>
              <a:spcAft>
                <a:spcPct val="0"/>
              </a:spcAft>
              <a:defRPr sz="2000" b="1">
                <a:solidFill>
                  <a:schemeClr val="tx1"/>
                </a:solidFill>
                <a:latin typeface="Arial" pitchFamily="34" charset="0"/>
              </a:defRPr>
            </a:lvl9pPr>
          </a:lstStyle>
          <a:p>
            <a:r>
              <a:rPr lang="en-US" altLang="en-US" sz="3200" b="0" dirty="0" smtClean="0"/>
              <a:t>Characteristics of the Central Limit Theorem:</a:t>
            </a:r>
            <a:endParaRPr lang="en-US" altLang="en-US" sz="3200" b="0" dirty="0"/>
          </a:p>
        </p:txBody>
      </p:sp>
    </p:spTree>
    <p:extLst>
      <p:ext uri="{BB962C8B-B14F-4D97-AF65-F5344CB8AC3E}">
        <p14:creationId xmlns:p14="http://schemas.microsoft.com/office/powerpoint/2010/main" val="3370596433"/>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3"/>
          <p:cNvSpPr>
            <a:spLocks noChangeArrowheads="1"/>
          </p:cNvSpPr>
          <p:nvPr/>
        </p:nvSpPr>
        <p:spPr bwMode="auto">
          <a:xfrm>
            <a:off x="711200" y="1901825"/>
            <a:ext cx="81534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454025" indent="-454025">
              <a:defRPr sz="2000" b="1">
                <a:solidFill>
                  <a:schemeClr val="tx1"/>
                </a:solidFill>
                <a:latin typeface="Arial" pitchFamily="34" charset="0"/>
              </a:defRPr>
            </a:lvl1pPr>
            <a:lvl2pPr marL="742950" indent="-285750">
              <a:defRPr sz="2000" b="1">
                <a:solidFill>
                  <a:schemeClr val="tx1"/>
                </a:solidFill>
                <a:latin typeface="Arial" pitchFamily="34" charset="0"/>
              </a:defRPr>
            </a:lvl2pPr>
            <a:lvl3pPr marL="1143000" indent="-228600">
              <a:defRPr sz="2000" b="1">
                <a:solidFill>
                  <a:schemeClr val="tx1"/>
                </a:solidFill>
                <a:latin typeface="Arial" pitchFamily="34" charset="0"/>
              </a:defRPr>
            </a:lvl3pPr>
            <a:lvl4pPr marL="1600200" indent="-228600">
              <a:defRPr sz="2000" b="1">
                <a:solidFill>
                  <a:schemeClr val="tx1"/>
                </a:solidFill>
                <a:latin typeface="Arial" pitchFamily="34" charset="0"/>
              </a:defRPr>
            </a:lvl4pPr>
            <a:lvl5pPr marL="2057400" indent="-228600">
              <a:defRPr sz="2000" b="1">
                <a:solidFill>
                  <a:schemeClr val="tx1"/>
                </a:solidFill>
                <a:latin typeface="Arial" pitchFamily="34" charset="0"/>
              </a:defRPr>
            </a:lvl5pPr>
            <a:lvl6pPr marL="2514600" indent="-228600" eaLnBrk="0" fontAlgn="base" hangingPunct="0">
              <a:lnSpc>
                <a:spcPct val="90000"/>
              </a:lnSpc>
              <a:spcBef>
                <a:spcPct val="0"/>
              </a:spcBef>
              <a:spcAft>
                <a:spcPct val="0"/>
              </a:spcAft>
              <a:defRPr sz="2000" b="1">
                <a:solidFill>
                  <a:schemeClr val="tx1"/>
                </a:solidFill>
                <a:latin typeface="Arial" pitchFamily="34" charset="0"/>
              </a:defRPr>
            </a:lvl6pPr>
            <a:lvl7pPr marL="2971800" indent="-228600" eaLnBrk="0" fontAlgn="base" hangingPunct="0">
              <a:lnSpc>
                <a:spcPct val="90000"/>
              </a:lnSpc>
              <a:spcBef>
                <a:spcPct val="0"/>
              </a:spcBef>
              <a:spcAft>
                <a:spcPct val="0"/>
              </a:spcAft>
              <a:defRPr sz="2000" b="1">
                <a:solidFill>
                  <a:schemeClr val="tx1"/>
                </a:solidFill>
                <a:latin typeface="Arial" pitchFamily="34" charset="0"/>
              </a:defRPr>
            </a:lvl7pPr>
            <a:lvl8pPr marL="3429000" indent="-228600" eaLnBrk="0" fontAlgn="base" hangingPunct="0">
              <a:lnSpc>
                <a:spcPct val="90000"/>
              </a:lnSpc>
              <a:spcBef>
                <a:spcPct val="0"/>
              </a:spcBef>
              <a:spcAft>
                <a:spcPct val="0"/>
              </a:spcAft>
              <a:defRPr sz="2000" b="1">
                <a:solidFill>
                  <a:schemeClr val="tx1"/>
                </a:solidFill>
                <a:latin typeface="Arial" pitchFamily="34" charset="0"/>
              </a:defRPr>
            </a:lvl8pPr>
            <a:lvl9pPr marL="3886200" indent="-228600" eaLnBrk="0" fontAlgn="base" hangingPunct="0">
              <a:lnSpc>
                <a:spcPct val="90000"/>
              </a:lnSpc>
              <a:spcBef>
                <a:spcPct val="0"/>
              </a:spcBef>
              <a:spcAft>
                <a:spcPct val="0"/>
              </a:spcAft>
              <a:defRPr sz="2000" b="1">
                <a:solidFill>
                  <a:schemeClr val="tx1"/>
                </a:solidFill>
                <a:latin typeface="Arial" pitchFamily="34" charset="0"/>
              </a:defRPr>
            </a:lvl9pPr>
          </a:lstStyle>
          <a:p>
            <a:pPr>
              <a:spcBef>
                <a:spcPct val="30000"/>
              </a:spcBef>
              <a:spcAft>
                <a:spcPct val="30000"/>
              </a:spcAft>
            </a:pPr>
            <a:r>
              <a:rPr lang="en-US" altLang="en-US" sz="2800" b="0" dirty="0"/>
              <a:t>1. The distribution of sample </a:t>
            </a:r>
            <a:r>
              <a:rPr lang="en-US" altLang="en-US" sz="2800" b="0" i="1" dirty="0"/>
              <a:t>   </a:t>
            </a:r>
            <a:r>
              <a:rPr lang="en-US" altLang="en-US" sz="2800" b="0" dirty="0"/>
              <a:t>will, as the sample size increases, approach a normal distribution.</a:t>
            </a:r>
          </a:p>
          <a:p>
            <a:pPr>
              <a:spcBef>
                <a:spcPct val="30000"/>
              </a:spcBef>
              <a:spcAft>
                <a:spcPct val="30000"/>
              </a:spcAft>
            </a:pPr>
            <a:r>
              <a:rPr lang="en-US" altLang="en-US" sz="2800" b="0" dirty="0"/>
              <a:t>2. The mean of the sample means is the  population mean   .</a:t>
            </a:r>
          </a:p>
          <a:p>
            <a:pPr>
              <a:spcBef>
                <a:spcPct val="30000"/>
              </a:spcBef>
              <a:spcAft>
                <a:spcPct val="30000"/>
              </a:spcAft>
            </a:pPr>
            <a:r>
              <a:rPr lang="en-US" altLang="en-US" sz="2800" b="0" dirty="0"/>
              <a:t>3. The standard deviation of all sample means</a:t>
            </a:r>
            <a:br>
              <a:rPr lang="en-US" altLang="en-US" sz="2800" b="0" dirty="0"/>
            </a:br>
            <a:r>
              <a:rPr lang="en-US" altLang="en-US" sz="500" b="0" dirty="0"/>
              <a:t/>
            </a:r>
            <a:br>
              <a:rPr lang="en-US" altLang="en-US" sz="500" b="0" dirty="0"/>
            </a:br>
            <a:r>
              <a:rPr lang="en-US" altLang="en-US" sz="2800" b="0" dirty="0"/>
              <a:t>is            .</a:t>
            </a:r>
          </a:p>
        </p:txBody>
      </p:sp>
      <p:sp>
        <p:nvSpPr>
          <p:cNvPr id="1030" name="Rectangle 4"/>
          <p:cNvSpPr>
            <a:spLocks noChangeArrowheads="1"/>
          </p:cNvSpPr>
          <p:nvPr/>
        </p:nvSpPr>
        <p:spPr bwMode="auto">
          <a:xfrm>
            <a:off x="1681163" y="6170613"/>
            <a:ext cx="395287"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itchFamily="34" charset="0"/>
              </a:defRPr>
            </a:lvl1pPr>
            <a:lvl2pPr marL="742950" indent="-285750">
              <a:defRPr sz="2000" b="1">
                <a:solidFill>
                  <a:schemeClr val="tx1"/>
                </a:solidFill>
                <a:latin typeface="Arial" pitchFamily="34" charset="0"/>
              </a:defRPr>
            </a:lvl2pPr>
            <a:lvl3pPr marL="1143000" indent="-228600">
              <a:defRPr sz="2000" b="1">
                <a:solidFill>
                  <a:schemeClr val="tx1"/>
                </a:solidFill>
                <a:latin typeface="Arial" pitchFamily="34" charset="0"/>
              </a:defRPr>
            </a:lvl3pPr>
            <a:lvl4pPr marL="1600200" indent="-228600">
              <a:defRPr sz="2000" b="1">
                <a:solidFill>
                  <a:schemeClr val="tx1"/>
                </a:solidFill>
                <a:latin typeface="Arial" pitchFamily="34" charset="0"/>
              </a:defRPr>
            </a:lvl4pPr>
            <a:lvl5pPr marL="2057400" indent="-228600">
              <a:defRPr sz="2000" b="1">
                <a:solidFill>
                  <a:schemeClr val="tx1"/>
                </a:solidFill>
                <a:latin typeface="Arial" pitchFamily="34" charset="0"/>
              </a:defRPr>
            </a:lvl5pPr>
            <a:lvl6pPr marL="2514600" indent="-228600" eaLnBrk="0" fontAlgn="base" hangingPunct="0">
              <a:lnSpc>
                <a:spcPct val="90000"/>
              </a:lnSpc>
              <a:spcBef>
                <a:spcPct val="0"/>
              </a:spcBef>
              <a:spcAft>
                <a:spcPct val="0"/>
              </a:spcAft>
              <a:defRPr sz="2000" b="1">
                <a:solidFill>
                  <a:schemeClr val="tx1"/>
                </a:solidFill>
                <a:latin typeface="Arial" pitchFamily="34" charset="0"/>
              </a:defRPr>
            </a:lvl6pPr>
            <a:lvl7pPr marL="2971800" indent="-228600" eaLnBrk="0" fontAlgn="base" hangingPunct="0">
              <a:lnSpc>
                <a:spcPct val="90000"/>
              </a:lnSpc>
              <a:spcBef>
                <a:spcPct val="0"/>
              </a:spcBef>
              <a:spcAft>
                <a:spcPct val="0"/>
              </a:spcAft>
              <a:defRPr sz="2000" b="1">
                <a:solidFill>
                  <a:schemeClr val="tx1"/>
                </a:solidFill>
                <a:latin typeface="Arial" pitchFamily="34" charset="0"/>
              </a:defRPr>
            </a:lvl7pPr>
            <a:lvl8pPr marL="3429000" indent="-228600" eaLnBrk="0" fontAlgn="base" hangingPunct="0">
              <a:lnSpc>
                <a:spcPct val="90000"/>
              </a:lnSpc>
              <a:spcBef>
                <a:spcPct val="0"/>
              </a:spcBef>
              <a:spcAft>
                <a:spcPct val="0"/>
              </a:spcAft>
              <a:defRPr sz="2000" b="1">
                <a:solidFill>
                  <a:schemeClr val="tx1"/>
                </a:solidFill>
                <a:latin typeface="Arial" pitchFamily="34" charset="0"/>
              </a:defRPr>
            </a:lvl8pPr>
            <a:lvl9pPr marL="3886200" indent="-228600" eaLnBrk="0" fontAlgn="base" hangingPunct="0">
              <a:lnSpc>
                <a:spcPct val="90000"/>
              </a:lnSpc>
              <a:spcBef>
                <a:spcPct val="0"/>
              </a:spcBef>
              <a:spcAft>
                <a:spcPct val="0"/>
              </a:spcAft>
              <a:defRPr sz="2000" b="1">
                <a:solidFill>
                  <a:schemeClr val="tx1"/>
                </a:solidFill>
                <a:latin typeface="Arial" pitchFamily="34" charset="0"/>
              </a:defRPr>
            </a:lvl9pPr>
          </a:lstStyle>
          <a:p>
            <a:pPr>
              <a:lnSpc>
                <a:spcPct val="95000"/>
              </a:lnSpc>
              <a:spcBef>
                <a:spcPct val="25000"/>
              </a:spcBef>
              <a:spcAft>
                <a:spcPct val="25000"/>
              </a:spcAft>
            </a:pPr>
            <a:r>
              <a:rPr lang="en-US" altLang="en-US" sz="3200"/>
              <a:t> </a:t>
            </a:r>
            <a:r>
              <a:rPr lang="en-US" altLang="en-US" sz="3200" b="0" i="1">
                <a:latin typeface="Times New Roman" pitchFamily="18" charset="0"/>
              </a:rPr>
              <a:t> </a:t>
            </a:r>
          </a:p>
        </p:txBody>
      </p:sp>
      <p:sp>
        <p:nvSpPr>
          <p:cNvPr id="1032" name="Rectangle 9"/>
          <p:cNvSpPr>
            <a:spLocks noChangeArrowheads="1"/>
          </p:cNvSpPr>
          <p:nvPr/>
        </p:nvSpPr>
        <p:spPr bwMode="auto">
          <a:xfrm>
            <a:off x="647700" y="203200"/>
            <a:ext cx="7810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sz="2000" b="1">
                <a:solidFill>
                  <a:schemeClr val="tx1"/>
                </a:solidFill>
                <a:latin typeface="Arial" pitchFamily="34" charset="0"/>
              </a:defRPr>
            </a:lvl1pPr>
            <a:lvl2pPr marL="742950" indent="-285750">
              <a:defRPr sz="2000" b="1">
                <a:solidFill>
                  <a:schemeClr val="tx1"/>
                </a:solidFill>
                <a:latin typeface="Arial" pitchFamily="34" charset="0"/>
              </a:defRPr>
            </a:lvl2pPr>
            <a:lvl3pPr marL="1143000" indent="-228600">
              <a:defRPr sz="2000" b="1">
                <a:solidFill>
                  <a:schemeClr val="tx1"/>
                </a:solidFill>
                <a:latin typeface="Arial" pitchFamily="34" charset="0"/>
              </a:defRPr>
            </a:lvl3pPr>
            <a:lvl4pPr marL="1600200" indent="-228600">
              <a:defRPr sz="2000" b="1">
                <a:solidFill>
                  <a:schemeClr val="tx1"/>
                </a:solidFill>
                <a:latin typeface="Arial" pitchFamily="34" charset="0"/>
              </a:defRPr>
            </a:lvl4pPr>
            <a:lvl5pPr marL="2057400" indent="-228600">
              <a:defRPr sz="2000" b="1">
                <a:solidFill>
                  <a:schemeClr val="tx1"/>
                </a:solidFill>
                <a:latin typeface="Arial" pitchFamily="34" charset="0"/>
              </a:defRPr>
            </a:lvl5pPr>
            <a:lvl6pPr marL="2514600" indent="-228600" eaLnBrk="0" fontAlgn="base" hangingPunct="0">
              <a:lnSpc>
                <a:spcPct val="90000"/>
              </a:lnSpc>
              <a:spcBef>
                <a:spcPct val="0"/>
              </a:spcBef>
              <a:spcAft>
                <a:spcPct val="0"/>
              </a:spcAft>
              <a:defRPr sz="2000" b="1">
                <a:solidFill>
                  <a:schemeClr val="tx1"/>
                </a:solidFill>
                <a:latin typeface="Arial" pitchFamily="34" charset="0"/>
              </a:defRPr>
            </a:lvl6pPr>
            <a:lvl7pPr marL="2971800" indent="-228600" eaLnBrk="0" fontAlgn="base" hangingPunct="0">
              <a:lnSpc>
                <a:spcPct val="90000"/>
              </a:lnSpc>
              <a:spcBef>
                <a:spcPct val="0"/>
              </a:spcBef>
              <a:spcAft>
                <a:spcPct val="0"/>
              </a:spcAft>
              <a:defRPr sz="2000" b="1">
                <a:solidFill>
                  <a:schemeClr val="tx1"/>
                </a:solidFill>
                <a:latin typeface="Arial" pitchFamily="34" charset="0"/>
              </a:defRPr>
            </a:lvl7pPr>
            <a:lvl8pPr marL="3429000" indent="-228600" eaLnBrk="0" fontAlgn="base" hangingPunct="0">
              <a:lnSpc>
                <a:spcPct val="90000"/>
              </a:lnSpc>
              <a:spcBef>
                <a:spcPct val="0"/>
              </a:spcBef>
              <a:spcAft>
                <a:spcPct val="0"/>
              </a:spcAft>
              <a:defRPr sz="2000" b="1">
                <a:solidFill>
                  <a:schemeClr val="tx1"/>
                </a:solidFill>
                <a:latin typeface="Arial" pitchFamily="34" charset="0"/>
              </a:defRPr>
            </a:lvl8pPr>
            <a:lvl9pPr marL="3886200" indent="-228600" eaLnBrk="0" fontAlgn="base" hangingPunct="0">
              <a:lnSpc>
                <a:spcPct val="90000"/>
              </a:lnSpc>
              <a:spcBef>
                <a:spcPct val="0"/>
              </a:spcBef>
              <a:spcAft>
                <a:spcPct val="0"/>
              </a:spcAft>
              <a:defRPr sz="2000" b="1">
                <a:solidFill>
                  <a:schemeClr val="tx1"/>
                </a:solidFill>
                <a:latin typeface="Arial" pitchFamily="34" charset="0"/>
              </a:defRPr>
            </a:lvl9pPr>
          </a:lstStyle>
          <a:p>
            <a:pPr algn="ctr"/>
            <a:r>
              <a:rPr lang="en-US" altLang="en-US" sz="4000" b="0" dirty="0">
                <a:latin typeface="+mj-lt"/>
              </a:rPr>
              <a:t>Central Limit Theorem – cont.</a:t>
            </a:r>
          </a:p>
        </p:txBody>
      </p:sp>
      <p:graphicFrame>
        <p:nvGraphicFramePr>
          <p:cNvPr id="1026" name="Object 2"/>
          <p:cNvGraphicFramePr>
            <a:graphicFrameLocks noChangeAspect="1"/>
          </p:cNvGraphicFramePr>
          <p:nvPr>
            <p:extLst>
              <p:ext uri="{D42A27DB-BD31-4B8C-83A1-F6EECF244321}">
                <p14:modId xmlns:p14="http://schemas.microsoft.com/office/powerpoint/2010/main" val="3046593413"/>
              </p:ext>
            </p:extLst>
          </p:nvPr>
        </p:nvGraphicFramePr>
        <p:xfrm>
          <a:off x="5334000" y="2057400"/>
          <a:ext cx="255587" cy="307975"/>
        </p:xfrm>
        <a:graphic>
          <a:graphicData uri="http://schemas.openxmlformats.org/presentationml/2006/ole">
            <mc:AlternateContent xmlns:mc="http://schemas.openxmlformats.org/markup-compatibility/2006">
              <mc:Choice xmlns:v="urn:schemas-microsoft-com:vml" Requires="v">
                <p:oleObj spid="_x0000_s13324" name="Equation" r:id="rId4" imgW="241195" imgH="291973" progId="Equation.DSMT4">
                  <p:embed/>
                </p:oleObj>
              </mc:Choice>
              <mc:Fallback>
                <p:oleObj name="Equation" r:id="rId4" imgW="241195" imgH="291973"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2057400"/>
                        <a:ext cx="255587"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3"/>
          <p:cNvGraphicFramePr>
            <a:graphicFrameLocks noChangeAspect="1"/>
          </p:cNvGraphicFramePr>
          <p:nvPr>
            <p:extLst>
              <p:ext uri="{D42A27DB-BD31-4B8C-83A1-F6EECF244321}">
                <p14:modId xmlns:p14="http://schemas.microsoft.com/office/powerpoint/2010/main" val="1175085450"/>
              </p:ext>
            </p:extLst>
          </p:nvPr>
        </p:nvGraphicFramePr>
        <p:xfrm>
          <a:off x="3962400" y="3535362"/>
          <a:ext cx="296862" cy="309563"/>
        </p:xfrm>
        <a:graphic>
          <a:graphicData uri="http://schemas.openxmlformats.org/presentationml/2006/ole">
            <mc:AlternateContent xmlns:mc="http://schemas.openxmlformats.org/markup-compatibility/2006">
              <mc:Choice xmlns:v="urn:schemas-microsoft-com:vml" Requires="v">
                <p:oleObj spid="_x0000_s13325" name="Equation" r:id="rId6" imgW="279279" imgH="291973" progId="Equation.DSMT4">
                  <p:embed/>
                </p:oleObj>
              </mc:Choice>
              <mc:Fallback>
                <p:oleObj name="Equation" r:id="rId6" imgW="279279" imgH="291973"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2400" y="3535362"/>
                        <a:ext cx="296862"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8" name="Object 4"/>
          <p:cNvGraphicFramePr>
            <a:graphicFrameLocks noChangeAspect="1"/>
          </p:cNvGraphicFramePr>
          <p:nvPr>
            <p:extLst>
              <p:ext uri="{D42A27DB-BD31-4B8C-83A1-F6EECF244321}">
                <p14:modId xmlns:p14="http://schemas.microsoft.com/office/powerpoint/2010/main" val="583199563"/>
              </p:ext>
            </p:extLst>
          </p:nvPr>
        </p:nvGraphicFramePr>
        <p:xfrm>
          <a:off x="1681163" y="4648200"/>
          <a:ext cx="984250" cy="471488"/>
        </p:xfrm>
        <a:graphic>
          <a:graphicData uri="http://schemas.openxmlformats.org/presentationml/2006/ole">
            <mc:AlternateContent xmlns:mc="http://schemas.openxmlformats.org/markup-compatibility/2006">
              <mc:Choice xmlns:v="urn:schemas-microsoft-com:vml" Requires="v">
                <p:oleObj spid="_x0000_s13326" name="Equation" r:id="rId8" imgW="926698" imgH="444307" progId="Equation.DSMT4">
                  <p:embed/>
                </p:oleObj>
              </mc:Choice>
              <mc:Fallback>
                <p:oleObj name="Equation" r:id="rId8" imgW="926698" imgH="444307"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81163" y="4648200"/>
                        <a:ext cx="984250"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59012275"/>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bwMode="auto">
          <a:xfrm>
            <a:off x="107950" y="177800"/>
            <a:ext cx="8959850"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smtClean="0"/>
              <a:t>Practical Rules Commonly Used</a:t>
            </a:r>
          </a:p>
        </p:txBody>
      </p:sp>
      <p:sp>
        <p:nvSpPr>
          <p:cNvPr id="168963" name="Rectangle 3"/>
          <p:cNvSpPr>
            <a:spLocks noGrp="1" noChangeArrowheads="1"/>
          </p:cNvSpPr>
          <p:nvPr>
            <p:ph type="body" idx="4294967295"/>
          </p:nvPr>
        </p:nvSpPr>
        <p:spPr bwMode="auto">
          <a:xfrm>
            <a:off x="688975" y="1435100"/>
            <a:ext cx="8277225" cy="5181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lnSpcReduction="10000"/>
          </a:bodyPr>
          <a:lstStyle/>
          <a:p>
            <a:pPr>
              <a:spcBef>
                <a:spcPct val="0"/>
              </a:spcBef>
              <a:buFont typeface="Wingdings" pitchFamily="2" charset="2"/>
              <a:buNone/>
            </a:pPr>
            <a:r>
              <a:rPr lang="en-US" altLang="en-US" b="0" dirty="0" smtClean="0"/>
              <a:t>1. For samples of size </a:t>
            </a:r>
            <a:r>
              <a:rPr lang="en-US" altLang="en-US" b="0" i="1" dirty="0" smtClean="0"/>
              <a:t>n</a:t>
            </a:r>
            <a:r>
              <a:rPr lang="en-US" altLang="en-US" b="0" dirty="0" smtClean="0"/>
              <a:t> larger than 30, the distribution of the sample means can be approximated reasonably well by a normal distribution.  The approximation becomes closer to a normal distribution as the sample size </a:t>
            </a:r>
            <a:r>
              <a:rPr lang="en-US" altLang="en-US" b="0" i="1" dirty="0" smtClean="0"/>
              <a:t>n </a:t>
            </a:r>
            <a:r>
              <a:rPr lang="en-US" altLang="en-US" b="0" dirty="0" smtClean="0"/>
              <a:t>becomes larger.</a:t>
            </a:r>
          </a:p>
          <a:p>
            <a:pPr>
              <a:lnSpc>
                <a:spcPct val="105000"/>
              </a:lnSpc>
              <a:spcBef>
                <a:spcPct val="40000"/>
              </a:spcBef>
              <a:spcAft>
                <a:spcPct val="85000"/>
              </a:spcAft>
              <a:buFont typeface="Wingdings" pitchFamily="2" charset="2"/>
              <a:buNone/>
            </a:pPr>
            <a:r>
              <a:rPr lang="en-US" altLang="en-US" b="0" dirty="0" smtClean="0"/>
              <a:t>2. If the original population is normally distributed, then for any sample size </a:t>
            </a:r>
            <a:r>
              <a:rPr lang="en-US" altLang="en-US" b="0" i="1" dirty="0" smtClean="0"/>
              <a:t>n</a:t>
            </a:r>
            <a:r>
              <a:rPr lang="en-US" altLang="en-US" b="0" dirty="0" smtClean="0"/>
              <a:t>, the sample means will be normally distributed (not just the values of </a:t>
            </a:r>
            <a:r>
              <a:rPr lang="en-US" altLang="en-US" b="0" i="1" dirty="0" smtClean="0"/>
              <a:t>n</a:t>
            </a:r>
            <a:r>
              <a:rPr lang="en-US" altLang="en-US" b="0" dirty="0" smtClean="0"/>
              <a:t> larger than 30).</a:t>
            </a:r>
          </a:p>
        </p:txBody>
      </p:sp>
    </p:spTree>
    <p:extLst>
      <p:ext uri="{BB962C8B-B14F-4D97-AF65-F5344CB8AC3E}">
        <p14:creationId xmlns:p14="http://schemas.microsoft.com/office/powerpoint/2010/main" val="29527641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8963">
                                            <p:txEl>
                                              <p:pRg st="0" end="0"/>
                                            </p:txEl>
                                          </p:spTgt>
                                        </p:tgtEl>
                                        <p:attrNameLst>
                                          <p:attrName>style.visibility</p:attrName>
                                        </p:attrNameLst>
                                      </p:cBhvr>
                                      <p:to>
                                        <p:strVal val="visible"/>
                                      </p:to>
                                    </p:set>
                                    <p:anim calcmode="lin" valueType="num">
                                      <p:cBhvr additive="base">
                                        <p:cTn id="7" dur="500" fill="hold"/>
                                        <p:tgtEl>
                                          <p:spTgt spid="1689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89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8963">
                                            <p:txEl>
                                              <p:pRg st="1" end="1"/>
                                            </p:txEl>
                                          </p:spTgt>
                                        </p:tgtEl>
                                        <p:attrNameLst>
                                          <p:attrName>style.visibility</p:attrName>
                                        </p:attrNameLst>
                                      </p:cBhvr>
                                      <p:to>
                                        <p:strVal val="visible"/>
                                      </p:to>
                                    </p:set>
                                    <p:anim calcmode="lin" valueType="num">
                                      <p:cBhvr additive="base">
                                        <p:cTn id="13" dur="500" fill="hold"/>
                                        <p:tgtEl>
                                          <p:spTgt spid="1689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896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build="p"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3"/>
          <p:cNvSpPr>
            <a:spLocks noGrp="1" noChangeArrowheads="1"/>
          </p:cNvSpPr>
          <p:nvPr>
            <p:ph type="body" idx="4294967295"/>
          </p:nvPr>
        </p:nvSpPr>
        <p:spPr bwMode="auto">
          <a:xfrm>
            <a:off x="165100" y="1143000"/>
            <a:ext cx="89281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fontScale="92500" lnSpcReduction="20000"/>
          </a:bodyPr>
          <a:lstStyle/>
          <a:p>
            <a:pPr algn="ctr">
              <a:spcAft>
                <a:spcPct val="15000"/>
              </a:spcAft>
              <a:buFont typeface="Wingdings" pitchFamily="2" charset="2"/>
              <a:buNone/>
            </a:pPr>
            <a:r>
              <a:rPr lang="en-US" altLang="en-US" sz="3200" b="0" dirty="0" smtClean="0"/>
              <a:t>The mean of the sample means</a:t>
            </a:r>
            <a:endParaRPr lang="en-US" altLang="en-US" b="0" dirty="0" smtClean="0"/>
          </a:p>
          <a:p>
            <a:pPr algn="ctr">
              <a:spcAft>
                <a:spcPct val="15000"/>
              </a:spcAft>
              <a:buFont typeface="Wingdings" pitchFamily="2" charset="2"/>
              <a:buNone/>
            </a:pPr>
            <a:endParaRPr lang="en-US" altLang="en-US" sz="3200" b="0" dirty="0" smtClean="0"/>
          </a:p>
          <a:p>
            <a:pPr algn="ctr">
              <a:spcAft>
                <a:spcPct val="15000"/>
              </a:spcAft>
              <a:buFont typeface="Wingdings" pitchFamily="2" charset="2"/>
              <a:buNone/>
            </a:pPr>
            <a:endParaRPr lang="en-US" altLang="en-US" sz="3200" b="0" dirty="0" smtClean="0"/>
          </a:p>
          <a:p>
            <a:pPr algn="ctr">
              <a:spcAft>
                <a:spcPct val="15000"/>
              </a:spcAft>
              <a:buFont typeface="Wingdings" pitchFamily="2" charset="2"/>
              <a:buNone/>
            </a:pPr>
            <a:r>
              <a:rPr lang="en-US" altLang="en-US" sz="3200" b="0" dirty="0" smtClean="0"/>
              <a:t>The standard deviation of sample mean</a:t>
            </a:r>
          </a:p>
          <a:p>
            <a:pPr>
              <a:spcAft>
                <a:spcPct val="50000"/>
              </a:spcAft>
              <a:buFont typeface="Wingdings" pitchFamily="2" charset="2"/>
              <a:buNone/>
            </a:pPr>
            <a:r>
              <a:rPr lang="en-US" altLang="en-US" sz="6000" b="0" dirty="0" smtClean="0">
                <a:latin typeface="Symbol" pitchFamily="18" charset="2"/>
              </a:rPr>
              <a:t></a:t>
            </a:r>
          </a:p>
          <a:p>
            <a:pPr algn="ctr">
              <a:lnSpc>
                <a:spcPct val="40000"/>
              </a:lnSpc>
              <a:spcBef>
                <a:spcPct val="0"/>
              </a:spcBef>
              <a:spcAft>
                <a:spcPct val="50000"/>
              </a:spcAft>
              <a:buFont typeface="Wingdings" pitchFamily="2" charset="2"/>
              <a:buNone/>
            </a:pPr>
            <a:r>
              <a:rPr lang="en-US" altLang="en-US" b="0" dirty="0" smtClean="0"/>
              <a:t> </a:t>
            </a:r>
          </a:p>
          <a:p>
            <a:pPr algn="ctr">
              <a:lnSpc>
                <a:spcPct val="40000"/>
              </a:lnSpc>
              <a:spcBef>
                <a:spcPct val="0"/>
              </a:spcBef>
              <a:spcAft>
                <a:spcPct val="50000"/>
              </a:spcAft>
              <a:buFont typeface="Wingdings" pitchFamily="2" charset="2"/>
              <a:buNone/>
            </a:pPr>
            <a:r>
              <a:rPr lang="en-US" altLang="en-US" b="0" dirty="0" smtClean="0"/>
              <a:t> (often called the standard error of the mean)</a:t>
            </a:r>
            <a:endParaRPr lang="en-US" altLang="en-US" sz="4800" b="0" dirty="0" smtClean="0"/>
          </a:p>
        </p:txBody>
      </p:sp>
      <p:sp>
        <p:nvSpPr>
          <p:cNvPr id="2053" name="Rectangle 2"/>
          <p:cNvSpPr>
            <a:spLocks noGrp="1" noChangeArrowheads="1"/>
          </p:cNvSpPr>
          <p:nvPr>
            <p:ph type="title" idx="4294967295"/>
          </p:nvPr>
        </p:nvSpPr>
        <p:spPr bwMode="auto">
          <a:xfrm>
            <a:off x="684213" y="241300"/>
            <a:ext cx="7772400" cy="6667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fontScale="90000"/>
          </a:bodyPr>
          <a:lstStyle/>
          <a:p>
            <a:r>
              <a:rPr lang="en-US" altLang="en-US" dirty="0" smtClean="0"/>
              <a:t>Notation</a:t>
            </a:r>
          </a:p>
        </p:txBody>
      </p:sp>
      <p:graphicFrame>
        <p:nvGraphicFramePr>
          <p:cNvPr id="2050" name="Object 2"/>
          <p:cNvGraphicFramePr>
            <a:graphicFrameLocks noChangeAspect="1"/>
          </p:cNvGraphicFramePr>
          <p:nvPr>
            <p:extLst>
              <p:ext uri="{D42A27DB-BD31-4B8C-83A1-F6EECF244321}">
                <p14:modId xmlns:p14="http://schemas.microsoft.com/office/powerpoint/2010/main" val="3460836301"/>
              </p:ext>
            </p:extLst>
          </p:nvPr>
        </p:nvGraphicFramePr>
        <p:xfrm>
          <a:off x="3657600" y="1752600"/>
          <a:ext cx="1571625" cy="666750"/>
        </p:xfrm>
        <a:graphic>
          <a:graphicData uri="http://schemas.openxmlformats.org/presentationml/2006/ole">
            <mc:AlternateContent xmlns:mc="http://schemas.openxmlformats.org/markup-compatibility/2006">
              <mc:Choice xmlns:v="urn:schemas-microsoft-com:vml" Requires="v">
                <p:oleObj spid="_x0000_s14345" name="Equation" r:id="rId4" imgW="1016000" imgH="431800" progId="Equation.DSMT4">
                  <p:embed/>
                </p:oleObj>
              </mc:Choice>
              <mc:Fallback>
                <p:oleObj name="Equation" r:id="rId4" imgW="1016000" imgH="431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1752600"/>
                        <a:ext cx="1571625"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1" name="Object 3"/>
          <p:cNvGraphicFramePr>
            <a:graphicFrameLocks noChangeAspect="1"/>
          </p:cNvGraphicFramePr>
          <p:nvPr>
            <p:extLst>
              <p:ext uri="{D42A27DB-BD31-4B8C-83A1-F6EECF244321}">
                <p14:modId xmlns:p14="http://schemas.microsoft.com/office/powerpoint/2010/main" val="3696365087"/>
              </p:ext>
            </p:extLst>
          </p:nvPr>
        </p:nvGraphicFramePr>
        <p:xfrm>
          <a:off x="3657600" y="3200400"/>
          <a:ext cx="2003425" cy="1373188"/>
        </p:xfrm>
        <a:graphic>
          <a:graphicData uri="http://schemas.openxmlformats.org/presentationml/2006/ole">
            <mc:AlternateContent xmlns:mc="http://schemas.openxmlformats.org/markup-compatibility/2006">
              <mc:Choice xmlns:v="urn:schemas-microsoft-com:vml" Requires="v">
                <p:oleObj spid="_x0000_s14346" name="Equation" r:id="rId6" imgW="1295400" imgH="889000" progId="Equation.DSMT4">
                  <p:embed/>
                </p:oleObj>
              </mc:Choice>
              <mc:Fallback>
                <p:oleObj name="Equation" r:id="rId6" imgW="1295400" imgH="8890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57600" y="3200400"/>
                        <a:ext cx="2003425"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12354537"/>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9"/>
          <p:cNvSpPr>
            <a:spLocks noChangeArrowheads="1"/>
          </p:cNvSpPr>
          <p:nvPr/>
        </p:nvSpPr>
        <p:spPr bwMode="auto">
          <a:xfrm>
            <a:off x="444500" y="266700"/>
            <a:ext cx="8221663" cy="70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itchFamily="34" charset="0"/>
              </a:defRPr>
            </a:lvl1pPr>
            <a:lvl2pPr marL="742950" indent="-285750">
              <a:defRPr sz="2000" b="1">
                <a:solidFill>
                  <a:schemeClr val="tx1"/>
                </a:solidFill>
                <a:latin typeface="Arial" pitchFamily="34" charset="0"/>
              </a:defRPr>
            </a:lvl2pPr>
            <a:lvl3pPr marL="1143000" indent="-228600">
              <a:defRPr sz="2000" b="1">
                <a:solidFill>
                  <a:schemeClr val="tx1"/>
                </a:solidFill>
                <a:latin typeface="Arial" pitchFamily="34" charset="0"/>
              </a:defRPr>
            </a:lvl3pPr>
            <a:lvl4pPr marL="1600200" indent="-228600">
              <a:defRPr sz="2000" b="1">
                <a:solidFill>
                  <a:schemeClr val="tx1"/>
                </a:solidFill>
                <a:latin typeface="Arial" pitchFamily="34" charset="0"/>
              </a:defRPr>
            </a:lvl4pPr>
            <a:lvl5pPr marL="2057400" indent="-228600">
              <a:defRPr sz="2000" b="1">
                <a:solidFill>
                  <a:schemeClr val="tx1"/>
                </a:solidFill>
                <a:latin typeface="Arial" pitchFamily="34" charset="0"/>
              </a:defRPr>
            </a:lvl5pPr>
            <a:lvl6pPr marL="2514600" indent="-228600" eaLnBrk="0" fontAlgn="base" hangingPunct="0">
              <a:lnSpc>
                <a:spcPct val="90000"/>
              </a:lnSpc>
              <a:spcBef>
                <a:spcPct val="0"/>
              </a:spcBef>
              <a:spcAft>
                <a:spcPct val="0"/>
              </a:spcAft>
              <a:defRPr sz="2000" b="1">
                <a:solidFill>
                  <a:schemeClr val="tx1"/>
                </a:solidFill>
                <a:latin typeface="Arial" pitchFamily="34" charset="0"/>
              </a:defRPr>
            </a:lvl6pPr>
            <a:lvl7pPr marL="2971800" indent="-228600" eaLnBrk="0" fontAlgn="base" hangingPunct="0">
              <a:lnSpc>
                <a:spcPct val="90000"/>
              </a:lnSpc>
              <a:spcBef>
                <a:spcPct val="0"/>
              </a:spcBef>
              <a:spcAft>
                <a:spcPct val="0"/>
              </a:spcAft>
              <a:defRPr sz="2000" b="1">
                <a:solidFill>
                  <a:schemeClr val="tx1"/>
                </a:solidFill>
                <a:latin typeface="Arial" pitchFamily="34" charset="0"/>
              </a:defRPr>
            </a:lvl7pPr>
            <a:lvl8pPr marL="3429000" indent="-228600" eaLnBrk="0" fontAlgn="base" hangingPunct="0">
              <a:lnSpc>
                <a:spcPct val="90000"/>
              </a:lnSpc>
              <a:spcBef>
                <a:spcPct val="0"/>
              </a:spcBef>
              <a:spcAft>
                <a:spcPct val="0"/>
              </a:spcAft>
              <a:defRPr sz="2000" b="1">
                <a:solidFill>
                  <a:schemeClr val="tx1"/>
                </a:solidFill>
                <a:latin typeface="Arial" pitchFamily="34" charset="0"/>
              </a:defRPr>
            </a:lvl8pPr>
            <a:lvl9pPr marL="3886200" indent="-228600" eaLnBrk="0" fontAlgn="base" hangingPunct="0">
              <a:lnSpc>
                <a:spcPct val="90000"/>
              </a:lnSpc>
              <a:spcBef>
                <a:spcPct val="0"/>
              </a:spcBef>
              <a:spcAft>
                <a:spcPct val="0"/>
              </a:spcAft>
              <a:defRPr sz="2000" b="1">
                <a:solidFill>
                  <a:schemeClr val="tx1"/>
                </a:solidFill>
                <a:latin typeface="Arial" pitchFamily="34" charset="0"/>
              </a:defRPr>
            </a:lvl9pPr>
          </a:lstStyle>
          <a:p>
            <a:pPr algn="ctr"/>
            <a:r>
              <a:rPr lang="en-US" altLang="en-US" sz="4000" b="0" dirty="0">
                <a:latin typeface="+mj-lt"/>
              </a:rPr>
              <a:t>Example - Normal Distribution</a:t>
            </a:r>
          </a:p>
        </p:txBody>
      </p:sp>
      <p:sp>
        <p:nvSpPr>
          <p:cNvPr id="12291" name="Text Box 35"/>
          <p:cNvSpPr txBox="1">
            <a:spLocks noChangeArrowheads="1"/>
          </p:cNvSpPr>
          <p:nvPr/>
        </p:nvSpPr>
        <p:spPr bwMode="auto">
          <a:xfrm>
            <a:off x="561975" y="1614488"/>
            <a:ext cx="24606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itchFamily="34" charset="0"/>
              </a:defRPr>
            </a:lvl1pPr>
            <a:lvl2pPr marL="742950" indent="-285750">
              <a:defRPr sz="2000" b="1">
                <a:solidFill>
                  <a:schemeClr val="tx1"/>
                </a:solidFill>
                <a:latin typeface="Arial" pitchFamily="34" charset="0"/>
              </a:defRPr>
            </a:lvl2pPr>
            <a:lvl3pPr marL="1143000" indent="-228600">
              <a:defRPr sz="2000" b="1">
                <a:solidFill>
                  <a:schemeClr val="tx1"/>
                </a:solidFill>
                <a:latin typeface="Arial" pitchFamily="34" charset="0"/>
              </a:defRPr>
            </a:lvl3pPr>
            <a:lvl4pPr marL="1600200" indent="-228600">
              <a:defRPr sz="2000" b="1">
                <a:solidFill>
                  <a:schemeClr val="tx1"/>
                </a:solidFill>
                <a:latin typeface="Arial" pitchFamily="34" charset="0"/>
              </a:defRPr>
            </a:lvl4pPr>
            <a:lvl5pPr marL="2057400" indent="-228600">
              <a:defRPr sz="2000" b="1">
                <a:solidFill>
                  <a:schemeClr val="tx1"/>
                </a:solidFill>
                <a:latin typeface="Arial" pitchFamily="34" charset="0"/>
              </a:defRPr>
            </a:lvl5pPr>
            <a:lvl6pPr marL="2514600" indent="-228600" eaLnBrk="0" fontAlgn="base" hangingPunct="0">
              <a:lnSpc>
                <a:spcPct val="90000"/>
              </a:lnSpc>
              <a:spcBef>
                <a:spcPct val="0"/>
              </a:spcBef>
              <a:spcAft>
                <a:spcPct val="0"/>
              </a:spcAft>
              <a:defRPr sz="2000" b="1">
                <a:solidFill>
                  <a:schemeClr val="tx1"/>
                </a:solidFill>
                <a:latin typeface="Arial" pitchFamily="34" charset="0"/>
              </a:defRPr>
            </a:lvl6pPr>
            <a:lvl7pPr marL="2971800" indent="-228600" eaLnBrk="0" fontAlgn="base" hangingPunct="0">
              <a:lnSpc>
                <a:spcPct val="90000"/>
              </a:lnSpc>
              <a:spcBef>
                <a:spcPct val="0"/>
              </a:spcBef>
              <a:spcAft>
                <a:spcPct val="0"/>
              </a:spcAft>
              <a:defRPr sz="2000" b="1">
                <a:solidFill>
                  <a:schemeClr val="tx1"/>
                </a:solidFill>
                <a:latin typeface="Arial" pitchFamily="34" charset="0"/>
              </a:defRPr>
            </a:lvl7pPr>
            <a:lvl8pPr marL="3429000" indent="-228600" eaLnBrk="0" fontAlgn="base" hangingPunct="0">
              <a:lnSpc>
                <a:spcPct val="90000"/>
              </a:lnSpc>
              <a:spcBef>
                <a:spcPct val="0"/>
              </a:spcBef>
              <a:spcAft>
                <a:spcPct val="0"/>
              </a:spcAft>
              <a:defRPr sz="2000" b="1">
                <a:solidFill>
                  <a:schemeClr val="tx1"/>
                </a:solidFill>
                <a:latin typeface="Arial" pitchFamily="34" charset="0"/>
              </a:defRPr>
            </a:lvl8pPr>
            <a:lvl9pPr marL="3886200" indent="-228600" eaLnBrk="0" fontAlgn="base" hangingPunct="0">
              <a:lnSpc>
                <a:spcPct val="90000"/>
              </a:lnSpc>
              <a:spcBef>
                <a:spcPct val="0"/>
              </a:spcBef>
              <a:spcAft>
                <a:spcPct val="0"/>
              </a:spcAft>
              <a:defRPr sz="2000" b="1">
                <a:solidFill>
                  <a:schemeClr val="tx1"/>
                </a:solidFill>
                <a:latin typeface="Arial" pitchFamily="34" charset="0"/>
              </a:defRPr>
            </a:lvl9pPr>
          </a:lstStyle>
          <a:p>
            <a:pPr>
              <a:spcBef>
                <a:spcPct val="50000"/>
              </a:spcBef>
            </a:pPr>
            <a:r>
              <a:rPr lang="en-US" altLang="en-US" b="0"/>
              <a:t>As we proceed from </a:t>
            </a:r>
            <a:r>
              <a:rPr lang="en-US" altLang="en-US" b="0" i="1"/>
              <a:t>n</a:t>
            </a:r>
            <a:r>
              <a:rPr lang="en-US" altLang="en-US" b="0"/>
              <a:t> = 1 to </a:t>
            </a:r>
            <a:r>
              <a:rPr lang="en-US" altLang="en-US" b="0" i="1"/>
              <a:t>n</a:t>
            </a:r>
            <a:r>
              <a:rPr lang="en-US" altLang="en-US" b="0"/>
              <a:t> = 50, we see that the distribution of sample means is approaching the shape of a normal distribution.</a:t>
            </a:r>
          </a:p>
        </p:txBody>
      </p:sp>
      <p:pic>
        <p:nvPicPr>
          <p:cNvPr id="12292" name="Picture 37" descr="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798513"/>
            <a:ext cx="5434013" cy="537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0011864"/>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444500" y="266700"/>
            <a:ext cx="8221663" cy="70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itchFamily="34" charset="0"/>
              </a:defRPr>
            </a:lvl1pPr>
            <a:lvl2pPr marL="742950" indent="-285750">
              <a:defRPr sz="2000" b="1">
                <a:solidFill>
                  <a:schemeClr val="tx1"/>
                </a:solidFill>
                <a:latin typeface="Arial" pitchFamily="34" charset="0"/>
              </a:defRPr>
            </a:lvl2pPr>
            <a:lvl3pPr marL="1143000" indent="-228600">
              <a:defRPr sz="2000" b="1">
                <a:solidFill>
                  <a:schemeClr val="tx1"/>
                </a:solidFill>
                <a:latin typeface="Arial" pitchFamily="34" charset="0"/>
              </a:defRPr>
            </a:lvl3pPr>
            <a:lvl4pPr marL="1600200" indent="-228600">
              <a:defRPr sz="2000" b="1">
                <a:solidFill>
                  <a:schemeClr val="tx1"/>
                </a:solidFill>
                <a:latin typeface="Arial" pitchFamily="34" charset="0"/>
              </a:defRPr>
            </a:lvl4pPr>
            <a:lvl5pPr marL="2057400" indent="-228600">
              <a:defRPr sz="2000" b="1">
                <a:solidFill>
                  <a:schemeClr val="tx1"/>
                </a:solidFill>
                <a:latin typeface="Arial" pitchFamily="34" charset="0"/>
              </a:defRPr>
            </a:lvl5pPr>
            <a:lvl6pPr marL="2514600" indent="-228600" eaLnBrk="0" fontAlgn="base" hangingPunct="0">
              <a:lnSpc>
                <a:spcPct val="90000"/>
              </a:lnSpc>
              <a:spcBef>
                <a:spcPct val="0"/>
              </a:spcBef>
              <a:spcAft>
                <a:spcPct val="0"/>
              </a:spcAft>
              <a:defRPr sz="2000" b="1">
                <a:solidFill>
                  <a:schemeClr val="tx1"/>
                </a:solidFill>
                <a:latin typeface="Arial" pitchFamily="34" charset="0"/>
              </a:defRPr>
            </a:lvl6pPr>
            <a:lvl7pPr marL="2971800" indent="-228600" eaLnBrk="0" fontAlgn="base" hangingPunct="0">
              <a:lnSpc>
                <a:spcPct val="90000"/>
              </a:lnSpc>
              <a:spcBef>
                <a:spcPct val="0"/>
              </a:spcBef>
              <a:spcAft>
                <a:spcPct val="0"/>
              </a:spcAft>
              <a:defRPr sz="2000" b="1">
                <a:solidFill>
                  <a:schemeClr val="tx1"/>
                </a:solidFill>
                <a:latin typeface="Arial" pitchFamily="34" charset="0"/>
              </a:defRPr>
            </a:lvl7pPr>
            <a:lvl8pPr marL="3429000" indent="-228600" eaLnBrk="0" fontAlgn="base" hangingPunct="0">
              <a:lnSpc>
                <a:spcPct val="90000"/>
              </a:lnSpc>
              <a:spcBef>
                <a:spcPct val="0"/>
              </a:spcBef>
              <a:spcAft>
                <a:spcPct val="0"/>
              </a:spcAft>
              <a:defRPr sz="2000" b="1">
                <a:solidFill>
                  <a:schemeClr val="tx1"/>
                </a:solidFill>
                <a:latin typeface="Arial" pitchFamily="34" charset="0"/>
              </a:defRPr>
            </a:lvl8pPr>
            <a:lvl9pPr marL="3886200" indent="-228600" eaLnBrk="0" fontAlgn="base" hangingPunct="0">
              <a:lnSpc>
                <a:spcPct val="90000"/>
              </a:lnSpc>
              <a:spcBef>
                <a:spcPct val="0"/>
              </a:spcBef>
              <a:spcAft>
                <a:spcPct val="0"/>
              </a:spcAft>
              <a:defRPr sz="2000" b="1">
                <a:solidFill>
                  <a:schemeClr val="tx1"/>
                </a:solidFill>
                <a:latin typeface="Arial" pitchFamily="34" charset="0"/>
              </a:defRPr>
            </a:lvl9pPr>
          </a:lstStyle>
          <a:p>
            <a:pPr algn="ctr"/>
            <a:r>
              <a:rPr lang="en-US" altLang="en-US" sz="4000" b="0" dirty="0">
                <a:latin typeface="+mj-lt"/>
              </a:rPr>
              <a:t>Example - Uniform Distribution</a:t>
            </a:r>
          </a:p>
        </p:txBody>
      </p:sp>
      <p:sp>
        <p:nvSpPr>
          <p:cNvPr id="13315" name="Text Box 3"/>
          <p:cNvSpPr txBox="1">
            <a:spLocks noChangeArrowheads="1"/>
          </p:cNvSpPr>
          <p:nvPr/>
        </p:nvSpPr>
        <p:spPr bwMode="auto">
          <a:xfrm>
            <a:off x="561975" y="1614488"/>
            <a:ext cx="24606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itchFamily="34" charset="0"/>
              </a:defRPr>
            </a:lvl1pPr>
            <a:lvl2pPr marL="742950" indent="-285750">
              <a:defRPr sz="2000" b="1">
                <a:solidFill>
                  <a:schemeClr val="tx1"/>
                </a:solidFill>
                <a:latin typeface="Arial" pitchFamily="34" charset="0"/>
              </a:defRPr>
            </a:lvl2pPr>
            <a:lvl3pPr marL="1143000" indent="-228600">
              <a:defRPr sz="2000" b="1">
                <a:solidFill>
                  <a:schemeClr val="tx1"/>
                </a:solidFill>
                <a:latin typeface="Arial" pitchFamily="34" charset="0"/>
              </a:defRPr>
            </a:lvl3pPr>
            <a:lvl4pPr marL="1600200" indent="-228600">
              <a:defRPr sz="2000" b="1">
                <a:solidFill>
                  <a:schemeClr val="tx1"/>
                </a:solidFill>
                <a:latin typeface="Arial" pitchFamily="34" charset="0"/>
              </a:defRPr>
            </a:lvl4pPr>
            <a:lvl5pPr marL="2057400" indent="-228600">
              <a:defRPr sz="2000" b="1">
                <a:solidFill>
                  <a:schemeClr val="tx1"/>
                </a:solidFill>
                <a:latin typeface="Arial" pitchFamily="34" charset="0"/>
              </a:defRPr>
            </a:lvl5pPr>
            <a:lvl6pPr marL="2514600" indent="-228600" eaLnBrk="0" fontAlgn="base" hangingPunct="0">
              <a:lnSpc>
                <a:spcPct val="90000"/>
              </a:lnSpc>
              <a:spcBef>
                <a:spcPct val="0"/>
              </a:spcBef>
              <a:spcAft>
                <a:spcPct val="0"/>
              </a:spcAft>
              <a:defRPr sz="2000" b="1">
                <a:solidFill>
                  <a:schemeClr val="tx1"/>
                </a:solidFill>
                <a:latin typeface="Arial" pitchFamily="34" charset="0"/>
              </a:defRPr>
            </a:lvl6pPr>
            <a:lvl7pPr marL="2971800" indent="-228600" eaLnBrk="0" fontAlgn="base" hangingPunct="0">
              <a:lnSpc>
                <a:spcPct val="90000"/>
              </a:lnSpc>
              <a:spcBef>
                <a:spcPct val="0"/>
              </a:spcBef>
              <a:spcAft>
                <a:spcPct val="0"/>
              </a:spcAft>
              <a:defRPr sz="2000" b="1">
                <a:solidFill>
                  <a:schemeClr val="tx1"/>
                </a:solidFill>
                <a:latin typeface="Arial" pitchFamily="34" charset="0"/>
              </a:defRPr>
            </a:lvl7pPr>
            <a:lvl8pPr marL="3429000" indent="-228600" eaLnBrk="0" fontAlgn="base" hangingPunct="0">
              <a:lnSpc>
                <a:spcPct val="90000"/>
              </a:lnSpc>
              <a:spcBef>
                <a:spcPct val="0"/>
              </a:spcBef>
              <a:spcAft>
                <a:spcPct val="0"/>
              </a:spcAft>
              <a:defRPr sz="2000" b="1">
                <a:solidFill>
                  <a:schemeClr val="tx1"/>
                </a:solidFill>
                <a:latin typeface="Arial" pitchFamily="34" charset="0"/>
              </a:defRPr>
            </a:lvl8pPr>
            <a:lvl9pPr marL="3886200" indent="-228600" eaLnBrk="0" fontAlgn="base" hangingPunct="0">
              <a:lnSpc>
                <a:spcPct val="90000"/>
              </a:lnSpc>
              <a:spcBef>
                <a:spcPct val="0"/>
              </a:spcBef>
              <a:spcAft>
                <a:spcPct val="0"/>
              </a:spcAft>
              <a:defRPr sz="2000" b="1">
                <a:solidFill>
                  <a:schemeClr val="tx1"/>
                </a:solidFill>
                <a:latin typeface="Arial" pitchFamily="34" charset="0"/>
              </a:defRPr>
            </a:lvl9pPr>
          </a:lstStyle>
          <a:p>
            <a:pPr>
              <a:spcBef>
                <a:spcPct val="50000"/>
              </a:spcBef>
            </a:pPr>
            <a:r>
              <a:rPr lang="en-US" altLang="en-US" b="0"/>
              <a:t>As we proceed from </a:t>
            </a:r>
            <a:r>
              <a:rPr lang="en-US" altLang="en-US" b="0" i="1"/>
              <a:t>n</a:t>
            </a:r>
            <a:r>
              <a:rPr lang="en-US" altLang="en-US" b="0"/>
              <a:t> = 1 to </a:t>
            </a:r>
            <a:r>
              <a:rPr lang="en-US" altLang="en-US" b="0" i="1"/>
              <a:t>n</a:t>
            </a:r>
            <a:r>
              <a:rPr lang="en-US" altLang="en-US" b="0"/>
              <a:t> = 50, we see that the distribution of sample means is approaching the shape of a normal distribution.</a:t>
            </a:r>
          </a:p>
        </p:txBody>
      </p:sp>
      <p:pic>
        <p:nvPicPr>
          <p:cNvPr id="13316" name="Picture 5" descr="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3900" y="847725"/>
            <a:ext cx="547370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0525709"/>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44500" y="266700"/>
            <a:ext cx="8221663" cy="70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itchFamily="34" charset="0"/>
              </a:defRPr>
            </a:lvl1pPr>
            <a:lvl2pPr marL="742950" indent="-285750">
              <a:defRPr sz="2000" b="1">
                <a:solidFill>
                  <a:schemeClr val="tx1"/>
                </a:solidFill>
                <a:latin typeface="Arial" pitchFamily="34" charset="0"/>
              </a:defRPr>
            </a:lvl2pPr>
            <a:lvl3pPr marL="1143000" indent="-228600">
              <a:defRPr sz="2000" b="1">
                <a:solidFill>
                  <a:schemeClr val="tx1"/>
                </a:solidFill>
                <a:latin typeface="Arial" pitchFamily="34" charset="0"/>
              </a:defRPr>
            </a:lvl3pPr>
            <a:lvl4pPr marL="1600200" indent="-228600">
              <a:defRPr sz="2000" b="1">
                <a:solidFill>
                  <a:schemeClr val="tx1"/>
                </a:solidFill>
                <a:latin typeface="Arial" pitchFamily="34" charset="0"/>
              </a:defRPr>
            </a:lvl4pPr>
            <a:lvl5pPr marL="2057400" indent="-228600">
              <a:defRPr sz="2000" b="1">
                <a:solidFill>
                  <a:schemeClr val="tx1"/>
                </a:solidFill>
                <a:latin typeface="Arial" pitchFamily="34" charset="0"/>
              </a:defRPr>
            </a:lvl5pPr>
            <a:lvl6pPr marL="2514600" indent="-228600" eaLnBrk="0" fontAlgn="base" hangingPunct="0">
              <a:lnSpc>
                <a:spcPct val="90000"/>
              </a:lnSpc>
              <a:spcBef>
                <a:spcPct val="0"/>
              </a:spcBef>
              <a:spcAft>
                <a:spcPct val="0"/>
              </a:spcAft>
              <a:defRPr sz="2000" b="1">
                <a:solidFill>
                  <a:schemeClr val="tx1"/>
                </a:solidFill>
                <a:latin typeface="Arial" pitchFamily="34" charset="0"/>
              </a:defRPr>
            </a:lvl6pPr>
            <a:lvl7pPr marL="2971800" indent="-228600" eaLnBrk="0" fontAlgn="base" hangingPunct="0">
              <a:lnSpc>
                <a:spcPct val="90000"/>
              </a:lnSpc>
              <a:spcBef>
                <a:spcPct val="0"/>
              </a:spcBef>
              <a:spcAft>
                <a:spcPct val="0"/>
              </a:spcAft>
              <a:defRPr sz="2000" b="1">
                <a:solidFill>
                  <a:schemeClr val="tx1"/>
                </a:solidFill>
                <a:latin typeface="Arial" pitchFamily="34" charset="0"/>
              </a:defRPr>
            </a:lvl7pPr>
            <a:lvl8pPr marL="3429000" indent="-228600" eaLnBrk="0" fontAlgn="base" hangingPunct="0">
              <a:lnSpc>
                <a:spcPct val="90000"/>
              </a:lnSpc>
              <a:spcBef>
                <a:spcPct val="0"/>
              </a:spcBef>
              <a:spcAft>
                <a:spcPct val="0"/>
              </a:spcAft>
              <a:defRPr sz="2000" b="1">
                <a:solidFill>
                  <a:schemeClr val="tx1"/>
                </a:solidFill>
                <a:latin typeface="Arial" pitchFamily="34" charset="0"/>
              </a:defRPr>
            </a:lvl8pPr>
            <a:lvl9pPr marL="3886200" indent="-228600" eaLnBrk="0" fontAlgn="base" hangingPunct="0">
              <a:lnSpc>
                <a:spcPct val="90000"/>
              </a:lnSpc>
              <a:spcBef>
                <a:spcPct val="0"/>
              </a:spcBef>
              <a:spcAft>
                <a:spcPct val="0"/>
              </a:spcAft>
              <a:defRPr sz="2000" b="1">
                <a:solidFill>
                  <a:schemeClr val="tx1"/>
                </a:solidFill>
                <a:latin typeface="Arial" pitchFamily="34" charset="0"/>
              </a:defRPr>
            </a:lvl9pPr>
          </a:lstStyle>
          <a:p>
            <a:pPr algn="ctr"/>
            <a:r>
              <a:rPr lang="en-US" altLang="en-US" sz="4000" b="0" dirty="0">
                <a:latin typeface="+mj-lt"/>
              </a:rPr>
              <a:t>Example - U-Shaped Distribution</a:t>
            </a:r>
          </a:p>
        </p:txBody>
      </p:sp>
      <p:sp>
        <p:nvSpPr>
          <p:cNvPr id="14339" name="Text Box 3"/>
          <p:cNvSpPr txBox="1">
            <a:spLocks noChangeArrowheads="1"/>
          </p:cNvSpPr>
          <p:nvPr/>
        </p:nvSpPr>
        <p:spPr bwMode="auto">
          <a:xfrm>
            <a:off x="561975" y="1614488"/>
            <a:ext cx="24606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itchFamily="34" charset="0"/>
              </a:defRPr>
            </a:lvl1pPr>
            <a:lvl2pPr marL="742950" indent="-285750">
              <a:defRPr sz="2000" b="1">
                <a:solidFill>
                  <a:schemeClr val="tx1"/>
                </a:solidFill>
                <a:latin typeface="Arial" pitchFamily="34" charset="0"/>
              </a:defRPr>
            </a:lvl2pPr>
            <a:lvl3pPr marL="1143000" indent="-228600">
              <a:defRPr sz="2000" b="1">
                <a:solidFill>
                  <a:schemeClr val="tx1"/>
                </a:solidFill>
                <a:latin typeface="Arial" pitchFamily="34" charset="0"/>
              </a:defRPr>
            </a:lvl3pPr>
            <a:lvl4pPr marL="1600200" indent="-228600">
              <a:defRPr sz="2000" b="1">
                <a:solidFill>
                  <a:schemeClr val="tx1"/>
                </a:solidFill>
                <a:latin typeface="Arial" pitchFamily="34" charset="0"/>
              </a:defRPr>
            </a:lvl4pPr>
            <a:lvl5pPr marL="2057400" indent="-228600">
              <a:defRPr sz="2000" b="1">
                <a:solidFill>
                  <a:schemeClr val="tx1"/>
                </a:solidFill>
                <a:latin typeface="Arial" pitchFamily="34" charset="0"/>
              </a:defRPr>
            </a:lvl5pPr>
            <a:lvl6pPr marL="2514600" indent="-228600" eaLnBrk="0" fontAlgn="base" hangingPunct="0">
              <a:lnSpc>
                <a:spcPct val="90000"/>
              </a:lnSpc>
              <a:spcBef>
                <a:spcPct val="0"/>
              </a:spcBef>
              <a:spcAft>
                <a:spcPct val="0"/>
              </a:spcAft>
              <a:defRPr sz="2000" b="1">
                <a:solidFill>
                  <a:schemeClr val="tx1"/>
                </a:solidFill>
                <a:latin typeface="Arial" pitchFamily="34" charset="0"/>
              </a:defRPr>
            </a:lvl6pPr>
            <a:lvl7pPr marL="2971800" indent="-228600" eaLnBrk="0" fontAlgn="base" hangingPunct="0">
              <a:lnSpc>
                <a:spcPct val="90000"/>
              </a:lnSpc>
              <a:spcBef>
                <a:spcPct val="0"/>
              </a:spcBef>
              <a:spcAft>
                <a:spcPct val="0"/>
              </a:spcAft>
              <a:defRPr sz="2000" b="1">
                <a:solidFill>
                  <a:schemeClr val="tx1"/>
                </a:solidFill>
                <a:latin typeface="Arial" pitchFamily="34" charset="0"/>
              </a:defRPr>
            </a:lvl7pPr>
            <a:lvl8pPr marL="3429000" indent="-228600" eaLnBrk="0" fontAlgn="base" hangingPunct="0">
              <a:lnSpc>
                <a:spcPct val="90000"/>
              </a:lnSpc>
              <a:spcBef>
                <a:spcPct val="0"/>
              </a:spcBef>
              <a:spcAft>
                <a:spcPct val="0"/>
              </a:spcAft>
              <a:defRPr sz="2000" b="1">
                <a:solidFill>
                  <a:schemeClr val="tx1"/>
                </a:solidFill>
                <a:latin typeface="Arial" pitchFamily="34" charset="0"/>
              </a:defRPr>
            </a:lvl8pPr>
            <a:lvl9pPr marL="3886200" indent="-228600" eaLnBrk="0" fontAlgn="base" hangingPunct="0">
              <a:lnSpc>
                <a:spcPct val="90000"/>
              </a:lnSpc>
              <a:spcBef>
                <a:spcPct val="0"/>
              </a:spcBef>
              <a:spcAft>
                <a:spcPct val="0"/>
              </a:spcAft>
              <a:defRPr sz="2000" b="1">
                <a:solidFill>
                  <a:schemeClr val="tx1"/>
                </a:solidFill>
                <a:latin typeface="Arial" pitchFamily="34" charset="0"/>
              </a:defRPr>
            </a:lvl9pPr>
          </a:lstStyle>
          <a:p>
            <a:pPr>
              <a:spcBef>
                <a:spcPct val="50000"/>
              </a:spcBef>
            </a:pPr>
            <a:r>
              <a:rPr lang="en-US" altLang="en-US" b="0"/>
              <a:t>As we proceed from </a:t>
            </a:r>
            <a:r>
              <a:rPr lang="en-US" altLang="en-US" b="0" i="1"/>
              <a:t>n</a:t>
            </a:r>
            <a:r>
              <a:rPr lang="en-US" altLang="en-US" b="0"/>
              <a:t> = 1 to </a:t>
            </a:r>
            <a:r>
              <a:rPr lang="en-US" altLang="en-US" b="0" i="1"/>
              <a:t>n</a:t>
            </a:r>
            <a:r>
              <a:rPr lang="en-US" altLang="en-US" b="0"/>
              <a:t> = 50, we see that the distribution of sample means is approaching the shape of a normal distribution.</a:t>
            </a:r>
          </a:p>
        </p:txBody>
      </p:sp>
      <p:pic>
        <p:nvPicPr>
          <p:cNvPr id="14340" name="Picture 5" descr="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575" y="890588"/>
            <a:ext cx="5429250" cy="535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007735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Conducting a Statistical Study</a:t>
            </a:r>
          </a:p>
        </p:txBody>
      </p:sp>
      <p:sp>
        <p:nvSpPr>
          <p:cNvPr id="3" name="Content Placeholder 2"/>
          <p:cNvSpPr>
            <a:spLocks noGrp="1"/>
          </p:cNvSpPr>
          <p:nvPr>
            <p:ph idx="1"/>
          </p:nvPr>
        </p:nvSpPr>
        <p:spPr/>
        <p:txBody>
          <a:bodyPr/>
          <a:lstStyle/>
          <a:p>
            <a:pPr marL="0" indent="0">
              <a:spcBef>
                <a:spcPct val="30000"/>
              </a:spcBef>
              <a:buClr>
                <a:schemeClr val="accent2"/>
              </a:buClr>
              <a:buNone/>
            </a:pPr>
            <a:r>
              <a:rPr lang="en-US" altLang="en-US" dirty="0" smtClean="0"/>
              <a:t>3. Conclude</a:t>
            </a:r>
          </a:p>
          <a:p>
            <a:pPr>
              <a:spcBef>
                <a:spcPct val="30000"/>
              </a:spcBef>
              <a:buClr>
                <a:schemeClr val="accent2"/>
              </a:buClr>
              <a:buFont typeface="Wingdings" pitchFamily="2" charset="2"/>
              <a:buChar char="v"/>
            </a:pPr>
            <a:r>
              <a:rPr lang="en-US" altLang="en-US" i="1" dirty="0" smtClean="0"/>
              <a:t>Statistical </a:t>
            </a:r>
            <a:r>
              <a:rPr lang="en-US" altLang="en-US" i="1" dirty="0"/>
              <a:t>significance </a:t>
            </a:r>
            <a:r>
              <a:rPr lang="en-US" altLang="en-US" dirty="0"/>
              <a:t>is achieved in a study when we get a result that is very unlikely to occur by chance.</a:t>
            </a:r>
          </a:p>
          <a:p>
            <a:pPr>
              <a:spcBef>
                <a:spcPct val="30000"/>
              </a:spcBef>
              <a:buClr>
                <a:schemeClr val="accent2"/>
              </a:buClr>
              <a:buFont typeface="Wingdings" pitchFamily="2" charset="2"/>
              <a:buChar char="v"/>
            </a:pPr>
            <a:r>
              <a:rPr lang="en-US" altLang="en-US" dirty="0" smtClean="0"/>
              <a:t>State </a:t>
            </a:r>
            <a:r>
              <a:rPr lang="en-US" altLang="en-US" dirty="0"/>
              <a:t>practical implications of the results.</a:t>
            </a:r>
          </a:p>
          <a:p>
            <a:pPr>
              <a:spcBef>
                <a:spcPct val="30000"/>
              </a:spcBef>
              <a:buClr>
                <a:schemeClr val="accent2"/>
              </a:buClr>
              <a:buFont typeface="Wingdings" pitchFamily="2" charset="2"/>
              <a:buChar char="v"/>
            </a:pPr>
            <a:r>
              <a:rPr lang="en-US" altLang="en-US" dirty="0"/>
              <a:t>Common sense might suggest that the finding does not make enough of a difference to justify its use or to be practical.</a:t>
            </a:r>
          </a:p>
          <a:p>
            <a:endParaRPr lang="en-US" dirty="0"/>
          </a:p>
        </p:txBody>
      </p:sp>
    </p:spTree>
    <p:extLst>
      <p:ext uri="{BB962C8B-B14F-4D97-AF65-F5344CB8AC3E}">
        <p14:creationId xmlns:p14="http://schemas.microsoft.com/office/powerpoint/2010/main" val="77321809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4294967295"/>
          </p:nvPr>
        </p:nvSpPr>
        <p:spPr bwMode="auto">
          <a:xfrm>
            <a:off x="819150" y="1943100"/>
            <a:ext cx="7353300" cy="28654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marL="1588" indent="-1588">
              <a:buFont typeface="Wingdings" pitchFamily="2" charset="2"/>
              <a:buNone/>
            </a:pPr>
            <a:r>
              <a:rPr lang="en-US" altLang="en-US" sz="3400" b="0" smtClean="0"/>
              <a:t>As the sample size increases, the sampling distribution of sample means approaches a normal distribution.</a:t>
            </a:r>
          </a:p>
        </p:txBody>
      </p:sp>
      <p:sp>
        <p:nvSpPr>
          <p:cNvPr id="15363" name="Rectangle 3"/>
          <p:cNvSpPr>
            <a:spLocks noChangeArrowheads="1"/>
          </p:cNvSpPr>
          <p:nvPr/>
        </p:nvSpPr>
        <p:spPr bwMode="auto">
          <a:xfrm>
            <a:off x="444500" y="254000"/>
            <a:ext cx="8221663" cy="70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itchFamily="34" charset="0"/>
              </a:defRPr>
            </a:lvl1pPr>
            <a:lvl2pPr marL="742950" indent="-285750">
              <a:defRPr sz="2000" b="1">
                <a:solidFill>
                  <a:schemeClr val="tx1"/>
                </a:solidFill>
                <a:latin typeface="Arial" pitchFamily="34" charset="0"/>
              </a:defRPr>
            </a:lvl2pPr>
            <a:lvl3pPr marL="1143000" indent="-228600">
              <a:defRPr sz="2000" b="1">
                <a:solidFill>
                  <a:schemeClr val="tx1"/>
                </a:solidFill>
                <a:latin typeface="Arial" pitchFamily="34" charset="0"/>
              </a:defRPr>
            </a:lvl3pPr>
            <a:lvl4pPr marL="1600200" indent="-228600">
              <a:defRPr sz="2000" b="1">
                <a:solidFill>
                  <a:schemeClr val="tx1"/>
                </a:solidFill>
                <a:latin typeface="Arial" pitchFamily="34" charset="0"/>
              </a:defRPr>
            </a:lvl4pPr>
            <a:lvl5pPr marL="2057400" indent="-228600">
              <a:defRPr sz="2000" b="1">
                <a:solidFill>
                  <a:schemeClr val="tx1"/>
                </a:solidFill>
                <a:latin typeface="Arial" pitchFamily="34" charset="0"/>
              </a:defRPr>
            </a:lvl5pPr>
            <a:lvl6pPr marL="2514600" indent="-228600" eaLnBrk="0" fontAlgn="base" hangingPunct="0">
              <a:lnSpc>
                <a:spcPct val="90000"/>
              </a:lnSpc>
              <a:spcBef>
                <a:spcPct val="0"/>
              </a:spcBef>
              <a:spcAft>
                <a:spcPct val="0"/>
              </a:spcAft>
              <a:defRPr sz="2000" b="1">
                <a:solidFill>
                  <a:schemeClr val="tx1"/>
                </a:solidFill>
                <a:latin typeface="Arial" pitchFamily="34" charset="0"/>
              </a:defRPr>
            </a:lvl6pPr>
            <a:lvl7pPr marL="2971800" indent="-228600" eaLnBrk="0" fontAlgn="base" hangingPunct="0">
              <a:lnSpc>
                <a:spcPct val="90000"/>
              </a:lnSpc>
              <a:spcBef>
                <a:spcPct val="0"/>
              </a:spcBef>
              <a:spcAft>
                <a:spcPct val="0"/>
              </a:spcAft>
              <a:defRPr sz="2000" b="1">
                <a:solidFill>
                  <a:schemeClr val="tx1"/>
                </a:solidFill>
                <a:latin typeface="Arial" pitchFamily="34" charset="0"/>
              </a:defRPr>
            </a:lvl7pPr>
            <a:lvl8pPr marL="3429000" indent="-228600" eaLnBrk="0" fontAlgn="base" hangingPunct="0">
              <a:lnSpc>
                <a:spcPct val="90000"/>
              </a:lnSpc>
              <a:spcBef>
                <a:spcPct val="0"/>
              </a:spcBef>
              <a:spcAft>
                <a:spcPct val="0"/>
              </a:spcAft>
              <a:defRPr sz="2000" b="1">
                <a:solidFill>
                  <a:schemeClr val="tx1"/>
                </a:solidFill>
                <a:latin typeface="Arial" pitchFamily="34" charset="0"/>
              </a:defRPr>
            </a:lvl8pPr>
            <a:lvl9pPr marL="3886200" indent="-228600" eaLnBrk="0" fontAlgn="base" hangingPunct="0">
              <a:lnSpc>
                <a:spcPct val="90000"/>
              </a:lnSpc>
              <a:spcBef>
                <a:spcPct val="0"/>
              </a:spcBef>
              <a:spcAft>
                <a:spcPct val="0"/>
              </a:spcAft>
              <a:defRPr sz="2000" b="1">
                <a:solidFill>
                  <a:schemeClr val="tx1"/>
                </a:solidFill>
                <a:latin typeface="Arial" pitchFamily="34" charset="0"/>
              </a:defRPr>
            </a:lvl9pPr>
          </a:lstStyle>
          <a:p>
            <a:pPr algn="ctr"/>
            <a:r>
              <a:rPr lang="en-US" altLang="en-US" sz="4000" b="0" dirty="0">
                <a:latin typeface="+mj-lt"/>
              </a:rPr>
              <a:t>Important Point</a:t>
            </a:r>
          </a:p>
        </p:txBody>
      </p:sp>
    </p:spTree>
    <p:extLst>
      <p:ext uri="{BB962C8B-B14F-4D97-AF65-F5344CB8AC3E}">
        <p14:creationId xmlns:p14="http://schemas.microsoft.com/office/powerpoint/2010/main" val="879535643"/>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bwMode="auto">
          <a:xfrm>
            <a:off x="652463" y="1201738"/>
            <a:ext cx="8210550" cy="53514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algn="l" defTabSz="514350">
              <a:spcBef>
                <a:spcPct val="93000"/>
              </a:spcBef>
            </a:pPr>
            <a:r>
              <a:rPr lang="en-US" altLang="en-US" sz="2000" b="0" dirty="0" smtClean="0">
                <a:solidFill>
                  <a:schemeClr val="tx1"/>
                </a:solidFill>
              </a:rPr>
              <a:t>Suppose a trolley can hold a total of 16 passengers with a total weight of 2500 lb.</a:t>
            </a:r>
            <a:br>
              <a:rPr lang="en-US" altLang="en-US" sz="2000" b="0" dirty="0" smtClean="0">
                <a:solidFill>
                  <a:schemeClr val="tx1"/>
                </a:solidFill>
              </a:rPr>
            </a:br>
            <a:r>
              <a:rPr lang="en-US" altLang="en-US" sz="2000" b="0" dirty="0" smtClean="0">
                <a:solidFill>
                  <a:schemeClr val="tx1"/>
                </a:solidFill>
              </a:rPr>
              <a:t/>
            </a:r>
            <a:br>
              <a:rPr lang="en-US" altLang="en-US" sz="2000" b="0" dirty="0" smtClean="0">
                <a:solidFill>
                  <a:schemeClr val="tx1"/>
                </a:solidFill>
              </a:rPr>
            </a:br>
            <a:r>
              <a:rPr lang="en-US" altLang="en-US" sz="2000" b="0" dirty="0" smtClean="0">
                <a:solidFill>
                  <a:schemeClr val="tx1"/>
                </a:solidFill>
              </a:rPr>
              <a:t>Assuming a worst case scenario in which the passengers are all male, what are the chances the elevator is overloaded?</a:t>
            </a:r>
            <a:br>
              <a:rPr lang="en-US" altLang="en-US" sz="2000" b="0" dirty="0" smtClean="0">
                <a:solidFill>
                  <a:schemeClr val="tx1"/>
                </a:solidFill>
              </a:rPr>
            </a:br>
            <a:r>
              <a:rPr lang="en-US" altLang="en-US" sz="2000" b="0" dirty="0" smtClean="0">
                <a:solidFill>
                  <a:schemeClr val="tx1"/>
                </a:solidFill>
              </a:rPr>
              <a:t/>
            </a:r>
            <a:br>
              <a:rPr lang="en-US" altLang="en-US" sz="2000" b="0" dirty="0" smtClean="0">
                <a:solidFill>
                  <a:schemeClr val="tx1"/>
                </a:solidFill>
              </a:rPr>
            </a:br>
            <a:r>
              <a:rPr lang="en-US" altLang="en-US" sz="2000" b="0" dirty="0" smtClean="0">
                <a:solidFill>
                  <a:schemeClr val="tx1"/>
                </a:solidFill>
              </a:rPr>
              <a:t>Assume male weights follow a normal distribution with a mean of 182.9 </a:t>
            </a:r>
            <a:r>
              <a:rPr lang="en-US" altLang="en-US" sz="2000" b="0" dirty="0" err="1" smtClean="0">
                <a:solidFill>
                  <a:schemeClr val="tx1"/>
                </a:solidFill>
              </a:rPr>
              <a:t>lb</a:t>
            </a:r>
            <a:r>
              <a:rPr lang="en-US" altLang="en-US" sz="2000" b="0" dirty="0" smtClean="0">
                <a:solidFill>
                  <a:schemeClr val="tx1"/>
                </a:solidFill>
              </a:rPr>
              <a:t> and a standard deviation of 40.8 lb. </a:t>
            </a:r>
            <a:br>
              <a:rPr lang="en-US" altLang="en-US" sz="2000" b="0" dirty="0" smtClean="0">
                <a:solidFill>
                  <a:schemeClr val="tx1"/>
                </a:solidFill>
              </a:rPr>
            </a:br>
            <a:r>
              <a:rPr lang="en-US" altLang="en-US" sz="2000" b="0" dirty="0" smtClean="0">
                <a:solidFill>
                  <a:schemeClr val="tx1"/>
                </a:solidFill>
              </a:rPr>
              <a:t/>
            </a:r>
            <a:br>
              <a:rPr lang="en-US" altLang="en-US" sz="2000" b="0" dirty="0" smtClean="0">
                <a:solidFill>
                  <a:schemeClr val="tx1"/>
                </a:solidFill>
              </a:rPr>
            </a:br>
            <a:r>
              <a:rPr lang="en-US" altLang="en-US" sz="2000" b="0" dirty="0" smtClean="0">
                <a:solidFill>
                  <a:schemeClr val="tx1"/>
                </a:solidFill>
              </a:rPr>
              <a:t>a.  	Find the probability that 1 randomly selected male has  a weight 	greater than 156.25 lb.</a:t>
            </a:r>
            <a:br>
              <a:rPr lang="en-US" altLang="en-US" sz="2000" b="0" dirty="0" smtClean="0">
                <a:solidFill>
                  <a:schemeClr val="tx1"/>
                </a:solidFill>
              </a:rPr>
            </a:br>
            <a:r>
              <a:rPr lang="en-US" altLang="en-US" sz="2000" b="0" dirty="0" smtClean="0">
                <a:solidFill>
                  <a:schemeClr val="tx1"/>
                </a:solidFill>
              </a:rPr>
              <a:t/>
            </a:r>
            <a:br>
              <a:rPr lang="en-US" altLang="en-US" sz="2000" b="0" dirty="0" smtClean="0">
                <a:solidFill>
                  <a:schemeClr val="tx1"/>
                </a:solidFill>
              </a:rPr>
            </a:br>
            <a:r>
              <a:rPr lang="en-US" altLang="en-US" sz="2000" b="0" dirty="0" smtClean="0">
                <a:solidFill>
                  <a:schemeClr val="tx1"/>
                </a:solidFill>
              </a:rPr>
              <a:t>b.  	Find the probability that a sample of 16 males have a mean weight 	greater than 156.25 </a:t>
            </a:r>
            <a:r>
              <a:rPr lang="en-US" altLang="en-US" sz="2000" b="0" dirty="0" err="1" smtClean="0">
                <a:solidFill>
                  <a:schemeClr val="tx1"/>
                </a:solidFill>
              </a:rPr>
              <a:t>lb</a:t>
            </a:r>
            <a:r>
              <a:rPr lang="en-US" altLang="en-US" sz="2000" b="0" dirty="0" smtClean="0">
                <a:solidFill>
                  <a:schemeClr val="tx1"/>
                </a:solidFill>
              </a:rPr>
              <a:t> (which puts the total weight at 2500 </a:t>
            </a:r>
            <a:r>
              <a:rPr lang="en-US" altLang="en-US" sz="2000" b="0" dirty="0" err="1" smtClean="0">
                <a:solidFill>
                  <a:schemeClr val="tx1"/>
                </a:solidFill>
              </a:rPr>
              <a:t>lb</a:t>
            </a:r>
            <a:r>
              <a:rPr lang="en-US" altLang="en-US" sz="2000" b="0" dirty="0" smtClean="0">
                <a:solidFill>
                  <a:schemeClr val="tx1"/>
                </a:solidFill>
              </a:rPr>
              <a:t>, 	exceeding the maximum capacity). </a:t>
            </a:r>
          </a:p>
        </p:txBody>
      </p:sp>
      <p:sp>
        <p:nvSpPr>
          <p:cNvPr id="16387" name="Rectangle 3"/>
          <p:cNvSpPr>
            <a:spLocks noChangeArrowheads="1"/>
          </p:cNvSpPr>
          <p:nvPr/>
        </p:nvSpPr>
        <p:spPr bwMode="auto">
          <a:xfrm>
            <a:off x="4379913" y="3124200"/>
            <a:ext cx="13112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itchFamily="34" charset="0"/>
              </a:defRPr>
            </a:lvl1pPr>
            <a:lvl2pPr marL="742950" indent="-285750">
              <a:defRPr sz="2000" b="1">
                <a:solidFill>
                  <a:schemeClr val="tx1"/>
                </a:solidFill>
                <a:latin typeface="Arial" pitchFamily="34" charset="0"/>
              </a:defRPr>
            </a:lvl2pPr>
            <a:lvl3pPr marL="1143000" indent="-228600">
              <a:defRPr sz="2000" b="1">
                <a:solidFill>
                  <a:schemeClr val="tx1"/>
                </a:solidFill>
                <a:latin typeface="Arial" pitchFamily="34" charset="0"/>
              </a:defRPr>
            </a:lvl3pPr>
            <a:lvl4pPr marL="1600200" indent="-228600">
              <a:defRPr sz="2000" b="1">
                <a:solidFill>
                  <a:schemeClr val="tx1"/>
                </a:solidFill>
                <a:latin typeface="Arial" pitchFamily="34" charset="0"/>
              </a:defRPr>
            </a:lvl4pPr>
            <a:lvl5pPr marL="2057400" indent="-228600">
              <a:defRPr sz="2000" b="1">
                <a:solidFill>
                  <a:schemeClr val="tx1"/>
                </a:solidFill>
                <a:latin typeface="Arial" pitchFamily="34" charset="0"/>
              </a:defRPr>
            </a:lvl5pPr>
            <a:lvl6pPr marL="2514600" indent="-228600" eaLnBrk="0" fontAlgn="base" hangingPunct="0">
              <a:lnSpc>
                <a:spcPct val="90000"/>
              </a:lnSpc>
              <a:spcBef>
                <a:spcPct val="0"/>
              </a:spcBef>
              <a:spcAft>
                <a:spcPct val="0"/>
              </a:spcAft>
              <a:defRPr sz="2000" b="1">
                <a:solidFill>
                  <a:schemeClr val="tx1"/>
                </a:solidFill>
                <a:latin typeface="Arial" pitchFamily="34" charset="0"/>
              </a:defRPr>
            </a:lvl6pPr>
            <a:lvl7pPr marL="2971800" indent="-228600" eaLnBrk="0" fontAlgn="base" hangingPunct="0">
              <a:lnSpc>
                <a:spcPct val="90000"/>
              </a:lnSpc>
              <a:spcBef>
                <a:spcPct val="0"/>
              </a:spcBef>
              <a:spcAft>
                <a:spcPct val="0"/>
              </a:spcAft>
              <a:defRPr sz="2000" b="1">
                <a:solidFill>
                  <a:schemeClr val="tx1"/>
                </a:solidFill>
                <a:latin typeface="Arial" pitchFamily="34" charset="0"/>
              </a:defRPr>
            </a:lvl7pPr>
            <a:lvl8pPr marL="3429000" indent="-228600" eaLnBrk="0" fontAlgn="base" hangingPunct="0">
              <a:lnSpc>
                <a:spcPct val="90000"/>
              </a:lnSpc>
              <a:spcBef>
                <a:spcPct val="0"/>
              </a:spcBef>
              <a:spcAft>
                <a:spcPct val="0"/>
              </a:spcAft>
              <a:defRPr sz="2000" b="1">
                <a:solidFill>
                  <a:schemeClr val="tx1"/>
                </a:solidFill>
                <a:latin typeface="Arial" pitchFamily="34" charset="0"/>
              </a:defRPr>
            </a:lvl8pPr>
            <a:lvl9pPr marL="3886200" indent="-228600" eaLnBrk="0" fontAlgn="base" hangingPunct="0">
              <a:lnSpc>
                <a:spcPct val="90000"/>
              </a:lnSpc>
              <a:spcBef>
                <a:spcPct val="0"/>
              </a:spcBef>
              <a:spcAft>
                <a:spcPct val="0"/>
              </a:spcAft>
              <a:defRPr sz="2000" b="1">
                <a:solidFill>
                  <a:schemeClr val="tx1"/>
                </a:solidFill>
                <a:latin typeface="Arial" pitchFamily="34" charset="0"/>
              </a:defRPr>
            </a:lvl9pPr>
          </a:lstStyle>
          <a:p>
            <a:endParaRPr lang="en-US" altLang="en-US" b="0"/>
          </a:p>
        </p:txBody>
      </p:sp>
      <p:sp>
        <p:nvSpPr>
          <p:cNvPr id="16388" name="Rectangle 4"/>
          <p:cNvSpPr>
            <a:spLocks noChangeArrowheads="1"/>
          </p:cNvSpPr>
          <p:nvPr/>
        </p:nvSpPr>
        <p:spPr bwMode="auto">
          <a:xfrm>
            <a:off x="6686550" y="1646238"/>
            <a:ext cx="22336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itchFamily="34" charset="0"/>
              </a:defRPr>
            </a:lvl1pPr>
            <a:lvl2pPr marL="742950" indent="-285750">
              <a:defRPr sz="2000" b="1">
                <a:solidFill>
                  <a:schemeClr val="tx1"/>
                </a:solidFill>
                <a:latin typeface="Arial" pitchFamily="34" charset="0"/>
              </a:defRPr>
            </a:lvl2pPr>
            <a:lvl3pPr marL="1143000" indent="-228600">
              <a:defRPr sz="2000" b="1">
                <a:solidFill>
                  <a:schemeClr val="tx1"/>
                </a:solidFill>
                <a:latin typeface="Arial" pitchFamily="34" charset="0"/>
              </a:defRPr>
            </a:lvl3pPr>
            <a:lvl4pPr marL="1600200" indent="-228600">
              <a:defRPr sz="2000" b="1">
                <a:solidFill>
                  <a:schemeClr val="tx1"/>
                </a:solidFill>
                <a:latin typeface="Arial" pitchFamily="34" charset="0"/>
              </a:defRPr>
            </a:lvl4pPr>
            <a:lvl5pPr marL="2057400" indent="-228600">
              <a:defRPr sz="2000" b="1">
                <a:solidFill>
                  <a:schemeClr val="tx1"/>
                </a:solidFill>
                <a:latin typeface="Arial" pitchFamily="34" charset="0"/>
              </a:defRPr>
            </a:lvl5pPr>
            <a:lvl6pPr marL="2514600" indent="-228600" eaLnBrk="0" fontAlgn="base" hangingPunct="0">
              <a:lnSpc>
                <a:spcPct val="90000"/>
              </a:lnSpc>
              <a:spcBef>
                <a:spcPct val="0"/>
              </a:spcBef>
              <a:spcAft>
                <a:spcPct val="0"/>
              </a:spcAft>
              <a:defRPr sz="2000" b="1">
                <a:solidFill>
                  <a:schemeClr val="tx1"/>
                </a:solidFill>
                <a:latin typeface="Arial" pitchFamily="34" charset="0"/>
              </a:defRPr>
            </a:lvl6pPr>
            <a:lvl7pPr marL="2971800" indent="-228600" eaLnBrk="0" fontAlgn="base" hangingPunct="0">
              <a:lnSpc>
                <a:spcPct val="90000"/>
              </a:lnSpc>
              <a:spcBef>
                <a:spcPct val="0"/>
              </a:spcBef>
              <a:spcAft>
                <a:spcPct val="0"/>
              </a:spcAft>
              <a:defRPr sz="2000" b="1">
                <a:solidFill>
                  <a:schemeClr val="tx1"/>
                </a:solidFill>
                <a:latin typeface="Arial" pitchFamily="34" charset="0"/>
              </a:defRPr>
            </a:lvl7pPr>
            <a:lvl8pPr marL="3429000" indent="-228600" eaLnBrk="0" fontAlgn="base" hangingPunct="0">
              <a:lnSpc>
                <a:spcPct val="90000"/>
              </a:lnSpc>
              <a:spcBef>
                <a:spcPct val="0"/>
              </a:spcBef>
              <a:spcAft>
                <a:spcPct val="0"/>
              </a:spcAft>
              <a:defRPr sz="2000" b="1">
                <a:solidFill>
                  <a:schemeClr val="tx1"/>
                </a:solidFill>
                <a:latin typeface="Arial" pitchFamily="34" charset="0"/>
              </a:defRPr>
            </a:lvl8pPr>
            <a:lvl9pPr marL="3886200" indent="-228600" eaLnBrk="0" fontAlgn="base" hangingPunct="0">
              <a:lnSpc>
                <a:spcPct val="90000"/>
              </a:lnSpc>
              <a:spcBef>
                <a:spcPct val="0"/>
              </a:spcBef>
              <a:spcAft>
                <a:spcPct val="0"/>
              </a:spcAft>
              <a:defRPr sz="2000" b="1">
                <a:solidFill>
                  <a:schemeClr val="tx1"/>
                </a:solidFill>
                <a:latin typeface="Arial" pitchFamily="34" charset="0"/>
              </a:defRPr>
            </a:lvl9pPr>
          </a:lstStyle>
          <a:p>
            <a:pPr>
              <a:lnSpc>
                <a:spcPct val="85000"/>
              </a:lnSpc>
            </a:pPr>
            <a:endParaRPr lang="en-US" altLang="en-US" sz="3200" b="0" baseline="30000">
              <a:latin typeface="Helvetica Black" charset="0"/>
            </a:endParaRPr>
          </a:p>
          <a:p>
            <a:pPr latinLnBrk="1">
              <a:lnSpc>
                <a:spcPct val="85000"/>
              </a:lnSpc>
            </a:pPr>
            <a:endParaRPr lang="en-US" altLang="en-US" sz="3200" b="0" baseline="30000">
              <a:latin typeface="Helvetica Black" charset="0"/>
            </a:endParaRPr>
          </a:p>
        </p:txBody>
      </p:sp>
      <p:sp>
        <p:nvSpPr>
          <p:cNvPr id="16389" name="Rectangle 5"/>
          <p:cNvSpPr>
            <a:spLocks noChangeArrowheads="1"/>
          </p:cNvSpPr>
          <p:nvPr/>
        </p:nvSpPr>
        <p:spPr bwMode="auto">
          <a:xfrm>
            <a:off x="6096000" y="3086100"/>
            <a:ext cx="30353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itchFamily="34" charset="0"/>
              </a:defRPr>
            </a:lvl1pPr>
            <a:lvl2pPr marL="742950" indent="-285750">
              <a:defRPr sz="2000" b="1">
                <a:solidFill>
                  <a:schemeClr val="tx1"/>
                </a:solidFill>
                <a:latin typeface="Arial" pitchFamily="34" charset="0"/>
              </a:defRPr>
            </a:lvl2pPr>
            <a:lvl3pPr marL="1143000" indent="-228600">
              <a:defRPr sz="2000" b="1">
                <a:solidFill>
                  <a:schemeClr val="tx1"/>
                </a:solidFill>
                <a:latin typeface="Arial" pitchFamily="34" charset="0"/>
              </a:defRPr>
            </a:lvl3pPr>
            <a:lvl4pPr marL="1600200" indent="-228600">
              <a:defRPr sz="2000" b="1">
                <a:solidFill>
                  <a:schemeClr val="tx1"/>
                </a:solidFill>
                <a:latin typeface="Arial" pitchFamily="34" charset="0"/>
              </a:defRPr>
            </a:lvl4pPr>
            <a:lvl5pPr marL="2057400" indent="-228600">
              <a:defRPr sz="2000" b="1">
                <a:solidFill>
                  <a:schemeClr val="tx1"/>
                </a:solidFill>
                <a:latin typeface="Arial" pitchFamily="34" charset="0"/>
              </a:defRPr>
            </a:lvl5pPr>
            <a:lvl6pPr marL="2514600" indent="-228600" eaLnBrk="0" fontAlgn="base" hangingPunct="0">
              <a:lnSpc>
                <a:spcPct val="90000"/>
              </a:lnSpc>
              <a:spcBef>
                <a:spcPct val="0"/>
              </a:spcBef>
              <a:spcAft>
                <a:spcPct val="0"/>
              </a:spcAft>
              <a:defRPr sz="2000" b="1">
                <a:solidFill>
                  <a:schemeClr val="tx1"/>
                </a:solidFill>
                <a:latin typeface="Arial" pitchFamily="34" charset="0"/>
              </a:defRPr>
            </a:lvl6pPr>
            <a:lvl7pPr marL="2971800" indent="-228600" eaLnBrk="0" fontAlgn="base" hangingPunct="0">
              <a:lnSpc>
                <a:spcPct val="90000"/>
              </a:lnSpc>
              <a:spcBef>
                <a:spcPct val="0"/>
              </a:spcBef>
              <a:spcAft>
                <a:spcPct val="0"/>
              </a:spcAft>
              <a:defRPr sz="2000" b="1">
                <a:solidFill>
                  <a:schemeClr val="tx1"/>
                </a:solidFill>
                <a:latin typeface="Arial" pitchFamily="34" charset="0"/>
              </a:defRPr>
            </a:lvl7pPr>
            <a:lvl8pPr marL="3429000" indent="-228600" eaLnBrk="0" fontAlgn="base" hangingPunct="0">
              <a:lnSpc>
                <a:spcPct val="90000"/>
              </a:lnSpc>
              <a:spcBef>
                <a:spcPct val="0"/>
              </a:spcBef>
              <a:spcAft>
                <a:spcPct val="0"/>
              </a:spcAft>
              <a:defRPr sz="2000" b="1">
                <a:solidFill>
                  <a:schemeClr val="tx1"/>
                </a:solidFill>
                <a:latin typeface="Arial" pitchFamily="34" charset="0"/>
              </a:defRPr>
            </a:lvl8pPr>
            <a:lvl9pPr marL="3886200" indent="-228600" eaLnBrk="0" fontAlgn="base" hangingPunct="0">
              <a:lnSpc>
                <a:spcPct val="90000"/>
              </a:lnSpc>
              <a:spcBef>
                <a:spcPct val="0"/>
              </a:spcBef>
              <a:spcAft>
                <a:spcPct val="0"/>
              </a:spcAft>
              <a:defRPr sz="2000" b="1">
                <a:solidFill>
                  <a:schemeClr val="tx1"/>
                </a:solidFill>
                <a:latin typeface="Arial" pitchFamily="34" charset="0"/>
              </a:defRPr>
            </a:lvl9pPr>
          </a:lstStyle>
          <a:p>
            <a:endParaRPr lang="en-US" altLang="en-US" b="0"/>
          </a:p>
        </p:txBody>
      </p:sp>
      <p:sp>
        <p:nvSpPr>
          <p:cNvPr id="16390" name="Rectangle 6"/>
          <p:cNvSpPr>
            <a:spLocks noChangeArrowheads="1"/>
          </p:cNvSpPr>
          <p:nvPr/>
        </p:nvSpPr>
        <p:spPr bwMode="auto">
          <a:xfrm>
            <a:off x="765175" y="5622925"/>
            <a:ext cx="1641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itchFamily="34" charset="0"/>
              </a:defRPr>
            </a:lvl1pPr>
            <a:lvl2pPr marL="742950" indent="-285750">
              <a:defRPr sz="2000" b="1">
                <a:solidFill>
                  <a:schemeClr val="tx1"/>
                </a:solidFill>
                <a:latin typeface="Arial" pitchFamily="34" charset="0"/>
              </a:defRPr>
            </a:lvl2pPr>
            <a:lvl3pPr marL="1143000" indent="-228600">
              <a:defRPr sz="2000" b="1">
                <a:solidFill>
                  <a:schemeClr val="tx1"/>
                </a:solidFill>
                <a:latin typeface="Arial" pitchFamily="34" charset="0"/>
              </a:defRPr>
            </a:lvl3pPr>
            <a:lvl4pPr marL="1600200" indent="-228600">
              <a:defRPr sz="2000" b="1">
                <a:solidFill>
                  <a:schemeClr val="tx1"/>
                </a:solidFill>
                <a:latin typeface="Arial" pitchFamily="34" charset="0"/>
              </a:defRPr>
            </a:lvl4pPr>
            <a:lvl5pPr marL="2057400" indent="-228600">
              <a:defRPr sz="2000" b="1">
                <a:solidFill>
                  <a:schemeClr val="tx1"/>
                </a:solidFill>
                <a:latin typeface="Arial" pitchFamily="34" charset="0"/>
              </a:defRPr>
            </a:lvl5pPr>
            <a:lvl6pPr marL="2514600" indent="-228600" eaLnBrk="0" fontAlgn="base" hangingPunct="0">
              <a:lnSpc>
                <a:spcPct val="90000"/>
              </a:lnSpc>
              <a:spcBef>
                <a:spcPct val="0"/>
              </a:spcBef>
              <a:spcAft>
                <a:spcPct val="0"/>
              </a:spcAft>
              <a:defRPr sz="2000" b="1">
                <a:solidFill>
                  <a:schemeClr val="tx1"/>
                </a:solidFill>
                <a:latin typeface="Arial" pitchFamily="34" charset="0"/>
              </a:defRPr>
            </a:lvl6pPr>
            <a:lvl7pPr marL="2971800" indent="-228600" eaLnBrk="0" fontAlgn="base" hangingPunct="0">
              <a:lnSpc>
                <a:spcPct val="90000"/>
              </a:lnSpc>
              <a:spcBef>
                <a:spcPct val="0"/>
              </a:spcBef>
              <a:spcAft>
                <a:spcPct val="0"/>
              </a:spcAft>
              <a:defRPr sz="2000" b="1">
                <a:solidFill>
                  <a:schemeClr val="tx1"/>
                </a:solidFill>
                <a:latin typeface="Arial" pitchFamily="34" charset="0"/>
              </a:defRPr>
            </a:lvl7pPr>
            <a:lvl8pPr marL="3429000" indent="-228600" eaLnBrk="0" fontAlgn="base" hangingPunct="0">
              <a:lnSpc>
                <a:spcPct val="90000"/>
              </a:lnSpc>
              <a:spcBef>
                <a:spcPct val="0"/>
              </a:spcBef>
              <a:spcAft>
                <a:spcPct val="0"/>
              </a:spcAft>
              <a:defRPr sz="2000" b="1">
                <a:solidFill>
                  <a:schemeClr val="tx1"/>
                </a:solidFill>
                <a:latin typeface="Arial" pitchFamily="34" charset="0"/>
              </a:defRPr>
            </a:lvl8pPr>
            <a:lvl9pPr marL="3886200" indent="-228600" eaLnBrk="0" fontAlgn="base" hangingPunct="0">
              <a:lnSpc>
                <a:spcPct val="90000"/>
              </a:lnSpc>
              <a:spcBef>
                <a:spcPct val="0"/>
              </a:spcBef>
              <a:spcAft>
                <a:spcPct val="0"/>
              </a:spcAft>
              <a:defRPr sz="2000" b="1">
                <a:solidFill>
                  <a:schemeClr val="tx1"/>
                </a:solidFill>
                <a:latin typeface="Arial" pitchFamily="34" charset="0"/>
              </a:defRPr>
            </a:lvl9pPr>
          </a:lstStyle>
          <a:p>
            <a:endParaRPr lang="en-US" altLang="en-US" b="0"/>
          </a:p>
        </p:txBody>
      </p:sp>
      <p:sp>
        <p:nvSpPr>
          <p:cNvPr id="16391" name="Rectangle 7"/>
          <p:cNvSpPr>
            <a:spLocks noChangeArrowheads="1"/>
          </p:cNvSpPr>
          <p:nvPr/>
        </p:nvSpPr>
        <p:spPr bwMode="auto">
          <a:xfrm>
            <a:off x="444500" y="266700"/>
            <a:ext cx="8221663" cy="70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itchFamily="34" charset="0"/>
              </a:defRPr>
            </a:lvl1pPr>
            <a:lvl2pPr marL="742950" indent="-285750">
              <a:defRPr sz="2000" b="1">
                <a:solidFill>
                  <a:schemeClr val="tx1"/>
                </a:solidFill>
                <a:latin typeface="Arial" pitchFamily="34" charset="0"/>
              </a:defRPr>
            </a:lvl2pPr>
            <a:lvl3pPr marL="1143000" indent="-228600">
              <a:defRPr sz="2000" b="1">
                <a:solidFill>
                  <a:schemeClr val="tx1"/>
                </a:solidFill>
                <a:latin typeface="Arial" pitchFamily="34" charset="0"/>
              </a:defRPr>
            </a:lvl3pPr>
            <a:lvl4pPr marL="1600200" indent="-228600">
              <a:defRPr sz="2000" b="1">
                <a:solidFill>
                  <a:schemeClr val="tx1"/>
                </a:solidFill>
                <a:latin typeface="Arial" pitchFamily="34" charset="0"/>
              </a:defRPr>
            </a:lvl4pPr>
            <a:lvl5pPr marL="2057400" indent="-228600">
              <a:defRPr sz="2000" b="1">
                <a:solidFill>
                  <a:schemeClr val="tx1"/>
                </a:solidFill>
                <a:latin typeface="Arial" pitchFamily="34" charset="0"/>
              </a:defRPr>
            </a:lvl5pPr>
            <a:lvl6pPr marL="2514600" indent="-228600" eaLnBrk="0" fontAlgn="base" hangingPunct="0">
              <a:lnSpc>
                <a:spcPct val="90000"/>
              </a:lnSpc>
              <a:spcBef>
                <a:spcPct val="0"/>
              </a:spcBef>
              <a:spcAft>
                <a:spcPct val="0"/>
              </a:spcAft>
              <a:defRPr sz="2000" b="1">
                <a:solidFill>
                  <a:schemeClr val="tx1"/>
                </a:solidFill>
                <a:latin typeface="Arial" pitchFamily="34" charset="0"/>
              </a:defRPr>
            </a:lvl6pPr>
            <a:lvl7pPr marL="2971800" indent="-228600" eaLnBrk="0" fontAlgn="base" hangingPunct="0">
              <a:lnSpc>
                <a:spcPct val="90000"/>
              </a:lnSpc>
              <a:spcBef>
                <a:spcPct val="0"/>
              </a:spcBef>
              <a:spcAft>
                <a:spcPct val="0"/>
              </a:spcAft>
              <a:defRPr sz="2000" b="1">
                <a:solidFill>
                  <a:schemeClr val="tx1"/>
                </a:solidFill>
                <a:latin typeface="Arial" pitchFamily="34" charset="0"/>
              </a:defRPr>
            </a:lvl7pPr>
            <a:lvl8pPr marL="3429000" indent="-228600" eaLnBrk="0" fontAlgn="base" hangingPunct="0">
              <a:lnSpc>
                <a:spcPct val="90000"/>
              </a:lnSpc>
              <a:spcBef>
                <a:spcPct val="0"/>
              </a:spcBef>
              <a:spcAft>
                <a:spcPct val="0"/>
              </a:spcAft>
              <a:defRPr sz="2000" b="1">
                <a:solidFill>
                  <a:schemeClr val="tx1"/>
                </a:solidFill>
                <a:latin typeface="Arial" pitchFamily="34" charset="0"/>
              </a:defRPr>
            </a:lvl8pPr>
            <a:lvl9pPr marL="3886200" indent="-228600" eaLnBrk="0" fontAlgn="base" hangingPunct="0">
              <a:lnSpc>
                <a:spcPct val="90000"/>
              </a:lnSpc>
              <a:spcBef>
                <a:spcPct val="0"/>
              </a:spcBef>
              <a:spcAft>
                <a:spcPct val="0"/>
              </a:spcAft>
              <a:defRPr sz="2000" b="1">
                <a:solidFill>
                  <a:schemeClr val="tx1"/>
                </a:solidFill>
                <a:latin typeface="Arial" pitchFamily="34" charset="0"/>
              </a:defRPr>
            </a:lvl9pPr>
          </a:lstStyle>
          <a:p>
            <a:pPr algn="ctr"/>
            <a:r>
              <a:rPr lang="en-US" altLang="en-US" sz="4000" b="0" dirty="0">
                <a:latin typeface="+mn-lt"/>
              </a:rPr>
              <a:t>Example – Elevators</a:t>
            </a:r>
          </a:p>
        </p:txBody>
      </p:sp>
    </p:spTree>
    <p:extLst>
      <p:ext uri="{BB962C8B-B14F-4D97-AF65-F5344CB8AC3E}">
        <p14:creationId xmlns:p14="http://schemas.microsoft.com/office/powerpoint/2010/main" val="1423965163"/>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idx="4294967295"/>
          </p:nvPr>
        </p:nvSpPr>
        <p:spPr bwMode="auto">
          <a:xfrm>
            <a:off x="652463" y="1201738"/>
            <a:ext cx="8210550" cy="53514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algn="l" defTabSz="514350">
              <a:spcBef>
                <a:spcPct val="93000"/>
              </a:spcBef>
            </a:pPr>
            <a:r>
              <a:rPr lang="en-US" altLang="en-US" sz="2000" b="0" dirty="0" smtClean="0">
                <a:solidFill>
                  <a:schemeClr val="tx1"/>
                </a:solidFill>
              </a:rPr>
              <a:t>a.  	Find the probability that 1 randomly selected male has  a weight 	greater than 156.25 lb.</a:t>
            </a:r>
            <a:br>
              <a:rPr lang="en-US" altLang="en-US" sz="2000" b="0" dirty="0" smtClean="0">
                <a:solidFill>
                  <a:schemeClr val="tx1"/>
                </a:solidFill>
              </a:rPr>
            </a:br>
            <a:r>
              <a:rPr lang="en-US" altLang="en-US" sz="2000" b="0" dirty="0" smtClean="0">
                <a:solidFill>
                  <a:schemeClr val="tx1"/>
                </a:solidFill>
              </a:rPr>
              <a:t/>
            </a:r>
            <a:br>
              <a:rPr lang="en-US" altLang="en-US" sz="2000" b="0" dirty="0" smtClean="0">
                <a:solidFill>
                  <a:schemeClr val="tx1"/>
                </a:solidFill>
              </a:rPr>
            </a:br>
            <a:r>
              <a:rPr lang="en-US" altLang="en-US" sz="2000" b="0" dirty="0" smtClean="0">
                <a:solidFill>
                  <a:schemeClr val="tx1"/>
                </a:solidFill>
              </a:rPr>
              <a:t>Use the methods presented in Section 6.3.  We can convert to a </a:t>
            </a:r>
            <a:r>
              <a:rPr lang="en-US" altLang="en-US" sz="2000" b="0" i="1" dirty="0" smtClean="0">
                <a:solidFill>
                  <a:schemeClr val="tx1"/>
                </a:solidFill>
              </a:rPr>
              <a:t>z</a:t>
            </a:r>
            <a:r>
              <a:rPr lang="en-US" altLang="en-US" sz="2000" b="0" dirty="0" smtClean="0">
                <a:solidFill>
                  <a:schemeClr val="tx1"/>
                </a:solidFill>
              </a:rPr>
              <a:t> score and use Table A-2.</a:t>
            </a:r>
            <a:br>
              <a:rPr lang="en-US" altLang="en-US" sz="2000" b="0" dirty="0" smtClean="0">
                <a:solidFill>
                  <a:schemeClr val="tx1"/>
                </a:solidFill>
              </a:rPr>
            </a:br>
            <a:r>
              <a:rPr lang="en-US" altLang="en-US" sz="2000" b="0" dirty="0" smtClean="0">
                <a:solidFill>
                  <a:schemeClr val="tx1"/>
                </a:solidFill>
              </a:rPr>
              <a:t/>
            </a:r>
            <a:br>
              <a:rPr lang="en-US" altLang="en-US" sz="2000" b="0" dirty="0" smtClean="0">
                <a:solidFill>
                  <a:schemeClr val="tx1"/>
                </a:solidFill>
              </a:rPr>
            </a:br>
            <a:r>
              <a:rPr lang="en-US" altLang="en-US" sz="2000" b="0" dirty="0" smtClean="0">
                <a:solidFill>
                  <a:schemeClr val="tx1"/>
                </a:solidFill>
              </a:rPr>
              <a:t/>
            </a:r>
            <a:br>
              <a:rPr lang="en-US" altLang="en-US" sz="2000" b="0" dirty="0" smtClean="0">
                <a:solidFill>
                  <a:schemeClr val="tx1"/>
                </a:solidFill>
              </a:rPr>
            </a:br>
            <a:r>
              <a:rPr lang="en-US" altLang="en-US" sz="2000" b="0" dirty="0" smtClean="0">
                <a:solidFill>
                  <a:schemeClr val="tx1"/>
                </a:solidFill>
              </a:rPr>
              <a:t/>
            </a:r>
            <a:br>
              <a:rPr lang="en-US" altLang="en-US" sz="2000" b="0" dirty="0" smtClean="0">
                <a:solidFill>
                  <a:schemeClr val="tx1"/>
                </a:solidFill>
              </a:rPr>
            </a:br>
            <a:r>
              <a:rPr lang="en-US" altLang="en-US" sz="2000" b="0" dirty="0" smtClean="0">
                <a:solidFill>
                  <a:schemeClr val="tx1"/>
                </a:solidFill>
              </a:rPr>
              <a:t/>
            </a:r>
            <a:br>
              <a:rPr lang="en-US" altLang="en-US" sz="2000" b="0" dirty="0" smtClean="0">
                <a:solidFill>
                  <a:schemeClr val="tx1"/>
                </a:solidFill>
              </a:rPr>
            </a:br>
            <a:r>
              <a:rPr lang="en-US" altLang="en-US" sz="2000" b="0" dirty="0" smtClean="0">
                <a:solidFill>
                  <a:schemeClr val="tx1"/>
                </a:solidFill>
              </a:rPr>
              <a:t/>
            </a:r>
            <a:br>
              <a:rPr lang="en-US" altLang="en-US" sz="2000" b="0" dirty="0" smtClean="0">
                <a:solidFill>
                  <a:schemeClr val="tx1"/>
                </a:solidFill>
              </a:rPr>
            </a:br>
            <a:r>
              <a:rPr lang="en-US" altLang="en-US" sz="2000" b="0" dirty="0" smtClean="0">
                <a:solidFill>
                  <a:schemeClr val="tx1"/>
                </a:solidFill>
              </a:rPr>
              <a:t>Using Table A-2, the area to the</a:t>
            </a:r>
            <a:br>
              <a:rPr lang="en-US" altLang="en-US" sz="2000" b="0" dirty="0" smtClean="0">
                <a:solidFill>
                  <a:schemeClr val="tx1"/>
                </a:solidFill>
              </a:rPr>
            </a:br>
            <a:r>
              <a:rPr lang="en-US" altLang="en-US" sz="2000" b="0" dirty="0" smtClean="0">
                <a:solidFill>
                  <a:schemeClr val="tx1"/>
                </a:solidFill>
              </a:rPr>
              <a:t> right is 0.7422.</a:t>
            </a:r>
            <a:br>
              <a:rPr lang="en-US" altLang="en-US" sz="2000" b="0" dirty="0" smtClean="0">
                <a:solidFill>
                  <a:schemeClr val="tx1"/>
                </a:solidFill>
              </a:rPr>
            </a:br>
            <a:r>
              <a:rPr lang="en-US" altLang="en-US" sz="2000" b="0" dirty="0" smtClean="0">
                <a:solidFill>
                  <a:schemeClr val="tx1"/>
                </a:solidFill>
              </a:rPr>
              <a:t/>
            </a:r>
            <a:br>
              <a:rPr lang="en-US" altLang="en-US" sz="2000" b="0" dirty="0" smtClean="0">
                <a:solidFill>
                  <a:schemeClr val="tx1"/>
                </a:solidFill>
              </a:rPr>
            </a:br>
            <a:endParaRPr lang="en-US" altLang="en-US" sz="2000" b="0" dirty="0" smtClean="0">
              <a:solidFill>
                <a:schemeClr val="tx1"/>
              </a:solidFill>
            </a:endParaRPr>
          </a:p>
        </p:txBody>
      </p:sp>
      <p:sp>
        <p:nvSpPr>
          <p:cNvPr id="3076" name="Rectangle 3"/>
          <p:cNvSpPr>
            <a:spLocks noChangeArrowheads="1"/>
          </p:cNvSpPr>
          <p:nvPr/>
        </p:nvSpPr>
        <p:spPr bwMode="auto">
          <a:xfrm>
            <a:off x="4379913" y="3124200"/>
            <a:ext cx="13112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itchFamily="34" charset="0"/>
              </a:defRPr>
            </a:lvl1pPr>
            <a:lvl2pPr marL="742950" indent="-285750">
              <a:defRPr sz="2000" b="1">
                <a:solidFill>
                  <a:schemeClr val="tx1"/>
                </a:solidFill>
                <a:latin typeface="Arial" pitchFamily="34" charset="0"/>
              </a:defRPr>
            </a:lvl2pPr>
            <a:lvl3pPr marL="1143000" indent="-228600">
              <a:defRPr sz="2000" b="1">
                <a:solidFill>
                  <a:schemeClr val="tx1"/>
                </a:solidFill>
                <a:latin typeface="Arial" pitchFamily="34" charset="0"/>
              </a:defRPr>
            </a:lvl3pPr>
            <a:lvl4pPr marL="1600200" indent="-228600">
              <a:defRPr sz="2000" b="1">
                <a:solidFill>
                  <a:schemeClr val="tx1"/>
                </a:solidFill>
                <a:latin typeface="Arial" pitchFamily="34" charset="0"/>
              </a:defRPr>
            </a:lvl4pPr>
            <a:lvl5pPr marL="2057400" indent="-228600">
              <a:defRPr sz="2000" b="1">
                <a:solidFill>
                  <a:schemeClr val="tx1"/>
                </a:solidFill>
                <a:latin typeface="Arial" pitchFamily="34" charset="0"/>
              </a:defRPr>
            </a:lvl5pPr>
            <a:lvl6pPr marL="2514600" indent="-228600" eaLnBrk="0" fontAlgn="base" hangingPunct="0">
              <a:lnSpc>
                <a:spcPct val="90000"/>
              </a:lnSpc>
              <a:spcBef>
                <a:spcPct val="0"/>
              </a:spcBef>
              <a:spcAft>
                <a:spcPct val="0"/>
              </a:spcAft>
              <a:defRPr sz="2000" b="1">
                <a:solidFill>
                  <a:schemeClr val="tx1"/>
                </a:solidFill>
                <a:latin typeface="Arial" pitchFamily="34" charset="0"/>
              </a:defRPr>
            </a:lvl6pPr>
            <a:lvl7pPr marL="2971800" indent="-228600" eaLnBrk="0" fontAlgn="base" hangingPunct="0">
              <a:lnSpc>
                <a:spcPct val="90000"/>
              </a:lnSpc>
              <a:spcBef>
                <a:spcPct val="0"/>
              </a:spcBef>
              <a:spcAft>
                <a:spcPct val="0"/>
              </a:spcAft>
              <a:defRPr sz="2000" b="1">
                <a:solidFill>
                  <a:schemeClr val="tx1"/>
                </a:solidFill>
                <a:latin typeface="Arial" pitchFamily="34" charset="0"/>
              </a:defRPr>
            </a:lvl7pPr>
            <a:lvl8pPr marL="3429000" indent="-228600" eaLnBrk="0" fontAlgn="base" hangingPunct="0">
              <a:lnSpc>
                <a:spcPct val="90000"/>
              </a:lnSpc>
              <a:spcBef>
                <a:spcPct val="0"/>
              </a:spcBef>
              <a:spcAft>
                <a:spcPct val="0"/>
              </a:spcAft>
              <a:defRPr sz="2000" b="1">
                <a:solidFill>
                  <a:schemeClr val="tx1"/>
                </a:solidFill>
                <a:latin typeface="Arial" pitchFamily="34" charset="0"/>
              </a:defRPr>
            </a:lvl8pPr>
            <a:lvl9pPr marL="3886200" indent="-228600" eaLnBrk="0" fontAlgn="base" hangingPunct="0">
              <a:lnSpc>
                <a:spcPct val="90000"/>
              </a:lnSpc>
              <a:spcBef>
                <a:spcPct val="0"/>
              </a:spcBef>
              <a:spcAft>
                <a:spcPct val="0"/>
              </a:spcAft>
              <a:defRPr sz="2000" b="1">
                <a:solidFill>
                  <a:schemeClr val="tx1"/>
                </a:solidFill>
                <a:latin typeface="Arial" pitchFamily="34" charset="0"/>
              </a:defRPr>
            </a:lvl9pPr>
          </a:lstStyle>
          <a:p>
            <a:endParaRPr lang="en-US" altLang="en-US" b="0"/>
          </a:p>
        </p:txBody>
      </p:sp>
      <p:sp>
        <p:nvSpPr>
          <p:cNvPr id="3077" name="Rectangle 4"/>
          <p:cNvSpPr>
            <a:spLocks noChangeArrowheads="1"/>
          </p:cNvSpPr>
          <p:nvPr/>
        </p:nvSpPr>
        <p:spPr bwMode="auto">
          <a:xfrm>
            <a:off x="6686550" y="1646238"/>
            <a:ext cx="22336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itchFamily="34" charset="0"/>
              </a:defRPr>
            </a:lvl1pPr>
            <a:lvl2pPr marL="742950" indent="-285750">
              <a:defRPr sz="2000" b="1">
                <a:solidFill>
                  <a:schemeClr val="tx1"/>
                </a:solidFill>
                <a:latin typeface="Arial" pitchFamily="34" charset="0"/>
              </a:defRPr>
            </a:lvl2pPr>
            <a:lvl3pPr marL="1143000" indent="-228600">
              <a:defRPr sz="2000" b="1">
                <a:solidFill>
                  <a:schemeClr val="tx1"/>
                </a:solidFill>
                <a:latin typeface="Arial" pitchFamily="34" charset="0"/>
              </a:defRPr>
            </a:lvl3pPr>
            <a:lvl4pPr marL="1600200" indent="-228600">
              <a:defRPr sz="2000" b="1">
                <a:solidFill>
                  <a:schemeClr val="tx1"/>
                </a:solidFill>
                <a:latin typeface="Arial" pitchFamily="34" charset="0"/>
              </a:defRPr>
            </a:lvl4pPr>
            <a:lvl5pPr marL="2057400" indent="-228600">
              <a:defRPr sz="2000" b="1">
                <a:solidFill>
                  <a:schemeClr val="tx1"/>
                </a:solidFill>
                <a:latin typeface="Arial" pitchFamily="34" charset="0"/>
              </a:defRPr>
            </a:lvl5pPr>
            <a:lvl6pPr marL="2514600" indent="-228600" eaLnBrk="0" fontAlgn="base" hangingPunct="0">
              <a:lnSpc>
                <a:spcPct val="90000"/>
              </a:lnSpc>
              <a:spcBef>
                <a:spcPct val="0"/>
              </a:spcBef>
              <a:spcAft>
                <a:spcPct val="0"/>
              </a:spcAft>
              <a:defRPr sz="2000" b="1">
                <a:solidFill>
                  <a:schemeClr val="tx1"/>
                </a:solidFill>
                <a:latin typeface="Arial" pitchFamily="34" charset="0"/>
              </a:defRPr>
            </a:lvl6pPr>
            <a:lvl7pPr marL="2971800" indent="-228600" eaLnBrk="0" fontAlgn="base" hangingPunct="0">
              <a:lnSpc>
                <a:spcPct val="90000"/>
              </a:lnSpc>
              <a:spcBef>
                <a:spcPct val="0"/>
              </a:spcBef>
              <a:spcAft>
                <a:spcPct val="0"/>
              </a:spcAft>
              <a:defRPr sz="2000" b="1">
                <a:solidFill>
                  <a:schemeClr val="tx1"/>
                </a:solidFill>
                <a:latin typeface="Arial" pitchFamily="34" charset="0"/>
              </a:defRPr>
            </a:lvl7pPr>
            <a:lvl8pPr marL="3429000" indent="-228600" eaLnBrk="0" fontAlgn="base" hangingPunct="0">
              <a:lnSpc>
                <a:spcPct val="90000"/>
              </a:lnSpc>
              <a:spcBef>
                <a:spcPct val="0"/>
              </a:spcBef>
              <a:spcAft>
                <a:spcPct val="0"/>
              </a:spcAft>
              <a:defRPr sz="2000" b="1">
                <a:solidFill>
                  <a:schemeClr val="tx1"/>
                </a:solidFill>
                <a:latin typeface="Arial" pitchFamily="34" charset="0"/>
              </a:defRPr>
            </a:lvl8pPr>
            <a:lvl9pPr marL="3886200" indent="-228600" eaLnBrk="0" fontAlgn="base" hangingPunct="0">
              <a:lnSpc>
                <a:spcPct val="90000"/>
              </a:lnSpc>
              <a:spcBef>
                <a:spcPct val="0"/>
              </a:spcBef>
              <a:spcAft>
                <a:spcPct val="0"/>
              </a:spcAft>
              <a:defRPr sz="2000" b="1">
                <a:solidFill>
                  <a:schemeClr val="tx1"/>
                </a:solidFill>
                <a:latin typeface="Arial" pitchFamily="34" charset="0"/>
              </a:defRPr>
            </a:lvl9pPr>
          </a:lstStyle>
          <a:p>
            <a:pPr>
              <a:lnSpc>
                <a:spcPct val="85000"/>
              </a:lnSpc>
            </a:pPr>
            <a:endParaRPr lang="en-US" altLang="en-US" sz="3200" b="0" baseline="30000">
              <a:latin typeface="Helvetica Black" charset="0"/>
            </a:endParaRPr>
          </a:p>
          <a:p>
            <a:pPr latinLnBrk="1">
              <a:lnSpc>
                <a:spcPct val="85000"/>
              </a:lnSpc>
            </a:pPr>
            <a:endParaRPr lang="en-US" altLang="en-US" sz="3200" b="0" baseline="30000">
              <a:latin typeface="Helvetica Black" charset="0"/>
            </a:endParaRPr>
          </a:p>
        </p:txBody>
      </p:sp>
      <p:sp>
        <p:nvSpPr>
          <p:cNvPr id="3078" name="Rectangle 5"/>
          <p:cNvSpPr>
            <a:spLocks noChangeArrowheads="1"/>
          </p:cNvSpPr>
          <p:nvPr/>
        </p:nvSpPr>
        <p:spPr bwMode="auto">
          <a:xfrm>
            <a:off x="6096000" y="3086100"/>
            <a:ext cx="30353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itchFamily="34" charset="0"/>
              </a:defRPr>
            </a:lvl1pPr>
            <a:lvl2pPr marL="742950" indent="-285750">
              <a:defRPr sz="2000" b="1">
                <a:solidFill>
                  <a:schemeClr val="tx1"/>
                </a:solidFill>
                <a:latin typeface="Arial" pitchFamily="34" charset="0"/>
              </a:defRPr>
            </a:lvl2pPr>
            <a:lvl3pPr marL="1143000" indent="-228600">
              <a:defRPr sz="2000" b="1">
                <a:solidFill>
                  <a:schemeClr val="tx1"/>
                </a:solidFill>
                <a:latin typeface="Arial" pitchFamily="34" charset="0"/>
              </a:defRPr>
            </a:lvl3pPr>
            <a:lvl4pPr marL="1600200" indent="-228600">
              <a:defRPr sz="2000" b="1">
                <a:solidFill>
                  <a:schemeClr val="tx1"/>
                </a:solidFill>
                <a:latin typeface="Arial" pitchFamily="34" charset="0"/>
              </a:defRPr>
            </a:lvl4pPr>
            <a:lvl5pPr marL="2057400" indent="-228600">
              <a:defRPr sz="2000" b="1">
                <a:solidFill>
                  <a:schemeClr val="tx1"/>
                </a:solidFill>
                <a:latin typeface="Arial" pitchFamily="34" charset="0"/>
              </a:defRPr>
            </a:lvl5pPr>
            <a:lvl6pPr marL="2514600" indent="-228600" eaLnBrk="0" fontAlgn="base" hangingPunct="0">
              <a:lnSpc>
                <a:spcPct val="90000"/>
              </a:lnSpc>
              <a:spcBef>
                <a:spcPct val="0"/>
              </a:spcBef>
              <a:spcAft>
                <a:spcPct val="0"/>
              </a:spcAft>
              <a:defRPr sz="2000" b="1">
                <a:solidFill>
                  <a:schemeClr val="tx1"/>
                </a:solidFill>
                <a:latin typeface="Arial" pitchFamily="34" charset="0"/>
              </a:defRPr>
            </a:lvl6pPr>
            <a:lvl7pPr marL="2971800" indent="-228600" eaLnBrk="0" fontAlgn="base" hangingPunct="0">
              <a:lnSpc>
                <a:spcPct val="90000"/>
              </a:lnSpc>
              <a:spcBef>
                <a:spcPct val="0"/>
              </a:spcBef>
              <a:spcAft>
                <a:spcPct val="0"/>
              </a:spcAft>
              <a:defRPr sz="2000" b="1">
                <a:solidFill>
                  <a:schemeClr val="tx1"/>
                </a:solidFill>
                <a:latin typeface="Arial" pitchFamily="34" charset="0"/>
              </a:defRPr>
            </a:lvl7pPr>
            <a:lvl8pPr marL="3429000" indent="-228600" eaLnBrk="0" fontAlgn="base" hangingPunct="0">
              <a:lnSpc>
                <a:spcPct val="90000"/>
              </a:lnSpc>
              <a:spcBef>
                <a:spcPct val="0"/>
              </a:spcBef>
              <a:spcAft>
                <a:spcPct val="0"/>
              </a:spcAft>
              <a:defRPr sz="2000" b="1">
                <a:solidFill>
                  <a:schemeClr val="tx1"/>
                </a:solidFill>
                <a:latin typeface="Arial" pitchFamily="34" charset="0"/>
              </a:defRPr>
            </a:lvl8pPr>
            <a:lvl9pPr marL="3886200" indent="-228600" eaLnBrk="0" fontAlgn="base" hangingPunct="0">
              <a:lnSpc>
                <a:spcPct val="90000"/>
              </a:lnSpc>
              <a:spcBef>
                <a:spcPct val="0"/>
              </a:spcBef>
              <a:spcAft>
                <a:spcPct val="0"/>
              </a:spcAft>
              <a:defRPr sz="2000" b="1">
                <a:solidFill>
                  <a:schemeClr val="tx1"/>
                </a:solidFill>
                <a:latin typeface="Arial" pitchFamily="34" charset="0"/>
              </a:defRPr>
            </a:lvl9pPr>
          </a:lstStyle>
          <a:p>
            <a:endParaRPr lang="en-US" altLang="en-US" b="0"/>
          </a:p>
        </p:txBody>
      </p:sp>
      <p:sp>
        <p:nvSpPr>
          <p:cNvPr id="3079" name="Rectangle 6"/>
          <p:cNvSpPr>
            <a:spLocks noChangeArrowheads="1"/>
          </p:cNvSpPr>
          <p:nvPr/>
        </p:nvSpPr>
        <p:spPr bwMode="auto">
          <a:xfrm>
            <a:off x="765175" y="5622925"/>
            <a:ext cx="1641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itchFamily="34" charset="0"/>
              </a:defRPr>
            </a:lvl1pPr>
            <a:lvl2pPr marL="742950" indent="-285750">
              <a:defRPr sz="2000" b="1">
                <a:solidFill>
                  <a:schemeClr val="tx1"/>
                </a:solidFill>
                <a:latin typeface="Arial" pitchFamily="34" charset="0"/>
              </a:defRPr>
            </a:lvl2pPr>
            <a:lvl3pPr marL="1143000" indent="-228600">
              <a:defRPr sz="2000" b="1">
                <a:solidFill>
                  <a:schemeClr val="tx1"/>
                </a:solidFill>
                <a:latin typeface="Arial" pitchFamily="34" charset="0"/>
              </a:defRPr>
            </a:lvl3pPr>
            <a:lvl4pPr marL="1600200" indent="-228600">
              <a:defRPr sz="2000" b="1">
                <a:solidFill>
                  <a:schemeClr val="tx1"/>
                </a:solidFill>
                <a:latin typeface="Arial" pitchFamily="34" charset="0"/>
              </a:defRPr>
            </a:lvl4pPr>
            <a:lvl5pPr marL="2057400" indent="-228600">
              <a:defRPr sz="2000" b="1">
                <a:solidFill>
                  <a:schemeClr val="tx1"/>
                </a:solidFill>
                <a:latin typeface="Arial" pitchFamily="34" charset="0"/>
              </a:defRPr>
            </a:lvl5pPr>
            <a:lvl6pPr marL="2514600" indent="-228600" eaLnBrk="0" fontAlgn="base" hangingPunct="0">
              <a:lnSpc>
                <a:spcPct val="90000"/>
              </a:lnSpc>
              <a:spcBef>
                <a:spcPct val="0"/>
              </a:spcBef>
              <a:spcAft>
                <a:spcPct val="0"/>
              </a:spcAft>
              <a:defRPr sz="2000" b="1">
                <a:solidFill>
                  <a:schemeClr val="tx1"/>
                </a:solidFill>
                <a:latin typeface="Arial" pitchFamily="34" charset="0"/>
              </a:defRPr>
            </a:lvl6pPr>
            <a:lvl7pPr marL="2971800" indent="-228600" eaLnBrk="0" fontAlgn="base" hangingPunct="0">
              <a:lnSpc>
                <a:spcPct val="90000"/>
              </a:lnSpc>
              <a:spcBef>
                <a:spcPct val="0"/>
              </a:spcBef>
              <a:spcAft>
                <a:spcPct val="0"/>
              </a:spcAft>
              <a:defRPr sz="2000" b="1">
                <a:solidFill>
                  <a:schemeClr val="tx1"/>
                </a:solidFill>
                <a:latin typeface="Arial" pitchFamily="34" charset="0"/>
              </a:defRPr>
            </a:lvl7pPr>
            <a:lvl8pPr marL="3429000" indent="-228600" eaLnBrk="0" fontAlgn="base" hangingPunct="0">
              <a:lnSpc>
                <a:spcPct val="90000"/>
              </a:lnSpc>
              <a:spcBef>
                <a:spcPct val="0"/>
              </a:spcBef>
              <a:spcAft>
                <a:spcPct val="0"/>
              </a:spcAft>
              <a:defRPr sz="2000" b="1">
                <a:solidFill>
                  <a:schemeClr val="tx1"/>
                </a:solidFill>
                <a:latin typeface="Arial" pitchFamily="34" charset="0"/>
              </a:defRPr>
            </a:lvl8pPr>
            <a:lvl9pPr marL="3886200" indent="-228600" eaLnBrk="0" fontAlgn="base" hangingPunct="0">
              <a:lnSpc>
                <a:spcPct val="90000"/>
              </a:lnSpc>
              <a:spcBef>
                <a:spcPct val="0"/>
              </a:spcBef>
              <a:spcAft>
                <a:spcPct val="0"/>
              </a:spcAft>
              <a:defRPr sz="2000" b="1">
                <a:solidFill>
                  <a:schemeClr val="tx1"/>
                </a:solidFill>
                <a:latin typeface="Arial" pitchFamily="34" charset="0"/>
              </a:defRPr>
            </a:lvl9pPr>
          </a:lstStyle>
          <a:p>
            <a:endParaRPr lang="en-US" altLang="en-US" b="0"/>
          </a:p>
        </p:txBody>
      </p:sp>
      <p:sp>
        <p:nvSpPr>
          <p:cNvPr id="3080" name="Rectangle 7"/>
          <p:cNvSpPr>
            <a:spLocks noChangeArrowheads="1"/>
          </p:cNvSpPr>
          <p:nvPr/>
        </p:nvSpPr>
        <p:spPr bwMode="auto">
          <a:xfrm>
            <a:off x="444500" y="266700"/>
            <a:ext cx="8221663" cy="70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itchFamily="34" charset="0"/>
              </a:defRPr>
            </a:lvl1pPr>
            <a:lvl2pPr marL="742950" indent="-285750">
              <a:defRPr sz="2000" b="1">
                <a:solidFill>
                  <a:schemeClr val="tx1"/>
                </a:solidFill>
                <a:latin typeface="Arial" pitchFamily="34" charset="0"/>
              </a:defRPr>
            </a:lvl2pPr>
            <a:lvl3pPr marL="1143000" indent="-228600">
              <a:defRPr sz="2000" b="1">
                <a:solidFill>
                  <a:schemeClr val="tx1"/>
                </a:solidFill>
                <a:latin typeface="Arial" pitchFamily="34" charset="0"/>
              </a:defRPr>
            </a:lvl3pPr>
            <a:lvl4pPr marL="1600200" indent="-228600">
              <a:defRPr sz="2000" b="1">
                <a:solidFill>
                  <a:schemeClr val="tx1"/>
                </a:solidFill>
                <a:latin typeface="Arial" pitchFamily="34" charset="0"/>
              </a:defRPr>
            </a:lvl4pPr>
            <a:lvl5pPr marL="2057400" indent="-228600">
              <a:defRPr sz="2000" b="1">
                <a:solidFill>
                  <a:schemeClr val="tx1"/>
                </a:solidFill>
                <a:latin typeface="Arial" pitchFamily="34" charset="0"/>
              </a:defRPr>
            </a:lvl5pPr>
            <a:lvl6pPr marL="2514600" indent="-228600" eaLnBrk="0" fontAlgn="base" hangingPunct="0">
              <a:lnSpc>
                <a:spcPct val="90000"/>
              </a:lnSpc>
              <a:spcBef>
                <a:spcPct val="0"/>
              </a:spcBef>
              <a:spcAft>
                <a:spcPct val="0"/>
              </a:spcAft>
              <a:defRPr sz="2000" b="1">
                <a:solidFill>
                  <a:schemeClr val="tx1"/>
                </a:solidFill>
                <a:latin typeface="Arial" pitchFamily="34" charset="0"/>
              </a:defRPr>
            </a:lvl6pPr>
            <a:lvl7pPr marL="2971800" indent="-228600" eaLnBrk="0" fontAlgn="base" hangingPunct="0">
              <a:lnSpc>
                <a:spcPct val="90000"/>
              </a:lnSpc>
              <a:spcBef>
                <a:spcPct val="0"/>
              </a:spcBef>
              <a:spcAft>
                <a:spcPct val="0"/>
              </a:spcAft>
              <a:defRPr sz="2000" b="1">
                <a:solidFill>
                  <a:schemeClr val="tx1"/>
                </a:solidFill>
                <a:latin typeface="Arial" pitchFamily="34" charset="0"/>
              </a:defRPr>
            </a:lvl7pPr>
            <a:lvl8pPr marL="3429000" indent="-228600" eaLnBrk="0" fontAlgn="base" hangingPunct="0">
              <a:lnSpc>
                <a:spcPct val="90000"/>
              </a:lnSpc>
              <a:spcBef>
                <a:spcPct val="0"/>
              </a:spcBef>
              <a:spcAft>
                <a:spcPct val="0"/>
              </a:spcAft>
              <a:defRPr sz="2000" b="1">
                <a:solidFill>
                  <a:schemeClr val="tx1"/>
                </a:solidFill>
                <a:latin typeface="Arial" pitchFamily="34" charset="0"/>
              </a:defRPr>
            </a:lvl8pPr>
            <a:lvl9pPr marL="3886200" indent="-228600" eaLnBrk="0" fontAlgn="base" hangingPunct="0">
              <a:lnSpc>
                <a:spcPct val="90000"/>
              </a:lnSpc>
              <a:spcBef>
                <a:spcPct val="0"/>
              </a:spcBef>
              <a:spcAft>
                <a:spcPct val="0"/>
              </a:spcAft>
              <a:defRPr sz="2000" b="1">
                <a:solidFill>
                  <a:schemeClr val="tx1"/>
                </a:solidFill>
                <a:latin typeface="Arial" pitchFamily="34" charset="0"/>
              </a:defRPr>
            </a:lvl9pPr>
          </a:lstStyle>
          <a:p>
            <a:pPr algn="ctr"/>
            <a:r>
              <a:rPr lang="en-US" altLang="en-US" sz="4000" b="0" dirty="0">
                <a:latin typeface="+mn-lt"/>
              </a:rPr>
              <a:t>Example – Elevators</a:t>
            </a:r>
          </a:p>
        </p:txBody>
      </p:sp>
      <p:graphicFrame>
        <p:nvGraphicFramePr>
          <p:cNvPr id="3074" name="Object 2"/>
          <p:cNvGraphicFramePr>
            <a:graphicFrameLocks noChangeAspect="1"/>
          </p:cNvGraphicFramePr>
          <p:nvPr>
            <p:extLst>
              <p:ext uri="{D42A27DB-BD31-4B8C-83A1-F6EECF244321}">
                <p14:modId xmlns:p14="http://schemas.microsoft.com/office/powerpoint/2010/main" val="2814044285"/>
              </p:ext>
            </p:extLst>
          </p:nvPr>
        </p:nvGraphicFramePr>
        <p:xfrm>
          <a:off x="1122363" y="3644900"/>
          <a:ext cx="4568825" cy="838200"/>
        </p:xfrm>
        <a:graphic>
          <a:graphicData uri="http://schemas.openxmlformats.org/presentationml/2006/ole">
            <mc:AlternateContent xmlns:mc="http://schemas.openxmlformats.org/markup-compatibility/2006">
              <mc:Choice xmlns:v="urn:schemas-microsoft-com:vml" Requires="v">
                <p:oleObj spid="_x0000_s15366" name="Equation" r:id="rId4" imgW="2145369" imgH="393529" progId="Equation.DSMT4">
                  <p:embed/>
                </p:oleObj>
              </mc:Choice>
              <mc:Fallback>
                <p:oleObj name="Equation" r:id="rId4" imgW="2145369" imgH="393529"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2363" y="3644900"/>
                        <a:ext cx="4568825"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081" name="Picture 10" descr="C:\Users\Joe\Desktop\Triola Job\Graphics\Round_1_png_files\Ch0605-Slide-13.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55331" y="4495800"/>
            <a:ext cx="4476750"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8058462"/>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idx="4294967295"/>
          </p:nvPr>
        </p:nvSpPr>
        <p:spPr bwMode="auto">
          <a:xfrm>
            <a:off x="609600" y="1219200"/>
            <a:ext cx="5519738" cy="53514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algn="l" defTabSz="514350">
              <a:spcBef>
                <a:spcPct val="93000"/>
              </a:spcBef>
            </a:pPr>
            <a:r>
              <a:rPr lang="en-US" altLang="en-US" sz="2000" b="0" dirty="0" smtClean="0">
                <a:solidFill>
                  <a:schemeClr val="tx1"/>
                </a:solidFill>
              </a:rPr>
              <a:t>b.  	Find the probability that a sample of 16 	males have a mean weight greater than 	156.25 lb. </a:t>
            </a:r>
            <a:br>
              <a:rPr lang="en-US" altLang="en-US" sz="2000" b="0" dirty="0" smtClean="0">
                <a:solidFill>
                  <a:schemeClr val="tx1"/>
                </a:solidFill>
              </a:rPr>
            </a:br>
            <a:r>
              <a:rPr lang="en-US" altLang="en-US" sz="2000" b="0" dirty="0" smtClean="0">
                <a:solidFill>
                  <a:schemeClr val="tx1"/>
                </a:solidFill>
              </a:rPr>
              <a:t/>
            </a:r>
            <a:br>
              <a:rPr lang="en-US" altLang="en-US" sz="2000" b="0" dirty="0" smtClean="0">
                <a:solidFill>
                  <a:schemeClr val="tx1"/>
                </a:solidFill>
              </a:rPr>
            </a:br>
            <a:r>
              <a:rPr lang="en-US" altLang="en-US" sz="2000" b="0" dirty="0" smtClean="0">
                <a:solidFill>
                  <a:schemeClr val="tx1"/>
                </a:solidFill>
              </a:rPr>
              <a:t>Since the distribution of male weights is assumed to be normal, the sample mean will also be normal.</a:t>
            </a:r>
            <a:br>
              <a:rPr lang="en-US" altLang="en-US" sz="2000" b="0" dirty="0" smtClean="0">
                <a:solidFill>
                  <a:schemeClr val="tx1"/>
                </a:solidFill>
              </a:rPr>
            </a:br>
            <a:r>
              <a:rPr lang="en-US" altLang="en-US" sz="2000" b="0" dirty="0" smtClean="0">
                <a:solidFill>
                  <a:schemeClr val="tx1"/>
                </a:solidFill>
              </a:rPr>
              <a:t/>
            </a:r>
            <a:br>
              <a:rPr lang="en-US" altLang="en-US" sz="2000" b="0" dirty="0" smtClean="0">
                <a:solidFill>
                  <a:schemeClr val="tx1"/>
                </a:solidFill>
              </a:rPr>
            </a:br>
            <a:r>
              <a:rPr lang="en-US" altLang="en-US" sz="2000" b="0" dirty="0" smtClean="0">
                <a:solidFill>
                  <a:schemeClr val="tx1"/>
                </a:solidFill>
              </a:rPr>
              <a:t/>
            </a:r>
            <a:br>
              <a:rPr lang="en-US" altLang="en-US" sz="2000" b="0" dirty="0" smtClean="0">
                <a:solidFill>
                  <a:schemeClr val="tx1"/>
                </a:solidFill>
              </a:rPr>
            </a:br>
            <a:r>
              <a:rPr lang="en-US" altLang="en-US" sz="2000" b="0" dirty="0" smtClean="0">
                <a:solidFill>
                  <a:schemeClr val="tx1"/>
                </a:solidFill>
              </a:rPr>
              <a:t/>
            </a:r>
            <a:br>
              <a:rPr lang="en-US" altLang="en-US" sz="2000" b="0" dirty="0" smtClean="0">
                <a:solidFill>
                  <a:schemeClr val="tx1"/>
                </a:solidFill>
              </a:rPr>
            </a:br>
            <a:r>
              <a:rPr lang="en-US" altLang="en-US" sz="2000" b="0" dirty="0" smtClean="0">
                <a:solidFill>
                  <a:schemeClr val="tx1"/>
                </a:solidFill>
              </a:rPr>
              <a:t/>
            </a:r>
            <a:br>
              <a:rPr lang="en-US" altLang="en-US" sz="2000" b="0" dirty="0" smtClean="0">
                <a:solidFill>
                  <a:schemeClr val="tx1"/>
                </a:solidFill>
              </a:rPr>
            </a:br>
            <a:r>
              <a:rPr lang="en-US" altLang="en-US" sz="2000" b="0" dirty="0" smtClean="0">
                <a:solidFill>
                  <a:schemeClr val="tx1"/>
                </a:solidFill>
              </a:rPr>
              <a:t/>
            </a:r>
            <a:br>
              <a:rPr lang="en-US" altLang="en-US" sz="2000" b="0" dirty="0" smtClean="0">
                <a:solidFill>
                  <a:schemeClr val="tx1"/>
                </a:solidFill>
              </a:rPr>
            </a:br>
            <a:r>
              <a:rPr lang="en-US" altLang="en-US" sz="2000" b="0" dirty="0" smtClean="0">
                <a:solidFill>
                  <a:schemeClr val="tx1"/>
                </a:solidFill>
              </a:rPr>
              <a:t/>
            </a:r>
            <a:br>
              <a:rPr lang="en-US" altLang="en-US" sz="2000" b="0" dirty="0" smtClean="0">
                <a:solidFill>
                  <a:schemeClr val="tx1"/>
                </a:solidFill>
              </a:rPr>
            </a:br>
            <a:r>
              <a:rPr lang="en-US" altLang="en-US" sz="2000" b="0" dirty="0" smtClean="0">
                <a:solidFill>
                  <a:schemeClr val="tx1"/>
                </a:solidFill>
              </a:rPr>
              <a:t>Converting to </a:t>
            </a:r>
            <a:r>
              <a:rPr lang="en-US" altLang="en-US" sz="2000" b="0" i="1" dirty="0" smtClean="0">
                <a:solidFill>
                  <a:schemeClr val="tx1"/>
                </a:solidFill>
              </a:rPr>
              <a:t>z</a:t>
            </a:r>
            <a:r>
              <a:rPr lang="en-US" altLang="en-US" sz="2000" b="0" dirty="0" smtClean="0">
                <a:solidFill>
                  <a:schemeClr val="tx1"/>
                </a:solidFill>
              </a:rPr>
              <a:t>:</a:t>
            </a:r>
            <a:br>
              <a:rPr lang="en-US" altLang="en-US" sz="2000" b="0" dirty="0" smtClean="0">
                <a:solidFill>
                  <a:schemeClr val="tx1"/>
                </a:solidFill>
              </a:rPr>
            </a:br>
            <a:r>
              <a:rPr lang="en-US" altLang="en-US" sz="2000" b="0" dirty="0" smtClean="0">
                <a:solidFill>
                  <a:schemeClr val="tx1"/>
                </a:solidFill>
              </a:rPr>
              <a:t/>
            </a:r>
            <a:br>
              <a:rPr lang="en-US" altLang="en-US" sz="2000" b="0" dirty="0" smtClean="0">
                <a:solidFill>
                  <a:schemeClr val="tx1"/>
                </a:solidFill>
              </a:rPr>
            </a:br>
            <a:endParaRPr lang="en-US" altLang="en-US" sz="2000" b="0" dirty="0" smtClean="0">
              <a:solidFill>
                <a:schemeClr val="tx1"/>
              </a:solidFill>
            </a:endParaRPr>
          </a:p>
        </p:txBody>
      </p:sp>
      <p:sp>
        <p:nvSpPr>
          <p:cNvPr id="4101" name="Rectangle 3"/>
          <p:cNvSpPr>
            <a:spLocks noChangeArrowheads="1"/>
          </p:cNvSpPr>
          <p:nvPr/>
        </p:nvSpPr>
        <p:spPr bwMode="auto">
          <a:xfrm>
            <a:off x="4379913" y="3124200"/>
            <a:ext cx="13112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itchFamily="34" charset="0"/>
              </a:defRPr>
            </a:lvl1pPr>
            <a:lvl2pPr marL="742950" indent="-285750">
              <a:defRPr sz="2000" b="1">
                <a:solidFill>
                  <a:schemeClr val="tx1"/>
                </a:solidFill>
                <a:latin typeface="Arial" pitchFamily="34" charset="0"/>
              </a:defRPr>
            </a:lvl2pPr>
            <a:lvl3pPr marL="1143000" indent="-228600">
              <a:defRPr sz="2000" b="1">
                <a:solidFill>
                  <a:schemeClr val="tx1"/>
                </a:solidFill>
                <a:latin typeface="Arial" pitchFamily="34" charset="0"/>
              </a:defRPr>
            </a:lvl3pPr>
            <a:lvl4pPr marL="1600200" indent="-228600">
              <a:defRPr sz="2000" b="1">
                <a:solidFill>
                  <a:schemeClr val="tx1"/>
                </a:solidFill>
                <a:latin typeface="Arial" pitchFamily="34" charset="0"/>
              </a:defRPr>
            </a:lvl4pPr>
            <a:lvl5pPr marL="2057400" indent="-228600">
              <a:defRPr sz="2000" b="1">
                <a:solidFill>
                  <a:schemeClr val="tx1"/>
                </a:solidFill>
                <a:latin typeface="Arial" pitchFamily="34" charset="0"/>
              </a:defRPr>
            </a:lvl5pPr>
            <a:lvl6pPr marL="2514600" indent="-228600" eaLnBrk="0" fontAlgn="base" hangingPunct="0">
              <a:lnSpc>
                <a:spcPct val="90000"/>
              </a:lnSpc>
              <a:spcBef>
                <a:spcPct val="0"/>
              </a:spcBef>
              <a:spcAft>
                <a:spcPct val="0"/>
              </a:spcAft>
              <a:defRPr sz="2000" b="1">
                <a:solidFill>
                  <a:schemeClr val="tx1"/>
                </a:solidFill>
                <a:latin typeface="Arial" pitchFamily="34" charset="0"/>
              </a:defRPr>
            </a:lvl6pPr>
            <a:lvl7pPr marL="2971800" indent="-228600" eaLnBrk="0" fontAlgn="base" hangingPunct="0">
              <a:lnSpc>
                <a:spcPct val="90000"/>
              </a:lnSpc>
              <a:spcBef>
                <a:spcPct val="0"/>
              </a:spcBef>
              <a:spcAft>
                <a:spcPct val="0"/>
              </a:spcAft>
              <a:defRPr sz="2000" b="1">
                <a:solidFill>
                  <a:schemeClr val="tx1"/>
                </a:solidFill>
                <a:latin typeface="Arial" pitchFamily="34" charset="0"/>
              </a:defRPr>
            </a:lvl7pPr>
            <a:lvl8pPr marL="3429000" indent="-228600" eaLnBrk="0" fontAlgn="base" hangingPunct="0">
              <a:lnSpc>
                <a:spcPct val="90000"/>
              </a:lnSpc>
              <a:spcBef>
                <a:spcPct val="0"/>
              </a:spcBef>
              <a:spcAft>
                <a:spcPct val="0"/>
              </a:spcAft>
              <a:defRPr sz="2000" b="1">
                <a:solidFill>
                  <a:schemeClr val="tx1"/>
                </a:solidFill>
                <a:latin typeface="Arial" pitchFamily="34" charset="0"/>
              </a:defRPr>
            </a:lvl8pPr>
            <a:lvl9pPr marL="3886200" indent="-228600" eaLnBrk="0" fontAlgn="base" hangingPunct="0">
              <a:lnSpc>
                <a:spcPct val="90000"/>
              </a:lnSpc>
              <a:spcBef>
                <a:spcPct val="0"/>
              </a:spcBef>
              <a:spcAft>
                <a:spcPct val="0"/>
              </a:spcAft>
              <a:defRPr sz="2000" b="1">
                <a:solidFill>
                  <a:schemeClr val="tx1"/>
                </a:solidFill>
                <a:latin typeface="Arial" pitchFamily="34" charset="0"/>
              </a:defRPr>
            </a:lvl9pPr>
          </a:lstStyle>
          <a:p>
            <a:endParaRPr lang="en-US" altLang="en-US" b="0"/>
          </a:p>
        </p:txBody>
      </p:sp>
      <p:sp>
        <p:nvSpPr>
          <p:cNvPr id="4102" name="Rectangle 4"/>
          <p:cNvSpPr>
            <a:spLocks noChangeArrowheads="1"/>
          </p:cNvSpPr>
          <p:nvPr/>
        </p:nvSpPr>
        <p:spPr bwMode="auto">
          <a:xfrm>
            <a:off x="6686550" y="1646238"/>
            <a:ext cx="22336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itchFamily="34" charset="0"/>
              </a:defRPr>
            </a:lvl1pPr>
            <a:lvl2pPr marL="742950" indent="-285750">
              <a:defRPr sz="2000" b="1">
                <a:solidFill>
                  <a:schemeClr val="tx1"/>
                </a:solidFill>
                <a:latin typeface="Arial" pitchFamily="34" charset="0"/>
              </a:defRPr>
            </a:lvl2pPr>
            <a:lvl3pPr marL="1143000" indent="-228600">
              <a:defRPr sz="2000" b="1">
                <a:solidFill>
                  <a:schemeClr val="tx1"/>
                </a:solidFill>
                <a:latin typeface="Arial" pitchFamily="34" charset="0"/>
              </a:defRPr>
            </a:lvl3pPr>
            <a:lvl4pPr marL="1600200" indent="-228600">
              <a:defRPr sz="2000" b="1">
                <a:solidFill>
                  <a:schemeClr val="tx1"/>
                </a:solidFill>
                <a:latin typeface="Arial" pitchFamily="34" charset="0"/>
              </a:defRPr>
            </a:lvl4pPr>
            <a:lvl5pPr marL="2057400" indent="-228600">
              <a:defRPr sz="2000" b="1">
                <a:solidFill>
                  <a:schemeClr val="tx1"/>
                </a:solidFill>
                <a:latin typeface="Arial" pitchFamily="34" charset="0"/>
              </a:defRPr>
            </a:lvl5pPr>
            <a:lvl6pPr marL="2514600" indent="-228600" eaLnBrk="0" fontAlgn="base" hangingPunct="0">
              <a:lnSpc>
                <a:spcPct val="90000"/>
              </a:lnSpc>
              <a:spcBef>
                <a:spcPct val="0"/>
              </a:spcBef>
              <a:spcAft>
                <a:spcPct val="0"/>
              </a:spcAft>
              <a:defRPr sz="2000" b="1">
                <a:solidFill>
                  <a:schemeClr val="tx1"/>
                </a:solidFill>
                <a:latin typeface="Arial" pitchFamily="34" charset="0"/>
              </a:defRPr>
            </a:lvl6pPr>
            <a:lvl7pPr marL="2971800" indent="-228600" eaLnBrk="0" fontAlgn="base" hangingPunct="0">
              <a:lnSpc>
                <a:spcPct val="90000"/>
              </a:lnSpc>
              <a:spcBef>
                <a:spcPct val="0"/>
              </a:spcBef>
              <a:spcAft>
                <a:spcPct val="0"/>
              </a:spcAft>
              <a:defRPr sz="2000" b="1">
                <a:solidFill>
                  <a:schemeClr val="tx1"/>
                </a:solidFill>
                <a:latin typeface="Arial" pitchFamily="34" charset="0"/>
              </a:defRPr>
            </a:lvl7pPr>
            <a:lvl8pPr marL="3429000" indent="-228600" eaLnBrk="0" fontAlgn="base" hangingPunct="0">
              <a:lnSpc>
                <a:spcPct val="90000"/>
              </a:lnSpc>
              <a:spcBef>
                <a:spcPct val="0"/>
              </a:spcBef>
              <a:spcAft>
                <a:spcPct val="0"/>
              </a:spcAft>
              <a:defRPr sz="2000" b="1">
                <a:solidFill>
                  <a:schemeClr val="tx1"/>
                </a:solidFill>
                <a:latin typeface="Arial" pitchFamily="34" charset="0"/>
              </a:defRPr>
            </a:lvl8pPr>
            <a:lvl9pPr marL="3886200" indent="-228600" eaLnBrk="0" fontAlgn="base" hangingPunct="0">
              <a:lnSpc>
                <a:spcPct val="90000"/>
              </a:lnSpc>
              <a:spcBef>
                <a:spcPct val="0"/>
              </a:spcBef>
              <a:spcAft>
                <a:spcPct val="0"/>
              </a:spcAft>
              <a:defRPr sz="2000" b="1">
                <a:solidFill>
                  <a:schemeClr val="tx1"/>
                </a:solidFill>
                <a:latin typeface="Arial" pitchFamily="34" charset="0"/>
              </a:defRPr>
            </a:lvl9pPr>
          </a:lstStyle>
          <a:p>
            <a:pPr>
              <a:lnSpc>
                <a:spcPct val="85000"/>
              </a:lnSpc>
            </a:pPr>
            <a:endParaRPr lang="en-US" altLang="en-US" sz="3200" b="0" baseline="30000">
              <a:latin typeface="Helvetica Black" charset="0"/>
            </a:endParaRPr>
          </a:p>
          <a:p>
            <a:pPr latinLnBrk="1">
              <a:lnSpc>
                <a:spcPct val="85000"/>
              </a:lnSpc>
            </a:pPr>
            <a:endParaRPr lang="en-US" altLang="en-US" sz="3200" b="0" baseline="30000">
              <a:latin typeface="Helvetica Black" charset="0"/>
            </a:endParaRPr>
          </a:p>
        </p:txBody>
      </p:sp>
      <p:sp>
        <p:nvSpPr>
          <p:cNvPr id="4103" name="Rectangle 5"/>
          <p:cNvSpPr>
            <a:spLocks noChangeArrowheads="1"/>
          </p:cNvSpPr>
          <p:nvPr/>
        </p:nvSpPr>
        <p:spPr bwMode="auto">
          <a:xfrm>
            <a:off x="6096000" y="3086100"/>
            <a:ext cx="30353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itchFamily="34" charset="0"/>
              </a:defRPr>
            </a:lvl1pPr>
            <a:lvl2pPr marL="742950" indent="-285750">
              <a:defRPr sz="2000" b="1">
                <a:solidFill>
                  <a:schemeClr val="tx1"/>
                </a:solidFill>
                <a:latin typeface="Arial" pitchFamily="34" charset="0"/>
              </a:defRPr>
            </a:lvl2pPr>
            <a:lvl3pPr marL="1143000" indent="-228600">
              <a:defRPr sz="2000" b="1">
                <a:solidFill>
                  <a:schemeClr val="tx1"/>
                </a:solidFill>
                <a:latin typeface="Arial" pitchFamily="34" charset="0"/>
              </a:defRPr>
            </a:lvl3pPr>
            <a:lvl4pPr marL="1600200" indent="-228600">
              <a:defRPr sz="2000" b="1">
                <a:solidFill>
                  <a:schemeClr val="tx1"/>
                </a:solidFill>
                <a:latin typeface="Arial" pitchFamily="34" charset="0"/>
              </a:defRPr>
            </a:lvl4pPr>
            <a:lvl5pPr marL="2057400" indent="-228600">
              <a:defRPr sz="2000" b="1">
                <a:solidFill>
                  <a:schemeClr val="tx1"/>
                </a:solidFill>
                <a:latin typeface="Arial" pitchFamily="34" charset="0"/>
              </a:defRPr>
            </a:lvl5pPr>
            <a:lvl6pPr marL="2514600" indent="-228600" eaLnBrk="0" fontAlgn="base" hangingPunct="0">
              <a:lnSpc>
                <a:spcPct val="90000"/>
              </a:lnSpc>
              <a:spcBef>
                <a:spcPct val="0"/>
              </a:spcBef>
              <a:spcAft>
                <a:spcPct val="0"/>
              </a:spcAft>
              <a:defRPr sz="2000" b="1">
                <a:solidFill>
                  <a:schemeClr val="tx1"/>
                </a:solidFill>
                <a:latin typeface="Arial" pitchFamily="34" charset="0"/>
              </a:defRPr>
            </a:lvl6pPr>
            <a:lvl7pPr marL="2971800" indent="-228600" eaLnBrk="0" fontAlgn="base" hangingPunct="0">
              <a:lnSpc>
                <a:spcPct val="90000"/>
              </a:lnSpc>
              <a:spcBef>
                <a:spcPct val="0"/>
              </a:spcBef>
              <a:spcAft>
                <a:spcPct val="0"/>
              </a:spcAft>
              <a:defRPr sz="2000" b="1">
                <a:solidFill>
                  <a:schemeClr val="tx1"/>
                </a:solidFill>
                <a:latin typeface="Arial" pitchFamily="34" charset="0"/>
              </a:defRPr>
            </a:lvl7pPr>
            <a:lvl8pPr marL="3429000" indent="-228600" eaLnBrk="0" fontAlgn="base" hangingPunct="0">
              <a:lnSpc>
                <a:spcPct val="90000"/>
              </a:lnSpc>
              <a:spcBef>
                <a:spcPct val="0"/>
              </a:spcBef>
              <a:spcAft>
                <a:spcPct val="0"/>
              </a:spcAft>
              <a:defRPr sz="2000" b="1">
                <a:solidFill>
                  <a:schemeClr val="tx1"/>
                </a:solidFill>
                <a:latin typeface="Arial" pitchFamily="34" charset="0"/>
              </a:defRPr>
            </a:lvl8pPr>
            <a:lvl9pPr marL="3886200" indent="-228600" eaLnBrk="0" fontAlgn="base" hangingPunct="0">
              <a:lnSpc>
                <a:spcPct val="90000"/>
              </a:lnSpc>
              <a:spcBef>
                <a:spcPct val="0"/>
              </a:spcBef>
              <a:spcAft>
                <a:spcPct val="0"/>
              </a:spcAft>
              <a:defRPr sz="2000" b="1">
                <a:solidFill>
                  <a:schemeClr val="tx1"/>
                </a:solidFill>
                <a:latin typeface="Arial" pitchFamily="34" charset="0"/>
              </a:defRPr>
            </a:lvl9pPr>
          </a:lstStyle>
          <a:p>
            <a:endParaRPr lang="en-US" altLang="en-US" b="0"/>
          </a:p>
        </p:txBody>
      </p:sp>
      <p:sp>
        <p:nvSpPr>
          <p:cNvPr id="4104" name="Rectangle 6"/>
          <p:cNvSpPr>
            <a:spLocks noChangeArrowheads="1"/>
          </p:cNvSpPr>
          <p:nvPr/>
        </p:nvSpPr>
        <p:spPr bwMode="auto">
          <a:xfrm>
            <a:off x="765175" y="5622925"/>
            <a:ext cx="1641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itchFamily="34" charset="0"/>
              </a:defRPr>
            </a:lvl1pPr>
            <a:lvl2pPr marL="742950" indent="-285750">
              <a:defRPr sz="2000" b="1">
                <a:solidFill>
                  <a:schemeClr val="tx1"/>
                </a:solidFill>
                <a:latin typeface="Arial" pitchFamily="34" charset="0"/>
              </a:defRPr>
            </a:lvl2pPr>
            <a:lvl3pPr marL="1143000" indent="-228600">
              <a:defRPr sz="2000" b="1">
                <a:solidFill>
                  <a:schemeClr val="tx1"/>
                </a:solidFill>
                <a:latin typeface="Arial" pitchFamily="34" charset="0"/>
              </a:defRPr>
            </a:lvl3pPr>
            <a:lvl4pPr marL="1600200" indent="-228600">
              <a:defRPr sz="2000" b="1">
                <a:solidFill>
                  <a:schemeClr val="tx1"/>
                </a:solidFill>
                <a:latin typeface="Arial" pitchFamily="34" charset="0"/>
              </a:defRPr>
            </a:lvl4pPr>
            <a:lvl5pPr marL="2057400" indent="-228600">
              <a:defRPr sz="2000" b="1">
                <a:solidFill>
                  <a:schemeClr val="tx1"/>
                </a:solidFill>
                <a:latin typeface="Arial" pitchFamily="34" charset="0"/>
              </a:defRPr>
            </a:lvl5pPr>
            <a:lvl6pPr marL="2514600" indent="-228600" eaLnBrk="0" fontAlgn="base" hangingPunct="0">
              <a:lnSpc>
                <a:spcPct val="90000"/>
              </a:lnSpc>
              <a:spcBef>
                <a:spcPct val="0"/>
              </a:spcBef>
              <a:spcAft>
                <a:spcPct val="0"/>
              </a:spcAft>
              <a:defRPr sz="2000" b="1">
                <a:solidFill>
                  <a:schemeClr val="tx1"/>
                </a:solidFill>
                <a:latin typeface="Arial" pitchFamily="34" charset="0"/>
              </a:defRPr>
            </a:lvl6pPr>
            <a:lvl7pPr marL="2971800" indent="-228600" eaLnBrk="0" fontAlgn="base" hangingPunct="0">
              <a:lnSpc>
                <a:spcPct val="90000"/>
              </a:lnSpc>
              <a:spcBef>
                <a:spcPct val="0"/>
              </a:spcBef>
              <a:spcAft>
                <a:spcPct val="0"/>
              </a:spcAft>
              <a:defRPr sz="2000" b="1">
                <a:solidFill>
                  <a:schemeClr val="tx1"/>
                </a:solidFill>
                <a:latin typeface="Arial" pitchFamily="34" charset="0"/>
              </a:defRPr>
            </a:lvl7pPr>
            <a:lvl8pPr marL="3429000" indent="-228600" eaLnBrk="0" fontAlgn="base" hangingPunct="0">
              <a:lnSpc>
                <a:spcPct val="90000"/>
              </a:lnSpc>
              <a:spcBef>
                <a:spcPct val="0"/>
              </a:spcBef>
              <a:spcAft>
                <a:spcPct val="0"/>
              </a:spcAft>
              <a:defRPr sz="2000" b="1">
                <a:solidFill>
                  <a:schemeClr val="tx1"/>
                </a:solidFill>
                <a:latin typeface="Arial" pitchFamily="34" charset="0"/>
              </a:defRPr>
            </a:lvl8pPr>
            <a:lvl9pPr marL="3886200" indent="-228600" eaLnBrk="0" fontAlgn="base" hangingPunct="0">
              <a:lnSpc>
                <a:spcPct val="90000"/>
              </a:lnSpc>
              <a:spcBef>
                <a:spcPct val="0"/>
              </a:spcBef>
              <a:spcAft>
                <a:spcPct val="0"/>
              </a:spcAft>
              <a:defRPr sz="2000" b="1">
                <a:solidFill>
                  <a:schemeClr val="tx1"/>
                </a:solidFill>
                <a:latin typeface="Arial" pitchFamily="34" charset="0"/>
              </a:defRPr>
            </a:lvl9pPr>
          </a:lstStyle>
          <a:p>
            <a:endParaRPr lang="en-US" altLang="en-US" b="0"/>
          </a:p>
        </p:txBody>
      </p:sp>
      <p:sp>
        <p:nvSpPr>
          <p:cNvPr id="4105" name="Rectangle 7"/>
          <p:cNvSpPr>
            <a:spLocks noChangeArrowheads="1"/>
          </p:cNvSpPr>
          <p:nvPr/>
        </p:nvSpPr>
        <p:spPr bwMode="auto">
          <a:xfrm>
            <a:off x="444500" y="266700"/>
            <a:ext cx="8221663" cy="70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itchFamily="34" charset="0"/>
              </a:defRPr>
            </a:lvl1pPr>
            <a:lvl2pPr marL="742950" indent="-285750">
              <a:defRPr sz="2000" b="1">
                <a:solidFill>
                  <a:schemeClr val="tx1"/>
                </a:solidFill>
                <a:latin typeface="Arial" pitchFamily="34" charset="0"/>
              </a:defRPr>
            </a:lvl2pPr>
            <a:lvl3pPr marL="1143000" indent="-228600">
              <a:defRPr sz="2000" b="1">
                <a:solidFill>
                  <a:schemeClr val="tx1"/>
                </a:solidFill>
                <a:latin typeface="Arial" pitchFamily="34" charset="0"/>
              </a:defRPr>
            </a:lvl3pPr>
            <a:lvl4pPr marL="1600200" indent="-228600">
              <a:defRPr sz="2000" b="1">
                <a:solidFill>
                  <a:schemeClr val="tx1"/>
                </a:solidFill>
                <a:latin typeface="Arial" pitchFamily="34" charset="0"/>
              </a:defRPr>
            </a:lvl4pPr>
            <a:lvl5pPr marL="2057400" indent="-228600">
              <a:defRPr sz="2000" b="1">
                <a:solidFill>
                  <a:schemeClr val="tx1"/>
                </a:solidFill>
                <a:latin typeface="Arial" pitchFamily="34" charset="0"/>
              </a:defRPr>
            </a:lvl5pPr>
            <a:lvl6pPr marL="2514600" indent="-228600" eaLnBrk="0" fontAlgn="base" hangingPunct="0">
              <a:lnSpc>
                <a:spcPct val="90000"/>
              </a:lnSpc>
              <a:spcBef>
                <a:spcPct val="0"/>
              </a:spcBef>
              <a:spcAft>
                <a:spcPct val="0"/>
              </a:spcAft>
              <a:defRPr sz="2000" b="1">
                <a:solidFill>
                  <a:schemeClr val="tx1"/>
                </a:solidFill>
                <a:latin typeface="Arial" pitchFamily="34" charset="0"/>
              </a:defRPr>
            </a:lvl6pPr>
            <a:lvl7pPr marL="2971800" indent="-228600" eaLnBrk="0" fontAlgn="base" hangingPunct="0">
              <a:lnSpc>
                <a:spcPct val="90000"/>
              </a:lnSpc>
              <a:spcBef>
                <a:spcPct val="0"/>
              </a:spcBef>
              <a:spcAft>
                <a:spcPct val="0"/>
              </a:spcAft>
              <a:defRPr sz="2000" b="1">
                <a:solidFill>
                  <a:schemeClr val="tx1"/>
                </a:solidFill>
                <a:latin typeface="Arial" pitchFamily="34" charset="0"/>
              </a:defRPr>
            </a:lvl7pPr>
            <a:lvl8pPr marL="3429000" indent="-228600" eaLnBrk="0" fontAlgn="base" hangingPunct="0">
              <a:lnSpc>
                <a:spcPct val="90000"/>
              </a:lnSpc>
              <a:spcBef>
                <a:spcPct val="0"/>
              </a:spcBef>
              <a:spcAft>
                <a:spcPct val="0"/>
              </a:spcAft>
              <a:defRPr sz="2000" b="1">
                <a:solidFill>
                  <a:schemeClr val="tx1"/>
                </a:solidFill>
                <a:latin typeface="Arial" pitchFamily="34" charset="0"/>
              </a:defRPr>
            </a:lvl8pPr>
            <a:lvl9pPr marL="3886200" indent="-228600" eaLnBrk="0" fontAlgn="base" hangingPunct="0">
              <a:lnSpc>
                <a:spcPct val="90000"/>
              </a:lnSpc>
              <a:spcBef>
                <a:spcPct val="0"/>
              </a:spcBef>
              <a:spcAft>
                <a:spcPct val="0"/>
              </a:spcAft>
              <a:defRPr sz="2000" b="1">
                <a:solidFill>
                  <a:schemeClr val="tx1"/>
                </a:solidFill>
                <a:latin typeface="Arial" pitchFamily="34" charset="0"/>
              </a:defRPr>
            </a:lvl9pPr>
          </a:lstStyle>
          <a:p>
            <a:pPr algn="ctr"/>
            <a:r>
              <a:rPr lang="en-US" altLang="en-US" sz="4000" b="0" dirty="0">
                <a:latin typeface="+mj-lt"/>
              </a:rPr>
              <a:t>Example – Elevators</a:t>
            </a:r>
          </a:p>
        </p:txBody>
      </p:sp>
      <p:graphicFrame>
        <p:nvGraphicFramePr>
          <p:cNvPr id="4098" name="Object 3"/>
          <p:cNvGraphicFramePr>
            <a:graphicFrameLocks noChangeAspect="1"/>
          </p:cNvGraphicFramePr>
          <p:nvPr>
            <p:extLst>
              <p:ext uri="{D42A27DB-BD31-4B8C-83A1-F6EECF244321}">
                <p14:modId xmlns:p14="http://schemas.microsoft.com/office/powerpoint/2010/main" val="2001559171"/>
              </p:ext>
            </p:extLst>
          </p:nvPr>
        </p:nvGraphicFramePr>
        <p:xfrm>
          <a:off x="1757702" y="3560762"/>
          <a:ext cx="2819400" cy="1309688"/>
        </p:xfrm>
        <a:graphic>
          <a:graphicData uri="http://schemas.openxmlformats.org/presentationml/2006/ole">
            <mc:AlternateContent xmlns:mc="http://schemas.openxmlformats.org/markup-compatibility/2006">
              <mc:Choice xmlns:v="urn:schemas-microsoft-com:vml" Requires="v">
                <p:oleObj spid="_x0000_s16393" name="Equation" r:id="rId4" imgW="1422400" imgH="660400" progId="Equation.DSMT4">
                  <p:embed/>
                </p:oleObj>
              </mc:Choice>
              <mc:Fallback>
                <p:oleObj name="Equation" r:id="rId4" imgW="1422400" imgH="6604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7702" y="3560762"/>
                        <a:ext cx="2819400" cy="1309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9" name="Object 4"/>
          <p:cNvGraphicFramePr>
            <a:graphicFrameLocks noChangeAspect="1"/>
          </p:cNvGraphicFramePr>
          <p:nvPr>
            <p:extLst>
              <p:ext uri="{D42A27DB-BD31-4B8C-83A1-F6EECF244321}">
                <p14:modId xmlns:p14="http://schemas.microsoft.com/office/powerpoint/2010/main" val="2423176248"/>
              </p:ext>
            </p:extLst>
          </p:nvPr>
        </p:nvGraphicFramePr>
        <p:xfrm>
          <a:off x="1839912" y="5699125"/>
          <a:ext cx="3195638" cy="762000"/>
        </p:xfrm>
        <a:graphic>
          <a:graphicData uri="http://schemas.openxmlformats.org/presentationml/2006/ole">
            <mc:AlternateContent xmlns:mc="http://schemas.openxmlformats.org/markup-compatibility/2006">
              <mc:Choice xmlns:v="urn:schemas-microsoft-com:vml" Requires="v">
                <p:oleObj spid="_x0000_s16394" name="Equation" r:id="rId6" imgW="1651000" imgH="393700" progId="Equation.DSMT4">
                  <p:embed/>
                </p:oleObj>
              </mc:Choice>
              <mc:Fallback>
                <p:oleObj name="Equation" r:id="rId6" imgW="1651000" imgH="3937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9912" y="5699125"/>
                        <a:ext cx="3195638"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106" name="Picture 11" descr="C:\Users\Joe\Desktop\Triola Job\Graphics\Round_1_png_files\Ch0605-Slide-14.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9800" y="937532"/>
            <a:ext cx="3013529" cy="5476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0883409"/>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bwMode="auto">
          <a:xfrm>
            <a:off x="609599" y="1219200"/>
            <a:ext cx="8056563" cy="53514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algn="l" defTabSz="514350">
              <a:spcBef>
                <a:spcPct val="93000"/>
              </a:spcBef>
            </a:pPr>
            <a:r>
              <a:rPr lang="en-US" altLang="en-US" sz="2000" b="0" dirty="0" smtClean="0">
                <a:solidFill>
                  <a:schemeClr val="tx1"/>
                </a:solidFill>
              </a:rPr>
              <a:t>b.  	Find the probability that a sample of 16 males have a mean weight greater than 156.25 lb. </a:t>
            </a:r>
            <a:br>
              <a:rPr lang="en-US" altLang="en-US" sz="2000" b="0" dirty="0" smtClean="0">
                <a:solidFill>
                  <a:schemeClr val="tx1"/>
                </a:solidFill>
              </a:rPr>
            </a:br>
            <a:r>
              <a:rPr lang="en-US" altLang="en-US" sz="2000" b="0" dirty="0" smtClean="0">
                <a:solidFill>
                  <a:schemeClr val="tx1"/>
                </a:solidFill>
              </a:rPr>
              <a:t/>
            </a:r>
            <a:br>
              <a:rPr lang="en-US" altLang="en-US" sz="2000" b="0" dirty="0" smtClean="0">
                <a:solidFill>
                  <a:schemeClr val="tx1"/>
                </a:solidFill>
              </a:rPr>
            </a:br>
            <a:r>
              <a:rPr lang="en-US" altLang="en-US" sz="2000" dirty="0"/>
              <a:t>T</a:t>
            </a:r>
            <a:r>
              <a:rPr lang="en-US" altLang="en-US" sz="2000" b="0" dirty="0" smtClean="0">
                <a:solidFill>
                  <a:schemeClr val="tx1"/>
                </a:solidFill>
              </a:rPr>
              <a:t>here is a 0.9955 probability that the sample of 16 males will have a mean weight of 156.25 </a:t>
            </a:r>
            <a:r>
              <a:rPr lang="en-US" altLang="en-US" sz="2000" b="0" dirty="0" err="1" smtClean="0">
                <a:solidFill>
                  <a:schemeClr val="tx1"/>
                </a:solidFill>
              </a:rPr>
              <a:t>lb</a:t>
            </a:r>
            <a:r>
              <a:rPr lang="en-US" altLang="en-US" sz="2000" b="0" dirty="0" smtClean="0">
                <a:solidFill>
                  <a:schemeClr val="tx1"/>
                </a:solidFill>
              </a:rPr>
              <a:t> or greater.</a:t>
            </a:r>
            <a:br>
              <a:rPr lang="en-US" altLang="en-US" sz="2000" b="0" dirty="0" smtClean="0">
                <a:solidFill>
                  <a:schemeClr val="tx1"/>
                </a:solidFill>
              </a:rPr>
            </a:br>
            <a:r>
              <a:rPr lang="en-US" altLang="en-US" sz="2000" b="0" dirty="0" smtClean="0">
                <a:solidFill>
                  <a:schemeClr val="tx1"/>
                </a:solidFill>
              </a:rPr>
              <a:t/>
            </a:r>
            <a:br>
              <a:rPr lang="en-US" altLang="en-US" sz="2000" b="0" dirty="0" smtClean="0">
                <a:solidFill>
                  <a:schemeClr val="tx1"/>
                </a:solidFill>
              </a:rPr>
            </a:br>
            <a:r>
              <a:rPr lang="en-US" altLang="en-US" sz="2000" b="0" dirty="0" smtClean="0">
                <a:solidFill>
                  <a:schemeClr val="tx1"/>
                </a:solidFill>
              </a:rPr>
              <a:t>If the trolley is filled to capacity with males, the high probability shows that  the 2500 lb. weight limit will be exceeded.</a:t>
            </a:r>
            <a:br>
              <a:rPr lang="en-US" altLang="en-US" sz="2000" b="0" dirty="0" smtClean="0">
                <a:solidFill>
                  <a:schemeClr val="tx1"/>
                </a:solidFill>
              </a:rPr>
            </a:br>
            <a:r>
              <a:rPr lang="en-US" altLang="en-US" sz="2000" dirty="0"/>
              <a:t/>
            </a:r>
            <a:br>
              <a:rPr lang="en-US" altLang="en-US" sz="2000" dirty="0"/>
            </a:br>
            <a:r>
              <a:rPr lang="en-US" altLang="en-US" sz="2000" dirty="0" smtClean="0"/>
              <a:t>Also note that the probability for 1 individual was 74.22% but when we sampled 16 individuals the probability increased to 99.55%.</a:t>
            </a:r>
            <a:r>
              <a:rPr lang="en-US" altLang="en-US" sz="2000" b="0" dirty="0" smtClean="0">
                <a:solidFill>
                  <a:schemeClr val="tx1"/>
                </a:solidFill>
              </a:rPr>
              <a:t/>
            </a:r>
            <a:br>
              <a:rPr lang="en-US" altLang="en-US" sz="2000" b="0" dirty="0" smtClean="0">
                <a:solidFill>
                  <a:schemeClr val="tx1"/>
                </a:solidFill>
              </a:rPr>
            </a:br>
            <a:r>
              <a:rPr lang="en-US" altLang="en-US" sz="2000" b="0" dirty="0" smtClean="0">
                <a:solidFill>
                  <a:schemeClr val="tx1"/>
                </a:solidFill>
              </a:rPr>
              <a:t/>
            </a:r>
            <a:br>
              <a:rPr lang="en-US" altLang="en-US" sz="2000" b="0" dirty="0" smtClean="0">
                <a:solidFill>
                  <a:schemeClr val="tx1"/>
                </a:solidFill>
              </a:rPr>
            </a:br>
            <a:endParaRPr lang="en-US" altLang="en-US" sz="2000" b="0" dirty="0" smtClean="0">
              <a:solidFill>
                <a:schemeClr val="tx1"/>
              </a:solidFill>
            </a:endParaRPr>
          </a:p>
        </p:txBody>
      </p:sp>
      <p:sp>
        <p:nvSpPr>
          <p:cNvPr id="17411" name="Rectangle 3"/>
          <p:cNvSpPr>
            <a:spLocks noChangeArrowheads="1"/>
          </p:cNvSpPr>
          <p:nvPr/>
        </p:nvSpPr>
        <p:spPr bwMode="auto">
          <a:xfrm>
            <a:off x="4379913" y="3124200"/>
            <a:ext cx="13112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itchFamily="34" charset="0"/>
              </a:defRPr>
            </a:lvl1pPr>
            <a:lvl2pPr marL="742950" indent="-285750">
              <a:defRPr sz="2000" b="1">
                <a:solidFill>
                  <a:schemeClr val="tx1"/>
                </a:solidFill>
                <a:latin typeface="Arial" pitchFamily="34" charset="0"/>
              </a:defRPr>
            </a:lvl2pPr>
            <a:lvl3pPr marL="1143000" indent="-228600">
              <a:defRPr sz="2000" b="1">
                <a:solidFill>
                  <a:schemeClr val="tx1"/>
                </a:solidFill>
                <a:latin typeface="Arial" pitchFamily="34" charset="0"/>
              </a:defRPr>
            </a:lvl3pPr>
            <a:lvl4pPr marL="1600200" indent="-228600">
              <a:defRPr sz="2000" b="1">
                <a:solidFill>
                  <a:schemeClr val="tx1"/>
                </a:solidFill>
                <a:latin typeface="Arial" pitchFamily="34" charset="0"/>
              </a:defRPr>
            </a:lvl4pPr>
            <a:lvl5pPr marL="2057400" indent="-228600">
              <a:defRPr sz="2000" b="1">
                <a:solidFill>
                  <a:schemeClr val="tx1"/>
                </a:solidFill>
                <a:latin typeface="Arial" pitchFamily="34" charset="0"/>
              </a:defRPr>
            </a:lvl5pPr>
            <a:lvl6pPr marL="2514600" indent="-228600" eaLnBrk="0" fontAlgn="base" hangingPunct="0">
              <a:lnSpc>
                <a:spcPct val="90000"/>
              </a:lnSpc>
              <a:spcBef>
                <a:spcPct val="0"/>
              </a:spcBef>
              <a:spcAft>
                <a:spcPct val="0"/>
              </a:spcAft>
              <a:defRPr sz="2000" b="1">
                <a:solidFill>
                  <a:schemeClr val="tx1"/>
                </a:solidFill>
                <a:latin typeface="Arial" pitchFamily="34" charset="0"/>
              </a:defRPr>
            </a:lvl6pPr>
            <a:lvl7pPr marL="2971800" indent="-228600" eaLnBrk="0" fontAlgn="base" hangingPunct="0">
              <a:lnSpc>
                <a:spcPct val="90000"/>
              </a:lnSpc>
              <a:spcBef>
                <a:spcPct val="0"/>
              </a:spcBef>
              <a:spcAft>
                <a:spcPct val="0"/>
              </a:spcAft>
              <a:defRPr sz="2000" b="1">
                <a:solidFill>
                  <a:schemeClr val="tx1"/>
                </a:solidFill>
                <a:latin typeface="Arial" pitchFamily="34" charset="0"/>
              </a:defRPr>
            </a:lvl7pPr>
            <a:lvl8pPr marL="3429000" indent="-228600" eaLnBrk="0" fontAlgn="base" hangingPunct="0">
              <a:lnSpc>
                <a:spcPct val="90000"/>
              </a:lnSpc>
              <a:spcBef>
                <a:spcPct val="0"/>
              </a:spcBef>
              <a:spcAft>
                <a:spcPct val="0"/>
              </a:spcAft>
              <a:defRPr sz="2000" b="1">
                <a:solidFill>
                  <a:schemeClr val="tx1"/>
                </a:solidFill>
                <a:latin typeface="Arial" pitchFamily="34" charset="0"/>
              </a:defRPr>
            </a:lvl8pPr>
            <a:lvl9pPr marL="3886200" indent="-228600" eaLnBrk="0" fontAlgn="base" hangingPunct="0">
              <a:lnSpc>
                <a:spcPct val="90000"/>
              </a:lnSpc>
              <a:spcBef>
                <a:spcPct val="0"/>
              </a:spcBef>
              <a:spcAft>
                <a:spcPct val="0"/>
              </a:spcAft>
              <a:defRPr sz="2000" b="1">
                <a:solidFill>
                  <a:schemeClr val="tx1"/>
                </a:solidFill>
                <a:latin typeface="Arial" pitchFamily="34" charset="0"/>
              </a:defRPr>
            </a:lvl9pPr>
          </a:lstStyle>
          <a:p>
            <a:endParaRPr lang="en-US" altLang="en-US" b="0"/>
          </a:p>
        </p:txBody>
      </p:sp>
      <p:sp>
        <p:nvSpPr>
          <p:cNvPr id="17412" name="Rectangle 4"/>
          <p:cNvSpPr>
            <a:spLocks noChangeArrowheads="1"/>
          </p:cNvSpPr>
          <p:nvPr/>
        </p:nvSpPr>
        <p:spPr bwMode="auto">
          <a:xfrm>
            <a:off x="6686550" y="1646238"/>
            <a:ext cx="22336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itchFamily="34" charset="0"/>
              </a:defRPr>
            </a:lvl1pPr>
            <a:lvl2pPr marL="742950" indent="-285750">
              <a:defRPr sz="2000" b="1">
                <a:solidFill>
                  <a:schemeClr val="tx1"/>
                </a:solidFill>
                <a:latin typeface="Arial" pitchFamily="34" charset="0"/>
              </a:defRPr>
            </a:lvl2pPr>
            <a:lvl3pPr marL="1143000" indent="-228600">
              <a:defRPr sz="2000" b="1">
                <a:solidFill>
                  <a:schemeClr val="tx1"/>
                </a:solidFill>
                <a:latin typeface="Arial" pitchFamily="34" charset="0"/>
              </a:defRPr>
            </a:lvl3pPr>
            <a:lvl4pPr marL="1600200" indent="-228600">
              <a:defRPr sz="2000" b="1">
                <a:solidFill>
                  <a:schemeClr val="tx1"/>
                </a:solidFill>
                <a:latin typeface="Arial" pitchFamily="34" charset="0"/>
              </a:defRPr>
            </a:lvl4pPr>
            <a:lvl5pPr marL="2057400" indent="-228600">
              <a:defRPr sz="2000" b="1">
                <a:solidFill>
                  <a:schemeClr val="tx1"/>
                </a:solidFill>
                <a:latin typeface="Arial" pitchFamily="34" charset="0"/>
              </a:defRPr>
            </a:lvl5pPr>
            <a:lvl6pPr marL="2514600" indent="-228600" eaLnBrk="0" fontAlgn="base" hangingPunct="0">
              <a:lnSpc>
                <a:spcPct val="90000"/>
              </a:lnSpc>
              <a:spcBef>
                <a:spcPct val="0"/>
              </a:spcBef>
              <a:spcAft>
                <a:spcPct val="0"/>
              </a:spcAft>
              <a:defRPr sz="2000" b="1">
                <a:solidFill>
                  <a:schemeClr val="tx1"/>
                </a:solidFill>
                <a:latin typeface="Arial" pitchFamily="34" charset="0"/>
              </a:defRPr>
            </a:lvl6pPr>
            <a:lvl7pPr marL="2971800" indent="-228600" eaLnBrk="0" fontAlgn="base" hangingPunct="0">
              <a:lnSpc>
                <a:spcPct val="90000"/>
              </a:lnSpc>
              <a:spcBef>
                <a:spcPct val="0"/>
              </a:spcBef>
              <a:spcAft>
                <a:spcPct val="0"/>
              </a:spcAft>
              <a:defRPr sz="2000" b="1">
                <a:solidFill>
                  <a:schemeClr val="tx1"/>
                </a:solidFill>
                <a:latin typeface="Arial" pitchFamily="34" charset="0"/>
              </a:defRPr>
            </a:lvl7pPr>
            <a:lvl8pPr marL="3429000" indent="-228600" eaLnBrk="0" fontAlgn="base" hangingPunct="0">
              <a:lnSpc>
                <a:spcPct val="90000"/>
              </a:lnSpc>
              <a:spcBef>
                <a:spcPct val="0"/>
              </a:spcBef>
              <a:spcAft>
                <a:spcPct val="0"/>
              </a:spcAft>
              <a:defRPr sz="2000" b="1">
                <a:solidFill>
                  <a:schemeClr val="tx1"/>
                </a:solidFill>
                <a:latin typeface="Arial" pitchFamily="34" charset="0"/>
              </a:defRPr>
            </a:lvl8pPr>
            <a:lvl9pPr marL="3886200" indent="-228600" eaLnBrk="0" fontAlgn="base" hangingPunct="0">
              <a:lnSpc>
                <a:spcPct val="90000"/>
              </a:lnSpc>
              <a:spcBef>
                <a:spcPct val="0"/>
              </a:spcBef>
              <a:spcAft>
                <a:spcPct val="0"/>
              </a:spcAft>
              <a:defRPr sz="2000" b="1">
                <a:solidFill>
                  <a:schemeClr val="tx1"/>
                </a:solidFill>
                <a:latin typeface="Arial" pitchFamily="34" charset="0"/>
              </a:defRPr>
            </a:lvl9pPr>
          </a:lstStyle>
          <a:p>
            <a:pPr>
              <a:lnSpc>
                <a:spcPct val="85000"/>
              </a:lnSpc>
            </a:pPr>
            <a:endParaRPr lang="en-US" altLang="en-US" sz="3200" b="0" baseline="30000">
              <a:latin typeface="Helvetica Black" charset="0"/>
            </a:endParaRPr>
          </a:p>
          <a:p>
            <a:pPr latinLnBrk="1">
              <a:lnSpc>
                <a:spcPct val="85000"/>
              </a:lnSpc>
            </a:pPr>
            <a:endParaRPr lang="en-US" altLang="en-US" sz="3200" b="0" baseline="30000">
              <a:latin typeface="Helvetica Black" charset="0"/>
            </a:endParaRPr>
          </a:p>
        </p:txBody>
      </p:sp>
      <p:sp>
        <p:nvSpPr>
          <p:cNvPr id="17413" name="Rectangle 5"/>
          <p:cNvSpPr>
            <a:spLocks noChangeArrowheads="1"/>
          </p:cNvSpPr>
          <p:nvPr/>
        </p:nvSpPr>
        <p:spPr bwMode="auto">
          <a:xfrm>
            <a:off x="6096000" y="3086100"/>
            <a:ext cx="30353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itchFamily="34" charset="0"/>
              </a:defRPr>
            </a:lvl1pPr>
            <a:lvl2pPr marL="742950" indent="-285750">
              <a:defRPr sz="2000" b="1">
                <a:solidFill>
                  <a:schemeClr val="tx1"/>
                </a:solidFill>
                <a:latin typeface="Arial" pitchFamily="34" charset="0"/>
              </a:defRPr>
            </a:lvl2pPr>
            <a:lvl3pPr marL="1143000" indent="-228600">
              <a:defRPr sz="2000" b="1">
                <a:solidFill>
                  <a:schemeClr val="tx1"/>
                </a:solidFill>
                <a:latin typeface="Arial" pitchFamily="34" charset="0"/>
              </a:defRPr>
            </a:lvl3pPr>
            <a:lvl4pPr marL="1600200" indent="-228600">
              <a:defRPr sz="2000" b="1">
                <a:solidFill>
                  <a:schemeClr val="tx1"/>
                </a:solidFill>
                <a:latin typeface="Arial" pitchFamily="34" charset="0"/>
              </a:defRPr>
            </a:lvl4pPr>
            <a:lvl5pPr marL="2057400" indent="-228600">
              <a:defRPr sz="2000" b="1">
                <a:solidFill>
                  <a:schemeClr val="tx1"/>
                </a:solidFill>
                <a:latin typeface="Arial" pitchFamily="34" charset="0"/>
              </a:defRPr>
            </a:lvl5pPr>
            <a:lvl6pPr marL="2514600" indent="-228600" eaLnBrk="0" fontAlgn="base" hangingPunct="0">
              <a:lnSpc>
                <a:spcPct val="90000"/>
              </a:lnSpc>
              <a:spcBef>
                <a:spcPct val="0"/>
              </a:spcBef>
              <a:spcAft>
                <a:spcPct val="0"/>
              </a:spcAft>
              <a:defRPr sz="2000" b="1">
                <a:solidFill>
                  <a:schemeClr val="tx1"/>
                </a:solidFill>
                <a:latin typeface="Arial" pitchFamily="34" charset="0"/>
              </a:defRPr>
            </a:lvl6pPr>
            <a:lvl7pPr marL="2971800" indent="-228600" eaLnBrk="0" fontAlgn="base" hangingPunct="0">
              <a:lnSpc>
                <a:spcPct val="90000"/>
              </a:lnSpc>
              <a:spcBef>
                <a:spcPct val="0"/>
              </a:spcBef>
              <a:spcAft>
                <a:spcPct val="0"/>
              </a:spcAft>
              <a:defRPr sz="2000" b="1">
                <a:solidFill>
                  <a:schemeClr val="tx1"/>
                </a:solidFill>
                <a:latin typeface="Arial" pitchFamily="34" charset="0"/>
              </a:defRPr>
            </a:lvl7pPr>
            <a:lvl8pPr marL="3429000" indent="-228600" eaLnBrk="0" fontAlgn="base" hangingPunct="0">
              <a:lnSpc>
                <a:spcPct val="90000"/>
              </a:lnSpc>
              <a:spcBef>
                <a:spcPct val="0"/>
              </a:spcBef>
              <a:spcAft>
                <a:spcPct val="0"/>
              </a:spcAft>
              <a:defRPr sz="2000" b="1">
                <a:solidFill>
                  <a:schemeClr val="tx1"/>
                </a:solidFill>
                <a:latin typeface="Arial" pitchFamily="34" charset="0"/>
              </a:defRPr>
            </a:lvl8pPr>
            <a:lvl9pPr marL="3886200" indent="-228600" eaLnBrk="0" fontAlgn="base" hangingPunct="0">
              <a:lnSpc>
                <a:spcPct val="90000"/>
              </a:lnSpc>
              <a:spcBef>
                <a:spcPct val="0"/>
              </a:spcBef>
              <a:spcAft>
                <a:spcPct val="0"/>
              </a:spcAft>
              <a:defRPr sz="2000" b="1">
                <a:solidFill>
                  <a:schemeClr val="tx1"/>
                </a:solidFill>
                <a:latin typeface="Arial" pitchFamily="34" charset="0"/>
              </a:defRPr>
            </a:lvl9pPr>
          </a:lstStyle>
          <a:p>
            <a:endParaRPr lang="en-US" altLang="en-US" b="0"/>
          </a:p>
        </p:txBody>
      </p:sp>
      <p:sp>
        <p:nvSpPr>
          <p:cNvPr id="17414" name="Rectangle 6"/>
          <p:cNvSpPr>
            <a:spLocks noChangeArrowheads="1"/>
          </p:cNvSpPr>
          <p:nvPr/>
        </p:nvSpPr>
        <p:spPr bwMode="auto">
          <a:xfrm>
            <a:off x="765175" y="5622925"/>
            <a:ext cx="1641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itchFamily="34" charset="0"/>
              </a:defRPr>
            </a:lvl1pPr>
            <a:lvl2pPr marL="742950" indent="-285750">
              <a:defRPr sz="2000" b="1">
                <a:solidFill>
                  <a:schemeClr val="tx1"/>
                </a:solidFill>
                <a:latin typeface="Arial" pitchFamily="34" charset="0"/>
              </a:defRPr>
            </a:lvl2pPr>
            <a:lvl3pPr marL="1143000" indent="-228600">
              <a:defRPr sz="2000" b="1">
                <a:solidFill>
                  <a:schemeClr val="tx1"/>
                </a:solidFill>
                <a:latin typeface="Arial" pitchFamily="34" charset="0"/>
              </a:defRPr>
            </a:lvl3pPr>
            <a:lvl4pPr marL="1600200" indent="-228600">
              <a:defRPr sz="2000" b="1">
                <a:solidFill>
                  <a:schemeClr val="tx1"/>
                </a:solidFill>
                <a:latin typeface="Arial" pitchFamily="34" charset="0"/>
              </a:defRPr>
            </a:lvl4pPr>
            <a:lvl5pPr marL="2057400" indent="-228600">
              <a:defRPr sz="2000" b="1">
                <a:solidFill>
                  <a:schemeClr val="tx1"/>
                </a:solidFill>
                <a:latin typeface="Arial" pitchFamily="34" charset="0"/>
              </a:defRPr>
            </a:lvl5pPr>
            <a:lvl6pPr marL="2514600" indent="-228600" eaLnBrk="0" fontAlgn="base" hangingPunct="0">
              <a:lnSpc>
                <a:spcPct val="90000"/>
              </a:lnSpc>
              <a:spcBef>
                <a:spcPct val="0"/>
              </a:spcBef>
              <a:spcAft>
                <a:spcPct val="0"/>
              </a:spcAft>
              <a:defRPr sz="2000" b="1">
                <a:solidFill>
                  <a:schemeClr val="tx1"/>
                </a:solidFill>
                <a:latin typeface="Arial" pitchFamily="34" charset="0"/>
              </a:defRPr>
            </a:lvl6pPr>
            <a:lvl7pPr marL="2971800" indent="-228600" eaLnBrk="0" fontAlgn="base" hangingPunct="0">
              <a:lnSpc>
                <a:spcPct val="90000"/>
              </a:lnSpc>
              <a:spcBef>
                <a:spcPct val="0"/>
              </a:spcBef>
              <a:spcAft>
                <a:spcPct val="0"/>
              </a:spcAft>
              <a:defRPr sz="2000" b="1">
                <a:solidFill>
                  <a:schemeClr val="tx1"/>
                </a:solidFill>
                <a:latin typeface="Arial" pitchFamily="34" charset="0"/>
              </a:defRPr>
            </a:lvl7pPr>
            <a:lvl8pPr marL="3429000" indent="-228600" eaLnBrk="0" fontAlgn="base" hangingPunct="0">
              <a:lnSpc>
                <a:spcPct val="90000"/>
              </a:lnSpc>
              <a:spcBef>
                <a:spcPct val="0"/>
              </a:spcBef>
              <a:spcAft>
                <a:spcPct val="0"/>
              </a:spcAft>
              <a:defRPr sz="2000" b="1">
                <a:solidFill>
                  <a:schemeClr val="tx1"/>
                </a:solidFill>
                <a:latin typeface="Arial" pitchFamily="34" charset="0"/>
              </a:defRPr>
            </a:lvl8pPr>
            <a:lvl9pPr marL="3886200" indent="-228600" eaLnBrk="0" fontAlgn="base" hangingPunct="0">
              <a:lnSpc>
                <a:spcPct val="90000"/>
              </a:lnSpc>
              <a:spcBef>
                <a:spcPct val="0"/>
              </a:spcBef>
              <a:spcAft>
                <a:spcPct val="0"/>
              </a:spcAft>
              <a:defRPr sz="2000" b="1">
                <a:solidFill>
                  <a:schemeClr val="tx1"/>
                </a:solidFill>
                <a:latin typeface="Arial" pitchFamily="34" charset="0"/>
              </a:defRPr>
            </a:lvl9pPr>
          </a:lstStyle>
          <a:p>
            <a:endParaRPr lang="en-US" altLang="en-US" b="0"/>
          </a:p>
        </p:txBody>
      </p:sp>
      <p:sp>
        <p:nvSpPr>
          <p:cNvPr id="17415" name="Rectangle 7"/>
          <p:cNvSpPr>
            <a:spLocks noChangeArrowheads="1"/>
          </p:cNvSpPr>
          <p:nvPr/>
        </p:nvSpPr>
        <p:spPr bwMode="auto">
          <a:xfrm>
            <a:off x="444500" y="266700"/>
            <a:ext cx="8221663" cy="70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itchFamily="34" charset="0"/>
              </a:defRPr>
            </a:lvl1pPr>
            <a:lvl2pPr marL="742950" indent="-285750">
              <a:defRPr sz="2000" b="1">
                <a:solidFill>
                  <a:schemeClr val="tx1"/>
                </a:solidFill>
                <a:latin typeface="Arial" pitchFamily="34" charset="0"/>
              </a:defRPr>
            </a:lvl2pPr>
            <a:lvl3pPr marL="1143000" indent="-228600">
              <a:defRPr sz="2000" b="1">
                <a:solidFill>
                  <a:schemeClr val="tx1"/>
                </a:solidFill>
                <a:latin typeface="Arial" pitchFamily="34" charset="0"/>
              </a:defRPr>
            </a:lvl3pPr>
            <a:lvl4pPr marL="1600200" indent="-228600">
              <a:defRPr sz="2000" b="1">
                <a:solidFill>
                  <a:schemeClr val="tx1"/>
                </a:solidFill>
                <a:latin typeface="Arial" pitchFamily="34" charset="0"/>
              </a:defRPr>
            </a:lvl4pPr>
            <a:lvl5pPr marL="2057400" indent="-228600">
              <a:defRPr sz="2000" b="1">
                <a:solidFill>
                  <a:schemeClr val="tx1"/>
                </a:solidFill>
                <a:latin typeface="Arial" pitchFamily="34" charset="0"/>
              </a:defRPr>
            </a:lvl5pPr>
            <a:lvl6pPr marL="2514600" indent="-228600" eaLnBrk="0" fontAlgn="base" hangingPunct="0">
              <a:lnSpc>
                <a:spcPct val="90000"/>
              </a:lnSpc>
              <a:spcBef>
                <a:spcPct val="0"/>
              </a:spcBef>
              <a:spcAft>
                <a:spcPct val="0"/>
              </a:spcAft>
              <a:defRPr sz="2000" b="1">
                <a:solidFill>
                  <a:schemeClr val="tx1"/>
                </a:solidFill>
                <a:latin typeface="Arial" pitchFamily="34" charset="0"/>
              </a:defRPr>
            </a:lvl6pPr>
            <a:lvl7pPr marL="2971800" indent="-228600" eaLnBrk="0" fontAlgn="base" hangingPunct="0">
              <a:lnSpc>
                <a:spcPct val="90000"/>
              </a:lnSpc>
              <a:spcBef>
                <a:spcPct val="0"/>
              </a:spcBef>
              <a:spcAft>
                <a:spcPct val="0"/>
              </a:spcAft>
              <a:defRPr sz="2000" b="1">
                <a:solidFill>
                  <a:schemeClr val="tx1"/>
                </a:solidFill>
                <a:latin typeface="Arial" pitchFamily="34" charset="0"/>
              </a:defRPr>
            </a:lvl7pPr>
            <a:lvl8pPr marL="3429000" indent="-228600" eaLnBrk="0" fontAlgn="base" hangingPunct="0">
              <a:lnSpc>
                <a:spcPct val="90000"/>
              </a:lnSpc>
              <a:spcBef>
                <a:spcPct val="0"/>
              </a:spcBef>
              <a:spcAft>
                <a:spcPct val="0"/>
              </a:spcAft>
              <a:defRPr sz="2000" b="1">
                <a:solidFill>
                  <a:schemeClr val="tx1"/>
                </a:solidFill>
                <a:latin typeface="Arial" pitchFamily="34" charset="0"/>
              </a:defRPr>
            </a:lvl8pPr>
            <a:lvl9pPr marL="3886200" indent="-228600" eaLnBrk="0" fontAlgn="base" hangingPunct="0">
              <a:lnSpc>
                <a:spcPct val="90000"/>
              </a:lnSpc>
              <a:spcBef>
                <a:spcPct val="0"/>
              </a:spcBef>
              <a:spcAft>
                <a:spcPct val="0"/>
              </a:spcAft>
              <a:defRPr sz="2000" b="1">
                <a:solidFill>
                  <a:schemeClr val="tx1"/>
                </a:solidFill>
                <a:latin typeface="Arial" pitchFamily="34" charset="0"/>
              </a:defRPr>
            </a:lvl9pPr>
          </a:lstStyle>
          <a:p>
            <a:pPr algn="ctr"/>
            <a:r>
              <a:rPr lang="en-US" altLang="en-US" sz="4000" b="0" dirty="0" smtClean="0">
                <a:latin typeface="+mj-lt"/>
              </a:rPr>
              <a:t>Example</a:t>
            </a:r>
            <a:endParaRPr lang="en-US" altLang="en-US" sz="4000" b="0" dirty="0">
              <a:latin typeface="+mj-lt"/>
            </a:endParaRPr>
          </a:p>
        </p:txBody>
      </p:sp>
    </p:spTree>
    <p:extLst>
      <p:ext uri="{BB962C8B-B14F-4D97-AF65-F5344CB8AC3E}">
        <p14:creationId xmlns:p14="http://schemas.microsoft.com/office/powerpoint/2010/main" val="56902026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Data</a:t>
            </a:r>
            <a:endParaRPr lang="en-US" dirty="0"/>
          </a:p>
        </p:txBody>
      </p:sp>
      <p:sp>
        <p:nvSpPr>
          <p:cNvPr id="3" name="Content Placeholder 2"/>
          <p:cNvSpPr>
            <a:spLocks noGrp="1"/>
          </p:cNvSpPr>
          <p:nvPr>
            <p:ph idx="1"/>
          </p:nvPr>
        </p:nvSpPr>
        <p:spPr/>
        <p:txBody>
          <a:bodyPr/>
          <a:lstStyle/>
          <a:p>
            <a:pPr marL="746125" indent="-746125">
              <a:buClr>
                <a:schemeClr val="accent2"/>
              </a:buClr>
              <a:buFont typeface="Wingdings" pitchFamily="2" charset="2"/>
              <a:buChar char="v"/>
            </a:pPr>
            <a:r>
              <a:rPr lang="en-US" altLang="en-US" sz="3600" dirty="0"/>
              <a:t>Parameter</a:t>
            </a:r>
            <a:r>
              <a:rPr lang="en-US" altLang="en-US" dirty="0"/>
              <a:t> </a:t>
            </a:r>
          </a:p>
          <a:p>
            <a:pPr marL="746125" indent="-746125">
              <a:buFontTx/>
              <a:buNone/>
            </a:pPr>
            <a:r>
              <a:rPr lang="en-US" altLang="en-US" dirty="0"/>
              <a:t>	a numerical measurement describing some characteristic of a </a:t>
            </a:r>
            <a:r>
              <a:rPr lang="en-US" altLang="en-US" sz="3600" dirty="0"/>
              <a:t>population.</a:t>
            </a:r>
          </a:p>
          <a:p>
            <a:pPr>
              <a:spcBef>
                <a:spcPct val="30000"/>
              </a:spcBef>
              <a:buClr>
                <a:schemeClr val="accent2"/>
              </a:buClr>
              <a:buFont typeface="Wingdings" pitchFamily="2" charset="2"/>
              <a:buChar char="v"/>
            </a:pPr>
            <a:r>
              <a:rPr lang="en-US" altLang="en-US" sz="3600" dirty="0"/>
              <a:t>Statistic</a:t>
            </a:r>
            <a:r>
              <a:rPr lang="en-US" altLang="en-US" dirty="0"/>
              <a:t> </a:t>
            </a:r>
          </a:p>
          <a:p>
            <a:pPr>
              <a:spcBef>
                <a:spcPct val="30000"/>
              </a:spcBef>
            </a:pPr>
            <a:r>
              <a:rPr lang="en-US" altLang="en-US" dirty="0"/>
              <a:t>	a numerical measurement describing some characteristic of a </a:t>
            </a:r>
            <a:r>
              <a:rPr lang="en-US" altLang="en-US" sz="3600" dirty="0" smtClean="0"/>
              <a:t>sample.</a:t>
            </a:r>
            <a:endParaRPr lang="en-US" dirty="0"/>
          </a:p>
        </p:txBody>
      </p:sp>
    </p:spTree>
    <p:extLst>
      <p:ext uri="{BB962C8B-B14F-4D97-AF65-F5344CB8AC3E}">
        <p14:creationId xmlns:p14="http://schemas.microsoft.com/office/powerpoint/2010/main" val="3701342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3558</Words>
  <Application>Microsoft Macintosh PowerPoint</Application>
  <PresentationFormat>On-screen Show (4:3)</PresentationFormat>
  <Paragraphs>452</Paragraphs>
  <Slides>84</Slides>
  <Notes>43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4</vt:i4>
      </vt:variant>
      <vt:variant>
        <vt:lpstr>Slide Titles</vt:lpstr>
      </vt:variant>
      <vt:variant>
        <vt:i4>84</vt:i4>
      </vt:variant>
    </vt:vector>
  </HeadingPairs>
  <TitlesOfParts>
    <vt:vector size="98" baseType="lpstr">
      <vt:lpstr>Cambria Math</vt:lpstr>
      <vt:lpstr>Helvetica Black</vt:lpstr>
      <vt:lpstr>Mangal</vt:lpstr>
      <vt:lpstr>Arial</vt:lpstr>
      <vt:lpstr>Calibri</vt:lpstr>
      <vt:lpstr>Symbol</vt:lpstr>
      <vt:lpstr>Times New Roman</vt:lpstr>
      <vt:lpstr>Wingdings</vt:lpstr>
      <vt:lpstr>Wingdings 2</vt:lpstr>
      <vt:lpstr>Office Theme</vt:lpstr>
      <vt:lpstr>Equation</vt:lpstr>
      <vt:lpstr>Microsoft Equation 3.0</vt:lpstr>
      <vt:lpstr>MathType 5.0 Equation</vt:lpstr>
      <vt:lpstr>MathType 4.0 Equation</vt:lpstr>
      <vt:lpstr>Review of Basic Statistics</vt:lpstr>
      <vt:lpstr>What is Statistics?</vt:lpstr>
      <vt:lpstr>Data</vt:lpstr>
      <vt:lpstr>Population and Sample</vt:lpstr>
      <vt:lpstr>Example</vt:lpstr>
      <vt:lpstr>Conducting a Statistical Study</vt:lpstr>
      <vt:lpstr>Conducting a Statistical Study</vt:lpstr>
      <vt:lpstr>Conducting a Statistical Study</vt:lpstr>
      <vt:lpstr>Types of Data</vt:lpstr>
      <vt:lpstr>Types of Data</vt:lpstr>
      <vt:lpstr>Types of Data</vt:lpstr>
      <vt:lpstr>Types of Data</vt:lpstr>
      <vt:lpstr>Types of Data</vt:lpstr>
      <vt:lpstr>Types of Data</vt:lpstr>
      <vt:lpstr>Collecting Data </vt:lpstr>
      <vt:lpstr> Example</vt:lpstr>
      <vt:lpstr>Collecting Data</vt:lpstr>
      <vt:lpstr>Types of Sampling</vt:lpstr>
      <vt:lpstr>Types of Studies</vt:lpstr>
      <vt:lpstr>Frequency Distribution</vt:lpstr>
      <vt:lpstr>Frequency Distribution Table</vt:lpstr>
      <vt:lpstr>Relative Frequency Distribution table</vt:lpstr>
      <vt:lpstr>Histograms</vt:lpstr>
      <vt:lpstr>Histogram </vt:lpstr>
      <vt:lpstr>Relative Frequency Histogram</vt:lpstr>
      <vt:lpstr>Symmetry</vt:lpstr>
      <vt:lpstr>Skewness</vt:lpstr>
      <vt:lpstr>Scatterplot (or Scatter Diagram) </vt:lpstr>
      <vt:lpstr>Stemplot (or Stem-and-Leaf Plot)</vt:lpstr>
      <vt:lpstr>Bar Graph </vt:lpstr>
      <vt:lpstr>Pareto Chart</vt:lpstr>
      <vt:lpstr>Pie Chart</vt:lpstr>
      <vt:lpstr>Measures of Center </vt:lpstr>
      <vt:lpstr>Mean</vt:lpstr>
      <vt:lpstr>Median</vt:lpstr>
      <vt:lpstr>Mode</vt:lpstr>
      <vt:lpstr>Midrange</vt:lpstr>
      <vt:lpstr>Mean from  a Frequency Distribution </vt:lpstr>
      <vt:lpstr>Mean from  a Frequency Distribution </vt:lpstr>
      <vt:lpstr>PowerPoint Presentation</vt:lpstr>
      <vt:lpstr>Events and Sample Space</vt:lpstr>
      <vt:lpstr>PowerPoint Presentation</vt:lpstr>
      <vt:lpstr>Example: Relative Frequency Approximation of Probability</vt:lpstr>
      <vt:lpstr>PowerPoint Presentation</vt:lpstr>
      <vt:lpstr>Example</vt:lpstr>
      <vt:lpstr>Solutions: There are six equally likely outcomes: 1, 2, 3, 4, 5, and 6. </vt:lpstr>
      <vt:lpstr>Solutions: There are six equally likely outcomes: 1, 2, 3, 4, 5, and 6. continued</vt:lpstr>
      <vt:lpstr>PowerPoint Presentation</vt:lpstr>
      <vt:lpstr>Example: Identifying Types of Probability</vt:lpstr>
      <vt:lpstr>Law of Large Numbers</vt:lpstr>
      <vt:lpstr>Probability Limits</vt:lpstr>
      <vt:lpstr>PowerPoint Presentation</vt:lpstr>
      <vt:lpstr>Mutually Exclusive Events</vt:lpstr>
      <vt:lpstr>The Addition Rule</vt:lpstr>
      <vt:lpstr>Example: Using the Addition Rule </vt:lpstr>
      <vt:lpstr>Example: Using the Addition Rule </vt:lpstr>
      <vt:lpstr>Solution: Using the Addition Rule </vt:lpstr>
      <vt:lpstr>Independent and Dependent Events</vt:lpstr>
      <vt:lpstr>The Multiplication Rule</vt:lpstr>
      <vt:lpstr>Example: Using the Multiplication Rule</vt:lpstr>
      <vt:lpstr>Example: Using the Multiplication Rule</vt:lpstr>
      <vt:lpstr>Binomial Probability Distribution</vt:lpstr>
      <vt:lpstr>Notation for Binomial  Probability Distributions</vt:lpstr>
      <vt:lpstr>Notation (continued)</vt:lpstr>
      <vt:lpstr>PowerPoint Presentation</vt:lpstr>
      <vt:lpstr>PowerPoint Presentation</vt:lpstr>
      <vt:lpstr>PowerPoint Presentation</vt:lpstr>
      <vt:lpstr>PowerPoint Presentation</vt:lpstr>
      <vt:lpstr>Binomial Distribution: Formulas</vt:lpstr>
      <vt:lpstr>Interpretation of Results</vt:lpstr>
      <vt:lpstr>Example</vt:lpstr>
      <vt:lpstr>Example - continued</vt:lpstr>
      <vt:lpstr>Central Limit Theorem</vt:lpstr>
      <vt:lpstr>PowerPoint Presentation</vt:lpstr>
      <vt:lpstr>Practical Rules Commonly Used</vt:lpstr>
      <vt:lpstr>Notation</vt:lpstr>
      <vt:lpstr>PowerPoint Presentation</vt:lpstr>
      <vt:lpstr>PowerPoint Presentation</vt:lpstr>
      <vt:lpstr>PowerPoint Presentation</vt:lpstr>
      <vt:lpstr>PowerPoint Presentation</vt:lpstr>
      <vt:lpstr>Suppose a trolley can hold a total of 16 passengers with a total weight of 2500 lb.  Assuming a worst case scenario in which the passengers are all male, what are the chances the elevator is overloaded?  Assume male weights follow a normal distribution with a mean of 182.9 lb and a standard deviation of 40.8 lb.   a.   Find the probability that 1 randomly selected male has  a weight  greater than 156.25 lb.  b.   Find the probability that a sample of 16 males have a mean weight  greater than 156.25 lb (which puts the total weight at 2500 lb,  exceeding the maximum capacity). </vt:lpstr>
      <vt:lpstr>a.   Find the probability that 1 randomly selected male has  a weight  greater than 156.25 lb.  Use the methods presented in Section 6.3.  We can convert to a z score and use Table A-2.      Using Table A-2, the area to the  right is 0.7422.  </vt:lpstr>
      <vt:lpstr>b.   Find the probability that a sample of 16  males have a mean weight greater than  156.25 lb.   Since the distribution of male weights is assumed to be normal, the sample mean will also be normal.       Converting to z:  </vt:lpstr>
      <vt:lpstr>b.   Find the probability that a sample of 16 males have a mean weight greater than 156.25 lb.   There is a 0.9955 probability that the sample of 16 males will have a mean weight of 156.25 lb or greater.  If the trolley is filled to capacity with males, the high probability shows that  the 2500 lb. weight limit will be exceeded.  Also note that the probability for 1 individual was 74.22% but when we sampled 16 individuals the probability increased to 99.55%.  </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of Basic Statistics</dc:title>
  <dc:creator>jutonh</dc:creator>
  <cp:lastModifiedBy>Juton Hemphill</cp:lastModifiedBy>
  <cp:revision>5</cp:revision>
  <dcterms:created xsi:type="dcterms:W3CDTF">2014-12-10T02:59:25Z</dcterms:created>
  <dcterms:modified xsi:type="dcterms:W3CDTF">2017-04-26T04:54:44Z</dcterms:modified>
</cp:coreProperties>
</file>