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75" r:id="rId2"/>
    <p:sldMasterId id="2147483683" r:id="rId3"/>
  </p:sldMasterIdLst>
  <p:notesMasterIdLst>
    <p:notesMasterId r:id="rId14"/>
  </p:notesMasterIdLst>
  <p:sldIdLst>
    <p:sldId id="257" r:id="rId4"/>
    <p:sldId id="267" r:id="rId5"/>
    <p:sldId id="268" r:id="rId6"/>
    <p:sldId id="269" r:id="rId7"/>
    <p:sldId id="270" r:id="rId8"/>
    <p:sldId id="265" r:id="rId9"/>
    <p:sldId id="271" r:id="rId10"/>
    <p:sldId id="266" r:id="rId11"/>
    <p:sldId id="258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erred Branded Slides" id="{DB729BEC-7515-E340-A171-8E834C63F990}">
          <p14:sldIdLst>
            <p14:sldId id="257"/>
            <p14:sldId id="267"/>
            <p14:sldId id="268"/>
            <p14:sldId id="269"/>
            <p14:sldId id="270"/>
            <p14:sldId id="265"/>
            <p14:sldId id="271"/>
            <p14:sldId id="266"/>
            <p14:sldId id="258"/>
            <p14:sldId id="260"/>
          </p14:sldIdLst>
        </p14:section>
        <p14:section name="Alternative Slide options" id="{3B761F05-EBFB-5E4A-8820-11A7C5498BE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2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54" autoAdjust="0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17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B201F-3B3B-EA40-AEE2-BC7E9C05316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44D39-96A8-E74E-BF26-BF829D21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4932" y="2130028"/>
            <a:ext cx="7771864" cy="1470422"/>
          </a:xfrm>
          <a:prstGeom prst="rect">
            <a:avLst/>
          </a:prstGeom>
        </p:spPr>
        <p:txBody>
          <a:bodyPr/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079" y="3352800"/>
            <a:ext cx="7750984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  <a:latin typeface="Calibri"/>
                <a:cs typeface="Calibri"/>
              </a:defRPr>
            </a:lvl1pPr>
            <a:lvl2pPr marL="288050" indent="0" algn="ctr">
              <a:buNone/>
              <a:defRPr/>
            </a:lvl2pPr>
            <a:lvl3pPr marL="576099" indent="0" algn="ctr">
              <a:buNone/>
              <a:defRPr/>
            </a:lvl3pPr>
            <a:lvl4pPr marL="864149" indent="0" algn="ctr">
              <a:buNone/>
              <a:defRPr/>
            </a:lvl4pPr>
            <a:lvl5pPr marL="1152199" indent="0" algn="ctr">
              <a:buNone/>
              <a:defRPr/>
            </a:lvl5pPr>
            <a:lvl6pPr marL="1440249" indent="0" algn="ctr">
              <a:buNone/>
              <a:defRPr/>
            </a:lvl6pPr>
            <a:lvl7pPr marL="1728297" indent="0" algn="ctr">
              <a:buNone/>
              <a:defRPr/>
            </a:lvl7pPr>
            <a:lvl8pPr marL="2016347" indent="0" algn="ctr">
              <a:buNone/>
              <a:defRPr/>
            </a:lvl8pPr>
            <a:lvl9pPr marL="23043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 bwMode="auto">
          <a:xfrm>
            <a:off x="4572000" y="6477000"/>
            <a:ext cx="3962936" cy="3640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 kern="1200">
                <a:solidFill>
                  <a:schemeClr val="bg1">
                    <a:lumMod val="50000"/>
                  </a:schemeClr>
                </a:solidFill>
                <a:latin typeface="+mn-lt"/>
                <a:ea typeface="ヒラギノ角ゴ Pro W3" charset="-128"/>
                <a:cs typeface="Calibri"/>
              </a:defRPr>
            </a:lvl1pPr>
            <a:lvl2pPr marL="288050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2pPr>
            <a:lvl3pPr marL="576099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3pPr>
            <a:lvl4pPr marL="864149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4pPr>
            <a:lvl5pPr marL="1152199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5pPr>
            <a:lvl6pPr marL="1440249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6pPr>
            <a:lvl7pPr marL="1728297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7pPr>
            <a:lvl8pPr marL="2016347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8pPr>
            <a:lvl9pPr marL="2304397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 </a:t>
            </a:r>
            <a:fld id="{BD6535F2-7444-764B-81CF-AA52A42DDEDC}" type="datetime1">
              <a:rPr lang="en-US" smtClean="0">
                <a:solidFill>
                  <a:schemeClr val="bg1"/>
                </a:solidFill>
              </a:rPr>
              <a:t>10/14/2019</a:t>
            </a:fld>
            <a:r>
              <a:rPr lang="en-US" dirty="0">
                <a:solidFill>
                  <a:schemeClr val="bg1"/>
                </a:solidFill>
              </a:rPr>
              <a:t>       Copyright </a:t>
            </a:r>
            <a:r>
              <a:rPr lang="en-US" sz="900" b="0" i="0" u="none" strike="noStrike" kern="1200" dirty="0">
                <a:solidFill>
                  <a:schemeClr val="bg1"/>
                </a:solidFill>
                <a:effectLst/>
                <a:latin typeface="+mn-lt"/>
                <a:ea typeface="ヒラギノ角ゴ Pro W3" charset="-128"/>
                <a:cs typeface="Calibri"/>
              </a:rPr>
              <a:t>Rasmussen College, LLC Proprietary </a:t>
            </a:r>
            <a:r>
              <a:rPr lang="en-US" dirty="0">
                <a:solidFill>
                  <a:schemeClr val="bg1"/>
                </a:solidFill>
              </a:rPr>
              <a:t>and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Two column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361" y="1417320"/>
            <a:ext cx="3928534" cy="452628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buFont typeface=".AppleSystemUIFont" charset="-120"/>
              <a:buChar char="–"/>
              <a:defRPr sz="15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300">
                <a:solidFill>
                  <a:schemeClr val="bg2">
                    <a:lumMod val="50000"/>
                  </a:schemeClr>
                </a:solidFill>
              </a:defRPr>
            </a:lvl3pPr>
            <a:lvl4pPr marL="1600200" indent="-228600">
              <a:buFont typeface=".AppleSystemUIFont" charset="-120"/>
              <a:buChar char="–"/>
              <a:defRPr sz="1100">
                <a:solidFill>
                  <a:schemeClr val="bg2">
                    <a:lumMod val="50000"/>
                  </a:schemeClr>
                </a:solidFill>
              </a:defRPr>
            </a:lvl4pPr>
            <a:lvl5pPr marL="2057400" indent="-228600">
              <a:buFont typeface=".AppleSystemUIFont" charset="-120"/>
              <a:buChar char="»"/>
              <a:defRPr sz="1100">
                <a:solidFill>
                  <a:schemeClr val="bg2">
                    <a:lumMod val="50000"/>
                  </a:schemeClr>
                </a:solidFill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03200" y="4030133"/>
            <a:ext cx="1846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43891" y="6324600"/>
            <a:ext cx="484909" cy="38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84198" y="457200"/>
            <a:ext cx="7950201" cy="8382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05865" y="1417320"/>
            <a:ext cx="3928534" cy="452628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buFont typeface=".AppleSystemUIFont" charset="-120"/>
              <a:buChar char="–"/>
              <a:defRPr sz="15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300">
                <a:solidFill>
                  <a:schemeClr val="bg2">
                    <a:lumMod val="50000"/>
                  </a:schemeClr>
                </a:solidFill>
              </a:defRPr>
            </a:lvl3pPr>
            <a:lvl4pPr marL="1600200" indent="-228600">
              <a:buFont typeface=".AppleSystemUIFont" charset="-120"/>
              <a:buChar char="–"/>
              <a:defRPr sz="1100">
                <a:solidFill>
                  <a:schemeClr val="bg2">
                    <a:lumMod val="50000"/>
                  </a:schemeClr>
                </a:solidFill>
              </a:defRPr>
            </a:lvl4pPr>
            <a:lvl5pPr marL="2057400" indent="-228600">
              <a:buFont typeface=".AppleSystemUIFont" charset="-120"/>
              <a:buChar char="»"/>
              <a:defRPr sz="1100">
                <a:solidFill>
                  <a:schemeClr val="bg2">
                    <a:lumMod val="50000"/>
                  </a:schemeClr>
                </a:solidFill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071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copy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94578" y="1423610"/>
            <a:ext cx="3939821" cy="4495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43891" y="6324600"/>
            <a:ext cx="484909" cy="38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84198" y="457200"/>
            <a:ext cx="7950201" cy="8382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79361" y="1417320"/>
            <a:ext cx="3928534" cy="452628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buFont typeface=".AppleSystemUIFont" charset="-120"/>
              <a:buChar char="–"/>
              <a:defRPr sz="15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300">
                <a:solidFill>
                  <a:schemeClr val="bg2">
                    <a:lumMod val="50000"/>
                  </a:schemeClr>
                </a:solidFill>
              </a:defRPr>
            </a:lvl3pPr>
            <a:lvl4pPr marL="1600200" indent="-228600">
              <a:buFont typeface=".AppleSystemUIFont" charset="-120"/>
              <a:buChar char="–"/>
              <a:defRPr sz="1100">
                <a:solidFill>
                  <a:schemeClr val="bg2">
                    <a:lumMod val="50000"/>
                  </a:schemeClr>
                </a:solidFill>
              </a:defRPr>
            </a:lvl4pPr>
            <a:lvl5pPr marL="2057400" indent="-228600">
              <a:buFont typeface=".AppleSystemUIFont" charset="-120"/>
              <a:buChar char="»"/>
              <a:defRPr sz="1100">
                <a:solidFill>
                  <a:schemeClr val="bg2">
                    <a:lumMod val="50000"/>
                  </a:schemeClr>
                </a:solidFill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5987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Copy and 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43891" y="6324600"/>
            <a:ext cx="484909" cy="38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84198" y="457200"/>
            <a:ext cx="7950201" cy="8382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79361" y="1417320"/>
            <a:ext cx="3928534" cy="452628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buFont typeface=".AppleSystemUIFont" charset="-120"/>
              <a:buChar char="–"/>
              <a:defRPr sz="15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300">
                <a:solidFill>
                  <a:schemeClr val="bg2">
                    <a:lumMod val="50000"/>
                  </a:schemeClr>
                </a:solidFill>
              </a:defRPr>
            </a:lvl3pPr>
            <a:lvl4pPr marL="1600200" indent="-228600">
              <a:buFont typeface=".AppleSystemUIFont" charset="-120"/>
              <a:buChar char="–"/>
              <a:defRPr sz="1100">
                <a:solidFill>
                  <a:schemeClr val="bg2">
                    <a:lumMod val="50000"/>
                  </a:schemeClr>
                </a:solidFill>
              </a:defRPr>
            </a:lvl4pPr>
            <a:lvl5pPr marL="2057400" indent="-228600">
              <a:buFont typeface=".AppleSystemUIFont" charset="-120"/>
              <a:buChar char="»"/>
              <a:defRPr sz="1100">
                <a:solidFill>
                  <a:schemeClr val="bg2">
                    <a:lumMod val="50000"/>
                  </a:schemeClr>
                </a:solidFill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0"/>
          </p:nvPr>
        </p:nvSpPr>
        <p:spPr>
          <a:xfrm>
            <a:off x="4605868" y="1417320"/>
            <a:ext cx="3928532" cy="45262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9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Art Placeholder 2"/>
          <p:cNvSpPr>
            <a:spLocks noGrp="1"/>
          </p:cNvSpPr>
          <p:nvPr>
            <p:ph type="dgm" sz="quarter" idx="14"/>
          </p:nvPr>
        </p:nvSpPr>
        <p:spPr>
          <a:xfrm>
            <a:off x="609332" y="1447800"/>
            <a:ext cx="7925336" cy="4495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43891" y="6324600"/>
            <a:ext cx="484909" cy="38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198" y="457200"/>
            <a:ext cx="7950201" cy="8382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225319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43891" y="6324600"/>
            <a:ext cx="484909" cy="38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4198" y="1423610"/>
            <a:ext cx="7950201" cy="42913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buFont typeface=".AppleSystemUIFont" charset="-120"/>
              <a:buChar char="–"/>
              <a:defRPr sz="24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50000"/>
                  </a:schemeClr>
                </a:solidFill>
              </a:defRPr>
            </a:lvl3pPr>
            <a:lvl4pPr marL="1600200" indent="-228600">
              <a:buFont typeface=".AppleSystemUIFont" charset="-120"/>
              <a:buChar char="–"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2057400" indent="-228600">
              <a:buFont typeface=".AppleSystemUIFont" charset="-120"/>
              <a:buChar char="»"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84198" y="457200"/>
            <a:ext cx="7950201" cy="8382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APPENDIX </a:t>
            </a:r>
          </a:p>
        </p:txBody>
      </p:sp>
    </p:spTree>
    <p:extLst>
      <p:ext uri="{BB962C8B-B14F-4D97-AF65-F5344CB8AC3E}">
        <p14:creationId xmlns:p14="http://schemas.microsoft.com/office/powerpoint/2010/main" val="363818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4932" y="2286000"/>
            <a:ext cx="7771864" cy="1070372"/>
          </a:xfrm>
          <a:prstGeom prst="rect">
            <a:avLst/>
          </a:prstGeom>
        </p:spPr>
        <p:txBody>
          <a:bodyPr/>
          <a:lstStyle>
            <a:lvl1pPr>
              <a:defRPr sz="5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079" y="3352800"/>
            <a:ext cx="7750984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  <a:lvl2pPr marL="288050" indent="0" algn="ctr">
              <a:buNone/>
              <a:defRPr/>
            </a:lvl2pPr>
            <a:lvl3pPr marL="576099" indent="0" algn="ctr">
              <a:buNone/>
              <a:defRPr/>
            </a:lvl3pPr>
            <a:lvl4pPr marL="864149" indent="0" algn="ctr">
              <a:buNone/>
              <a:defRPr/>
            </a:lvl4pPr>
            <a:lvl5pPr marL="1152199" indent="0" algn="ctr">
              <a:buNone/>
              <a:defRPr/>
            </a:lvl5pPr>
            <a:lvl6pPr marL="1440249" indent="0" algn="ctr">
              <a:buNone/>
              <a:defRPr/>
            </a:lvl6pPr>
            <a:lvl7pPr marL="1728297" indent="0" algn="ctr">
              <a:buNone/>
              <a:defRPr/>
            </a:lvl7pPr>
            <a:lvl8pPr marL="2016347" indent="0" algn="ctr">
              <a:buNone/>
              <a:defRPr/>
            </a:lvl8pPr>
            <a:lvl9pPr marL="23043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E97F453-A540-CE4F-B154-5A326AE31D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477000"/>
            <a:ext cx="3962936" cy="3640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 kern="1200">
                <a:solidFill>
                  <a:schemeClr val="bg1">
                    <a:lumMod val="50000"/>
                  </a:schemeClr>
                </a:solidFill>
                <a:latin typeface="+mn-lt"/>
                <a:ea typeface="ヒラギノ角ゴ Pro W3" charset="-128"/>
                <a:cs typeface="Calibri"/>
              </a:defRPr>
            </a:lvl1pPr>
            <a:lvl2pPr marL="288050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2pPr>
            <a:lvl3pPr marL="576099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3pPr>
            <a:lvl4pPr marL="864149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4pPr>
            <a:lvl5pPr marL="1152199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5pPr>
            <a:lvl6pPr marL="1440249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6pPr>
            <a:lvl7pPr marL="1728297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7pPr>
            <a:lvl8pPr marL="2016347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8pPr>
            <a:lvl9pPr marL="2304397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9pPr>
          </a:lstStyle>
          <a:p>
            <a:r>
              <a:rPr lang="en-US" dirty="0"/>
              <a:t> </a:t>
            </a:r>
            <a:fld id="{FBB95E4C-6003-4B4E-B74F-99F9AF1A4F4D}" type="datetime1">
              <a:rPr lang="en-US" smtClean="0"/>
              <a:t>10/14/2019</a:t>
            </a:fld>
            <a:r>
              <a:rPr lang="en-US" dirty="0"/>
              <a:t>       Copyright </a:t>
            </a:r>
            <a:r>
              <a:rPr lang="en-US" sz="9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ヒラギノ角ゴ Pro W3" charset="-128"/>
                <a:cs typeface="Calibri"/>
              </a:rPr>
              <a:t>Rasmussen College, LLC Proprietary </a:t>
            </a:r>
            <a:r>
              <a:rPr lang="en-US" dirty="0"/>
              <a:t>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349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4198" y="1423610"/>
            <a:ext cx="7950201" cy="42913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.AppleSystemUIFont" charset="-120"/>
              <a:buChar char="–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.AppleSystemUIFont" charset="-120"/>
              <a:buChar char="–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.AppleSystemUIFont" charset="-120"/>
              <a:buChar char="»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84198" y="457200"/>
            <a:ext cx="7950201" cy="8382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APPENDIX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EAE95-9C79-8F48-B58E-82193B663D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77000"/>
            <a:ext cx="484909" cy="38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373F7EB-FC5F-C14E-A0E2-640AC241BE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477000"/>
            <a:ext cx="3962936" cy="3640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 kern="1200">
                <a:solidFill>
                  <a:schemeClr val="bg1">
                    <a:lumMod val="50000"/>
                  </a:schemeClr>
                </a:solidFill>
                <a:latin typeface="+mn-lt"/>
                <a:ea typeface="ヒラギノ角ゴ Pro W3" charset="-128"/>
                <a:cs typeface="Calibri"/>
              </a:defRPr>
            </a:lvl1pPr>
            <a:lvl2pPr marL="288050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2pPr>
            <a:lvl3pPr marL="576099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3pPr>
            <a:lvl4pPr marL="864149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4pPr>
            <a:lvl5pPr marL="1152199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5pPr>
            <a:lvl6pPr marL="1440249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6pPr>
            <a:lvl7pPr marL="1728297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7pPr>
            <a:lvl8pPr marL="2016347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8pPr>
            <a:lvl9pPr marL="2304397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9pPr>
          </a:lstStyle>
          <a:p>
            <a:r>
              <a:rPr lang="en-US" dirty="0"/>
              <a:t> </a:t>
            </a:r>
            <a:fld id="{FBB95E4C-6003-4B4E-B74F-99F9AF1A4F4D}" type="datetime1">
              <a:rPr lang="en-US" smtClean="0"/>
              <a:t>10/14/2019</a:t>
            </a:fld>
            <a:r>
              <a:rPr lang="en-US" dirty="0"/>
              <a:t>       Copyright </a:t>
            </a:r>
            <a:r>
              <a:rPr lang="en-US" sz="9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ヒラギノ角ゴ Pro W3" charset="-128"/>
                <a:cs typeface="Calibri"/>
              </a:rPr>
              <a:t>Rasmussen College, LLC Proprietary </a:t>
            </a:r>
            <a:r>
              <a:rPr lang="en-US" dirty="0"/>
              <a:t>and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_big cop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77000"/>
            <a:ext cx="484909" cy="38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4198" y="1957010"/>
            <a:ext cx="7950201" cy="42913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.AppleSystemUIFont" charset="-120"/>
              <a:buChar char="–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.AppleSystemUIFont" charset="-120"/>
              <a:buChar char="–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.AppleSystemUIFont" charset="-120"/>
              <a:buChar char="»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84198" y="990600"/>
            <a:ext cx="7950201" cy="8382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0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_Two column cop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361" y="1965475"/>
            <a:ext cx="3928534" cy="41426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.AppleSystemUIFont" charset="-120"/>
              <a:buChar char="–"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.AppleSystemUIFont" charset="-120"/>
              <a:buChar char="–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.AppleSystemUIFont" charset="-120"/>
              <a:buChar char="»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03200" y="4030133"/>
            <a:ext cx="1846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77000"/>
            <a:ext cx="484909" cy="38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84198" y="990600"/>
            <a:ext cx="7950201" cy="8382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0"/>
          </p:nvPr>
        </p:nvSpPr>
        <p:spPr>
          <a:xfrm>
            <a:off x="4605865" y="1965475"/>
            <a:ext cx="3928534" cy="41426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.AppleSystemUIFont" charset="-120"/>
              <a:buChar char="–"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.AppleSystemUIFont" charset="-120"/>
              <a:buChar char="–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.AppleSystemUIFont" charset="-120"/>
              <a:buChar char="»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808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_copy and tab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603043" y="1965475"/>
            <a:ext cx="3931356" cy="414262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77000"/>
            <a:ext cx="484909" cy="38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84198" y="990600"/>
            <a:ext cx="7950201" cy="8382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79361" y="1965475"/>
            <a:ext cx="3928534" cy="41426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.AppleSystemUIFont" charset="-120"/>
              <a:buChar char="–"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.AppleSystemUIFont" charset="-120"/>
              <a:buChar char="–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.AppleSystemUIFont" charset="-120"/>
              <a:buChar char="»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607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_Copy and Smart Ar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77000"/>
            <a:ext cx="484909" cy="38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84198" y="990600"/>
            <a:ext cx="7950201" cy="8382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75809" y="1972887"/>
            <a:ext cx="3928534" cy="41426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.AppleSystemUIFont" charset="-120"/>
              <a:buChar char="–"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.AppleSystemUIFont" charset="-120"/>
              <a:buChar char="–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.AppleSystemUIFont" charset="-120"/>
              <a:buChar char="»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martArt Placeholder 4"/>
          <p:cNvSpPr>
            <a:spLocks noGrp="1"/>
          </p:cNvSpPr>
          <p:nvPr>
            <p:ph type="dgm" sz="quarter" idx="10"/>
          </p:nvPr>
        </p:nvSpPr>
        <p:spPr>
          <a:xfrm>
            <a:off x="4620230" y="1972887"/>
            <a:ext cx="3905779" cy="414262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1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_Smart Ar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77000"/>
            <a:ext cx="484909" cy="38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4198" y="990600"/>
            <a:ext cx="7950201" cy="8382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martArt Placeholder 2"/>
          <p:cNvSpPr>
            <a:spLocks noGrp="1"/>
          </p:cNvSpPr>
          <p:nvPr>
            <p:ph type="dgm" sz="quarter" idx="14"/>
          </p:nvPr>
        </p:nvSpPr>
        <p:spPr>
          <a:xfrm>
            <a:off x="601211" y="1989665"/>
            <a:ext cx="7925336" cy="41426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27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bi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43891" y="6324600"/>
            <a:ext cx="484909" cy="38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4198" y="1423610"/>
            <a:ext cx="7950201" cy="42913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buFont typeface=".AppleSystemUIFont" charset="-120"/>
              <a:buChar char="–"/>
              <a:defRPr sz="24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50000"/>
                  </a:schemeClr>
                </a:solidFill>
              </a:defRPr>
            </a:lvl3pPr>
            <a:lvl4pPr marL="1600200" indent="-228600">
              <a:buFont typeface=".AppleSystemUIFont" charset="-120"/>
              <a:buChar char="–"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2057400" indent="-228600">
              <a:buFont typeface=".AppleSystemUIFont" charset="-120"/>
              <a:buChar char="»"/>
              <a:defRPr baseline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84198" y="457200"/>
            <a:ext cx="7950201" cy="8382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957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69685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0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2" r:id="rId2"/>
    <p:sldLayoutId id="214748366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349D8CEC-6921-254B-BABF-B7D7EF642F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77000"/>
            <a:ext cx="484909" cy="38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3830F0-FBBD-5A4C-BBD0-92361BD4A6B0}"/>
              </a:ext>
            </a:extLst>
          </p:cNvPr>
          <p:cNvSpPr txBox="1">
            <a:spLocks/>
          </p:cNvSpPr>
          <p:nvPr userDrawn="1"/>
        </p:nvSpPr>
        <p:spPr>
          <a:xfrm>
            <a:off x="584198" y="990600"/>
            <a:ext cx="7950201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7B31ED-D4B0-D146-884A-BD7B6D4F5A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477000"/>
            <a:ext cx="3962936" cy="3640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 kern="1200">
                <a:solidFill>
                  <a:schemeClr val="bg1">
                    <a:lumMod val="50000"/>
                  </a:schemeClr>
                </a:solidFill>
                <a:latin typeface="+mn-lt"/>
                <a:ea typeface="ヒラギノ角ゴ Pro W3" charset="-128"/>
                <a:cs typeface="Calibri"/>
              </a:defRPr>
            </a:lvl1pPr>
            <a:lvl2pPr marL="288050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2pPr>
            <a:lvl3pPr marL="576099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3pPr>
            <a:lvl4pPr marL="864149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4pPr>
            <a:lvl5pPr marL="1152199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5pPr>
            <a:lvl6pPr marL="1440249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6pPr>
            <a:lvl7pPr marL="1728297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7pPr>
            <a:lvl8pPr marL="2016347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8pPr>
            <a:lvl9pPr marL="2304397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9pPr>
          </a:lstStyle>
          <a:p>
            <a:r>
              <a:rPr lang="en-US" dirty="0"/>
              <a:t> </a:t>
            </a:r>
            <a:fld id="{BD6535F2-7444-764B-81CF-AA52A42DDEDC}" type="datetime1">
              <a:rPr lang="en-US" smtClean="0"/>
              <a:t>10/14/2019</a:t>
            </a:fld>
            <a:r>
              <a:rPr lang="en-US" dirty="0"/>
              <a:t>       Copyright </a:t>
            </a:r>
            <a:r>
              <a:rPr lang="en-US" sz="9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ヒラギノ角ゴ Pro W3" charset="-128"/>
                <a:cs typeface="Calibri"/>
              </a:rPr>
              <a:t>Rasmussen College, LLC Proprietary </a:t>
            </a:r>
            <a:r>
              <a:rPr lang="en-US" dirty="0"/>
              <a:t>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234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AB580E5-7362-1449-B4AE-CB13B309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85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D42E045-FAAB-1D4E-AA99-49CC6FD1BD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324599"/>
            <a:ext cx="3962936" cy="3640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 kern="1200">
                <a:solidFill>
                  <a:schemeClr val="bg1">
                    <a:lumMod val="50000"/>
                  </a:schemeClr>
                </a:solidFill>
                <a:latin typeface="+mn-lt"/>
                <a:ea typeface="ヒラギノ角ゴ Pro W3" charset="-128"/>
                <a:cs typeface="Calibri"/>
              </a:defRPr>
            </a:lvl1pPr>
            <a:lvl2pPr marL="288050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2pPr>
            <a:lvl3pPr marL="576099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3pPr>
            <a:lvl4pPr marL="864149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4pPr>
            <a:lvl5pPr marL="1152199" algn="l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5pPr>
            <a:lvl6pPr marL="1440249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6pPr>
            <a:lvl7pPr marL="1728297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7pPr>
            <a:lvl8pPr marL="2016347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8pPr>
            <a:lvl9pPr marL="2304397" algn="l" defTabSz="576099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9pPr>
          </a:lstStyle>
          <a:p>
            <a:r>
              <a:rPr lang="en-US" dirty="0"/>
              <a:t> </a:t>
            </a:r>
            <a:fld id="{BD6535F2-7444-764B-81CF-AA52A42DDEDC}" type="datetime1">
              <a:rPr lang="en-US" smtClean="0"/>
              <a:t>10/14/2019</a:t>
            </a:fld>
            <a:r>
              <a:rPr lang="en-US" dirty="0"/>
              <a:t>       Copyright </a:t>
            </a:r>
            <a:r>
              <a:rPr lang="en-US" sz="9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ヒラギノ角ゴ Pro W3" charset="-128"/>
                <a:cs typeface="Calibri"/>
              </a:rPr>
              <a:t>Rasmussen College, LLC Proprietary </a:t>
            </a:r>
            <a:r>
              <a:rPr lang="en-US" dirty="0"/>
              <a:t>and Confidential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35B3CDD-5F25-6447-98AB-99DD2BEEF3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43891" y="6324600"/>
            <a:ext cx="484909" cy="38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roquest.safaribooksonline.com.ezproxy.rasmussen.edu/book/software-engineering-and-development/9781780172453/8dot-systems-design-1/h79_html?uicode=rasmussen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roquest.safaribooksonline.com.ezproxy.rasmussen.edu/book/software-engineering-and-development/9781780172453/8dot-systems-design-1/h79_html?uicode=rasmuss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2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1CE68-6877-1F4B-9D33-746D263E5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360" y="1965475"/>
            <a:ext cx="7841625" cy="4142620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Describe the work required to complete the project successfully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(Taken From the Module 3 Project - Example Project Plan) </a:t>
            </a:r>
          </a:p>
          <a:p>
            <a:pPr marL="457200" lvl="1" indent="0">
              <a:buNone/>
            </a:pP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Scope Statement:</a:t>
            </a:r>
          </a:p>
          <a:p>
            <a:pPr marL="457200" lvl="1" indent="0">
              <a:buNone/>
            </a:pPr>
            <a:r>
              <a:rPr lang="en-US" dirty="0"/>
              <a:t>The delivered Vendor </a:t>
            </a:r>
            <a:r>
              <a:rPr lang="en-US" dirty="0" err="1"/>
              <a:t>RoadTest</a:t>
            </a:r>
            <a:r>
              <a:rPr lang="en-US" dirty="0"/>
              <a:t> system will be a standalone system that allows the examiner the ability to complete the pre-trip inspection and the skills test using the current ABC CORPORATION CDL test on the vendor provided tablets. The inputted applicant data and test results will then be downloaded on a nightly basis to a secure central server where test results can be downloaded by supervisory staff. The road test trip sheet and test results will be attached to the driver record.</a:t>
            </a:r>
          </a:p>
          <a:p>
            <a:pPr lvl="1"/>
            <a:endParaRPr 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83DD8-F22E-6A42-8C17-BA52FDCAC09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Scope of the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28BF1-A8EA-4042-907A-77B854C3E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5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398173-CE85-4003-BF6C-7EFA14291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8EA3-F007-497F-A894-44F77E8B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Resource Planning (ERP)</a:t>
            </a:r>
          </a:p>
          <a:p>
            <a:r>
              <a:rPr lang="en-US" dirty="0"/>
              <a:t>System Components</a:t>
            </a:r>
          </a:p>
          <a:p>
            <a:r>
              <a:rPr lang="en-US" dirty="0"/>
              <a:t>Systems Analysis and Modeling</a:t>
            </a:r>
          </a:p>
          <a:p>
            <a:r>
              <a:rPr lang="en-US" dirty="0"/>
              <a:t>Interface Design</a:t>
            </a:r>
          </a:p>
          <a:p>
            <a:r>
              <a:rPr lang="en-US" dirty="0"/>
              <a:t>Diagram Design Tools</a:t>
            </a:r>
          </a:p>
          <a:p>
            <a:r>
              <a:rPr lang="en-US" dirty="0"/>
              <a:t>Project Plan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4E84E6-203E-475B-B2D1-B1D6B0F328B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1507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0AD8DC-0FEC-41EF-9782-A840A634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1793-7826-43EF-ACCA-7DBD67C1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96" y="1467913"/>
            <a:ext cx="7950201" cy="4291390"/>
          </a:xfrm>
        </p:spPr>
        <p:txBody>
          <a:bodyPr/>
          <a:lstStyle/>
          <a:p>
            <a:r>
              <a:rPr lang="en-US" dirty="0"/>
              <a:t>Organizational wide resources</a:t>
            </a:r>
          </a:p>
          <a:p>
            <a:r>
              <a:rPr lang="en-US" dirty="0"/>
              <a:t>Integrate existing system</a:t>
            </a:r>
          </a:p>
          <a:p>
            <a:r>
              <a:rPr lang="en-US" dirty="0"/>
              <a:t>Consolidate</a:t>
            </a:r>
          </a:p>
          <a:p>
            <a:r>
              <a:rPr lang="en-US" dirty="0"/>
              <a:t>Eliminate</a:t>
            </a:r>
          </a:p>
          <a:p>
            <a:r>
              <a:rPr lang="en-US" dirty="0"/>
              <a:t>Maximize efficiency</a:t>
            </a:r>
          </a:p>
          <a:p>
            <a:r>
              <a:rPr lang="en-US" dirty="0"/>
              <a:t>Minimize cost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2154A-2F32-4EEB-AD1C-6985AF60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7" y="746051"/>
            <a:ext cx="7950201" cy="8382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Enterprise Resource Planning</a:t>
            </a:r>
          </a:p>
        </p:txBody>
      </p:sp>
    </p:spTree>
    <p:extLst>
      <p:ext uri="{BB962C8B-B14F-4D97-AF65-F5344CB8AC3E}">
        <p14:creationId xmlns:p14="http://schemas.microsoft.com/office/powerpoint/2010/main" val="209185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0AD8DC-0FEC-41EF-9782-A840A634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1793-7826-43EF-ACCA-7DBD67C1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96" y="1467913"/>
            <a:ext cx="7950201" cy="4291390"/>
          </a:xfrm>
        </p:spPr>
        <p:txBody>
          <a:bodyPr/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Enterprise</a:t>
            </a:r>
          </a:p>
          <a:p>
            <a:pPr lvl="2"/>
            <a:r>
              <a:rPr lang="en-US" dirty="0"/>
              <a:t>Systems</a:t>
            </a:r>
          </a:p>
          <a:p>
            <a:pPr lvl="3"/>
            <a:r>
              <a:rPr lang="en-US" dirty="0"/>
              <a:t>Subsystems</a:t>
            </a:r>
          </a:p>
          <a:p>
            <a:pPr lvl="1"/>
            <a:r>
              <a:rPr lang="en-US" dirty="0"/>
              <a:t>Integration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Enterprise</a:t>
            </a:r>
          </a:p>
          <a:p>
            <a:pPr lvl="2"/>
            <a:r>
              <a:rPr lang="en-US" dirty="0"/>
              <a:t>Systems</a:t>
            </a:r>
          </a:p>
          <a:p>
            <a:pPr lvl="3"/>
            <a:r>
              <a:rPr lang="en-US" dirty="0"/>
              <a:t>Subsystems</a:t>
            </a:r>
          </a:p>
          <a:p>
            <a:pPr lvl="2"/>
            <a:r>
              <a:rPr lang="en-US" dirty="0"/>
              <a:t>Integration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2154A-2F32-4EEB-AD1C-6985AF60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7" y="746051"/>
            <a:ext cx="7950201" cy="8382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System Components</a:t>
            </a:r>
          </a:p>
        </p:txBody>
      </p:sp>
    </p:spTree>
    <p:extLst>
      <p:ext uri="{BB962C8B-B14F-4D97-AF65-F5344CB8AC3E}">
        <p14:creationId xmlns:p14="http://schemas.microsoft.com/office/powerpoint/2010/main" val="246098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0AD8DC-0FEC-41EF-9782-A840A634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1793-7826-43EF-ACCA-7DBD67C1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96" y="1467913"/>
            <a:ext cx="7950201" cy="4291390"/>
          </a:xfrm>
        </p:spPr>
        <p:txBody>
          <a:bodyPr/>
          <a:lstStyle/>
          <a:p>
            <a:r>
              <a:rPr lang="en-US" dirty="0"/>
              <a:t>Why model?  Experiment-&gt;Validate-&gt;Find the Gaps</a:t>
            </a:r>
          </a:p>
          <a:p>
            <a:r>
              <a:rPr lang="en-US" dirty="0"/>
              <a:t>Current state</a:t>
            </a:r>
          </a:p>
          <a:p>
            <a:pPr lvl="1"/>
            <a:r>
              <a:rPr lang="en-US" dirty="0"/>
              <a:t>Model current system</a:t>
            </a:r>
          </a:p>
          <a:p>
            <a:r>
              <a:rPr lang="en-US" dirty="0"/>
              <a:t>Future state</a:t>
            </a:r>
          </a:p>
          <a:p>
            <a:pPr lvl="1"/>
            <a:r>
              <a:rPr lang="en-US" dirty="0"/>
              <a:t>Model future system</a:t>
            </a:r>
          </a:p>
          <a:p>
            <a:r>
              <a:rPr lang="en-US" dirty="0"/>
              <a:t>How to get there</a:t>
            </a:r>
          </a:p>
          <a:p>
            <a:pPr lvl="1"/>
            <a:r>
              <a:rPr lang="en-US" dirty="0"/>
              <a:t>What needs to change</a:t>
            </a:r>
          </a:p>
          <a:p>
            <a:pPr lvl="1"/>
            <a:r>
              <a:rPr lang="en-US" dirty="0"/>
              <a:t>What can stay</a:t>
            </a:r>
          </a:p>
          <a:p>
            <a:pPr lvl="1"/>
            <a:r>
              <a:rPr lang="en-US" dirty="0"/>
              <a:t>What are the requirements</a:t>
            </a:r>
          </a:p>
          <a:p>
            <a:pPr lvl="2"/>
            <a:r>
              <a:rPr lang="en-US" dirty="0"/>
              <a:t>Functional</a:t>
            </a:r>
          </a:p>
          <a:p>
            <a:pPr lvl="2"/>
            <a:r>
              <a:rPr lang="en-US" dirty="0"/>
              <a:t>Non-functional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2154A-2F32-4EEB-AD1C-6985AF60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7" y="746051"/>
            <a:ext cx="7950201" cy="8382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System Analysis and Modeling</a:t>
            </a:r>
          </a:p>
        </p:txBody>
      </p:sp>
    </p:spTree>
    <p:extLst>
      <p:ext uri="{BB962C8B-B14F-4D97-AF65-F5344CB8AC3E}">
        <p14:creationId xmlns:p14="http://schemas.microsoft.com/office/powerpoint/2010/main" val="267253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E9427-7A25-AF4C-A751-05C47D617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98" y="1828800"/>
            <a:ext cx="8113235" cy="441960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Calibri"/>
                <a:cs typeface="Calibri"/>
              </a:rPr>
              <a:t>Color</a:t>
            </a:r>
            <a:r>
              <a:rPr lang="en-US" dirty="0">
                <a:solidFill>
                  <a:srgbClr val="FFFF00"/>
                </a:solidFill>
              </a:rPr>
              <a:t> </a:t>
            </a:r>
          </a:p>
          <a:p>
            <a:r>
              <a:rPr lang="en-US" dirty="0">
                <a:solidFill>
                  <a:srgbClr val="00B0F0"/>
                </a:solidFill>
                <a:latin typeface="AR CHRISTY" panose="02000000000000000000" pitchFamily="2" charset="0"/>
              </a:rPr>
              <a:t>Keep it simple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Accessibility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                                 </a:t>
            </a:r>
            <a:r>
              <a:rPr lang="en-US" dirty="0"/>
              <a:t>Field alignment</a:t>
            </a:r>
          </a:p>
          <a:p>
            <a:r>
              <a:rPr lang="en-US" i="1" dirty="0">
                <a:latin typeface="AR JULIAN" panose="02000000000000000000" pitchFamily="2" charset="0"/>
              </a:rPr>
              <a:t>Consistency</a:t>
            </a:r>
          </a:p>
          <a:p>
            <a:r>
              <a:rPr lang="en-US" dirty="0"/>
              <a:t>Prototype interface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F16A9B-5758-C348-8340-766511DF714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Interface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58F62-A9E1-2241-A3E2-F73F68E6D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7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0AD8DC-0FEC-41EF-9782-A840A634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1793-7826-43EF-ACCA-7DBD67C1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96" y="1467913"/>
            <a:ext cx="7950201" cy="4291390"/>
          </a:xfrm>
        </p:spPr>
        <p:txBody>
          <a:bodyPr/>
          <a:lstStyle/>
          <a:p>
            <a:r>
              <a:rPr lang="en-US" sz="1800" dirty="0"/>
              <a:t>Purpose: System components and their interactions, data flow, processing</a:t>
            </a:r>
          </a:p>
          <a:p>
            <a:r>
              <a:rPr lang="en-US" sz="1800" dirty="0"/>
              <a:t>Example: </a:t>
            </a:r>
          </a:p>
          <a:p>
            <a:r>
              <a:rPr lang="en-US" sz="1800" dirty="0"/>
              <a:t>Component: Student Software</a:t>
            </a:r>
          </a:p>
          <a:p>
            <a:pPr lvl="1"/>
            <a:r>
              <a:rPr lang="en-US" sz="1800" dirty="0"/>
              <a:t>Subcomponents:</a:t>
            </a:r>
          </a:p>
          <a:p>
            <a:pPr lvl="2"/>
            <a:r>
              <a:rPr lang="en-US" sz="1800" dirty="0"/>
              <a:t>Blackboard</a:t>
            </a:r>
          </a:p>
          <a:p>
            <a:pPr lvl="2"/>
            <a:r>
              <a:rPr lang="en-US" sz="1800" dirty="0" err="1"/>
              <a:t>Webex</a:t>
            </a:r>
            <a:endParaRPr lang="en-US" sz="1800" dirty="0"/>
          </a:p>
          <a:p>
            <a:pPr lvl="2"/>
            <a:r>
              <a:rPr lang="en-US" sz="1800" dirty="0"/>
              <a:t>Salesforce</a:t>
            </a:r>
          </a:p>
          <a:p>
            <a:pPr lvl="2"/>
            <a:r>
              <a:rPr lang="en-US" sz="1800" dirty="0"/>
              <a:t>?</a:t>
            </a:r>
          </a:p>
          <a:p>
            <a:r>
              <a:rPr lang="en-US" sz="1800" dirty="0"/>
              <a:t>Model components/subcomponents</a:t>
            </a:r>
          </a:p>
          <a:p>
            <a:r>
              <a:rPr lang="en-US" sz="1800" dirty="0"/>
              <a:t>Input data</a:t>
            </a:r>
          </a:p>
          <a:p>
            <a:r>
              <a:rPr lang="en-US" sz="1800" dirty="0"/>
              <a:t>Processing</a:t>
            </a:r>
          </a:p>
          <a:p>
            <a:r>
              <a:rPr lang="en-US" sz="1800" dirty="0"/>
              <a:t>Output data</a:t>
            </a:r>
          </a:p>
          <a:p>
            <a:r>
              <a:rPr lang="en-US" dirty="0"/>
              <a:t>Examples in Lesson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2154A-2F32-4EEB-AD1C-6985AF60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7" y="746051"/>
            <a:ext cx="7950201" cy="80630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Diagram Design Tools</a:t>
            </a:r>
          </a:p>
        </p:txBody>
      </p:sp>
    </p:spTree>
    <p:extLst>
      <p:ext uri="{BB962C8B-B14F-4D97-AF65-F5344CB8AC3E}">
        <p14:creationId xmlns:p14="http://schemas.microsoft.com/office/powerpoint/2010/main" val="195357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0AD8DC-0FEC-41EF-9782-A840A634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BE69CB7-0160-4D2E-9562-5B341E143E9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1793-7826-43EF-ACCA-7DBD67C1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96" y="1467913"/>
            <a:ext cx="7950201" cy="4291390"/>
          </a:xfrm>
        </p:spPr>
        <p:txBody>
          <a:bodyPr/>
          <a:lstStyle/>
          <a:p>
            <a:r>
              <a:rPr lang="en-US" dirty="0"/>
              <a:t>Introduction that provides background and states the project purpose, assumptions, and constraints</a:t>
            </a:r>
          </a:p>
          <a:p>
            <a:r>
              <a:rPr lang="en-US" dirty="0"/>
              <a:t>Scope statement</a:t>
            </a:r>
          </a:p>
          <a:p>
            <a:r>
              <a:rPr lang="en-US" dirty="0"/>
              <a:t>Hardware and software requirements</a:t>
            </a:r>
          </a:p>
          <a:p>
            <a:r>
              <a:rPr lang="en-US" dirty="0"/>
              <a:t>Common interface considerations</a:t>
            </a:r>
          </a:p>
          <a:p>
            <a:r>
              <a:rPr lang="en-US" dirty="0"/>
              <a:t>A network diagram </a:t>
            </a:r>
            <a:r>
              <a:rPr lang="en-US" sz="1600" dirty="0">
                <a:hlinkClick r:id="rId2"/>
              </a:rPr>
              <a:t>Chapter 7 - System Modeling Techniques</a:t>
            </a:r>
            <a:endParaRPr lang="en-US" sz="1600" dirty="0"/>
          </a:p>
          <a:p>
            <a:r>
              <a:rPr lang="en-US" dirty="0"/>
              <a:t>Team management details:</a:t>
            </a:r>
          </a:p>
          <a:p>
            <a:pPr lvl="1"/>
            <a:r>
              <a:rPr lang="en-US" dirty="0"/>
              <a:t>As you gather information for your plan, problems will become more apparent. Identify at least 2 potential issues with the plan and include 2-3 examples of how you will use teamwork to resolve each issue.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2154A-2F32-4EEB-AD1C-6985AF60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7" y="746051"/>
            <a:ext cx="7950201" cy="8382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347349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932" y="1215628"/>
            <a:ext cx="7771864" cy="1070372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079" y="2286000"/>
            <a:ext cx="7750984" cy="2271823"/>
          </a:xfrm>
        </p:spPr>
        <p:txBody>
          <a:bodyPr/>
          <a:lstStyle/>
          <a:p>
            <a:r>
              <a:rPr lang="en-US" b="1" dirty="0"/>
              <a:t>Performance – speed, reliability, availability</a:t>
            </a:r>
          </a:p>
          <a:p>
            <a:r>
              <a:rPr lang="en-US" b="1" dirty="0"/>
              <a:t>Security – user roles, accessibility, controls </a:t>
            </a:r>
          </a:p>
          <a:p>
            <a:r>
              <a:rPr lang="en-US" sz="1600" b="1" dirty="0">
                <a:hlinkClick r:id="rId2"/>
              </a:rPr>
              <a:t>Chapter 9: Security Controls</a:t>
            </a:r>
            <a:endParaRPr lang="en-US" sz="1600" dirty="0"/>
          </a:p>
          <a:p>
            <a:r>
              <a:rPr lang="en-US" b="1" dirty="0"/>
              <a:t>Legal – laws and regulations</a:t>
            </a:r>
          </a:p>
          <a:p>
            <a:r>
              <a:rPr lang="en-US" b="1" dirty="0"/>
              <a:t>Organization/Industry – policies, industry standards 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Chapter 5 – </a:t>
            </a:r>
            <a:r>
              <a:rPr lang="en-US" sz="1600" b="1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Requirements Engineering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08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S theme colors">
      <a:dk1>
        <a:srgbClr val="323232"/>
      </a:dk1>
      <a:lt1>
        <a:srgbClr val="FFFFFF"/>
      </a:lt1>
      <a:dk2>
        <a:srgbClr val="9AAD4B"/>
      </a:dk2>
      <a:lt2>
        <a:srgbClr val="EAC630"/>
      </a:lt2>
      <a:accent1>
        <a:srgbClr val="2C5134"/>
      </a:accent1>
      <a:accent2>
        <a:srgbClr val="82BFB0"/>
      </a:accent2>
      <a:accent3>
        <a:srgbClr val="9A207F"/>
      </a:accent3>
      <a:accent4>
        <a:srgbClr val="C3002F"/>
      </a:accent4>
      <a:accent5>
        <a:srgbClr val="7BBFE4"/>
      </a:accent5>
      <a:accent6>
        <a:srgbClr val="2A8D82"/>
      </a:accent6>
      <a:hlink>
        <a:srgbClr val="9AAD4B"/>
      </a:hlink>
      <a:folHlink>
        <a:srgbClr val="2C513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smussen.pptx" id="{D77DA73A-63C3-4667-8210-084D59198E5A}" vid="{AD5C8E79-8F99-4B61-BDEC-7D2638F75E97}"/>
    </a:ext>
  </a:extLst>
</a:theme>
</file>

<file path=ppt/theme/theme2.xml><?xml version="1.0" encoding="utf-8"?>
<a:theme xmlns:a="http://schemas.openxmlformats.org/drawingml/2006/main" name="1_Office Theme">
  <a:themeElements>
    <a:clrScheme name="RAS theme colors">
      <a:dk1>
        <a:srgbClr val="323232"/>
      </a:dk1>
      <a:lt1>
        <a:srgbClr val="FFFFFF"/>
      </a:lt1>
      <a:dk2>
        <a:srgbClr val="9AAD4B"/>
      </a:dk2>
      <a:lt2>
        <a:srgbClr val="EAC630"/>
      </a:lt2>
      <a:accent1>
        <a:srgbClr val="2C5134"/>
      </a:accent1>
      <a:accent2>
        <a:srgbClr val="82BFB0"/>
      </a:accent2>
      <a:accent3>
        <a:srgbClr val="9A207F"/>
      </a:accent3>
      <a:accent4>
        <a:srgbClr val="C3002F"/>
      </a:accent4>
      <a:accent5>
        <a:srgbClr val="7BBFE4"/>
      </a:accent5>
      <a:accent6>
        <a:srgbClr val="2A8D82"/>
      </a:accent6>
      <a:hlink>
        <a:srgbClr val="9AAD4B"/>
      </a:hlink>
      <a:folHlink>
        <a:srgbClr val="2C513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smussen.pptx" id="{D77DA73A-63C3-4667-8210-084D59198E5A}" vid="{263F836A-7818-40B4-AE22-7175EBB7C41B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smussen.pptx" id="{D77DA73A-63C3-4667-8210-084D59198E5A}" vid="{FD2355B1-6FD1-4FC9-96F4-851A7A31FBE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Rasmussen</Template>
  <TotalTime>1719</TotalTime>
  <Words>369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.AppleSystemUIFont</vt:lpstr>
      <vt:lpstr>AR CHRISTY</vt:lpstr>
      <vt:lpstr>AR JULIAN</vt:lpstr>
      <vt:lpstr>Arial</vt:lpstr>
      <vt:lpstr>Calibri</vt:lpstr>
      <vt:lpstr>Office Theme</vt:lpstr>
      <vt:lpstr>1_Office Theme</vt:lpstr>
      <vt:lpstr>Custom Design</vt:lpstr>
      <vt:lpstr>Module 3</vt:lpstr>
      <vt:lpstr>Agenda</vt:lpstr>
      <vt:lpstr>Enterprise Resource Planning</vt:lpstr>
      <vt:lpstr>System Components</vt:lpstr>
      <vt:lpstr>System Analysis and Modeling</vt:lpstr>
      <vt:lpstr>Interface Design</vt:lpstr>
      <vt:lpstr>Diagram Design Tools</vt:lpstr>
      <vt:lpstr>Project Plan</vt:lpstr>
      <vt:lpstr>Requirements</vt:lpstr>
      <vt:lpstr>Scope of the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Powell</dc:creator>
  <cp:lastModifiedBy>Kimberly Powell</cp:lastModifiedBy>
  <cp:revision>14</cp:revision>
  <cp:lastPrinted>2017-08-28T21:36:46Z</cp:lastPrinted>
  <dcterms:created xsi:type="dcterms:W3CDTF">2019-10-14T23:15:58Z</dcterms:created>
  <dcterms:modified xsi:type="dcterms:W3CDTF">2019-10-16T03:55:05Z</dcterms:modified>
</cp:coreProperties>
</file>