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8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F6C"/>
    <a:srgbClr val="E49122"/>
    <a:srgbClr val="63666A"/>
    <a:srgbClr val="00A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B0925-D018-4694-8BD2-B89F172BCC0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1C376-EA5F-40EB-B5C9-F210D82C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8753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F5D99-016A-414A-B5D0-2B391DB0FAA8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5F514-E216-4B0B-9B33-6FEA2EC08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886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2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753989" y="4158597"/>
            <a:ext cx="10684021" cy="612333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Presenter’s Full Name</a:t>
            </a:r>
            <a:br>
              <a:rPr lang="en-US" dirty="0"/>
            </a:br>
            <a:r>
              <a:rPr lang="en-US" dirty="0"/>
              <a:t>Job Title</a:t>
            </a:r>
          </a:p>
          <a:p>
            <a:pPr lvl="0"/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753989" y="3694076"/>
            <a:ext cx="10684021" cy="3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Location/Date</a:t>
            </a:r>
          </a:p>
        </p:txBody>
      </p:sp>
      <p:sp>
        <p:nvSpPr>
          <p:cNvPr id="10" name="Text Placeholder 2"/>
          <p:cNvSpPr txBox="1">
            <a:spLocks/>
          </p:cNvSpPr>
          <p:nvPr userDrawn="1"/>
        </p:nvSpPr>
        <p:spPr>
          <a:xfrm>
            <a:off x="4363742" y="6478683"/>
            <a:ext cx="3463048" cy="2857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bg1"/>
                </a:solidFill>
              </a:rPr>
              <a:t>LOCKHEED MARTIN PROPRIETARY INFORMATION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74125-F2D3-4455-9B62-BF3D58EFF6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1388" y="2121732"/>
            <a:ext cx="10676622" cy="872779"/>
          </a:xfrm>
          <a:prstGeom prst="rect">
            <a:avLst/>
          </a:prstGeom>
        </p:spPr>
        <p:txBody>
          <a:bodyPr/>
          <a:lstStyle>
            <a:lvl1pPr algn="ctr">
              <a:defRPr sz="4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755110" y="3084382"/>
            <a:ext cx="10684021" cy="4030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Presentation Subtitle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A3D446-DD26-8746-A5E0-4AA01199C4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59" y="5014795"/>
            <a:ext cx="4948480" cy="119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06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9B9DF0C-EC2E-470C-9E6C-6675A5570B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74853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320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rgbClr val="002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90" y="2397012"/>
            <a:ext cx="8125218" cy="196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9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Blue Header and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286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51569" y="2594573"/>
            <a:ext cx="5040431" cy="3246765"/>
          </a:xfrm>
          <a:prstGeom prst="rect">
            <a:avLst/>
          </a:prstGeom>
          <a:solidFill>
            <a:srgbClr val="FFFFFF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61851" y="2737125"/>
            <a:ext cx="4625974" cy="296166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tIns="91440" bIns="91440" anchor="ctr">
            <a:norm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3000" kern="1200" cap="none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message here.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AC895-F598-4168-89AA-53841B232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74853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5313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White Header and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0" y="-7088"/>
            <a:ext cx="12192000" cy="6286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54763" y="2737125"/>
            <a:ext cx="4625974" cy="296166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tIns="91440" bIns="91440" anchor="ctr">
            <a:norm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3000" kern="1200" cap="none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message here.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B5AA1A-C1FF-4B63-9DA3-C913E87397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74853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963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Blu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286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A6DCC5-4877-40C7-A5CA-38F29CCAD5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74853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999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Whit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286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B1C976-236D-4BDB-B86F-53983B9790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74853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865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286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54762" y="2737125"/>
            <a:ext cx="4625974" cy="296166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anchor="ctr">
            <a:norm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3000" kern="1200" cap="none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message here.</a:t>
            </a:r>
          </a:p>
        </p:txBody>
      </p:sp>
    </p:spTree>
    <p:extLst>
      <p:ext uri="{BB962C8B-B14F-4D97-AF65-F5344CB8AC3E}">
        <p14:creationId xmlns:p14="http://schemas.microsoft.com/office/powerpoint/2010/main" val="24768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60E2-4A59-41CF-9D25-3932C8732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109" y="2454765"/>
            <a:ext cx="10684021" cy="1081902"/>
          </a:xfrm>
          <a:prstGeom prst="rect">
            <a:avLst/>
          </a:prstGeom>
        </p:spPr>
        <p:txBody>
          <a:bodyPr/>
          <a:lstStyle>
            <a:lvl1pPr algn="ctr">
              <a:defRPr sz="40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755110" y="3536666"/>
            <a:ext cx="10684021" cy="6123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cap="none" baseline="0">
                <a:solidFill>
                  <a:srgbClr val="002F6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Transition Subtitle</a:t>
            </a:r>
          </a:p>
        </p:txBody>
      </p:sp>
    </p:spTree>
    <p:extLst>
      <p:ext uri="{BB962C8B-B14F-4D97-AF65-F5344CB8AC3E}">
        <p14:creationId xmlns:p14="http://schemas.microsoft.com/office/powerpoint/2010/main" val="2344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54763" y="2737125"/>
            <a:ext cx="4625974" cy="29616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3000" kern="1200" cap="none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message here.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BD9DDB-A09A-4508-8684-E4BD4F1A45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74854"/>
            <a:ext cx="10515600" cy="836572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533399" y="1311425"/>
            <a:ext cx="6096000" cy="43873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 marL="3657600" indent="0">
              <a:buNone/>
              <a:defRPr/>
            </a:lvl9pPr>
          </a:lstStyle>
          <a:p>
            <a:pPr lvl="0"/>
            <a:r>
              <a:rPr lang="en-US" dirty="0"/>
              <a:t>Click to enter text.</a:t>
            </a:r>
          </a:p>
        </p:txBody>
      </p:sp>
    </p:spTree>
    <p:extLst>
      <p:ext uri="{BB962C8B-B14F-4D97-AF65-F5344CB8AC3E}">
        <p14:creationId xmlns:p14="http://schemas.microsoft.com/office/powerpoint/2010/main" val="28279727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7068170" y="2737125"/>
            <a:ext cx="4625974" cy="29616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3000" kern="1200" cap="none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message here.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7302EB-4139-484D-A2C3-7376F118F1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74853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533399" y="1311425"/>
            <a:ext cx="6096000" cy="438736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/>
            </a:lvl8pPr>
            <a:lvl9pPr marL="3657600" indent="0">
              <a:buNone/>
              <a:defRPr/>
            </a:lvl9pPr>
          </a:lstStyle>
          <a:p>
            <a:pPr lvl="0"/>
            <a:r>
              <a:rPr lang="en-US" dirty="0"/>
              <a:t>Click to enter bulleted text.</a:t>
            </a:r>
          </a:p>
        </p:txBody>
      </p:sp>
    </p:spTree>
    <p:extLst>
      <p:ext uri="{BB962C8B-B14F-4D97-AF65-F5344CB8AC3E}">
        <p14:creationId xmlns:p14="http://schemas.microsoft.com/office/powerpoint/2010/main" val="89811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286500"/>
            <a:ext cx="12192000" cy="571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2"/>
          <p:cNvSpPr txBox="1">
            <a:spLocks/>
          </p:cNvSpPr>
          <p:nvPr userDrawn="1"/>
        </p:nvSpPr>
        <p:spPr>
          <a:xfrm>
            <a:off x="4363742" y="6478683"/>
            <a:ext cx="3463048" cy="2857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bg1"/>
                </a:solidFill>
              </a:rPr>
              <a:t>LOCKHEED MARTIN PROPRIETARY INFORMATION</a:t>
            </a:r>
          </a:p>
        </p:txBody>
      </p:sp>
      <p:sp>
        <p:nvSpPr>
          <p:cNvPr id="6" name="Text Placeholder 2"/>
          <p:cNvSpPr txBox="1">
            <a:spLocks/>
          </p:cNvSpPr>
          <p:nvPr userDrawn="1"/>
        </p:nvSpPr>
        <p:spPr>
          <a:xfrm>
            <a:off x="507668" y="6478683"/>
            <a:ext cx="3463048" cy="2857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Everglades AI Training Environment – Architecture v1.1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930" y="6392159"/>
            <a:ext cx="1479820" cy="35760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582400" y="6464593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5264778-C0F2-4A1D-870D-8751F1230773}" type="slidenum">
              <a:rPr lang="en-US" sz="900" smtClean="0">
                <a:solidFill>
                  <a:schemeClr val="bg1"/>
                </a:solidFill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0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7" r:id="rId4"/>
    <p:sldLayoutId id="2147483658" r:id="rId5"/>
    <p:sldLayoutId id="2147483651" r:id="rId6"/>
    <p:sldLayoutId id="2147483652" r:id="rId7"/>
    <p:sldLayoutId id="2147483653" r:id="rId8"/>
    <p:sldLayoutId id="2147483656" r:id="rId9"/>
    <p:sldLayoutId id="2147483654" r:id="rId10"/>
    <p:sldLayoutId id="21474836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pos="7296" userDrawn="1">
          <p15:clr>
            <a:srgbClr val="F26B43"/>
          </p15:clr>
        </p15:guide>
        <p15:guide id="4" orient="horz" pos="36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Everglades Phase 2 - SOW A – Item 2.2 a (Part of Implementation Plan)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264862-1313-214C-AB25-D420175C12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V1.1 – August, 2019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5874FF-A006-424D-AC76-40C594F3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Everglades AI Training Environment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cap="none" dirty="0"/>
              <a:t>High 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925718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03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5FA561-640E-461B-B973-D057CCAD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76E91-A861-4A78-9F67-5AC16B3E5B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3399" y="1311425"/>
            <a:ext cx="5652433" cy="43873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Everglades AI Training Environment was designed to be a lightweight platform for developing and testing AI concepts (including reinforcement learning). 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its core, Everglades is a simple, turn-based strategy game offering challenges of varying difficulty, including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stochasticity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for an AI to solve.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of the game parameters, including the map and unit class attributes are user-configurable, and the integration of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OpenAI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Gym supports a variety of existing and custom reinforcement learning tools.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150F82-D4B4-634F-974F-E559F8069E1F}"/>
              </a:ext>
            </a:extLst>
          </p:cNvPr>
          <p:cNvGrpSpPr/>
          <p:nvPr/>
        </p:nvGrpSpPr>
        <p:grpSpPr>
          <a:xfrm>
            <a:off x="6369978" y="1561377"/>
            <a:ext cx="5548044" cy="4137408"/>
            <a:chOff x="6369978" y="1561377"/>
            <a:chExt cx="5548044" cy="413740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392763-CBEC-AC4E-A611-68B475DEB782}"/>
                </a:ext>
              </a:extLst>
            </p:cNvPr>
            <p:cNvSpPr/>
            <p:nvPr/>
          </p:nvSpPr>
          <p:spPr>
            <a:xfrm>
              <a:off x="6369978" y="1561377"/>
              <a:ext cx="5548044" cy="413740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6BB4D70-23A9-6745-B81E-00E396F6DB16}"/>
                </a:ext>
              </a:extLst>
            </p:cNvPr>
            <p:cNvSpPr/>
            <p:nvPr/>
          </p:nvSpPr>
          <p:spPr>
            <a:xfrm>
              <a:off x="6629399" y="1684962"/>
              <a:ext cx="922107" cy="328773"/>
            </a:xfrm>
            <a:prstGeom prst="roundRect">
              <a:avLst/>
            </a:prstGeom>
            <a:solidFill>
              <a:srgbClr val="738F9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Scripted Agent</a:t>
              </a:r>
            </a:p>
          </p:txBody>
        </p:sp>
        <p:sp>
          <p:nvSpPr>
            <p:cNvPr id="9" name="Hexagon 5">
              <a:extLst>
                <a:ext uri="{FF2B5EF4-FFF2-40B4-BE49-F238E27FC236}">
                  <a16:creationId xmlns:a16="http://schemas.microsoft.com/office/drawing/2014/main" id="{E48C2D4F-B9F7-FB4C-AB5F-9F87B748AE8C}"/>
                </a:ext>
              </a:extLst>
            </p:cNvPr>
            <p:cNvSpPr/>
            <p:nvPr/>
          </p:nvSpPr>
          <p:spPr>
            <a:xfrm>
              <a:off x="8239875" y="2140682"/>
              <a:ext cx="924674" cy="808001"/>
            </a:xfrm>
            <a:custGeom>
              <a:avLst/>
              <a:gdLst>
                <a:gd name="connsiteX0" fmla="*/ 0 w 924674"/>
                <a:gd name="connsiteY0" fmla="*/ 400692 h 801384"/>
                <a:gd name="connsiteX1" fmla="*/ 200346 w 924674"/>
                <a:gd name="connsiteY1" fmla="*/ 0 h 801384"/>
                <a:gd name="connsiteX2" fmla="*/ 724328 w 924674"/>
                <a:gd name="connsiteY2" fmla="*/ 0 h 801384"/>
                <a:gd name="connsiteX3" fmla="*/ 924674 w 924674"/>
                <a:gd name="connsiteY3" fmla="*/ 400692 h 801384"/>
                <a:gd name="connsiteX4" fmla="*/ 724328 w 924674"/>
                <a:gd name="connsiteY4" fmla="*/ 801384 h 801384"/>
                <a:gd name="connsiteX5" fmla="*/ 200346 w 924674"/>
                <a:gd name="connsiteY5" fmla="*/ 801384 h 801384"/>
                <a:gd name="connsiteX6" fmla="*/ 0 w 924674"/>
                <a:gd name="connsiteY6" fmla="*/ 400692 h 801384"/>
                <a:gd name="connsiteX0" fmla="*/ 0 w 924674"/>
                <a:gd name="connsiteY0" fmla="*/ 400692 h 801384"/>
                <a:gd name="connsiteX1" fmla="*/ 200346 w 924674"/>
                <a:gd name="connsiteY1" fmla="*/ 0 h 801384"/>
                <a:gd name="connsiteX2" fmla="*/ 459744 w 924674"/>
                <a:gd name="connsiteY2" fmla="*/ 19059 h 801384"/>
                <a:gd name="connsiteX3" fmla="*/ 724328 w 924674"/>
                <a:gd name="connsiteY3" fmla="*/ 0 h 801384"/>
                <a:gd name="connsiteX4" fmla="*/ 924674 w 924674"/>
                <a:gd name="connsiteY4" fmla="*/ 400692 h 801384"/>
                <a:gd name="connsiteX5" fmla="*/ 724328 w 924674"/>
                <a:gd name="connsiteY5" fmla="*/ 801384 h 801384"/>
                <a:gd name="connsiteX6" fmla="*/ 200346 w 924674"/>
                <a:gd name="connsiteY6" fmla="*/ 801384 h 801384"/>
                <a:gd name="connsiteX7" fmla="*/ 0 w 924674"/>
                <a:gd name="connsiteY7" fmla="*/ 400692 h 801384"/>
                <a:gd name="connsiteX0" fmla="*/ 0 w 924674"/>
                <a:gd name="connsiteY0" fmla="*/ 400692 h 801384"/>
                <a:gd name="connsiteX1" fmla="*/ 200346 w 924674"/>
                <a:gd name="connsiteY1" fmla="*/ 0 h 801384"/>
                <a:gd name="connsiteX2" fmla="*/ 472562 w 924674"/>
                <a:gd name="connsiteY2" fmla="*/ 6240 h 801384"/>
                <a:gd name="connsiteX3" fmla="*/ 724328 w 924674"/>
                <a:gd name="connsiteY3" fmla="*/ 0 h 801384"/>
                <a:gd name="connsiteX4" fmla="*/ 924674 w 924674"/>
                <a:gd name="connsiteY4" fmla="*/ 400692 h 801384"/>
                <a:gd name="connsiteX5" fmla="*/ 724328 w 924674"/>
                <a:gd name="connsiteY5" fmla="*/ 801384 h 801384"/>
                <a:gd name="connsiteX6" fmla="*/ 200346 w 924674"/>
                <a:gd name="connsiteY6" fmla="*/ 801384 h 801384"/>
                <a:gd name="connsiteX7" fmla="*/ 0 w 924674"/>
                <a:gd name="connsiteY7" fmla="*/ 400692 h 801384"/>
                <a:gd name="connsiteX0" fmla="*/ 0 w 924674"/>
                <a:gd name="connsiteY0" fmla="*/ 407309 h 808001"/>
                <a:gd name="connsiteX1" fmla="*/ 200346 w 924674"/>
                <a:gd name="connsiteY1" fmla="*/ 6617 h 808001"/>
                <a:gd name="connsiteX2" fmla="*/ 481107 w 924674"/>
                <a:gd name="connsiteY2" fmla="*/ 38 h 808001"/>
                <a:gd name="connsiteX3" fmla="*/ 724328 w 924674"/>
                <a:gd name="connsiteY3" fmla="*/ 6617 h 808001"/>
                <a:gd name="connsiteX4" fmla="*/ 924674 w 924674"/>
                <a:gd name="connsiteY4" fmla="*/ 407309 h 808001"/>
                <a:gd name="connsiteX5" fmla="*/ 724328 w 924674"/>
                <a:gd name="connsiteY5" fmla="*/ 808001 h 808001"/>
                <a:gd name="connsiteX6" fmla="*/ 200346 w 924674"/>
                <a:gd name="connsiteY6" fmla="*/ 808001 h 808001"/>
                <a:gd name="connsiteX7" fmla="*/ 0 w 924674"/>
                <a:gd name="connsiteY7" fmla="*/ 407309 h 80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4674" h="808001">
                  <a:moveTo>
                    <a:pt x="0" y="407309"/>
                  </a:moveTo>
                  <a:lnTo>
                    <a:pt x="200346" y="6617"/>
                  </a:lnTo>
                  <a:cubicBezTo>
                    <a:pt x="285388" y="7273"/>
                    <a:pt x="396065" y="-618"/>
                    <a:pt x="481107" y="38"/>
                  </a:cubicBezTo>
                  <a:lnTo>
                    <a:pt x="724328" y="6617"/>
                  </a:lnTo>
                  <a:lnTo>
                    <a:pt x="924674" y="407309"/>
                  </a:lnTo>
                  <a:lnTo>
                    <a:pt x="724328" y="808001"/>
                  </a:lnTo>
                  <a:lnTo>
                    <a:pt x="200346" y="808001"/>
                  </a:lnTo>
                  <a:lnTo>
                    <a:pt x="0" y="407309"/>
                  </a:lnTo>
                  <a:close/>
                </a:path>
              </a:pathLst>
            </a:custGeom>
            <a:solidFill>
              <a:srgbClr val="738F9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/>
                <a:t>OpenAI</a:t>
              </a:r>
              <a:endParaRPr lang="en-US" sz="1100" dirty="0"/>
            </a:p>
            <a:p>
              <a:pPr algn="ctr"/>
              <a:r>
                <a:rPr lang="en-US" sz="1100" dirty="0"/>
                <a:t>Gym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9C1596-FAD5-404E-829E-148ABBFFE775}"/>
                </a:ext>
              </a:extLst>
            </p:cNvPr>
            <p:cNvSpPr/>
            <p:nvPr/>
          </p:nvSpPr>
          <p:spPr>
            <a:xfrm>
              <a:off x="9554966" y="2383605"/>
              <a:ext cx="791110" cy="328774"/>
            </a:xfrm>
            <a:prstGeom prst="rect">
              <a:avLst/>
            </a:prstGeom>
            <a:solidFill>
              <a:srgbClr val="738F9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ZMQ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5A1F7A1-3131-D443-AE9E-A1963E02A5AF}"/>
                </a:ext>
              </a:extLst>
            </p:cNvPr>
            <p:cNvSpPr/>
            <p:nvPr/>
          </p:nvSpPr>
          <p:spPr>
            <a:xfrm>
              <a:off x="10723749" y="2147299"/>
              <a:ext cx="963203" cy="801384"/>
            </a:xfrm>
            <a:prstGeom prst="rect">
              <a:avLst/>
            </a:prstGeom>
            <a:solidFill>
              <a:srgbClr val="738F9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Game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F7438B0-689C-8D47-B77A-FA46C0585CA5}"/>
                </a:ext>
              </a:extLst>
            </p:cNvPr>
            <p:cNvSpPr/>
            <p:nvPr/>
          </p:nvSpPr>
          <p:spPr>
            <a:xfrm>
              <a:off x="6524090" y="2948684"/>
              <a:ext cx="1150706" cy="986318"/>
            </a:xfrm>
            <a:prstGeom prst="rect">
              <a:avLst/>
            </a:prstGeom>
            <a:solidFill>
              <a:srgbClr val="6C6E7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50" dirty="0"/>
                <a:t>Reinforcement Learning</a:t>
              </a:r>
            </a:p>
          </p:txBody>
        </p:sp>
        <p:sp>
          <p:nvSpPr>
            <p:cNvPr id="13" name="Magnetic Disk 12">
              <a:extLst>
                <a:ext uri="{FF2B5EF4-FFF2-40B4-BE49-F238E27FC236}">
                  <a16:creationId xmlns:a16="http://schemas.microsoft.com/office/drawing/2014/main" id="{023F0E30-E247-9840-85D3-326F9D31BDBC}"/>
                </a:ext>
              </a:extLst>
            </p:cNvPr>
            <p:cNvSpPr/>
            <p:nvPr/>
          </p:nvSpPr>
          <p:spPr>
            <a:xfrm>
              <a:off x="6770670" y="3429000"/>
              <a:ext cx="626723" cy="392987"/>
            </a:xfrm>
            <a:prstGeom prst="flowChartMagneticDisk">
              <a:avLst/>
            </a:prstGeom>
            <a:solidFill>
              <a:srgbClr val="738F9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AI Model</a:t>
              </a:r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1D9082C4-33D5-B644-B51C-5422701E0303}"/>
                </a:ext>
              </a:extLst>
            </p:cNvPr>
            <p:cNvSpPr/>
            <p:nvPr/>
          </p:nvSpPr>
          <p:spPr>
            <a:xfrm>
              <a:off x="7826338" y="4534262"/>
              <a:ext cx="1103276" cy="604592"/>
            </a:xfrm>
            <a:prstGeom prst="cube">
              <a:avLst/>
            </a:prstGeom>
            <a:solidFill>
              <a:srgbClr val="2D84A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Telemetry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25E465A-5EB5-2A4D-A90E-293F52DF8C3A}"/>
                </a:ext>
              </a:extLst>
            </p:cNvPr>
            <p:cNvSpPr/>
            <p:nvPr/>
          </p:nvSpPr>
          <p:spPr>
            <a:xfrm>
              <a:off x="6629399" y="5162764"/>
              <a:ext cx="922107" cy="373537"/>
            </a:xfrm>
            <a:prstGeom prst="roundRect">
              <a:avLst/>
            </a:prstGeom>
            <a:solidFill>
              <a:srgbClr val="738F9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Data Analytics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E2F558-1135-C74D-9732-344C7680D1B0}"/>
                </a:ext>
              </a:extLst>
            </p:cNvPr>
            <p:cNvSpPr/>
            <p:nvPr/>
          </p:nvSpPr>
          <p:spPr>
            <a:xfrm>
              <a:off x="6629399" y="4202130"/>
              <a:ext cx="922107" cy="366316"/>
            </a:xfrm>
            <a:prstGeom prst="rect">
              <a:avLst/>
            </a:prstGeom>
            <a:solidFill>
              <a:srgbClr val="738F9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Playback Client</a:t>
              </a:r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E1866B4E-B3F3-B549-A0CD-B213A3CA33EE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rot="10800000" flipV="1">
              <a:off x="7099443" y="2544682"/>
              <a:ext cx="1140432" cy="404002"/>
            </a:xfrm>
            <a:prstGeom prst="bentConnector2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BBDCE6A1-51A3-F141-8262-BD18FF75FBE6}"/>
                </a:ext>
              </a:extLst>
            </p:cNvPr>
            <p:cNvCxnSpPr>
              <a:cxnSpLocks/>
              <a:stCxn id="8" idx="3"/>
              <a:endCxn id="9" idx="2"/>
            </p:cNvCxnSpPr>
            <p:nvPr/>
          </p:nvCxnSpPr>
          <p:spPr>
            <a:xfrm>
              <a:off x="7551506" y="1849349"/>
              <a:ext cx="1169476" cy="291371"/>
            </a:xfrm>
            <a:prstGeom prst="bentConnector3">
              <a:avLst>
                <a:gd name="adj1" fmla="val 100113"/>
              </a:avLst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0FEF4B59-52E4-1446-A1E8-F96B2BA8E818}"/>
                </a:ext>
              </a:extLst>
            </p:cNvPr>
            <p:cNvCxnSpPr>
              <a:cxnSpLocks/>
              <a:stCxn id="10" idx="1"/>
              <a:endCxn id="9" idx="4"/>
            </p:cNvCxnSpPr>
            <p:nvPr/>
          </p:nvCxnSpPr>
          <p:spPr>
            <a:xfrm rot="10800000">
              <a:off x="9164550" y="2547992"/>
              <a:ext cx="390417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6F6E035A-4503-C74C-9D86-EF238AF05848}"/>
                </a:ext>
              </a:extLst>
            </p:cNvPr>
            <p:cNvCxnSpPr>
              <a:cxnSpLocks/>
              <a:stCxn id="11" idx="1"/>
              <a:endCxn id="10" idx="3"/>
            </p:cNvCxnSpPr>
            <p:nvPr/>
          </p:nvCxnSpPr>
          <p:spPr>
            <a:xfrm rot="10800000" flipV="1">
              <a:off x="10346077" y="2547990"/>
              <a:ext cx="377673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2E75C206-8765-FE48-B233-1D94F276D54B}"/>
                </a:ext>
              </a:extLst>
            </p:cNvPr>
            <p:cNvCxnSpPr>
              <a:cxnSpLocks/>
              <a:stCxn id="11" idx="2"/>
              <a:endCxn id="14" idx="5"/>
            </p:cNvCxnSpPr>
            <p:nvPr/>
          </p:nvCxnSpPr>
          <p:spPr>
            <a:xfrm rot="5400000">
              <a:off x="9161333" y="2716965"/>
              <a:ext cx="1812301" cy="2275737"/>
            </a:xfrm>
            <a:prstGeom prst="bentConnector2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2A90DA79-ED00-1845-BCBC-32326A7195E2}"/>
                </a:ext>
              </a:extLst>
            </p:cNvPr>
            <p:cNvCxnSpPr>
              <a:cxnSpLocks/>
              <a:stCxn id="14" idx="1"/>
              <a:endCxn id="16" idx="3"/>
            </p:cNvCxnSpPr>
            <p:nvPr/>
          </p:nvCxnSpPr>
          <p:spPr>
            <a:xfrm rot="16200000" flipV="1">
              <a:off x="7776893" y="4159901"/>
              <a:ext cx="300122" cy="750896"/>
            </a:xfrm>
            <a:prstGeom prst="bentConnector2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4EF3943A-7683-8549-B020-0D5A20DF8A91}"/>
                </a:ext>
              </a:extLst>
            </p:cNvPr>
            <p:cNvCxnSpPr>
              <a:cxnSpLocks/>
              <a:stCxn id="14" idx="3"/>
              <a:endCxn id="15" idx="3"/>
            </p:cNvCxnSpPr>
            <p:nvPr/>
          </p:nvCxnSpPr>
          <p:spPr>
            <a:xfrm rot="5400000">
              <a:off x="7821615" y="4868745"/>
              <a:ext cx="210679" cy="750896"/>
            </a:xfrm>
            <a:prstGeom prst="bentConnector2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347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22401FA-6664-434B-B24A-4577AC90E436}"/>
              </a:ext>
            </a:extLst>
          </p:cNvPr>
          <p:cNvSpPr/>
          <p:nvPr/>
        </p:nvSpPr>
        <p:spPr>
          <a:xfrm>
            <a:off x="6369978" y="1561377"/>
            <a:ext cx="5548044" cy="41374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055CECF-88B3-0B49-9B2D-325E19862418}"/>
              </a:ext>
            </a:extLst>
          </p:cNvPr>
          <p:cNvSpPr/>
          <p:nvPr/>
        </p:nvSpPr>
        <p:spPr>
          <a:xfrm>
            <a:off x="6629399" y="1684962"/>
            <a:ext cx="922107" cy="328773"/>
          </a:xfrm>
          <a:prstGeom prst="roundRect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Scripted Agent</a:t>
            </a:r>
          </a:p>
        </p:txBody>
      </p:sp>
      <p:sp>
        <p:nvSpPr>
          <p:cNvPr id="28" name="Hexagon 5">
            <a:extLst>
              <a:ext uri="{FF2B5EF4-FFF2-40B4-BE49-F238E27FC236}">
                <a16:creationId xmlns:a16="http://schemas.microsoft.com/office/drawing/2014/main" id="{6B63A274-4129-8B4A-89B5-C7F3BE8F8C33}"/>
              </a:ext>
            </a:extLst>
          </p:cNvPr>
          <p:cNvSpPr/>
          <p:nvPr/>
        </p:nvSpPr>
        <p:spPr>
          <a:xfrm>
            <a:off x="8239875" y="2140682"/>
            <a:ext cx="924674" cy="808001"/>
          </a:xfrm>
          <a:custGeom>
            <a:avLst/>
            <a:gdLst>
              <a:gd name="connsiteX0" fmla="*/ 0 w 924674"/>
              <a:gd name="connsiteY0" fmla="*/ 400692 h 801384"/>
              <a:gd name="connsiteX1" fmla="*/ 200346 w 924674"/>
              <a:gd name="connsiteY1" fmla="*/ 0 h 801384"/>
              <a:gd name="connsiteX2" fmla="*/ 724328 w 924674"/>
              <a:gd name="connsiteY2" fmla="*/ 0 h 801384"/>
              <a:gd name="connsiteX3" fmla="*/ 924674 w 924674"/>
              <a:gd name="connsiteY3" fmla="*/ 400692 h 801384"/>
              <a:gd name="connsiteX4" fmla="*/ 724328 w 924674"/>
              <a:gd name="connsiteY4" fmla="*/ 801384 h 801384"/>
              <a:gd name="connsiteX5" fmla="*/ 200346 w 924674"/>
              <a:gd name="connsiteY5" fmla="*/ 801384 h 801384"/>
              <a:gd name="connsiteX6" fmla="*/ 0 w 924674"/>
              <a:gd name="connsiteY6" fmla="*/ 400692 h 801384"/>
              <a:gd name="connsiteX0" fmla="*/ 0 w 924674"/>
              <a:gd name="connsiteY0" fmla="*/ 400692 h 801384"/>
              <a:gd name="connsiteX1" fmla="*/ 200346 w 924674"/>
              <a:gd name="connsiteY1" fmla="*/ 0 h 801384"/>
              <a:gd name="connsiteX2" fmla="*/ 459744 w 924674"/>
              <a:gd name="connsiteY2" fmla="*/ 19059 h 801384"/>
              <a:gd name="connsiteX3" fmla="*/ 724328 w 924674"/>
              <a:gd name="connsiteY3" fmla="*/ 0 h 801384"/>
              <a:gd name="connsiteX4" fmla="*/ 924674 w 924674"/>
              <a:gd name="connsiteY4" fmla="*/ 400692 h 801384"/>
              <a:gd name="connsiteX5" fmla="*/ 724328 w 924674"/>
              <a:gd name="connsiteY5" fmla="*/ 801384 h 801384"/>
              <a:gd name="connsiteX6" fmla="*/ 200346 w 924674"/>
              <a:gd name="connsiteY6" fmla="*/ 801384 h 801384"/>
              <a:gd name="connsiteX7" fmla="*/ 0 w 924674"/>
              <a:gd name="connsiteY7" fmla="*/ 400692 h 801384"/>
              <a:gd name="connsiteX0" fmla="*/ 0 w 924674"/>
              <a:gd name="connsiteY0" fmla="*/ 400692 h 801384"/>
              <a:gd name="connsiteX1" fmla="*/ 200346 w 924674"/>
              <a:gd name="connsiteY1" fmla="*/ 0 h 801384"/>
              <a:gd name="connsiteX2" fmla="*/ 472562 w 924674"/>
              <a:gd name="connsiteY2" fmla="*/ 6240 h 801384"/>
              <a:gd name="connsiteX3" fmla="*/ 724328 w 924674"/>
              <a:gd name="connsiteY3" fmla="*/ 0 h 801384"/>
              <a:gd name="connsiteX4" fmla="*/ 924674 w 924674"/>
              <a:gd name="connsiteY4" fmla="*/ 400692 h 801384"/>
              <a:gd name="connsiteX5" fmla="*/ 724328 w 924674"/>
              <a:gd name="connsiteY5" fmla="*/ 801384 h 801384"/>
              <a:gd name="connsiteX6" fmla="*/ 200346 w 924674"/>
              <a:gd name="connsiteY6" fmla="*/ 801384 h 801384"/>
              <a:gd name="connsiteX7" fmla="*/ 0 w 924674"/>
              <a:gd name="connsiteY7" fmla="*/ 400692 h 801384"/>
              <a:gd name="connsiteX0" fmla="*/ 0 w 924674"/>
              <a:gd name="connsiteY0" fmla="*/ 407309 h 808001"/>
              <a:gd name="connsiteX1" fmla="*/ 200346 w 924674"/>
              <a:gd name="connsiteY1" fmla="*/ 6617 h 808001"/>
              <a:gd name="connsiteX2" fmla="*/ 481107 w 924674"/>
              <a:gd name="connsiteY2" fmla="*/ 38 h 808001"/>
              <a:gd name="connsiteX3" fmla="*/ 724328 w 924674"/>
              <a:gd name="connsiteY3" fmla="*/ 6617 h 808001"/>
              <a:gd name="connsiteX4" fmla="*/ 924674 w 924674"/>
              <a:gd name="connsiteY4" fmla="*/ 407309 h 808001"/>
              <a:gd name="connsiteX5" fmla="*/ 724328 w 924674"/>
              <a:gd name="connsiteY5" fmla="*/ 808001 h 808001"/>
              <a:gd name="connsiteX6" fmla="*/ 200346 w 924674"/>
              <a:gd name="connsiteY6" fmla="*/ 808001 h 808001"/>
              <a:gd name="connsiteX7" fmla="*/ 0 w 924674"/>
              <a:gd name="connsiteY7" fmla="*/ 407309 h 80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4674" h="808001">
                <a:moveTo>
                  <a:pt x="0" y="407309"/>
                </a:moveTo>
                <a:lnTo>
                  <a:pt x="200346" y="6617"/>
                </a:lnTo>
                <a:cubicBezTo>
                  <a:pt x="285388" y="7273"/>
                  <a:pt x="396065" y="-618"/>
                  <a:pt x="481107" y="38"/>
                </a:cubicBezTo>
                <a:lnTo>
                  <a:pt x="724328" y="6617"/>
                </a:lnTo>
                <a:lnTo>
                  <a:pt x="924674" y="407309"/>
                </a:lnTo>
                <a:lnTo>
                  <a:pt x="724328" y="808001"/>
                </a:lnTo>
                <a:lnTo>
                  <a:pt x="200346" y="808001"/>
                </a:lnTo>
                <a:lnTo>
                  <a:pt x="0" y="407309"/>
                </a:lnTo>
                <a:close/>
              </a:path>
            </a:pathLst>
          </a:cu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OpenAI</a:t>
            </a:r>
            <a:endParaRPr lang="en-US" sz="1100" dirty="0"/>
          </a:p>
          <a:p>
            <a:pPr algn="ctr"/>
            <a:r>
              <a:rPr lang="en-US" sz="1100" dirty="0"/>
              <a:t>Gym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9561CE-8345-7D43-B27E-BFACD6D4746F}"/>
              </a:ext>
            </a:extLst>
          </p:cNvPr>
          <p:cNvSpPr/>
          <p:nvPr/>
        </p:nvSpPr>
        <p:spPr>
          <a:xfrm>
            <a:off x="9554966" y="2383605"/>
            <a:ext cx="791110" cy="328774"/>
          </a:xfrm>
          <a:prstGeom prst="rect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ZMQ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35BE65-3C2C-AF43-9C46-13FF0C266CDC}"/>
              </a:ext>
            </a:extLst>
          </p:cNvPr>
          <p:cNvSpPr/>
          <p:nvPr/>
        </p:nvSpPr>
        <p:spPr>
          <a:xfrm>
            <a:off x="10723749" y="2147299"/>
            <a:ext cx="963203" cy="801384"/>
          </a:xfrm>
          <a:prstGeom prst="rect">
            <a:avLst/>
          </a:prstGeom>
          <a:solidFill>
            <a:srgbClr val="E491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732EEE-0608-1348-8393-2C762D1DBEA4}"/>
              </a:ext>
            </a:extLst>
          </p:cNvPr>
          <p:cNvSpPr/>
          <p:nvPr/>
        </p:nvSpPr>
        <p:spPr>
          <a:xfrm>
            <a:off x="6524090" y="2948684"/>
            <a:ext cx="1150706" cy="986318"/>
          </a:xfrm>
          <a:prstGeom prst="rect">
            <a:avLst/>
          </a:prstGeom>
          <a:solidFill>
            <a:srgbClr val="6C6E7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/>
              <a:t>Reinforcement Learning</a:t>
            </a:r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88A35D85-F1C3-DF4E-95A4-9BED3F80BEB2}"/>
              </a:ext>
            </a:extLst>
          </p:cNvPr>
          <p:cNvSpPr/>
          <p:nvPr/>
        </p:nvSpPr>
        <p:spPr>
          <a:xfrm>
            <a:off x="6770670" y="3429000"/>
            <a:ext cx="626723" cy="392987"/>
          </a:xfrm>
          <a:prstGeom prst="flowChartMagneticDisk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AI Model</a:t>
            </a: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7EA656D0-27F5-6B44-B8A7-243B192EDB9A}"/>
              </a:ext>
            </a:extLst>
          </p:cNvPr>
          <p:cNvSpPr/>
          <p:nvPr/>
        </p:nvSpPr>
        <p:spPr>
          <a:xfrm>
            <a:off x="7826338" y="4534262"/>
            <a:ext cx="1103276" cy="604592"/>
          </a:xfrm>
          <a:prstGeom prst="cube">
            <a:avLst/>
          </a:prstGeom>
          <a:solidFill>
            <a:srgbClr val="2D84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Telemetry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E58FEFE-3E3F-3D42-AB1D-7DE402512DA4}"/>
              </a:ext>
            </a:extLst>
          </p:cNvPr>
          <p:cNvSpPr/>
          <p:nvPr/>
        </p:nvSpPr>
        <p:spPr>
          <a:xfrm>
            <a:off x="6629399" y="5162764"/>
            <a:ext cx="922107" cy="373537"/>
          </a:xfrm>
          <a:prstGeom prst="roundRect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Data Analytics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F94482-FB2A-F547-91CE-4563D90BF3F2}"/>
              </a:ext>
            </a:extLst>
          </p:cNvPr>
          <p:cNvSpPr/>
          <p:nvPr/>
        </p:nvSpPr>
        <p:spPr>
          <a:xfrm>
            <a:off x="6629399" y="4202130"/>
            <a:ext cx="922107" cy="366316"/>
          </a:xfrm>
          <a:prstGeom prst="rect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Playback Client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B7D3C9C9-6D18-BC43-9A49-07D0B475F8AA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 flipV="1">
            <a:off x="7099443" y="2544682"/>
            <a:ext cx="1140432" cy="404002"/>
          </a:xfrm>
          <a:prstGeom prst="bentConnector2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17C44B9A-B863-B24F-BF74-E591DE1701E6}"/>
              </a:ext>
            </a:extLst>
          </p:cNvPr>
          <p:cNvCxnSpPr>
            <a:cxnSpLocks/>
            <a:stCxn id="27" idx="3"/>
            <a:endCxn id="28" idx="2"/>
          </p:cNvCxnSpPr>
          <p:nvPr/>
        </p:nvCxnSpPr>
        <p:spPr>
          <a:xfrm>
            <a:off x="7551506" y="1849349"/>
            <a:ext cx="1169476" cy="291371"/>
          </a:xfrm>
          <a:prstGeom prst="bentConnector3">
            <a:avLst>
              <a:gd name="adj1" fmla="val 100113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D9D699FD-8870-D84F-98DB-573F45868ED3}"/>
              </a:ext>
            </a:extLst>
          </p:cNvPr>
          <p:cNvCxnSpPr>
            <a:cxnSpLocks/>
            <a:stCxn id="29" idx="1"/>
            <a:endCxn id="28" idx="4"/>
          </p:cNvCxnSpPr>
          <p:nvPr/>
        </p:nvCxnSpPr>
        <p:spPr>
          <a:xfrm rot="10800000">
            <a:off x="9164550" y="2547992"/>
            <a:ext cx="390417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4DA94B1-C653-8B4D-80E5-09A0F2184785}"/>
              </a:ext>
            </a:extLst>
          </p:cNvPr>
          <p:cNvCxnSpPr>
            <a:cxnSpLocks/>
            <a:stCxn id="30" idx="1"/>
            <a:endCxn id="29" idx="3"/>
          </p:cNvCxnSpPr>
          <p:nvPr/>
        </p:nvCxnSpPr>
        <p:spPr>
          <a:xfrm rot="10800000" flipV="1">
            <a:off x="10346077" y="2547990"/>
            <a:ext cx="377673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0014865D-8112-C444-8241-7D99677A69C1}"/>
              </a:ext>
            </a:extLst>
          </p:cNvPr>
          <p:cNvCxnSpPr>
            <a:cxnSpLocks/>
            <a:stCxn id="30" idx="2"/>
            <a:endCxn id="33" idx="5"/>
          </p:cNvCxnSpPr>
          <p:nvPr/>
        </p:nvCxnSpPr>
        <p:spPr>
          <a:xfrm rot="5400000">
            <a:off x="9161333" y="2716965"/>
            <a:ext cx="1812301" cy="2275737"/>
          </a:xfrm>
          <a:prstGeom prst="bentConnector2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4ADE02CA-9213-FA43-A3AE-F8F6D8E156B7}"/>
              </a:ext>
            </a:extLst>
          </p:cNvPr>
          <p:cNvCxnSpPr>
            <a:cxnSpLocks/>
            <a:stCxn id="33" idx="1"/>
            <a:endCxn id="35" idx="3"/>
          </p:cNvCxnSpPr>
          <p:nvPr/>
        </p:nvCxnSpPr>
        <p:spPr>
          <a:xfrm rot="16200000" flipV="1">
            <a:off x="7776893" y="4159901"/>
            <a:ext cx="300122" cy="750896"/>
          </a:xfrm>
          <a:prstGeom prst="bentConnector2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834B242-FFEA-0C40-9495-1229A997E2FD}"/>
              </a:ext>
            </a:extLst>
          </p:cNvPr>
          <p:cNvCxnSpPr>
            <a:cxnSpLocks/>
            <a:stCxn id="33" idx="3"/>
            <a:endCxn id="34" idx="3"/>
          </p:cNvCxnSpPr>
          <p:nvPr/>
        </p:nvCxnSpPr>
        <p:spPr>
          <a:xfrm rot="5400000">
            <a:off x="7821615" y="4868745"/>
            <a:ext cx="210679" cy="750896"/>
          </a:xfrm>
          <a:prstGeom prst="bentConnector2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C4CB2A3-A682-4A33-9405-8112A1FF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341C3-58C3-4728-A043-A556C2662B4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3399" y="1311425"/>
            <a:ext cx="5652433" cy="43873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Everglades game stack is actually two components: a front-end client that visualizes gameplay telemetry data and a server that accepts AI input, processes player decisions and resolves the game state, generating the telemetry consumed by the client.</a:t>
            </a:r>
          </a:p>
          <a:p>
            <a:pPr>
              <a:lnSpc>
                <a:spcPct val="100000"/>
              </a:lnSpc>
            </a:pPr>
            <a:b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allows the game to be run on a workstation in a single-user “on demand” mode, or headless to support faster than real time game play for expediting AI training.</a:t>
            </a:r>
          </a:p>
        </p:txBody>
      </p:sp>
    </p:spTree>
    <p:extLst>
      <p:ext uri="{BB962C8B-B14F-4D97-AF65-F5344CB8AC3E}">
        <p14:creationId xmlns:p14="http://schemas.microsoft.com/office/powerpoint/2010/main" val="295951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2BB4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BB48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9085EC-C4B4-434F-82F8-6DD8F34EA22C}"/>
              </a:ext>
            </a:extLst>
          </p:cNvPr>
          <p:cNvSpPr/>
          <p:nvPr/>
        </p:nvSpPr>
        <p:spPr>
          <a:xfrm>
            <a:off x="6369978" y="1561377"/>
            <a:ext cx="5548044" cy="41374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AB97DDE-E465-6248-8176-FE7BB471694A}"/>
              </a:ext>
            </a:extLst>
          </p:cNvPr>
          <p:cNvSpPr/>
          <p:nvPr/>
        </p:nvSpPr>
        <p:spPr>
          <a:xfrm>
            <a:off x="6629399" y="1684962"/>
            <a:ext cx="922107" cy="328773"/>
          </a:xfrm>
          <a:prstGeom prst="roundRect">
            <a:avLst/>
          </a:prstGeom>
          <a:solidFill>
            <a:srgbClr val="E491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Scripted Agent</a:t>
            </a:r>
          </a:p>
        </p:txBody>
      </p:sp>
      <p:sp>
        <p:nvSpPr>
          <p:cNvPr id="11" name="Hexagon 5">
            <a:extLst>
              <a:ext uri="{FF2B5EF4-FFF2-40B4-BE49-F238E27FC236}">
                <a16:creationId xmlns:a16="http://schemas.microsoft.com/office/drawing/2014/main" id="{93C9940C-D310-3449-8369-03F7420AED00}"/>
              </a:ext>
            </a:extLst>
          </p:cNvPr>
          <p:cNvSpPr/>
          <p:nvPr/>
        </p:nvSpPr>
        <p:spPr>
          <a:xfrm>
            <a:off x="8239875" y="2140682"/>
            <a:ext cx="924674" cy="808001"/>
          </a:xfrm>
          <a:custGeom>
            <a:avLst/>
            <a:gdLst>
              <a:gd name="connsiteX0" fmla="*/ 0 w 924674"/>
              <a:gd name="connsiteY0" fmla="*/ 400692 h 801384"/>
              <a:gd name="connsiteX1" fmla="*/ 200346 w 924674"/>
              <a:gd name="connsiteY1" fmla="*/ 0 h 801384"/>
              <a:gd name="connsiteX2" fmla="*/ 724328 w 924674"/>
              <a:gd name="connsiteY2" fmla="*/ 0 h 801384"/>
              <a:gd name="connsiteX3" fmla="*/ 924674 w 924674"/>
              <a:gd name="connsiteY3" fmla="*/ 400692 h 801384"/>
              <a:gd name="connsiteX4" fmla="*/ 724328 w 924674"/>
              <a:gd name="connsiteY4" fmla="*/ 801384 h 801384"/>
              <a:gd name="connsiteX5" fmla="*/ 200346 w 924674"/>
              <a:gd name="connsiteY5" fmla="*/ 801384 h 801384"/>
              <a:gd name="connsiteX6" fmla="*/ 0 w 924674"/>
              <a:gd name="connsiteY6" fmla="*/ 400692 h 801384"/>
              <a:gd name="connsiteX0" fmla="*/ 0 w 924674"/>
              <a:gd name="connsiteY0" fmla="*/ 400692 h 801384"/>
              <a:gd name="connsiteX1" fmla="*/ 200346 w 924674"/>
              <a:gd name="connsiteY1" fmla="*/ 0 h 801384"/>
              <a:gd name="connsiteX2" fmla="*/ 459744 w 924674"/>
              <a:gd name="connsiteY2" fmla="*/ 19059 h 801384"/>
              <a:gd name="connsiteX3" fmla="*/ 724328 w 924674"/>
              <a:gd name="connsiteY3" fmla="*/ 0 h 801384"/>
              <a:gd name="connsiteX4" fmla="*/ 924674 w 924674"/>
              <a:gd name="connsiteY4" fmla="*/ 400692 h 801384"/>
              <a:gd name="connsiteX5" fmla="*/ 724328 w 924674"/>
              <a:gd name="connsiteY5" fmla="*/ 801384 h 801384"/>
              <a:gd name="connsiteX6" fmla="*/ 200346 w 924674"/>
              <a:gd name="connsiteY6" fmla="*/ 801384 h 801384"/>
              <a:gd name="connsiteX7" fmla="*/ 0 w 924674"/>
              <a:gd name="connsiteY7" fmla="*/ 400692 h 801384"/>
              <a:gd name="connsiteX0" fmla="*/ 0 w 924674"/>
              <a:gd name="connsiteY0" fmla="*/ 400692 h 801384"/>
              <a:gd name="connsiteX1" fmla="*/ 200346 w 924674"/>
              <a:gd name="connsiteY1" fmla="*/ 0 h 801384"/>
              <a:gd name="connsiteX2" fmla="*/ 472562 w 924674"/>
              <a:gd name="connsiteY2" fmla="*/ 6240 h 801384"/>
              <a:gd name="connsiteX3" fmla="*/ 724328 w 924674"/>
              <a:gd name="connsiteY3" fmla="*/ 0 h 801384"/>
              <a:gd name="connsiteX4" fmla="*/ 924674 w 924674"/>
              <a:gd name="connsiteY4" fmla="*/ 400692 h 801384"/>
              <a:gd name="connsiteX5" fmla="*/ 724328 w 924674"/>
              <a:gd name="connsiteY5" fmla="*/ 801384 h 801384"/>
              <a:gd name="connsiteX6" fmla="*/ 200346 w 924674"/>
              <a:gd name="connsiteY6" fmla="*/ 801384 h 801384"/>
              <a:gd name="connsiteX7" fmla="*/ 0 w 924674"/>
              <a:gd name="connsiteY7" fmla="*/ 400692 h 801384"/>
              <a:gd name="connsiteX0" fmla="*/ 0 w 924674"/>
              <a:gd name="connsiteY0" fmla="*/ 407309 h 808001"/>
              <a:gd name="connsiteX1" fmla="*/ 200346 w 924674"/>
              <a:gd name="connsiteY1" fmla="*/ 6617 h 808001"/>
              <a:gd name="connsiteX2" fmla="*/ 481107 w 924674"/>
              <a:gd name="connsiteY2" fmla="*/ 38 h 808001"/>
              <a:gd name="connsiteX3" fmla="*/ 724328 w 924674"/>
              <a:gd name="connsiteY3" fmla="*/ 6617 h 808001"/>
              <a:gd name="connsiteX4" fmla="*/ 924674 w 924674"/>
              <a:gd name="connsiteY4" fmla="*/ 407309 h 808001"/>
              <a:gd name="connsiteX5" fmla="*/ 724328 w 924674"/>
              <a:gd name="connsiteY5" fmla="*/ 808001 h 808001"/>
              <a:gd name="connsiteX6" fmla="*/ 200346 w 924674"/>
              <a:gd name="connsiteY6" fmla="*/ 808001 h 808001"/>
              <a:gd name="connsiteX7" fmla="*/ 0 w 924674"/>
              <a:gd name="connsiteY7" fmla="*/ 407309 h 80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4674" h="808001">
                <a:moveTo>
                  <a:pt x="0" y="407309"/>
                </a:moveTo>
                <a:lnTo>
                  <a:pt x="200346" y="6617"/>
                </a:lnTo>
                <a:cubicBezTo>
                  <a:pt x="285388" y="7273"/>
                  <a:pt x="396065" y="-618"/>
                  <a:pt x="481107" y="38"/>
                </a:cubicBezTo>
                <a:lnTo>
                  <a:pt x="724328" y="6617"/>
                </a:lnTo>
                <a:lnTo>
                  <a:pt x="924674" y="407309"/>
                </a:lnTo>
                <a:lnTo>
                  <a:pt x="724328" y="808001"/>
                </a:lnTo>
                <a:lnTo>
                  <a:pt x="200346" y="808001"/>
                </a:lnTo>
                <a:lnTo>
                  <a:pt x="0" y="407309"/>
                </a:lnTo>
                <a:close/>
              </a:path>
            </a:pathLst>
          </a:cu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OpenAI</a:t>
            </a:r>
            <a:endParaRPr lang="en-US" sz="1100" dirty="0"/>
          </a:p>
          <a:p>
            <a:pPr algn="ctr"/>
            <a:r>
              <a:rPr lang="en-US" sz="1100" dirty="0"/>
              <a:t>Gym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5E946A-118D-6843-B21E-20D4DD1203F7}"/>
              </a:ext>
            </a:extLst>
          </p:cNvPr>
          <p:cNvSpPr/>
          <p:nvPr/>
        </p:nvSpPr>
        <p:spPr>
          <a:xfrm>
            <a:off x="9554966" y="2383605"/>
            <a:ext cx="791110" cy="328774"/>
          </a:xfrm>
          <a:prstGeom prst="rect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ZMQ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3E9518-4097-2441-B1E9-E77ABBBA890F}"/>
              </a:ext>
            </a:extLst>
          </p:cNvPr>
          <p:cNvSpPr/>
          <p:nvPr/>
        </p:nvSpPr>
        <p:spPr>
          <a:xfrm>
            <a:off x="10723749" y="2147299"/>
            <a:ext cx="963203" cy="801384"/>
          </a:xfrm>
          <a:prstGeom prst="rect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95440A-EEAF-074B-82B1-845DE53BD189}"/>
              </a:ext>
            </a:extLst>
          </p:cNvPr>
          <p:cNvSpPr/>
          <p:nvPr/>
        </p:nvSpPr>
        <p:spPr>
          <a:xfrm>
            <a:off x="6524090" y="2948684"/>
            <a:ext cx="1150706" cy="986318"/>
          </a:xfrm>
          <a:prstGeom prst="rect">
            <a:avLst/>
          </a:prstGeom>
          <a:solidFill>
            <a:srgbClr val="E491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/>
              <a:t>Reinforcement Learning</a:t>
            </a:r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5D8BB41B-24F6-A041-AEBF-C0B8092AC0E4}"/>
              </a:ext>
            </a:extLst>
          </p:cNvPr>
          <p:cNvSpPr/>
          <p:nvPr/>
        </p:nvSpPr>
        <p:spPr>
          <a:xfrm>
            <a:off x="6770670" y="3429000"/>
            <a:ext cx="626723" cy="392987"/>
          </a:xfrm>
          <a:prstGeom prst="flowChartMagneticDisk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AI Model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61CA7B61-D440-D844-9A43-DD392DE7CFEE}"/>
              </a:ext>
            </a:extLst>
          </p:cNvPr>
          <p:cNvSpPr/>
          <p:nvPr/>
        </p:nvSpPr>
        <p:spPr>
          <a:xfrm>
            <a:off x="7826338" y="4534262"/>
            <a:ext cx="1103276" cy="604592"/>
          </a:xfrm>
          <a:prstGeom prst="cube">
            <a:avLst/>
          </a:prstGeom>
          <a:solidFill>
            <a:srgbClr val="2D84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Telemetry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9E0BAE2-D041-0A42-ADB1-D1552558B408}"/>
              </a:ext>
            </a:extLst>
          </p:cNvPr>
          <p:cNvSpPr/>
          <p:nvPr/>
        </p:nvSpPr>
        <p:spPr>
          <a:xfrm>
            <a:off x="6629399" y="5162764"/>
            <a:ext cx="922107" cy="373537"/>
          </a:xfrm>
          <a:prstGeom prst="roundRect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Data Analytics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715AC3-D862-8146-9423-25B958955817}"/>
              </a:ext>
            </a:extLst>
          </p:cNvPr>
          <p:cNvSpPr/>
          <p:nvPr/>
        </p:nvSpPr>
        <p:spPr>
          <a:xfrm>
            <a:off x="6629399" y="4202130"/>
            <a:ext cx="922107" cy="366316"/>
          </a:xfrm>
          <a:prstGeom prst="rect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Playback Client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3235ABE-A18A-8C43-8A7E-CB0014DE45C5}"/>
              </a:ext>
            </a:extLst>
          </p:cNvPr>
          <p:cNvCxnSpPr>
            <a:cxnSpLocks/>
            <a:endCxn id="14" idx="0"/>
          </p:cNvCxnSpPr>
          <p:nvPr/>
        </p:nvCxnSpPr>
        <p:spPr>
          <a:xfrm rot="10800000" flipV="1">
            <a:off x="7099443" y="2544682"/>
            <a:ext cx="1140432" cy="404002"/>
          </a:xfrm>
          <a:prstGeom prst="bentConnector2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261BC7B-FD23-2440-AD2B-B8DBD8C2D72B}"/>
              </a:ext>
            </a:extLst>
          </p:cNvPr>
          <p:cNvCxnSpPr>
            <a:cxnSpLocks/>
            <a:stCxn id="10" idx="3"/>
            <a:endCxn id="11" idx="2"/>
          </p:cNvCxnSpPr>
          <p:nvPr/>
        </p:nvCxnSpPr>
        <p:spPr>
          <a:xfrm>
            <a:off x="7551506" y="1849349"/>
            <a:ext cx="1169476" cy="291371"/>
          </a:xfrm>
          <a:prstGeom prst="bentConnector3">
            <a:avLst>
              <a:gd name="adj1" fmla="val 100113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AC93BFF-3CDE-0F47-90DD-E476F733C36A}"/>
              </a:ext>
            </a:extLst>
          </p:cNvPr>
          <p:cNvCxnSpPr>
            <a:cxnSpLocks/>
            <a:stCxn id="12" idx="1"/>
            <a:endCxn id="11" idx="4"/>
          </p:cNvCxnSpPr>
          <p:nvPr/>
        </p:nvCxnSpPr>
        <p:spPr>
          <a:xfrm rot="10800000">
            <a:off x="9164550" y="2547992"/>
            <a:ext cx="390417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127AA08C-352D-D447-AA39-BD924A3FF13C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rot="10800000" flipV="1">
            <a:off x="10346077" y="2547990"/>
            <a:ext cx="377673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CBFCDCF-58A1-FC46-B0D2-743E5A985005}"/>
              </a:ext>
            </a:extLst>
          </p:cNvPr>
          <p:cNvCxnSpPr>
            <a:cxnSpLocks/>
            <a:stCxn id="13" idx="2"/>
            <a:endCxn id="16" idx="5"/>
          </p:cNvCxnSpPr>
          <p:nvPr/>
        </p:nvCxnSpPr>
        <p:spPr>
          <a:xfrm rot="5400000">
            <a:off x="9161333" y="2716965"/>
            <a:ext cx="1812301" cy="2275737"/>
          </a:xfrm>
          <a:prstGeom prst="bentConnector2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33C574D4-F524-4843-AA62-8235FD658EF3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rot="16200000" flipV="1">
            <a:off x="7776893" y="4159901"/>
            <a:ext cx="300122" cy="750896"/>
          </a:xfrm>
          <a:prstGeom prst="bentConnector2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677A50C8-7542-EE4B-A3BF-1A28A81FE732}"/>
              </a:ext>
            </a:extLst>
          </p:cNvPr>
          <p:cNvCxnSpPr>
            <a:cxnSpLocks/>
            <a:stCxn id="16" idx="3"/>
            <a:endCxn id="17" idx="3"/>
          </p:cNvCxnSpPr>
          <p:nvPr/>
        </p:nvCxnSpPr>
        <p:spPr>
          <a:xfrm rot="5400000">
            <a:off x="7821615" y="4868745"/>
            <a:ext cx="210679" cy="750896"/>
          </a:xfrm>
          <a:prstGeom prst="bentConnector2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C4CB2A3-A682-4A33-9405-8112A1FF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Player – intelligent agents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341C3-58C3-4728-A043-A556C2662B4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3399" y="1311425"/>
            <a:ext cx="5652433" cy="43873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Everglades AI agents are Python scripts that communicate with the Everglades server via the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OpenAI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Gym interface. Agents may focus on different techniques for playing the game and developing the AI model.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game turn, an AI agent receives an observation from the game and must send an instruction back to the gym.  This process continues until the game has completed.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 a number of game sessions, the AI model will begin to learn the game and improve its performance.  </a:t>
            </a:r>
          </a:p>
          <a:p>
            <a:pPr>
              <a:lnSpc>
                <a:spcPct val="100000"/>
              </a:lnSpc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56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2BB4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BB48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2BB48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BB48"/>
                                      </p:to>
                                    </p:animClr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BF61F2-F5A5-4B44-AF7B-3B5F3BDB3154}"/>
              </a:ext>
            </a:extLst>
          </p:cNvPr>
          <p:cNvSpPr/>
          <p:nvPr/>
        </p:nvSpPr>
        <p:spPr>
          <a:xfrm>
            <a:off x="6369978" y="1561377"/>
            <a:ext cx="5548044" cy="41374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D398478-17B8-7B41-B92F-89DF89B2D2ED}"/>
              </a:ext>
            </a:extLst>
          </p:cNvPr>
          <p:cNvSpPr/>
          <p:nvPr/>
        </p:nvSpPr>
        <p:spPr>
          <a:xfrm>
            <a:off x="6629399" y="1684962"/>
            <a:ext cx="922107" cy="328773"/>
          </a:xfrm>
          <a:prstGeom prst="roundRect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Scripted Agent</a:t>
            </a:r>
          </a:p>
        </p:txBody>
      </p:sp>
      <p:sp>
        <p:nvSpPr>
          <p:cNvPr id="10" name="Hexagon 5">
            <a:extLst>
              <a:ext uri="{FF2B5EF4-FFF2-40B4-BE49-F238E27FC236}">
                <a16:creationId xmlns:a16="http://schemas.microsoft.com/office/drawing/2014/main" id="{CB10C7B9-E42F-1042-ADA5-90856695AFAD}"/>
              </a:ext>
            </a:extLst>
          </p:cNvPr>
          <p:cNvSpPr/>
          <p:nvPr/>
        </p:nvSpPr>
        <p:spPr>
          <a:xfrm>
            <a:off x="8239875" y="2140682"/>
            <a:ext cx="924674" cy="808001"/>
          </a:xfrm>
          <a:custGeom>
            <a:avLst/>
            <a:gdLst>
              <a:gd name="connsiteX0" fmla="*/ 0 w 924674"/>
              <a:gd name="connsiteY0" fmla="*/ 400692 h 801384"/>
              <a:gd name="connsiteX1" fmla="*/ 200346 w 924674"/>
              <a:gd name="connsiteY1" fmla="*/ 0 h 801384"/>
              <a:gd name="connsiteX2" fmla="*/ 724328 w 924674"/>
              <a:gd name="connsiteY2" fmla="*/ 0 h 801384"/>
              <a:gd name="connsiteX3" fmla="*/ 924674 w 924674"/>
              <a:gd name="connsiteY3" fmla="*/ 400692 h 801384"/>
              <a:gd name="connsiteX4" fmla="*/ 724328 w 924674"/>
              <a:gd name="connsiteY4" fmla="*/ 801384 h 801384"/>
              <a:gd name="connsiteX5" fmla="*/ 200346 w 924674"/>
              <a:gd name="connsiteY5" fmla="*/ 801384 h 801384"/>
              <a:gd name="connsiteX6" fmla="*/ 0 w 924674"/>
              <a:gd name="connsiteY6" fmla="*/ 400692 h 801384"/>
              <a:gd name="connsiteX0" fmla="*/ 0 w 924674"/>
              <a:gd name="connsiteY0" fmla="*/ 400692 h 801384"/>
              <a:gd name="connsiteX1" fmla="*/ 200346 w 924674"/>
              <a:gd name="connsiteY1" fmla="*/ 0 h 801384"/>
              <a:gd name="connsiteX2" fmla="*/ 459744 w 924674"/>
              <a:gd name="connsiteY2" fmla="*/ 19059 h 801384"/>
              <a:gd name="connsiteX3" fmla="*/ 724328 w 924674"/>
              <a:gd name="connsiteY3" fmla="*/ 0 h 801384"/>
              <a:gd name="connsiteX4" fmla="*/ 924674 w 924674"/>
              <a:gd name="connsiteY4" fmla="*/ 400692 h 801384"/>
              <a:gd name="connsiteX5" fmla="*/ 724328 w 924674"/>
              <a:gd name="connsiteY5" fmla="*/ 801384 h 801384"/>
              <a:gd name="connsiteX6" fmla="*/ 200346 w 924674"/>
              <a:gd name="connsiteY6" fmla="*/ 801384 h 801384"/>
              <a:gd name="connsiteX7" fmla="*/ 0 w 924674"/>
              <a:gd name="connsiteY7" fmla="*/ 400692 h 801384"/>
              <a:gd name="connsiteX0" fmla="*/ 0 w 924674"/>
              <a:gd name="connsiteY0" fmla="*/ 400692 h 801384"/>
              <a:gd name="connsiteX1" fmla="*/ 200346 w 924674"/>
              <a:gd name="connsiteY1" fmla="*/ 0 h 801384"/>
              <a:gd name="connsiteX2" fmla="*/ 472562 w 924674"/>
              <a:gd name="connsiteY2" fmla="*/ 6240 h 801384"/>
              <a:gd name="connsiteX3" fmla="*/ 724328 w 924674"/>
              <a:gd name="connsiteY3" fmla="*/ 0 h 801384"/>
              <a:gd name="connsiteX4" fmla="*/ 924674 w 924674"/>
              <a:gd name="connsiteY4" fmla="*/ 400692 h 801384"/>
              <a:gd name="connsiteX5" fmla="*/ 724328 w 924674"/>
              <a:gd name="connsiteY5" fmla="*/ 801384 h 801384"/>
              <a:gd name="connsiteX6" fmla="*/ 200346 w 924674"/>
              <a:gd name="connsiteY6" fmla="*/ 801384 h 801384"/>
              <a:gd name="connsiteX7" fmla="*/ 0 w 924674"/>
              <a:gd name="connsiteY7" fmla="*/ 400692 h 801384"/>
              <a:gd name="connsiteX0" fmla="*/ 0 w 924674"/>
              <a:gd name="connsiteY0" fmla="*/ 407309 h 808001"/>
              <a:gd name="connsiteX1" fmla="*/ 200346 w 924674"/>
              <a:gd name="connsiteY1" fmla="*/ 6617 h 808001"/>
              <a:gd name="connsiteX2" fmla="*/ 481107 w 924674"/>
              <a:gd name="connsiteY2" fmla="*/ 38 h 808001"/>
              <a:gd name="connsiteX3" fmla="*/ 724328 w 924674"/>
              <a:gd name="connsiteY3" fmla="*/ 6617 h 808001"/>
              <a:gd name="connsiteX4" fmla="*/ 924674 w 924674"/>
              <a:gd name="connsiteY4" fmla="*/ 407309 h 808001"/>
              <a:gd name="connsiteX5" fmla="*/ 724328 w 924674"/>
              <a:gd name="connsiteY5" fmla="*/ 808001 h 808001"/>
              <a:gd name="connsiteX6" fmla="*/ 200346 w 924674"/>
              <a:gd name="connsiteY6" fmla="*/ 808001 h 808001"/>
              <a:gd name="connsiteX7" fmla="*/ 0 w 924674"/>
              <a:gd name="connsiteY7" fmla="*/ 407309 h 80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4674" h="808001">
                <a:moveTo>
                  <a:pt x="0" y="407309"/>
                </a:moveTo>
                <a:lnTo>
                  <a:pt x="200346" y="6617"/>
                </a:lnTo>
                <a:cubicBezTo>
                  <a:pt x="285388" y="7273"/>
                  <a:pt x="396065" y="-618"/>
                  <a:pt x="481107" y="38"/>
                </a:cubicBezTo>
                <a:lnTo>
                  <a:pt x="724328" y="6617"/>
                </a:lnTo>
                <a:lnTo>
                  <a:pt x="924674" y="407309"/>
                </a:lnTo>
                <a:lnTo>
                  <a:pt x="724328" y="808001"/>
                </a:lnTo>
                <a:lnTo>
                  <a:pt x="200346" y="808001"/>
                </a:lnTo>
                <a:lnTo>
                  <a:pt x="0" y="407309"/>
                </a:lnTo>
                <a:close/>
              </a:path>
            </a:pathLst>
          </a:custGeom>
          <a:solidFill>
            <a:srgbClr val="E491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OpenAI</a:t>
            </a:r>
            <a:endParaRPr lang="en-US" sz="1100" dirty="0"/>
          </a:p>
          <a:p>
            <a:pPr algn="ctr"/>
            <a:r>
              <a:rPr lang="en-US" sz="1100" dirty="0"/>
              <a:t>Gym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0B7F5A-7A88-B748-B78E-830654175FE4}"/>
              </a:ext>
            </a:extLst>
          </p:cNvPr>
          <p:cNvSpPr/>
          <p:nvPr/>
        </p:nvSpPr>
        <p:spPr>
          <a:xfrm>
            <a:off x="9554966" y="2383605"/>
            <a:ext cx="791110" cy="328774"/>
          </a:xfrm>
          <a:prstGeom prst="rect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ZMQ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7E77B-9989-D745-A8D7-43C583A3E8F2}"/>
              </a:ext>
            </a:extLst>
          </p:cNvPr>
          <p:cNvSpPr/>
          <p:nvPr/>
        </p:nvSpPr>
        <p:spPr>
          <a:xfrm>
            <a:off x="10723749" y="2147299"/>
            <a:ext cx="963203" cy="801384"/>
          </a:xfrm>
          <a:prstGeom prst="rect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14FF07-2715-954B-A0B8-BE1949DDA57C}"/>
              </a:ext>
            </a:extLst>
          </p:cNvPr>
          <p:cNvSpPr/>
          <p:nvPr/>
        </p:nvSpPr>
        <p:spPr>
          <a:xfrm>
            <a:off x="6524090" y="2948684"/>
            <a:ext cx="1150706" cy="986318"/>
          </a:xfrm>
          <a:prstGeom prst="rect">
            <a:avLst/>
          </a:prstGeom>
          <a:solidFill>
            <a:srgbClr val="6C6E7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/>
              <a:t>Reinforcement Learning</a:t>
            </a:r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96F53B1E-58D8-7849-B3FC-1FEBC990F6A6}"/>
              </a:ext>
            </a:extLst>
          </p:cNvPr>
          <p:cNvSpPr/>
          <p:nvPr/>
        </p:nvSpPr>
        <p:spPr>
          <a:xfrm>
            <a:off x="6770670" y="3429000"/>
            <a:ext cx="626723" cy="392987"/>
          </a:xfrm>
          <a:prstGeom prst="flowChartMagneticDisk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AI Model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96635ADB-529A-6648-AA49-0A912E3AA4D6}"/>
              </a:ext>
            </a:extLst>
          </p:cNvPr>
          <p:cNvSpPr/>
          <p:nvPr/>
        </p:nvSpPr>
        <p:spPr>
          <a:xfrm>
            <a:off x="7826338" y="4534262"/>
            <a:ext cx="1103276" cy="604592"/>
          </a:xfrm>
          <a:prstGeom prst="cube">
            <a:avLst/>
          </a:prstGeom>
          <a:solidFill>
            <a:srgbClr val="2D84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Telemetry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98A5EC8-3BEF-2544-9D0F-FCC7D1424B3E}"/>
              </a:ext>
            </a:extLst>
          </p:cNvPr>
          <p:cNvSpPr/>
          <p:nvPr/>
        </p:nvSpPr>
        <p:spPr>
          <a:xfrm>
            <a:off x="6629399" y="5162764"/>
            <a:ext cx="922107" cy="373537"/>
          </a:xfrm>
          <a:prstGeom prst="roundRect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Data Analytics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2460BA-37DA-494A-A304-530056E4D4D4}"/>
              </a:ext>
            </a:extLst>
          </p:cNvPr>
          <p:cNvSpPr/>
          <p:nvPr/>
        </p:nvSpPr>
        <p:spPr>
          <a:xfrm>
            <a:off x="6629399" y="4202130"/>
            <a:ext cx="922107" cy="366316"/>
          </a:xfrm>
          <a:prstGeom prst="rect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Playback Client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F288251-EFE4-3F45-B68A-87843D872428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7099443" y="2544682"/>
            <a:ext cx="1140432" cy="404002"/>
          </a:xfrm>
          <a:prstGeom prst="bentConnector2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644DC22-9E79-4348-83C4-AB19BC9A2563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>
            <a:off x="7551506" y="1849349"/>
            <a:ext cx="1169476" cy="291371"/>
          </a:xfrm>
          <a:prstGeom prst="bentConnector3">
            <a:avLst>
              <a:gd name="adj1" fmla="val 100113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4C4E0CA-3145-624E-8F46-D78A3431C236}"/>
              </a:ext>
            </a:extLst>
          </p:cNvPr>
          <p:cNvCxnSpPr>
            <a:cxnSpLocks/>
            <a:stCxn id="11" idx="1"/>
            <a:endCxn id="10" idx="4"/>
          </p:cNvCxnSpPr>
          <p:nvPr/>
        </p:nvCxnSpPr>
        <p:spPr>
          <a:xfrm rot="10800000">
            <a:off x="9164550" y="2547992"/>
            <a:ext cx="390417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CC57417-3E66-DE4C-913B-FEC6D21E98A4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rot="10800000" flipV="1">
            <a:off x="10346077" y="2547990"/>
            <a:ext cx="377673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B4F59F9-A545-4249-94EF-7100537FDD43}"/>
              </a:ext>
            </a:extLst>
          </p:cNvPr>
          <p:cNvCxnSpPr>
            <a:cxnSpLocks/>
            <a:stCxn id="12" idx="2"/>
            <a:endCxn id="15" idx="5"/>
          </p:cNvCxnSpPr>
          <p:nvPr/>
        </p:nvCxnSpPr>
        <p:spPr>
          <a:xfrm rot="5400000">
            <a:off x="9161333" y="2716965"/>
            <a:ext cx="1812301" cy="2275737"/>
          </a:xfrm>
          <a:prstGeom prst="bentConnector2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78C1B501-F315-6747-9A8A-F26490E39A39}"/>
              </a:ext>
            </a:extLst>
          </p:cNvPr>
          <p:cNvCxnSpPr>
            <a:cxnSpLocks/>
            <a:stCxn id="15" idx="1"/>
            <a:endCxn id="17" idx="3"/>
          </p:cNvCxnSpPr>
          <p:nvPr/>
        </p:nvCxnSpPr>
        <p:spPr>
          <a:xfrm rot="16200000" flipV="1">
            <a:off x="7776893" y="4159901"/>
            <a:ext cx="300122" cy="750896"/>
          </a:xfrm>
          <a:prstGeom prst="bentConnector2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B5595885-5A3D-8948-806A-413A82106EA1}"/>
              </a:ext>
            </a:extLst>
          </p:cNvPr>
          <p:cNvCxnSpPr>
            <a:cxnSpLocks/>
            <a:stCxn id="15" idx="3"/>
            <a:endCxn id="16" idx="3"/>
          </p:cNvCxnSpPr>
          <p:nvPr/>
        </p:nvCxnSpPr>
        <p:spPr>
          <a:xfrm rot="5400000">
            <a:off x="7821615" y="4868745"/>
            <a:ext cx="210679" cy="750896"/>
          </a:xfrm>
          <a:prstGeom prst="bentConnector2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C4CB2A3-A682-4A33-9405-8112A1FF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Environment Interaction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341C3-58C3-4728-A043-A556C2662B4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3399" y="1311425"/>
            <a:ext cx="5652433" cy="43873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OpenAI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Gym provides a standardized interface and is the industry standard for reinforcement learning development.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Reinforcement learning (RL) is the subfield of machine learning concerned with decision making and motor control. It studies how an agent can learn how to achieve goals in a complex, uncertain environment.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Everglades, AI agents can issue move orders to the Gym and receive world state back.  The world state includes the status of each node and each group of the player’s units. </a:t>
            </a:r>
          </a:p>
        </p:txBody>
      </p:sp>
    </p:spTree>
    <p:extLst>
      <p:ext uri="{BB962C8B-B14F-4D97-AF65-F5344CB8AC3E}">
        <p14:creationId xmlns:p14="http://schemas.microsoft.com/office/powerpoint/2010/main" val="112936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2BB4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BB48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3B4C8A-767D-FD4F-BE1E-C4EE8CB46F30}"/>
              </a:ext>
            </a:extLst>
          </p:cNvPr>
          <p:cNvSpPr/>
          <p:nvPr/>
        </p:nvSpPr>
        <p:spPr>
          <a:xfrm>
            <a:off x="6369978" y="1561377"/>
            <a:ext cx="5548044" cy="41374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CA05321-EBF7-C046-A3A6-FEDE6A57F195}"/>
              </a:ext>
            </a:extLst>
          </p:cNvPr>
          <p:cNvSpPr/>
          <p:nvPr/>
        </p:nvSpPr>
        <p:spPr>
          <a:xfrm>
            <a:off x="6629399" y="1684962"/>
            <a:ext cx="922107" cy="328773"/>
          </a:xfrm>
          <a:prstGeom prst="roundRect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Scripted Agent</a:t>
            </a:r>
          </a:p>
        </p:txBody>
      </p:sp>
      <p:sp>
        <p:nvSpPr>
          <p:cNvPr id="10" name="Hexagon 5">
            <a:extLst>
              <a:ext uri="{FF2B5EF4-FFF2-40B4-BE49-F238E27FC236}">
                <a16:creationId xmlns:a16="http://schemas.microsoft.com/office/drawing/2014/main" id="{17CF6BC8-4DD9-DD4C-95BD-56915020B604}"/>
              </a:ext>
            </a:extLst>
          </p:cNvPr>
          <p:cNvSpPr/>
          <p:nvPr/>
        </p:nvSpPr>
        <p:spPr>
          <a:xfrm>
            <a:off x="8239875" y="2140682"/>
            <a:ext cx="924674" cy="808001"/>
          </a:xfrm>
          <a:custGeom>
            <a:avLst/>
            <a:gdLst>
              <a:gd name="connsiteX0" fmla="*/ 0 w 924674"/>
              <a:gd name="connsiteY0" fmla="*/ 400692 h 801384"/>
              <a:gd name="connsiteX1" fmla="*/ 200346 w 924674"/>
              <a:gd name="connsiteY1" fmla="*/ 0 h 801384"/>
              <a:gd name="connsiteX2" fmla="*/ 724328 w 924674"/>
              <a:gd name="connsiteY2" fmla="*/ 0 h 801384"/>
              <a:gd name="connsiteX3" fmla="*/ 924674 w 924674"/>
              <a:gd name="connsiteY3" fmla="*/ 400692 h 801384"/>
              <a:gd name="connsiteX4" fmla="*/ 724328 w 924674"/>
              <a:gd name="connsiteY4" fmla="*/ 801384 h 801384"/>
              <a:gd name="connsiteX5" fmla="*/ 200346 w 924674"/>
              <a:gd name="connsiteY5" fmla="*/ 801384 h 801384"/>
              <a:gd name="connsiteX6" fmla="*/ 0 w 924674"/>
              <a:gd name="connsiteY6" fmla="*/ 400692 h 801384"/>
              <a:gd name="connsiteX0" fmla="*/ 0 w 924674"/>
              <a:gd name="connsiteY0" fmla="*/ 400692 h 801384"/>
              <a:gd name="connsiteX1" fmla="*/ 200346 w 924674"/>
              <a:gd name="connsiteY1" fmla="*/ 0 h 801384"/>
              <a:gd name="connsiteX2" fmla="*/ 459744 w 924674"/>
              <a:gd name="connsiteY2" fmla="*/ 19059 h 801384"/>
              <a:gd name="connsiteX3" fmla="*/ 724328 w 924674"/>
              <a:gd name="connsiteY3" fmla="*/ 0 h 801384"/>
              <a:gd name="connsiteX4" fmla="*/ 924674 w 924674"/>
              <a:gd name="connsiteY4" fmla="*/ 400692 h 801384"/>
              <a:gd name="connsiteX5" fmla="*/ 724328 w 924674"/>
              <a:gd name="connsiteY5" fmla="*/ 801384 h 801384"/>
              <a:gd name="connsiteX6" fmla="*/ 200346 w 924674"/>
              <a:gd name="connsiteY6" fmla="*/ 801384 h 801384"/>
              <a:gd name="connsiteX7" fmla="*/ 0 w 924674"/>
              <a:gd name="connsiteY7" fmla="*/ 400692 h 801384"/>
              <a:gd name="connsiteX0" fmla="*/ 0 w 924674"/>
              <a:gd name="connsiteY0" fmla="*/ 400692 h 801384"/>
              <a:gd name="connsiteX1" fmla="*/ 200346 w 924674"/>
              <a:gd name="connsiteY1" fmla="*/ 0 h 801384"/>
              <a:gd name="connsiteX2" fmla="*/ 472562 w 924674"/>
              <a:gd name="connsiteY2" fmla="*/ 6240 h 801384"/>
              <a:gd name="connsiteX3" fmla="*/ 724328 w 924674"/>
              <a:gd name="connsiteY3" fmla="*/ 0 h 801384"/>
              <a:gd name="connsiteX4" fmla="*/ 924674 w 924674"/>
              <a:gd name="connsiteY4" fmla="*/ 400692 h 801384"/>
              <a:gd name="connsiteX5" fmla="*/ 724328 w 924674"/>
              <a:gd name="connsiteY5" fmla="*/ 801384 h 801384"/>
              <a:gd name="connsiteX6" fmla="*/ 200346 w 924674"/>
              <a:gd name="connsiteY6" fmla="*/ 801384 h 801384"/>
              <a:gd name="connsiteX7" fmla="*/ 0 w 924674"/>
              <a:gd name="connsiteY7" fmla="*/ 400692 h 801384"/>
              <a:gd name="connsiteX0" fmla="*/ 0 w 924674"/>
              <a:gd name="connsiteY0" fmla="*/ 407309 h 808001"/>
              <a:gd name="connsiteX1" fmla="*/ 200346 w 924674"/>
              <a:gd name="connsiteY1" fmla="*/ 6617 h 808001"/>
              <a:gd name="connsiteX2" fmla="*/ 481107 w 924674"/>
              <a:gd name="connsiteY2" fmla="*/ 38 h 808001"/>
              <a:gd name="connsiteX3" fmla="*/ 724328 w 924674"/>
              <a:gd name="connsiteY3" fmla="*/ 6617 h 808001"/>
              <a:gd name="connsiteX4" fmla="*/ 924674 w 924674"/>
              <a:gd name="connsiteY4" fmla="*/ 407309 h 808001"/>
              <a:gd name="connsiteX5" fmla="*/ 724328 w 924674"/>
              <a:gd name="connsiteY5" fmla="*/ 808001 h 808001"/>
              <a:gd name="connsiteX6" fmla="*/ 200346 w 924674"/>
              <a:gd name="connsiteY6" fmla="*/ 808001 h 808001"/>
              <a:gd name="connsiteX7" fmla="*/ 0 w 924674"/>
              <a:gd name="connsiteY7" fmla="*/ 407309 h 80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4674" h="808001">
                <a:moveTo>
                  <a:pt x="0" y="407309"/>
                </a:moveTo>
                <a:lnTo>
                  <a:pt x="200346" y="6617"/>
                </a:lnTo>
                <a:cubicBezTo>
                  <a:pt x="285388" y="7273"/>
                  <a:pt x="396065" y="-618"/>
                  <a:pt x="481107" y="38"/>
                </a:cubicBezTo>
                <a:lnTo>
                  <a:pt x="724328" y="6617"/>
                </a:lnTo>
                <a:lnTo>
                  <a:pt x="924674" y="407309"/>
                </a:lnTo>
                <a:lnTo>
                  <a:pt x="724328" y="808001"/>
                </a:lnTo>
                <a:lnTo>
                  <a:pt x="200346" y="808001"/>
                </a:lnTo>
                <a:lnTo>
                  <a:pt x="0" y="407309"/>
                </a:lnTo>
                <a:close/>
              </a:path>
            </a:pathLst>
          </a:cu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OpenAI</a:t>
            </a:r>
            <a:endParaRPr lang="en-US" sz="1100" dirty="0"/>
          </a:p>
          <a:p>
            <a:pPr algn="ctr"/>
            <a:r>
              <a:rPr lang="en-US" sz="1100" dirty="0"/>
              <a:t>Gym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11A08B-DA85-4F40-8870-5F8F1117E9DF}"/>
              </a:ext>
            </a:extLst>
          </p:cNvPr>
          <p:cNvSpPr/>
          <p:nvPr/>
        </p:nvSpPr>
        <p:spPr>
          <a:xfrm>
            <a:off x="9554966" y="2383605"/>
            <a:ext cx="791110" cy="328774"/>
          </a:xfrm>
          <a:prstGeom prst="rect">
            <a:avLst/>
          </a:prstGeom>
          <a:solidFill>
            <a:srgbClr val="E491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ZMQ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AD8FD-E68F-7C40-999E-046D33C90927}"/>
              </a:ext>
            </a:extLst>
          </p:cNvPr>
          <p:cNvSpPr/>
          <p:nvPr/>
        </p:nvSpPr>
        <p:spPr>
          <a:xfrm>
            <a:off x="10723749" y="2147299"/>
            <a:ext cx="963203" cy="801384"/>
          </a:xfrm>
          <a:prstGeom prst="rect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80F8F6-C873-0349-9A42-DF36B4FC6757}"/>
              </a:ext>
            </a:extLst>
          </p:cNvPr>
          <p:cNvSpPr/>
          <p:nvPr/>
        </p:nvSpPr>
        <p:spPr>
          <a:xfrm>
            <a:off x="6524090" y="2948684"/>
            <a:ext cx="1150706" cy="986318"/>
          </a:xfrm>
          <a:prstGeom prst="rect">
            <a:avLst/>
          </a:prstGeom>
          <a:solidFill>
            <a:srgbClr val="6C6E7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/>
              <a:t>Reinforcement Learning</a:t>
            </a:r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1B3F8BB0-B7C6-7B40-B0CA-1C8273BC9F72}"/>
              </a:ext>
            </a:extLst>
          </p:cNvPr>
          <p:cNvSpPr/>
          <p:nvPr/>
        </p:nvSpPr>
        <p:spPr>
          <a:xfrm>
            <a:off x="6770670" y="3429000"/>
            <a:ext cx="626723" cy="392987"/>
          </a:xfrm>
          <a:prstGeom prst="flowChartMagneticDisk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AI Model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39C38178-E89C-8C41-9D0C-CD8DDECE09AF}"/>
              </a:ext>
            </a:extLst>
          </p:cNvPr>
          <p:cNvSpPr/>
          <p:nvPr/>
        </p:nvSpPr>
        <p:spPr>
          <a:xfrm>
            <a:off x="7826338" y="4534262"/>
            <a:ext cx="1103276" cy="604592"/>
          </a:xfrm>
          <a:prstGeom prst="cube">
            <a:avLst/>
          </a:prstGeom>
          <a:solidFill>
            <a:srgbClr val="2D84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Telemetry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B8C377C-782D-B04B-A741-3151DA9B974B}"/>
              </a:ext>
            </a:extLst>
          </p:cNvPr>
          <p:cNvSpPr/>
          <p:nvPr/>
        </p:nvSpPr>
        <p:spPr>
          <a:xfrm>
            <a:off x="6629399" y="5162764"/>
            <a:ext cx="922107" cy="373537"/>
          </a:xfrm>
          <a:prstGeom prst="roundRect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Data Analytics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C705D-554D-B14B-8A73-208C5D438F84}"/>
              </a:ext>
            </a:extLst>
          </p:cNvPr>
          <p:cNvSpPr/>
          <p:nvPr/>
        </p:nvSpPr>
        <p:spPr>
          <a:xfrm>
            <a:off x="6629399" y="4202130"/>
            <a:ext cx="922107" cy="366316"/>
          </a:xfrm>
          <a:prstGeom prst="rect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Playback Client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6E9827F-DB02-C747-8562-3263CCB80549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7099443" y="2544682"/>
            <a:ext cx="1140432" cy="404002"/>
          </a:xfrm>
          <a:prstGeom prst="bentConnector2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CB076D0-E157-744D-85F2-1F2A377C0763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>
            <a:off x="7551506" y="1849349"/>
            <a:ext cx="1169476" cy="291371"/>
          </a:xfrm>
          <a:prstGeom prst="bentConnector3">
            <a:avLst>
              <a:gd name="adj1" fmla="val 100113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C7898C8-10D3-3A46-850D-90661BA01999}"/>
              </a:ext>
            </a:extLst>
          </p:cNvPr>
          <p:cNvCxnSpPr>
            <a:cxnSpLocks/>
            <a:stCxn id="11" idx="1"/>
            <a:endCxn id="10" idx="4"/>
          </p:cNvCxnSpPr>
          <p:nvPr/>
        </p:nvCxnSpPr>
        <p:spPr>
          <a:xfrm rot="10800000">
            <a:off x="9164550" y="2547992"/>
            <a:ext cx="390417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85B3F6E8-23E4-D94B-86B5-0731022ED546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rot="10800000" flipV="1">
            <a:off x="10346077" y="2547990"/>
            <a:ext cx="377673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190E6EE-A709-AA49-9E16-67AA43D0A8C2}"/>
              </a:ext>
            </a:extLst>
          </p:cNvPr>
          <p:cNvCxnSpPr>
            <a:cxnSpLocks/>
            <a:stCxn id="12" idx="2"/>
            <a:endCxn id="15" idx="5"/>
          </p:cNvCxnSpPr>
          <p:nvPr/>
        </p:nvCxnSpPr>
        <p:spPr>
          <a:xfrm rot="5400000">
            <a:off x="9161333" y="2716965"/>
            <a:ext cx="1812301" cy="2275737"/>
          </a:xfrm>
          <a:prstGeom prst="bentConnector2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775DDCC-B227-ED42-ADA0-6FEFCBE8A07A}"/>
              </a:ext>
            </a:extLst>
          </p:cNvPr>
          <p:cNvCxnSpPr>
            <a:cxnSpLocks/>
            <a:stCxn id="15" idx="1"/>
            <a:endCxn id="17" idx="3"/>
          </p:cNvCxnSpPr>
          <p:nvPr/>
        </p:nvCxnSpPr>
        <p:spPr>
          <a:xfrm rot="16200000" flipV="1">
            <a:off x="7776893" y="4159901"/>
            <a:ext cx="300122" cy="750896"/>
          </a:xfrm>
          <a:prstGeom prst="bentConnector2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2C58083-A637-4640-BC56-6F22715FF1FD}"/>
              </a:ext>
            </a:extLst>
          </p:cNvPr>
          <p:cNvCxnSpPr>
            <a:cxnSpLocks/>
            <a:stCxn id="15" idx="3"/>
            <a:endCxn id="16" idx="3"/>
          </p:cNvCxnSpPr>
          <p:nvPr/>
        </p:nvCxnSpPr>
        <p:spPr>
          <a:xfrm rot="5400000">
            <a:off x="7821615" y="4868745"/>
            <a:ext cx="210679" cy="750896"/>
          </a:xfrm>
          <a:prstGeom prst="bentConnector2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C4CB2A3-A682-4A33-9405-8112A1FF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Messaging service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341C3-58C3-4728-A043-A556C2662B4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3399" y="1311425"/>
            <a:ext cx="5652433" cy="43873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ZeroMQ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high-performance, open-source messaging system that routes the data from the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OpenAI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Gym to the Everglades game stack.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widely adopted by many large companies and products and provides a reliable communication layer between the game server and gym environment.</a:t>
            </a:r>
          </a:p>
        </p:txBody>
      </p:sp>
    </p:spTree>
    <p:extLst>
      <p:ext uri="{BB962C8B-B14F-4D97-AF65-F5344CB8AC3E}">
        <p14:creationId xmlns:p14="http://schemas.microsoft.com/office/powerpoint/2010/main" val="69459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2BB4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BB48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462D8B-C80F-9544-A9FA-F0AD02DFDAF3}"/>
              </a:ext>
            </a:extLst>
          </p:cNvPr>
          <p:cNvSpPr/>
          <p:nvPr/>
        </p:nvSpPr>
        <p:spPr>
          <a:xfrm>
            <a:off x="6369978" y="1561377"/>
            <a:ext cx="5548044" cy="41374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45A8A51-D816-9348-A46E-A225E656E251}"/>
              </a:ext>
            </a:extLst>
          </p:cNvPr>
          <p:cNvSpPr/>
          <p:nvPr/>
        </p:nvSpPr>
        <p:spPr>
          <a:xfrm>
            <a:off x="6629399" y="1684962"/>
            <a:ext cx="922107" cy="328773"/>
          </a:xfrm>
          <a:prstGeom prst="roundRect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Scripted Agent</a:t>
            </a:r>
          </a:p>
        </p:txBody>
      </p:sp>
      <p:sp>
        <p:nvSpPr>
          <p:cNvPr id="10" name="Hexagon 5">
            <a:extLst>
              <a:ext uri="{FF2B5EF4-FFF2-40B4-BE49-F238E27FC236}">
                <a16:creationId xmlns:a16="http://schemas.microsoft.com/office/drawing/2014/main" id="{EDC0F2F5-97EE-0844-8FF3-4B87D9028234}"/>
              </a:ext>
            </a:extLst>
          </p:cNvPr>
          <p:cNvSpPr/>
          <p:nvPr/>
        </p:nvSpPr>
        <p:spPr>
          <a:xfrm>
            <a:off x="8239875" y="2140682"/>
            <a:ext cx="924674" cy="808001"/>
          </a:xfrm>
          <a:custGeom>
            <a:avLst/>
            <a:gdLst>
              <a:gd name="connsiteX0" fmla="*/ 0 w 924674"/>
              <a:gd name="connsiteY0" fmla="*/ 400692 h 801384"/>
              <a:gd name="connsiteX1" fmla="*/ 200346 w 924674"/>
              <a:gd name="connsiteY1" fmla="*/ 0 h 801384"/>
              <a:gd name="connsiteX2" fmla="*/ 724328 w 924674"/>
              <a:gd name="connsiteY2" fmla="*/ 0 h 801384"/>
              <a:gd name="connsiteX3" fmla="*/ 924674 w 924674"/>
              <a:gd name="connsiteY3" fmla="*/ 400692 h 801384"/>
              <a:gd name="connsiteX4" fmla="*/ 724328 w 924674"/>
              <a:gd name="connsiteY4" fmla="*/ 801384 h 801384"/>
              <a:gd name="connsiteX5" fmla="*/ 200346 w 924674"/>
              <a:gd name="connsiteY5" fmla="*/ 801384 h 801384"/>
              <a:gd name="connsiteX6" fmla="*/ 0 w 924674"/>
              <a:gd name="connsiteY6" fmla="*/ 400692 h 801384"/>
              <a:gd name="connsiteX0" fmla="*/ 0 w 924674"/>
              <a:gd name="connsiteY0" fmla="*/ 400692 h 801384"/>
              <a:gd name="connsiteX1" fmla="*/ 200346 w 924674"/>
              <a:gd name="connsiteY1" fmla="*/ 0 h 801384"/>
              <a:gd name="connsiteX2" fmla="*/ 459744 w 924674"/>
              <a:gd name="connsiteY2" fmla="*/ 19059 h 801384"/>
              <a:gd name="connsiteX3" fmla="*/ 724328 w 924674"/>
              <a:gd name="connsiteY3" fmla="*/ 0 h 801384"/>
              <a:gd name="connsiteX4" fmla="*/ 924674 w 924674"/>
              <a:gd name="connsiteY4" fmla="*/ 400692 h 801384"/>
              <a:gd name="connsiteX5" fmla="*/ 724328 w 924674"/>
              <a:gd name="connsiteY5" fmla="*/ 801384 h 801384"/>
              <a:gd name="connsiteX6" fmla="*/ 200346 w 924674"/>
              <a:gd name="connsiteY6" fmla="*/ 801384 h 801384"/>
              <a:gd name="connsiteX7" fmla="*/ 0 w 924674"/>
              <a:gd name="connsiteY7" fmla="*/ 400692 h 801384"/>
              <a:gd name="connsiteX0" fmla="*/ 0 w 924674"/>
              <a:gd name="connsiteY0" fmla="*/ 400692 h 801384"/>
              <a:gd name="connsiteX1" fmla="*/ 200346 w 924674"/>
              <a:gd name="connsiteY1" fmla="*/ 0 h 801384"/>
              <a:gd name="connsiteX2" fmla="*/ 472562 w 924674"/>
              <a:gd name="connsiteY2" fmla="*/ 6240 h 801384"/>
              <a:gd name="connsiteX3" fmla="*/ 724328 w 924674"/>
              <a:gd name="connsiteY3" fmla="*/ 0 h 801384"/>
              <a:gd name="connsiteX4" fmla="*/ 924674 w 924674"/>
              <a:gd name="connsiteY4" fmla="*/ 400692 h 801384"/>
              <a:gd name="connsiteX5" fmla="*/ 724328 w 924674"/>
              <a:gd name="connsiteY5" fmla="*/ 801384 h 801384"/>
              <a:gd name="connsiteX6" fmla="*/ 200346 w 924674"/>
              <a:gd name="connsiteY6" fmla="*/ 801384 h 801384"/>
              <a:gd name="connsiteX7" fmla="*/ 0 w 924674"/>
              <a:gd name="connsiteY7" fmla="*/ 400692 h 801384"/>
              <a:gd name="connsiteX0" fmla="*/ 0 w 924674"/>
              <a:gd name="connsiteY0" fmla="*/ 407309 h 808001"/>
              <a:gd name="connsiteX1" fmla="*/ 200346 w 924674"/>
              <a:gd name="connsiteY1" fmla="*/ 6617 h 808001"/>
              <a:gd name="connsiteX2" fmla="*/ 481107 w 924674"/>
              <a:gd name="connsiteY2" fmla="*/ 38 h 808001"/>
              <a:gd name="connsiteX3" fmla="*/ 724328 w 924674"/>
              <a:gd name="connsiteY3" fmla="*/ 6617 h 808001"/>
              <a:gd name="connsiteX4" fmla="*/ 924674 w 924674"/>
              <a:gd name="connsiteY4" fmla="*/ 407309 h 808001"/>
              <a:gd name="connsiteX5" fmla="*/ 724328 w 924674"/>
              <a:gd name="connsiteY5" fmla="*/ 808001 h 808001"/>
              <a:gd name="connsiteX6" fmla="*/ 200346 w 924674"/>
              <a:gd name="connsiteY6" fmla="*/ 808001 h 808001"/>
              <a:gd name="connsiteX7" fmla="*/ 0 w 924674"/>
              <a:gd name="connsiteY7" fmla="*/ 407309 h 80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4674" h="808001">
                <a:moveTo>
                  <a:pt x="0" y="407309"/>
                </a:moveTo>
                <a:lnTo>
                  <a:pt x="200346" y="6617"/>
                </a:lnTo>
                <a:cubicBezTo>
                  <a:pt x="285388" y="7273"/>
                  <a:pt x="396065" y="-618"/>
                  <a:pt x="481107" y="38"/>
                </a:cubicBezTo>
                <a:lnTo>
                  <a:pt x="724328" y="6617"/>
                </a:lnTo>
                <a:lnTo>
                  <a:pt x="924674" y="407309"/>
                </a:lnTo>
                <a:lnTo>
                  <a:pt x="724328" y="808001"/>
                </a:lnTo>
                <a:lnTo>
                  <a:pt x="200346" y="808001"/>
                </a:lnTo>
                <a:lnTo>
                  <a:pt x="0" y="407309"/>
                </a:lnTo>
                <a:close/>
              </a:path>
            </a:pathLst>
          </a:cu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OpenAI</a:t>
            </a:r>
            <a:endParaRPr lang="en-US" sz="1100" dirty="0"/>
          </a:p>
          <a:p>
            <a:pPr algn="ctr"/>
            <a:r>
              <a:rPr lang="en-US" sz="1100" dirty="0"/>
              <a:t>Gym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817BFA-BC48-6C43-ADED-FE0ECDAD4AC6}"/>
              </a:ext>
            </a:extLst>
          </p:cNvPr>
          <p:cNvSpPr/>
          <p:nvPr/>
        </p:nvSpPr>
        <p:spPr>
          <a:xfrm>
            <a:off x="9554966" y="2383605"/>
            <a:ext cx="791110" cy="328774"/>
          </a:xfrm>
          <a:prstGeom prst="rect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ZMQ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144081-92D3-114C-AF78-32754DD6E56E}"/>
              </a:ext>
            </a:extLst>
          </p:cNvPr>
          <p:cNvSpPr/>
          <p:nvPr/>
        </p:nvSpPr>
        <p:spPr>
          <a:xfrm>
            <a:off x="10723749" y="2147299"/>
            <a:ext cx="963203" cy="801384"/>
          </a:xfrm>
          <a:prstGeom prst="rect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50D987-0121-6344-A8EF-40F741951998}"/>
              </a:ext>
            </a:extLst>
          </p:cNvPr>
          <p:cNvSpPr/>
          <p:nvPr/>
        </p:nvSpPr>
        <p:spPr>
          <a:xfrm>
            <a:off x="6524090" y="2948684"/>
            <a:ext cx="1150706" cy="986318"/>
          </a:xfrm>
          <a:prstGeom prst="rect">
            <a:avLst/>
          </a:prstGeom>
          <a:solidFill>
            <a:srgbClr val="6C6E7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/>
              <a:t>Reinforcement Learning</a:t>
            </a:r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7171C098-5A28-4647-AD76-01661625BB99}"/>
              </a:ext>
            </a:extLst>
          </p:cNvPr>
          <p:cNvSpPr/>
          <p:nvPr/>
        </p:nvSpPr>
        <p:spPr>
          <a:xfrm>
            <a:off x="6770670" y="3429000"/>
            <a:ext cx="626723" cy="392987"/>
          </a:xfrm>
          <a:prstGeom prst="flowChartMagneticDisk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AI Model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247CD9E1-F89C-AC4E-990C-3DF99EE8789D}"/>
              </a:ext>
            </a:extLst>
          </p:cNvPr>
          <p:cNvSpPr/>
          <p:nvPr/>
        </p:nvSpPr>
        <p:spPr>
          <a:xfrm>
            <a:off x="7826338" y="4534262"/>
            <a:ext cx="1103276" cy="604592"/>
          </a:xfrm>
          <a:prstGeom prst="cube">
            <a:avLst/>
          </a:prstGeom>
          <a:solidFill>
            <a:srgbClr val="E491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Telemetry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DC7D4E3-9081-3547-8292-D5546C8730F8}"/>
              </a:ext>
            </a:extLst>
          </p:cNvPr>
          <p:cNvSpPr/>
          <p:nvPr/>
        </p:nvSpPr>
        <p:spPr>
          <a:xfrm>
            <a:off x="6629399" y="5162764"/>
            <a:ext cx="922107" cy="373537"/>
          </a:xfrm>
          <a:prstGeom prst="roundRect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Data Analytics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C8A609-3DC6-854A-8EEA-91B3A9DED7C9}"/>
              </a:ext>
            </a:extLst>
          </p:cNvPr>
          <p:cNvSpPr/>
          <p:nvPr/>
        </p:nvSpPr>
        <p:spPr>
          <a:xfrm>
            <a:off x="6629399" y="4202130"/>
            <a:ext cx="922107" cy="366316"/>
          </a:xfrm>
          <a:prstGeom prst="rect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Playback Client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A60314A-7A9C-684A-A5F8-8CFA33457378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7099443" y="2544682"/>
            <a:ext cx="1140432" cy="404002"/>
          </a:xfrm>
          <a:prstGeom prst="bentConnector2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8794EA3E-A7C5-B74C-8CAE-FB25BC8A5DD3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>
            <a:off x="7551506" y="1849349"/>
            <a:ext cx="1169476" cy="291371"/>
          </a:xfrm>
          <a:prstGeom prst="bentConnector3">
            <a:avLst>
              <a:gd name="adj1" fmla="val 100113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FEA4F33-2C31-5A43-A957-F2AE7A6A3DB3}"/>
              </a:ext>
            </a:extLst>
          </p:cNvPr>
          <p:cNvCxnSpPr>
            <a:cxnSpLocks/>
            <a:stCxn id="11" idx="1"/>
            <a:endCxn id="10" idx="4"/>
          </p:cNvCxnSpPr>
          <p:nvPr/>
        </p:nvCxnSpPr>
        <p:spPr>
          <a:xfrm rot="10800000">
            <a:off x="9164550" y="2547992"/>
            <a:ext cx="390417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830AA6B6-9DD3-F04A-BAB8-61736240FA37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rot="10800000" flipV="1">
            <a:off x="10346077" y="2547990"/>
            <a:ext cx="377673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A57E41E-DB0A-3E42-910B-62738294DDF3}"/>
              </a:ext>
            </a:extLst>
          </p:cNvPr>
          <p:cNvCxnSpPr>
            <a:cxnSpLocks/>
            <a:stCxn id="12" idx="2"/>
            <a:endCxn id="15" idx="5"/>
          </p:cNvCxnSpPr>
          <p:nvPr/>
        </p:nvCxnSpPr>
        <p:spPr>
          <a:xfrm rot="5400000">
            <a:off x="9161333" y="2716965"/>
            <a:ext cx="1812301" cy="2275737"/>
          </a:xfrm>
          <a:prstGeom prst="bentConnector2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4B5A448-4E3D-E04E-8E03-4A68C7B289BC}"/>
              </a:ext>
            </a:extLst>
          </p:cNvPr>
          <p:cNvCxnSpPr>
            <a:cxnSpLocks/>
            <a:stCxn id="15" idx="1"/>
            <a:endCxn id="17" idx="3"/>
          </p:cNvCxnSpPr>
          <p:nvPr/>
        </p:nvCxnSpPr>
        <p:spPr>
          <a:xfrm rot="16200000" flipV="1">
            <a:off x="7776893" y="4159901"/>
            <a:ext cx="300122" cy="750896"/>
          </a:xfrm>
          <a:prstGeom prst="bentConnector2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81C4CD5-3CFA-7246-B199-1B36215374AB}"/>
              </a:ext>
            </a:extLst>
          </p:cNvPr>
          <p:cNvCxnSpPr>
            <a:cxnSpLocks/>
            <a:stCxn id="15" idx="3"/>
            <a:endCxn id="16" idx="3"/>
          </p:cNvCxnSpPr>
          <p:nvPr/>
        </p:nvCxnSpPr>
        <p:spPr>
          <a:xfrm rot="5400000">
            <a:off x="7821615" y="4868745"/>
            <a:ext cx="210679" cy="750896"/>
          </a:xfrm>
          <a:prstGeom prst="bentConnector2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C4CB2A3-A682-4A33-9405-8112A1FF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Telemetry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341C3-58C3-4728-A043-A556C2662B4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3399" y="1311425"/>
            <a:ext cx="5652433" cy="43873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game of Everglades can conceptually be expressed as a list of game turns that define each action that occurred in the game. 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essentially what a given gameplay session’s telemetry data contains. 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data can be replayed through the Client to visualize the match or analyzed to chart performance or gain insights into the decision-making of the AI agents.</a:t>
            </a:r>
          </a:p>
        </p:txBody>
      </p:sp>
    </p:spTree>
    <p:extLst>
      <p:ext uri="{BB962C8B-B14F-4D97-AF65-F5344CB8AC3E}">
        <p14:creationId xmlns:p14="http://schemas.microsoft.com/office/powerpoint/2010/main" val="66664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2BB4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BB48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4CB2A3-A682-4A33-9405-8112A1FF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Playback client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341C3-58C3-4728-A043-A556C2662B4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3399" y="1311425"/>
            <a:ext cx="5652433" cy="43873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Everglades game client is an Unreal Engine™ 4 front-end that consumes Everglades telemetry data and renders the gameplay in an “Esports” style presentation.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Though the game is turn-based and the board is essentially a simplified 2D array of nodes, the client renders these elements to a 3D environment.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art style, effects and overall environment can be modified using the Unreal Engine™ tools without affecting existing telemetry.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056190-6DA5-8544-B79C-B78C9ED9BC54}"/>
              </a:ext>
            </a:extLst>
          </p:cNvPr>
          <p:cNvSpPr/>
          <p:nvPr/>
        </p:nvSpPr>
        <p:spPr>
          <a:xfrm>
            <a:off x="6369978" y="1561377"/>
            <a:ext cx="5548044" cy="41374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11CCD0-5053-664A-837A-A6E3A790D5EB}"/>
              </a:ext>
            </a:extLst>
          </p:cNvPr>
          <p:cNvSpPr/>
          <p:nvPr/>
        </p:nvSpPr>
        <p:spPr>
          <a:xfrm>
            <a:off x="6629399" y="1684962"/>
            <a:ext cx="922107" cy="328773"/>
          </a:xfrm>
          <a:prstGeom prst="roundRect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Scripted Agent</a:t>
            </a:r>
          </a:p>
        </p:txBody>
      </p:sp>
      <p:sp>
        <p:nvSpPr>
          <p:cNvPr id="10" name="Hexagon 5">
            <a:extLst>
              <a:ext uri="{FF2B5EF4-FFF2-40B4-BE49-F238E27FC236}">
                <a16:creationId xmlns:a16="http://schemas.microsoft.com/office/drawing/2014/main" id="{5C7700F8-23A4-2B47-A3FD-18F5044CBAE4}"/>
              </a:ext>
            </a:extLst>
          </p:cNvPr>
          <p:cNvSpPr/>
          <p:nvPr/>
        </p:nvSpPr>
        <p:spPr>
          <a:xfrm>
            <a:off x="8239875" y="2140682"/>
            <a:ext cx="924674" cy="808001"/>
          </a:xfrm>
          <a:custGeom>
            <a:avLst/>
            <a:gdLst>
              <a:gd name="connsiteX0" fmla="*/ 0 w 924674"/>
              <a:gd name="connsiteY0" fmla="*/ 400692 h 801384"/>
              <a:gd name="connsiteX1" fmla="*/ 200346 w 924674"/>
              <a:gd name="connsiteY1" fmla="*/ 0 h 801384"/>
              <a:gd name="connsiteX2" fmla="*/ 724328 w 924674"/>
              <a:gd name="connsiteY2" fmla="*/ 0 h 801384"/>
              <a:gd name="connsiteX3" fmla="*/ 924674 w 924674"/>
              <a:gd name="connsiteY3" fmla="*/ 400692 h 801384"/>
              <a:gd name="connsiteX4" fmla="*/ 724328 w 924674"/>
              <a:gd name="connsiteY4" fmla="*/ 801384 h 801384"/>
              <a:gd name="connsiteX5" fmla="*/ 200346 w 924674"/>
              <a:gd name="connsiteY5" fmla="*/ 801384 h 801384"/>
              <a:gd name="connsiteX6" fmla="*/ 0 w 924674"/>
              <a:gd name="connsiteY6" fmla="*/ 400692 h 801384"/>
              <a:gd name="connsiteX0" fmla="*/ 0 w 924674"/>
              <a:gd name="connsiteY0" fmla="*/ 400692 h 801384"/>
              <a:gd name="connsiteX1" fmla="*/ 200346 w 924674"/>
              <a:gd name="connsiteY1" fmla="*/ 0 h 801384"/>
              <a:gd name="connsiteX2" fmla="*/ 459744 w 924674"/>
              <a:gd name="connsiteY2" fmla="*/ 19059 h 801384"/>
              <a:gd name="connsiteX3" fmla="*/ 724328 w 924674"/>
              <a:gd name="connsiteY3" fmla="*/ 0 h 801384"/>
              <a:gd name="connsiteX4" fmla="*/ 924674 w 924674"/>
              <a:gd name="connsiteY4" fmla="*/ 400692 h 801384"/>
              <a:gd name="connsiteX5" fmla="*/ 724328 w 924674"/>
              <a:gd name="connsiteY5" fmla="*/ 801384 h 801384"/>
              <a:gd name="connsiteX6" fmla="*/ 200346 w 924674"/>
              <a:gd name="connsiteY6" fmla="*/ 801384 h 801384"/>
              <a:gd name="connsiteX7" fmla="*/ 0 w 924674"/>
              <a:gd name="connsiteY7" fmla="*/ 400692 h 801384"/>
              <a:gd name="connsiteX0" fmla="*/ 0 w 924674"/>
              <a:gd name="connsiteY0" fmla="*/ 400692 h 801384"/>
              <a:gd name="connsiteX1" fmla="*/ 200346 w 924674"/>
              <a:gd name="connsiteY1" fmla="*/ 0 h 801384"/>
              <a:gd name="connsiteX2" fmla="*/ 472562 w 924674"/>
              <a:gd name="connsiteY2" fmla="*/ 6240 h 801384"/>
              <a:gd name="connsiteX3" fmla="*/ 724328 w 924674"/>
              <a:gd name="connsiteY3" fmla="*/ 0 h 801384"/>
              <a:gd name="connsiteX4" fmla="*/ 924674 w 924674"/>
              <a:gd name="connsiteY4" fmla="*/ 400692 h 801384"/>
              <a:gd name="connsiteX5" fmla="*/ 724328 w 924674"/>
              <a:gd name="connsiteY5" fmla="*/ 801384 h 801384"/>
              <a:gd name="connsiteX6" fmla="*/ 200346 w 924674"/>
              <a:gd name="connsiteY6" fmla="*/ 801384 h 801384"/>
              <a:gd name="connsiteX7" fmla="*/ 0 w 924674"/>
              <a:gd name="connsiteY7" fmla="*/ 400692 h 801384"/>
              <a:gd name="connsiteX0" fmla="*/ 0 w 924674"/>
              <a:gd name="connsiteY0" fmla="*/ 407309 h 808001"/>
              <a:gd name="connsiteX1" fmla="*/ 200346 w 924674"/>
              <a:gd name="connsiteY1" fmla="*/ 6617 h 808001"/>
              <a:gd name="connsiteX2" fmla="*/ 481107 w 924674"/>
              <a:gd name="connsiteY2" fmla="*/ 38 h 808001"/>
              <a:gd name="connsiteX3" fmla="*/ 724328 w 924674"/>
              <a:gd name="connsiteY3" fmla="*/ 6617 h 808001"/>
              <a:gd name="connsiteX4" fmla="*/ 924674 w 924674"/>
              <a:gd name="connsiteY4" fmla="*/ 407309 h 808001"/>
              <a:gd name="connsiteX5" fmla="*/ 724328 w 924674"/>
              <a:gd name="connsiteY5" fmla="*/ 808001 h 808001"/>
              <a:gd name="connsiteX6" fmla="*/ 200346 w 924674"/>
              <a:gd name="connsiteY6" fmla="*/ 808001 h 808001"/>
              <a:gd name="connsiteX7" fmla="*/ 0 w 924674"/>
              <a:gd name="connsiteY7" fmla="*/ 407309 h 80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4674" h="808001">
                <a:moveTo>
                  <a:pt x="0" y="407309"/>
                </a:moveTo>
                <a:lnTo>
                  <a:pt x="200346" y="6617"/>
                </a:lnTo>
                <a:cubicBezTo>
                  <a:pt x="285388" y="7273"/>
                  <a:pt x="396065" y="-618"/>
                  <a:pt x="481107" y="38"/>
                </a:cubicBezTo>
                <a:lnTo>
                  <a:pt x="724328" y="6617"/>
                </a:lnTo>
                <a:lnTo>
                  <a:pt x="924674" y="407309"/>
                </a:lnTo>
                <a:lnTo>
                  <a:pt x="724328" y="808001"/>
                </a:lnTo>
                <a:lnTo>
                  <a:pt x="200346" y="808001"/>
                </a:lnTo>
                <a:lnTo>
                  <a:pt x="0" y="407309"/>
                </a:lnTo>
                <a:close/>
              </a:path>
            </a:pathLst>
          </a:cu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OpenAI</a:t>
            </a:r>
            <a:endParaRPr lang="en-US" sz="1100" dirty="0"/>
          </a:p>
          <a:p>
            <a:pPr algn="ctr"/>
            <a:r>
              <a:rPr lang="en-US" sz="1100" dirty="0"/>
              <a:t>Gym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FB408E-B771-204F-AB90-1F1523568CC2}"/>
              </a:ext>
            </a:extLst>
          </p:cNvPr>
          <p:cNvSpPr/>
          <p:nvPr/>
        </p:nvSpPr>
        <p:spPr>
          <a:xfrm>
            <a:off x="9554966" y="2383605"/>
            <a:ext cx="791110" cy="328774"/>
          </a:xfrm>
          <a:prstGeom prst="rect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ZMQ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14E808-8B65-8E4F-B5FE-D66DCC0B1CBA}"/>
              </a:ext>
            </a:extLst>
          </p:cNvPr>
          <p:cNvSpPr/>
          <p:nvPr/>
        </p:nvSpPr>
        <p:spPr>
          <a:xfrm>
            <a:off x="10723749" y="2147299"/>
            <a:ext cx="963203" cy="801384"/>
          </a:xfrm>
          <a:prstGeom prst="rect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F16421-D051-D549-BA57-9343868F284B}"/>
              </a:ext>
            </a:extLst>
          </p:cNvPr>
          <p:cNvSpPr/>
          <p:nvPr/>
        </p:nvSpPr>
        <p:spPr>
          <a:xfrm>
            <a:off x="6524090" y="2948684"/>
            <a:ext cx="1150706" cy="986318"/>
          </a:xfrm>
          <a:prstGeom prst="rect">
            <a:avLst/>
          </a:prstGeom>
          <a:solidFill>
            <a:srgbClr val="6C6E7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/>
              <a:t>Reinforcement Learning</a:t>
            </a:r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FCA9924E-665E-0D41-AFAF-2C9654AA88C1}"/>
              </a:ext>
            </a:extLst>
          </p:cNvPr>
          <p:cNvSpPr/>
          <p:nvPr/>
        </p:nvSpPr>
        <p:spPr>
          <a:xfrm>
            <a:off x="6770670" y="3429000"/>
            <a:ext cx="626723" cy="392987"/>
          </a:xfrm>
          <a:prstGeom prst="flowChartMagneticDisk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AI Model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AAD93D01-1036-B94A-8832-2CD1288528E6}"/>
              </a:ext>
            </a:extLst>
          </p:cNvPr>
          <p:cNvSpPr/>
          <p:nvPr/>
        </p:nvSpPr>
        <p:spPr>
          <a:xfrm>
            <a:off x="7826338" y="4534262"/>
            <a:ext cx="1103276" cy="604592"/>
          </a:xfrm>
          <a:prstGeom prst="cube">
            <a:avLst/>
          </a:prstGeom>
          <a:solidFill>
            <a:srgbClr val="2D84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Telemetry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B4B4B40-920D-AB46-91EF-C625DBE43D08}"/>
              </a:ext>
            </a:extLst>
          </p:cNvPr>
          <p:cNvSpPr/>
          <p:nvPr/>
        </p:nvSpPr>
        <p:spPr>
          <a:xfrm>
            <a:off x="6629399" y="5162764"/>
            <a:ext cx="922107" cy="373537"/>
          </a:xfrm>
          <a:prstGeom prst="roundRect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Data Analytics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78F511-6F35-1448-B1E0-43176EB00F7E}"/>
              </a:ext>
            </a:extLst>
          </p:cNvPr>
          <p:cNvSpPr/>
          <p:nvPr/>
        </p:nvSpPr>
        <p:spPr>
          <a:xfrm>
            <a:off x="6629399" y="4202130"/>
            <a:ext cx="922107" cy="366316"/>
          </a:xfrm>
          <a:prstGeom prst="rect">
            <a:avLst/>
          </a:prstGeom>
          <a:solidFill>
            <a:srgbClr val="E491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Playback Client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37CE9CD-8597-0C4B-B8B7-AE824BB14CF6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7099443" y="2544682"/>
            <a:ext cx="1140432" cy="404002"/>
          </a:xfrm>
          <a:prstGeom prst="bentConnector2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72E9E40-AD26-5D47-A629-E9489E449E6B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>
            <a:off x="7551506" y="1849349"/>
            <a:ext cx="1169476" cy="291371"/>
          </a:xfrm>
          <a:prstGeom prst="bentConnector3">
            <a:avLst>
              <a:gd name="adj1" fmla="val 100113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C271C76-3CB8-BE4B-B57B-3AA2B7264F52}"/>
              </a:ext>
            </a:extLst>
          </p:cNvPr>
          <p:cNvCxnSpPr>
            <a:cxnSpLocks/>
            <a:stCxn id="11" idx="1"/>
            <a:endCxn id="10" idx="4"/>
          </p:cNvCxnSpPr>
          <p:nvPr/>
        </p:nvCxnSpPr>
        <p:spPr>
          <a:xfrm rot="10800000">
            <a:off x="9164550" y="2547992"/>
            <a:ext cx="390417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F76EF66-2170-C942-A23F-44C8AC48BB58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rot="10800000" flipV="1">
            <a:off x="10346077" y="2547990"/>
            <a:ext cx="377673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9F2AAE5-9D62-7248-86B2-9A2A8276D3D0}"/>
              </a:ext>
            </a:extLst>
          </p:cNvPr>
          <p:cNvCxnSpPr>
            <a:cxnSpLocks/>
            <a:stCxn id="12" idx="2"/>
            <a:endCxn id="15" idx="5"/>
          </p:cNvCxnSpPr>
          <p:nvPr/>
        </p:nvCxnSpPr>
        <p:spPr>
          <a:xfrm rot="5400000">
            <a:off x="9161333" y="2716965"/>
            <a:ext cx="1812301" cy="2275737"/>
          </a:xfrm>
          <a:prstGeom prst="bentConnector2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EC53F3F-9351-6C41-B199-E81A9E432F96}"/>
              </a:ext>
            </a:extLst>
          </p:cNvPr>
          <p:cNvCxnSpPr>
            <a:cxnSpLocks/>
            <a:stCxn id="15" idx="1"/>
            <a:endCxn id="17" idx="3"/>
          </p:cNvCxnSpPr>
          <p:nvPr/>
        </p:nvCxnSpPr>
        <p:spPr>
          <a:xfrm rot="16200000" flipV="1">
            <a:off x="7776893" y="4159901"/>
            <a:ext cx="300122" cy="750896"/>
          </a:xfrm>
          <a:prstGeom prst="bentConnector2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22A7CC1-0B7F-AF45-B460-BDDA7A4E858A}"/>
              </a:ext>
            </a:extLst>
          </p:cNvPr>
          <p:cNvCxnSpPr>
            <a:cxnSpLocks/>
            <a:stCxn id="15" idx="3"/>
            <a:endCxn id="16" idx="3"/>
          </p:cNvCxnSpPr>
          <p:nvPr/>
        </p:nvCxnSpPr>
        <p:spPr>
          <a:xfrm rot="5400000">
            <a:off x="7821615" y="4868745"/>
            <a:ext cx="210679" cy="750896"/>
          </a:xfrm>
          <a:prstGeom prst="bentConnector2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69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2BB4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BB48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4CB2A3-A682-4A33-9405-8112A1FF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341C3-58C3-4728-A043-A556C2662B4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3399" y="1311425"/>
            <a:ext cx="5652433" cy="43873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set of telemetry files are generated after each game is completed. Every event that transpired during the game is saved in csv formatted files.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Since data is stored in csv files, it can be analyzed with the end-user’s preferred data analysis toolkit.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Separate files are created for each event type, including: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Score updates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Combat updates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 eliminations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 creations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enemy groups are spotted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 movement updates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nodes are captured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063A11-D3B5-A84E-9755-1C08FD177432}"/>
              </a:ext>
            </a:extLst>
          </p:cNvPr>
          <p:cNvSpPr/>
          <p:nvPr/>
        </p:nvSpPr>
        <p:spPr>
          <a:xfrm>
            <a:off x="6369978" y="1561377"/>
            <a:ext cx="5548044" cy="41374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8451413-3657-B348-83C4-877457C2AEFE}"/>
              </a:ext>
            </a:extLst>
          </p:cNvPr>
          <p:cNvSpPr/>
          <p:nvPr/>
        </p:nvSpPr>
        <p:spPr>
          <a:xfrm>
            <a:off x="6629399" y="1684962"/>
            <a:ext cx="922107" cy="328773"/>
          </a:xfrm>
          <a:prstGeom prst="roundRect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Scripted Agent</a:t>
            </a:r>
          </a:p>
        </p:txBody>
      </p:sp>
      <p:sp>
        <p:nvSpPr>
          <p:cNvPr id="10" name="Hexagon 5">
            <a:extLst>
              <a:ext uri="{FF2B5EF4-FFF2-40B4-BE49-F238E27FC236}">
                <a16:creationId xmlns:a16="http://schemas.microsoft.com/office/drawing/2014/main" id="{59CC7471-21CB-A046-805C-8ED2EFE46E6D}"/>
              </a:ext>
            </a:extLst>
          </p:cNvPr>
          <p:cNvSpPr/>
          <p:nvPr/>
        </p:nvSpPr>
        <p:spPr>
          <a:xfrm>
            <a:off x="8239875" y="2140682"/>
            <a:ext cx="924674" cy="808001"/>
          </a:xfrm>
          <a:custGeom>
            <a:avLst/>
            <a:gdLst>
              <a:gd name="connsiteX0" fmla="*/ 0 w 924674"/>
              <a:gd name="connsiteY0" fmla="*/ 400692 h 801384"/>
              <a:gd name="connsiteX1" fmla="*/ 200346 w 924674"/>
              <a:gd name="connsiteY1" fmla="*/ 0 h 801384"/>
              <a:gd name="connsiteX2" fmla="*/ 724328 w 924674"/>
              <a:gd name="connsiteY2" fmla="*/ 0 h 801384"/>
              <a:gd name="connsiteX3" fmla="*/ 924674 w 924674"/>
              <a:gd name="connsiteY3" fmla="*/ 400692 h 801384"/>
              <a:gd name="connsiteX4" fmla="*/ 724328 w 924674"/>
              <a:gd name="connsiteY4" fmla="*/ 801384 h 801384"/>
              <a:gd name="connsiteX5" fmla="*/ 200346 w 924674"/>
              <a:gd name="connsiteY5" fmla="*/ 801384 h 801384"/>
              <a:gd name="connsiteX6" fmla="*/ 0 w 924674"/>
              <a:gd name="connsiteY6" fmla="*/ 400692 h 801384"/>
              <a:gd name="connsiteX0" fmla="*/ 0 w 924674"/>
              <a:gd name="connsiteY0" fmla="*/ 400692 h 801384"/>
              <a:gd name="connsiteX1" fmla="*/ 200346 w 924674"/>
              <a:gd name="connsiteY1" fmla="*/ 0 h 801384"/>
              <a:gd name="connsiteX2" fmla="*/ 459744 w 924674"/>
              <a:gd name="connsiteY2" fmla="*/ 19059 h 801384"/>
              <a:gd name="connsiteX3" fmla="*/ 724328 w 924674"/>
              <a:gd name="connsiteY3" fmla="*/ 0 h 801384"/>
              <a:gd name="connsiteX4" fmla="*/ 924674 w 924674"/>
              <a:gd name="connsiteY4" fmla="*/ 400692 h 801384"/>
              <a:gd name="connsiteX5" fmla="*/ 724328 w 924674"/>
              <a:gd name="connsiteY5" fmla="*/ 801384 h 801384"/>
              <a:gd name="connsiteX6" fmla="*/ 200346 w 924674"/>
              <a:gd name="connsiteY6" fmla="*/ 801384 h 801384"/>
              <a:gd name="connsiteX7" fmla="*/ 0 w 924674"/>
              <a:gd name="connsiteY7" fmla="*/ 400692 h 801384"/>
              <a:gd name="connsiteX0" fmla="*/ 0 w 924674"/>
              <a:gd name="connsiteY0" fmla="*/ 400692 h 801384"/>
              <a:gd name="connsiteX1" fmla="*/ 200346 w 924674"/>
              <a:gd name="connsiteY1" fmla="*/ 0 h 801384"/>
              <a:gd name="connsiteX2" fmla="*/ 472562 w 924674"/>
              <a:gd name="connsiteY2" fmla="*/ 6240 h 801384"/>
              <a:gd name="connsiteX3" fmla="*/ 724328 w 924674"/>
              <a:gd name="connsiteY3" fmla="*/ 0 h 801384"/>
              <a:gd name="connsiteX4" fmla="*/ 924674 w 924674"/>
              <a:gd name="connsiteY4" fmla="*/ 400692 h 801384"/>
              <a:gd name="connsiteX5" fmla="*/ 724328 w 924674"/>
              <a:gd name="connsiteY5" fmla="*/ 801384 h 801384"/>
              <a:gd name="connsiteX6" fmla="*/ 200346 w 924674"/>
              <a:gd name="connsiteY6" fmla="*/ 801384 h 801384"/>
              <a:gd name="connsiteX7" fmla="*/ 0 w 924674"/>
              <a:gd name="connsiteY7" fmla="*/ 400692 h 801384"/>
              <a:gd name="connsiteX0" fmla="*/ 0 w 924674"/>
              <a:gd name="connsiteY0" fmla="*/ 407309 h 808001"/>
              <a:gd name="connsiteX1" fmla="*/ 200346 w 924674"/>
              <a:gd name="connsiteY1" fmla="*/ 6617 h 808001"/>
              <a:gd name="connsiteX2" fmla="*/ 481107 w 924674"/>
              <a:gd name="connsiteY2" fmla="*/ 38 h 808001"/>
              <a:gd name="connsiteX3" fmla="*/ 724328 w 924674"/>
              <a:gd name="connsiteY3" fmla="*/ 6617 h 808001"/>
              <a:gd name="connsiteX4" fmla="*/ 924674 w 924674"/>
              <a:gd name="connsiteY4" fmla="*/ 407309 h 808001"/>
              <a:gd name="connsiteX5" fmla="*/ 724328 w 924674"/>
              <a:gd name="connsiteY5" fmla="*/ 808001 h 808001"/>
              <a:gd name="connsiteX6" fmla="*/ 200346 w 924674"/>
              <a:gd name="connsiteY6" fmla="*/ 808001 h 808001"/>
              <a:gd name="connsiteX7" fmla="*/ 0 w 924674"/>
              <a:gd name="connsiteY7" fmla="*/ 407309 h 80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4674" h="808001">
                <a:moveTo>
                  <a:pt x="0" y="407309"/>
                </a:moveTo>
                <a:lnTo>
                  <a:pt x="200346" y="6617"/>
                </a:lnTo>
                <a:cubicBezTo>
                  <a:pt x="285388" y="7273"/>
                  <a:pt x="396065" y="-618"/>
                  <a:pt x="481107" y="38"/>
                </a:cubicBezTo>
                <a:lnTo>
                  <a:pt x="724328" y="6617"/>
                </a:lnTo>
                <a:lnTo>
                  <a:pt x="924674" y="407309"/>
                </a:lnTo>
                <a:lnTo>
                  <a:pt x="724328" y="808001"/>
                </a:lnTo>
                <a:lnTo>
                  <a:pt x="200346" y="808001"/>
                </a:lnTo>
                <a:lnTo>
                  <a:pt x="0" y="407309"/>
                </a:lnTo>
                <a:close/>
              </a:path>
            </a:pathLst>
          </a:cu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OpenAI</a:t>
            </a:r>
            <a:endParaRPr lang="en-US" sz="1100" dirty="0"/>
          </a:p>
          <a:p>
            <a:pPr algn="ctr"/>
            <a:r>
              <a:rPr lang="en-US" sz="1100" dirty="0"/>
              <a:t>Gym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A9109-F202-9445-85A1-0DD939B21A46}"/>
              </a:ext>
            </a:extLst>
          </p:cNvPr>
          <p:cNvSpPr/>
          <p:nvPr/>
        </p:nvSpPr>
        <p:spPr>
          <a:xfrm>
            <a:off x="9554966" y="2383605"/>
            <a:ext cx="791110" cy="328774"/>
          </a:xfrm>
          <a:prstGeom prst="rect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ZMQ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6170E3-811E-E04D-BCA6-F5378B18AACF}"/>
              </a:ext>
            </a:extLst>
          </p:cNvPr>
          <p:cNvSpPr/>
          <p:nvPr/>
        </p:nvSpPr>
        <p:spPr>
          <a:xfrm>
            <a:off x="10723749" y="2147299"/>
            <a:ext cx="963203" cy="801384"/>
          </a:xfrm>
          <a:prstGeom prst="rect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823BD-D09F-E94D-A5FF-833661D455A9}"/>
              </a:ext>
            </a:extLst>
          </p:cNvPr>
          <p:cNvSpPr/>
          <p:nvPr/>
        </p:nvSpPr>
        <p:spPr>
          <a:xfrm>
            <a:off x="6524090" y="2948684"/>
            <a:ext cx="1150706" cy="986318"/>
          </a:xfrm>
          <a:prstGeom prst="rect">
            <a:avLst/>
          </a:prstGeom>
          <a:solidFill>
            <a:srgbClr val="6C6E7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/>
              <a:t>Reinforcement Learning</a:t>
            </a:r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19F015AC-C3C8-AE46-BBAE-30A1CDCDE6A0}"/>
              </a:ext>
            </a:extLst>
          </p:cNvPr>
          <p:cNvSpPr/>
          <p:nvPr/>
        </p:nvSpPr>
        <p:spPr>
          <a:xfrm>
            <a:off x="6770670" y="3429000"/>
            <a:ext cx="626723" cy="392987"/>
          </a:xfrm>
          <a:prstGeom prst="flowChartMagneticDisk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AI Model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C6458CE7-957F-5842-B78D-A37BFD9F4928}"/>
              </a:ext>
            </a:extLst>
          </p:cNvPr>
          <p:cNvSpPr/>
          <p:nvPr/>
        </p:nvSpPr>
        <p:spPr>
          <a:xfrm>
            <a:off x="7826338" y="4534262"/>
            <a:ext cx="1103276" cy="604592"/>
          </a:xfrm>
          <a:prstGeom prst="cube">
            <a:avLst/>
          </a:prstGeom>
          <a:solidFill>
            <a:srgbClr val="2D84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Telemetry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E6ACCBD-619A-6E4A-8DE5-538435AAD592}"/>
              </a:ext>
            </a:extLst>
          </p:cNvPr>
          <p:cNvSpPr/>
          <p:nvPr/>
        </p:nvSpPr>
        <p:spPr>
          <a:xfrm>
            <a:off x="6629399" y="5162764"/>
            <a:ext cx="922107" cy="373537"/>
          </a:xfrm>
          <a:prstGeom prst="roundRect">
            <a:avLst/>
          </a:prstGeom>
          <a:solidFill>
            <a:srgbClr val="E491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Data Analytics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169B01-70CE-374B-8E29-E233FEEF026D}"/>
              </a:ext>
            </a:extLst>
          </p:cNvPr>
          <p:cNvSpPr/>
          <p:nvPr/>
        </p:nvSpPr>
        <p:spPr>
          <a:xfrm>
            <a:off x="6629399" y="4202130"/>
            <a:ext cx="922107" cy="366316"/>
          </a:xfrm>
          <a:prstGeom prst="rect">
            <a:avLst/>
          </a:prstGeom>
          <a:solidFill>
            <a:srgbClr val="738F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Playback Client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6686970-5F85-AC47-83C9-D82FCEBE07C6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7099443" y="2544682"/>
            <a:ext cx="1140432" cy="404002"/>
          </a:xfrm>
          <a:prstGeom prst="bentConnector2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649AF6FA-5B24-6742-825E-6B2C4FA70100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>
            <a:off x="7551506" y="1849349"/>
            <a:ext cx="1169476" cy="291371"/>
          </a:xfrm>
          <a:prstGeom prst="bentConnector3">
            <a:avLst>
              <a:gd name="adj1" fmla="val 100113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54F5BAC-312A-C747-9FA3-A890FFF23420}"/>
              </a:ext>
            </a:extLst>
          </p:cNvPr>
          <p:cNvCxnSpPr>
            <a:cxnSpLocks/>
            <a:stCxn id="11" idx="1"/>
            <a:endCxn id="10" idx="4"/>
          </p:cNvCxnSpPr>
          <p:nvPr/>
        </p:nvCxnSpPr>
        <p:spPr>
          <a:xfrm rot="10800000">
            <a:off x="9164550" y="2547992"/>
            <a:ext cx="390417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D2DE7768-360C-2445-98C7-574B94C7FD8B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rot="10800000" flipV="1">
            <a:off x="10346077" y="2547990"/>
            <a:ext cx="377673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055CF68-28D6-374F-B6C1-2B8272FF231A}"/>
              </a:ext>
            </a:extLst>
          </p:cNvPr>
          <p:cNvCxnSpPr>
            <a:cxnSpLocks/>
            <a:stCxn id="12" idx="2"/>
            <a:endCxn id="15" idx="5"/>
          </p:cNvCxnSpPr>
          <p:nvPr/>
        </p:nvCxnSpPr>
        <p:spPr>
          <a:xfrm rot="5400000">
            <a:off x="9161333" y="2716965"/>
            <a:ext cx="1812301" cy="2275737"/>
          </a:xfrm>
          <a:prstGeom prst="bentConnector2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ECF612B-CBDB-E249-AFCD-0C84B2AE4C24}"/>
              </a:ext>
            </a:extLst>
          </p:cNvPr>
          <p:cNvCxnSpPr>
            <a:cxnSpLocks/>
            <a:stCxn id="15" idx="1"/>
            <a:endCxn id="17" idx="3"/>
          </p:cNvCxnSpPr>
          <p:nvPr/>
        </p:nvCxnSpPr>
        <p:spPr>
          <a:xfrm rot="16200000" flipV="1">
            <a:off x="7776893" y="4159901"/>
            <a:ext cx="300122" cy="750896"/>
          </a:xfrm>
          <a:prstGeom prst="bentConnector2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5D89E67-37AE-1C4B-A3A4-DB5FACD2E31E}"/>
              </a:ext>
            </a:extLst>
          </p:cNvPr>
          <p:cNvCxnSpPr>
            <a:cxnSpLocks/>
            <a:stCxn id="15" idx="3"/>
            <a:endCxn id="16" idx="3"/>
          </p:cNvCxnSpPr>
          <p:nvPr/>
        </p:nvCxnSpPr>
        <p:spPr>
          <a:xfrm rot="5400000">
            <a:off x="7821615" y="4868745"/>
            <a:ext cx="210679" cy="750896"/>
          </a:xfrm>
          <a:prstGeom prst="bentConnector2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10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2BB4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BB48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LMTemplate_Colors">
      <a:dk1>
        <a:srgbClr val="63666A"/>
      </a:dk1>
      <a:lt1>
        <a:sysClr val="window" lastClr="FFFFFF"/>
      </a:lt1>
      <a:dk2>
        <a:srgbClr val="000000"/>
      </a:dk2>
      <a:lt2>
        <a:srgbClr val="E7E6E6"/>
      </a:lt2>
      <a:accent1>
        <a:srgbClr val="002F6C"/>
      </a:accent1>
      <a:accent2>
        <a:srgbClr val="00A3E0"/>
      </a:accent2>
      <a:accent3>
        <a:srgbClr val="007396"/>
      </a:accent3>
      <a:accent4>
        <a:srgbClr val="833177"/>
      </a:accent4>
      <a:accent5>
        <a:srgbClr val="43B02A"/>
      </a:accent5>
      <a:accent6>
        <a:srgbClr val="FFCD00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ockheed Martin PowerPoint_2018_Blue-Title2" id="{FF18C928-1474-A540-8A09-1C36D92B1F60}" vid="{5E11714D-AF48-9E40-8241-CE818B50FA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61bd46e-921f-4b2f-94f6-3f9bfcdede32">
      <Value>34</Value>
      <Value>33</Value>
      <Value>32</Value>
    </TaxCatchAll>
    <SIPLabel_Specialty xmlns="661bd46e-921f-4b2f-94f6-3f9bfcdede32"/>
    <SIPLabel_TPPI xmlns="661bd46e-921f-4b2f-94f6-3f9bfcdede32" xsi:nil="true"/>
    <TaxKeywordTaxHTField xmlns="661bd46e-921f-4b2f-94f6-3f9bfcdede32">
      <Terms xmlns="http://schemas.microsoft.com/office/infopath/2007/PartnerControls">
        <TermInfo xmlns="http://schemas.microsoft.com/office/infopath/2007/PartnerControls">
          <TermName xmlns="http://schemas.microsoft.com/office/infopath/2007/PartnerControls">Official</TermName>
          <TermId xmlns="http://schemas.microsoft.com/office/infopath/2007/PartnerControls">cf27d6ae-165f-4fd4-82df-b359670c06e5</TermId>
        </TermInfo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aa6d2b24-3068-464c-b8a1-9c0912f06071</TermId>
        </TermInfo>
        <TermInfo xmlns="http://schemas.microsoft.com/office/infopath/2007/PartnerControls">
          <TermName xmlns="http://schemas.microsoft.com/office/infopath/2007/PartnerControls">PowerPoint</TermName>
          <TermId xmlns="http://schemas.microsoft.com/office/infopath/2007/PartnerControls">fdd97a65-f75e-49d0-985b-95654da0a884</TermId>
        </TermInfo>
      </Terms>
    </TaxKeywordTaxHTField>
    <SIPLabel_OCI xmlns="661bd46e-921f-4b2f-94f6-3f9bfcdede32" xsi:nil="true"/>
    <Info xmlns="1042a8a7-e606-4d6a-9cd6-c2fbda9658e7">Blue background on title &amp; end slides</Info>
    <SIPLabel_ECICountry xmlns="661bd46e-921f-4b2f-94f6-3f9bfcdede32"/>
    <SIPLabel xmlns="661bd46e-921f-4b2f-94f6-3f9bfcdede32">
      <Value>Unrestricted</Value>
    </SIPLabe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9BFE13F2C6DC4E8A742168C5E5E2A3" ma:contentTypeVersion="12" ma:contentTypeDescription="Create a new document." ma:contentTypeScope="" ma:versionID="48900e67c0d0066448a8529c3e1c1e65">
  <xsd:schema xmlns:xsd="http://www.w3.org/2001/XMLSchema" xmlns:xs="http://www.w3.org/2001/XMLSchema" xmlns:p="http://schemas.microsoft.com/office/2006/metadata/properties" xmlns:ns2="661bd46e-921f-4b2f-94f6-3f9bfcdede32" xmlns:ns3="1042a8a7-e606-4d6a-9cd6-c2fbda9658e7" targetNamespace="http://schemas.microsoft.com/office/2006/metadata/properties" ma:root="true" ma:fieldsID="7935dc6e203849a374f4e7dc4c1c3403" ns2:_="" ns3:_="">
    <xsd:import namespace="661bd46e-921f-4b2f-94f6-3f9bfcdede32"/>
    <xsd:import namespace="1042a8a7-e606-4d6a-9cd6-c2fbda9658e7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Info" minOccurs="0"/>
                <xsd:element ref="ns2:SIPLabel" minOccurs="0"/>
                <xsd:element ref="ns2:SIPLabel_ECICountry" minOccurs="0"/>
                <xsd:element ref="ns2:SIPLabel_OCI" minOccurs="0"/>
                <xsd:element ref="ns2:SIPLabel_TPPI" minOccurs="0"/>
                <xsd:element ref="ns2:SIPLabel_Special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bd46e-921f-4b2f-94f6-3f9bfcdede32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Enterprise_x0020_Keywords" ma:displayName="Enterprise Keywords" ma:fieldId="{23f27201-bee3-471e-b2e7-b64fd8b7ca38}" ma:taxonomyMulti="true" ma:sspId="5f68076a-9896-4f70-850d-4130ed0339a6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description="" ma:hidden="true" ma:list="{5dfc3885-0e86-4dcb-a692-351b8f83f0b3}" ma:internalName="TaxCatchAll" ma:showField="CatchAllData" ma:web="661bd46e-921f-4b2f-94f6-3f9bfcdede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IPLabel" ma:index="12" nillable="true" ma:displayName="Sensitive Information Protection (SIP) Label" ma:internalName="SIPLabel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Unrestricted"/>
                    <xsd:enumeration value="Lockheed Martin Proprietary Information (LMPI)"/>
                    <xsd:enumeration value="Export Controlled Information (ECI)"/>
                    <xsd:enumeration value="Attorney-Client Privileged Information and/or Attorney Work Product"/>
                    <xsd:enumeration value="Protected Information"/>
                    <xsd:enumeration value="Personal Information"/>
                    <xsd:enumeration value="Third Party Proprietary Information"/>
                    <xsd:enumeration value="Organizational Conflict of Interest (OCI)"/>
                    <xsd:enumeration value="Specialty Label"/>
                  </xsd:restriction>
                </xsd:simpleType>
              </xsd:element>
            </xsd:sequence>
          </xsd:extension>
        </xsd:complexContent>
      </xsd:complexType>
    </xsd:element>
    <xsd:element name="SIPLabel_ECICountry" ma:index="13" nillable="true" ma:displayName="Export Control Country of Jurisdiction" ma:internalName="SIPLabel_ECICountr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United States (US)"/>
                    <xsd:enumeration value="Canada (CA)"/>
                    <xsd:enumeration value="United Kingdom (GB)"/>
                    <xsd:enumeration value="Australia (AU)"/>
                    <xsd:enumeration value="Albania (AL)"/>
                    <xsd:enumeration value="Argentina (AR)"/>
                    <xsd:enumeration value="Bahrain (BH)"/>
                    <xsd:enumeration value="Belgium (BE)"/>
                    <xsd:enumeration value="Brazil (BR)"/>
                    <xsd:enumeration value="China (CN)"/>
                    <xsd:enumeration value="Colombia (CO)"/>
                    <xsd:enumeration value="Croatia (HR)"/>
                    <xsd:enumeration value="Denmark (DK)"/>
                    <xsd:enumeration value="Egypt (EG)"/>
                    <xsd:enumeration value="Finland (FI)"/>
                    <xsd:enumeration value="France (FR)"/>
                    <xsd:enumeration value="Germany (DE)"/>
                    <xsd:enumeration value="Greece (GR)"/>
                    <xsd:enumeration value="Guam (GU)"/>
                    <xsd:enumeration value="Hong Kong (HK)"/>
                    <xsd:enumeration value="India (IN)"/>
                    <xsd:enumeration value="Israel (IL)"/>
                    <xsd:enumeration value="Italy (IT)"/>
                    <xsd:enumeration value="Japan (JP)"/>
                    <xsd:enumeration value="Korea, Republic of (KR)"/>
                    <xsd:enumeration value="Kuwait (KW)"/>
                    <xsd:enumeration value="Malaysia (MY)"/>
                    <xsd:enumeration value="Mauritius (MU)"/>
                    <xsd:enumeration value="Mexico (MX)"/>
                    <xsd:enumeration value="Netherlands (NL)"/>
                    <xsd:enumeration value="New Zealand (NZ)"/>
                    <xsd:enumeration value="Norway (NO)"/>
                    <xsd:enumeration value="Philippines (PH)"/>
                    <xsd:enumeration value="Poland (PL)"/>
                    <xsd:enumeration value="Portugal (PT)"/>
                    <xsd:enumeration value="Puerto Rico (PR)"/>
                    <xsd:enumeration value="Romania (RO)"/>
                    <xsd:enumeration value="Saudi Arabia (SA)"/>
                    <xsd:enumeration value="Singapore (SG)"/>
                    <xsd:enumeration value="South Africa (ZA)"/>
                    <xsd:enumeration value="Spain (ES)"/>
                    <xsd:enumeration value="Sweden (SE)"/>
                    <xsd:enumeration value="Switzerland (CH)"/>
                    <xsd:enumeration value="Taiwan, Province of China (TW)"/>
                    <xsd:enumeration value="Thailand (TH)"/>
                    <xsd:enumeration value="Turkey (TR)"/>
                    <xsd:enumeration value="United Arab Emirates (AE)"/>
                    <xsd:enumeration value="Venezuela (VE)"/>
                    <xsd:enumeration value="Viet Nam (VN)"/>
                  </xsd:restriction>
                </xsd:simpleType>
              </xsd:element>
            </xsd:sequence>
          </xsd:extension>
        </xsd:complexContent>
      </xsd:complexType>
    </xsd:element>
    <xsd:element name="SIPLabel_OCI" ma:index="14" nillable="true" ma:displayName="Organizational Conflict of Interest" ma:internalName="SIPLabel_OCI">
      <xsd:simpleType>
        <xsd:restriction base="dms:Text"/>
      </xsd:simpleType>
    </xsd:element>
    <xsd:element name="SIPLabel_TPPI" ma:index="15" nillable="true" ma:displayName="Third Party" ma:internalName="SIPLabel_TPPI">
      <xsd:simpleType>
        <xsd:restriction base="dms:Text"/>
      </xsd:simpleType>
    </xsd:element>
    <xsd:element name="SIPLabel_Specialty" ma:index="16" nillable="true" ma:displayName="Specialty Label" ma:internalName="SIPLabel_Specialt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For Official Use Only"/>
                    <xsd:enumeration value="NATO Restricted"/>
                    <xsd:enumeration value="UK OFFICIAL"/>
                    <xsd:enumeration value="UK OFFICIAL-SENSITIVE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42a8a7-e606-4d6a-9cd6-c2fbda9658e7" elementFormDefault="qualified">
    <xsd:import namespace="http://schemas.microsoft.com/office/2006/documentManagement/types"/>
    <xsd:import namespace="http://schemas.microsoft.com/office/infopath/2007/PartnerControls"/>
    <xsd:element name="Info" ma:index="11" nillable="true" ma:displayName="Info" ma:internalName="Info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99D200-8C76-4381-B149-0ABAA83066DA}">
  <ds:schemaRefs>
    <ds:schemaRef ds:uri="http://purl.org/dc/dcmitype/"/>
    <ds:schemaRef ds:uri="http://purl.org/dc/elements/1.1/"/>
    <ds:schemaRef ds:uri="1042a8a7-e606-4d6a-9cd6-c2fbda9658e7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661bd46e-921f-4b2f-94f6-3f9bfcdede32"/>
  </ds:schemaRefs>
</ds:datastoreItem>
</file>

<file path=customXml/itemProps2.xml><?xml version="1.0" encoding="utf-8"?>
<ds:datastoreItem xmlns:ds="http://schemas.openxmlformats.org/officeDocument/2006/customXml" ds:itemID="{45D910FE-BA35-46CD-9006-7B6EAFC627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6939EC-D0B0-4FCE-ACE8-B16456A0ED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1bd46e-921f-4b2f-94f6-3f9bfcdede32"/>
    <ds:schemaRef ds:uri="1042a8a7-e606-4d6a-9cd6-c2fbda9658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729</Words>
  <Application>Microsoft Office PowerPoint</Application>
  <PresentationFormat>Widescreen</PresentationFormat>
  <Paragraphs>136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Open Sans</vt:lpstr>
      <vt:lpstr>Office Theme</vt:lpstr>
      <vt:lpstr>Everglades AI Training Environment</vt:lpstr>
      <vt:lpstr>Overview</vt:lpstr>
      <vt:lpstr>Game overview</vt:lpstr>
      <vt:lpstr>The Player – intelligent agents</vt:lpstr>
      <vt:lpstr>Environment Interaction</vt:lpstr>
      <vt:lpstr>Messaging service</vt:lpstr>
      <vt:lpstr>Telemetry</vt:lpstr>
      <vt:lpstr>Playback client</vt:lpstr>
      <vt:lpstr>Analytics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Trammell, Eric T (US)</dc:creator>
  <cp:keywords>, , , , , , , , template; Official; PowerPoint</cp:keywords>
  <cp:lastModifiedBy>Simmons, Matthew (US)</cp:lastModifiedBy>
  <cp:revision>29</cp:revision>
  <dcterms:created xsi:type="dcterms:W3CDTF">2018-09-19T12:26:03Z</dcterms:created>
  <dcterms:modified xsi:type="dcterms:W3CDTF">2019-08-21T19:53:48Z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0x010100A29BFE13F2C6DC4E8A742168C5E5E2A3</vt:lpwstr>
  </property>
  <property fmtid="{D5CDD505-2E9C-101B-9397-08002B2CF9AE}" pid="3" name="Enterprise Keywords">
    <vt:lpwstr>34;#Official|cf27d6ae-165f-4fd4-82df-b359670c06e5;#33;#template|aa6d2b24-3068-464c-b8a1-9c0912f06071;#32;#PowerPoint|fdd97a65-f75e-49d0-985b-95654da0a884</vt:lpwstr>
  </property>
  <property fmtid="{D5CDD505-2E9C-101B-9397-08002B2CF9AE}" pid="4" name="LM SIP Document Sensitivity">
    <vt:lpwstr/>
  </property>
  <property fmtid="{D5CDD505-2E9C-101B-9397-08002B2CF9AE}" pid="5" name="Document Author">
    <vt:lpwstr>ACCT02\lindblot</vt:lpwstr>
  </property>
  <property fmtid="{D5CDD505-2E9C-101B-9397-08002B2CF9AE}" pid="6" name="Document Sensitivity">
    <vt:lpwstr>1</vt:lpwstr>
  </property>
  <property fmtid="{D5CDD505-2E9C-101B-9397-08002B2CF9AE}" pid="7" name="ThirdParty">
    <vt:lpwstr/>
  </property>
  <property fmtid="{D5CDD505-2E9C-101B-9397-08002B2CF9AE}" pid="8" name="OCI Restriction">
    <vt:bool>false</vt:bool>
  </property>
  <property fmtid="{D5CDD505-2E9C-101B-9397-08002B2CF9AE}" pid="9" name="OCI Additional Info">
    <vt:lpwstr/>
  </property>
  <property fmtid="{D5CDD505-2E9C-101B-9397-08002B2CF9AE}" pid="10" name="Allow Header Overwrite">
    <vt:bool>true</vt:bool>
  </property>
  <property fmtid="{D5CDD505-2E9C-101B-9397-08002B2CF9AE}" pid="11" name="Allow Footer Overwrite">
    <vt:bool>true</vt:bool>
  </property>
  <property fmtid="{D5CDD505-2E9C-101B-9397-08002B2CF9AE}" pid="12" name="Multiple Selected">
    <vt:lpwstr>-1</vt:lpwstr>
  </property>
  <property fmtid="{D5CDD505-2E9C-101B-9397-08002B2CF9AE}" pid="13" name="SIPLongWording">
    <vt:lpwstr/>
  </property>
  <property fmtid="{D5CDD505-2E9C-101B-9397-08002B2CF9AE}" pid="14" name="checkedProgramsCount">
    <vt:i4>0</vt:i4>
  </property>
  <property fmtid="{D5CDD505-2E9C-101B-9397-08002B2CF9AE}" pid="15" name="ExpCountry">
    <vt:lpwstr/>
  </property>
  <property fmtid="{D5CDD505-2E9C-101B-9397-08002B2CF9AE}" pid="16" name="TitusGUID">
    <vt:lpwstr>faaa8ad0-ab01-4ef4-8968-71ebbc78a9e6</vt:lpwstr>
  </property>
  <property fmtid="{D5CDD505-2E9C-101B-9397-08002B2CF9AE}" pid="17" name="Category">
    <vt:lpwstr>IU</vt:lpwstr>
  </property>
</Properties>
</file>