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4AA3-5856-F94A-BDA8-76E4C335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689-D5D1-0445-825D-DF976EDB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6A34-AB44-ED46-8BEC-7195E813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173B-D1D2-184E-83BD-E443C87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C20C-1607-974B-A429-60F49908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B0CA-EA49-564E-9A8D-281BFEA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7BD1-BE5C-3748-9FBF-05506987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EBC0-D2F4-624D-84DB-8CFAED60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436-76B7-F84F-A81F-949024B5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9CC-DDA6-D449-BD15-343B99C4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14A72-B626-9944-923E-9A0F56EF3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E215F-7EE2-8E4D-A1DC-EA9C5FD2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60C-615E-5947-AA05-F9854718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E80C-8403-064B-B314-AD39E523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9D21-7B09-3B4A-B7F8-3C4C449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A03D-28A6-9143-A132-308D2A71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85C6-A57A-BA48-8CFC-DB0D91C3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0F41-2CDF-9745-8E10-D2C21EF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E734-6874-5149-BB98-99F7B9D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7EB5-CB1B-7241-A1EB-30A75C3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5810-6428-CC4A-8A7C-BB3AA618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70A6-4065-B74E-A9D3-B81C282F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4D45-954B-0F46-BE30-A35BC1AD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A77E-21AA-CB46-BD52-C4446D39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5EFD-164B-2646-91E5-6C8C1835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D428-978D-DE4D-85F1-9F7320DC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6DA4-768C-374B-8561-7DE52E539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A610-3C61-7C42-9A89-439ECCCC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3FE3-6F05-AD47-8DD9-C71624D0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F798-B016-C449-AA20-6EA0F77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6401-14A1-6748-A557-0B7D9CCB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FF46-D4E3-9348-8140-2FBC966E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C6AB-9782-B942-B57F-0688F025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E1CBF-D961-4546-AFAA-759A3582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69D82-B447-594E-B1B6-80AA6BF7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92814-5814-D342-8BEE-A18C356E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BEE6C-FD6B-D74E-A473-28B78F7C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38BF5-C079-A749-AFC2-89BAF70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4E0E6-A304-254A-B2F2-E5283DE3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DEC0-CAAF-744B-A36E-E9E11687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118C-E14B-8E4C-80F7-58783366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6244-405C-814A-A494-4E98E867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4C711-5DC6-D24A-81BD-F46B7C50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DF70C-9726-9E47-9E17-022CD2A4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93228-09CF-A74B-993B-3900088B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265D-D28E-D84D-8023-E98ECA45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9AE8-7140-4A46-915F-3AA8B585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FE70-465E-304D-A4E0-F4325F71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18CC-1FAC-8F41-A8D1-439C1614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EF02-164F-0D45-9ACD-3EB1E5BD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ECD3-59F7-E240-82C3-27F820B2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F02D6-D89F-3247-849B-07FBBBB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648C-0470-A54B-83F4-5FCA78B0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DA043-EFC2-9D4C-9F27-0B2940C27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1094-6D7D-B343-A2E5-D21A2CB4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B9FA-A266-FB4F-B982-5F0BF3E5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3D0A-8BA7-3B4A-B30D-1953BAC6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7AFE-69BA-F24A-8185-5C81D5D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0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6314C-EFC3-8C40-961D-E3A9CF47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8A90-06A2-BE47-A14C-6A9ED7B9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3702-D378-5044-AE97-802AA550F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DFCE-20BC-EF49-A674-F8029CB7E30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27F8-5113-404D-8E03-DBBC1DB76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6E5E-B91F-AF43-8B68-E409C2132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7B5-A7CD-524D-A667-843B6C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4.mp4"/><Relationship Id="rId7" Type="http://schemas.openxmlformats.org/officeDocument/2006/relationships/image" Target="../media/image5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F2D3-A6F1-1B4B-9C14-666D8BFC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/>
              <a:t>Results from Training </a:t>
            </a:r>
            <a:r>
              <a:rPr lang="en-US" dirty="0"/>
              <a:t>Reinforcement Learning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E0B3-BE68-804C-9170-400F4910B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Cubic | Austin – John Lamb</a:t>
            </a:r>
          </a:p>
          <a:p>
            <a:r>
              <a:rPr lang="en-US" dirty="0"/>
              <a:t>Everglades Phase 2 – SOW B – Item 2.1.b.b</a:t>
            </a:r>
          </a:p>
        </p:txBody>
      </p:sp>
    </p:spTree>
    <p:extLst>
      <p:ext uri="{BB962C8B-B14F-4D97-AF65-F5344CB8AC3E}">
        <p14:creationId xmlns:p14="http://schemas.microsoft.com/office/powerpoint/2010/main" val="38212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FDCC-2F1D-0447-BFAF-ECFC7640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9669-EFA3-1848-A6F5-6998AF72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functions</a:t>
            </a:r>
          </a:p>
          <a:p>
            <a:r>
              <a:rPr lang="en-US" dirty="0"/>
              <a:t>Policy Gradient performance</a:t>
            </a:r>
          </a:p>
          <a:p>
            <a:r>
              <a:rPr lang="en-US" dirty="0"/>
              <a:t>Proximal Policy Optimization performance</a:t>
            </a:r>
          </a:p>
          <a:p>
            <a:r>
              <a:rPr lang="en-US" dirty="0"/>
              <a:t>High-level training observations</a:t>
            </a:r>
          </a:p>
          <a:p>
            <a:r>
              <a:rPr lang="en-US" dirty="0"/>
              <a:t>Suggestions for improving game play for more 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35513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E5E0-AC80-CB43-A132-C951A3DD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1D9E-FCC9-4245-9007-0EF8E189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options for rewarding an agent:</a:t>
            </a:r>
          </a:p>
          <a:p>
            <a:pPr lvl="1"/>
            <a:r>
              <a:rPr lang="en-US" dirty="0"/>
              <a:t>Using the in game score </a:t>
            </a:r>
          </a:p>
          <a:p>
            <a:pPr lvl="1"/>
            <a:r>
              <a:rPr lang="en-US" dirty="0"/>
              <a:t>Using a simple 1, 0, -1 for wins, ties, and loses respectively</a:t>
            </a:r>
          </a:p>
          <a:p>
            <a:r>
              <a:rPr lang="en-US" dirty="0"/>
              <a:t>Calculating game score:</a:t>
            </a:r>
          </a:p>
          <a:p>
            <a:pPr lvl="1"/>
            <a:r>
              <a:rPr lang="en-US" dirty="0"/>
              <a:t>1 point per unit</a:t>
            </a:r>
          </a:p>
          <a:p>
            <a:pPr lvl="1"/>
            <a:r>
              <a:rPr lang="en-US" dirty="0"/>
              <a:t>100 points per captured node (bases are worth 500 points each)</a:t>
            </a:r>
          </a:p>
          <a:p>
            <a:pPr lvl="1"/>
            <a:r>
              <a:rPr lang="en-US" dirty="0"/>
              <a:t>1000 points for capturing the opponent’s base</a:t>
            </a:r>
          </a:p>
          <a:p>
            <a:r>
              <a:rPr lang="en-US" dirty="0"/>
              <a:t>Implemented naively, the game score proved to be a bad tool for learning</a:t>
            </a:r>
          </a:p>
          <a:p>
            <a:r>
              <a:rPr lang="en-US" dirty="0"/>
              <a:t>Using the simple 1, 0, -1 reward function proved to be better for learning</a:t>
            </a:r>
          </a:p>
        </p:txBody>
      </p:sp>
    </p:spTree>
    <p:extLst>
      <p:ext uri="{BB962C8B-B14F-4D97-AF65-F5344CB8AC3E}">
        <p14:creationId xmlns:p14="http://schemas.microsoft.com/office/powerpoint/2010/main" val="9498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7E9-750C-3C43-801C-FDE78226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Approaches – Policy Gradient	</a:t>
            </a:r>
          </a:p>
        </p:txBody>
      </p:sp>
      <p:pic>
        <p:nvPicPr>
          <p:cNvPr id="4" name="Online Media 3" descr="openaigym.video.0.35.video000512">
            <a:hlinkClick r:id="" action="ppaction://media"/>
            <a:extLst>
              <a:ext uri="{FF2B5EF4-FFF2-40B4-BE49-F238E27FC236}">
                <a16:creationId xmlns:a16="http://schemas.microsoft.com/office/drawing/2014/main" id="{8C1B812F-4EE3-AE4E-8898-036612149E9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83282" y="4130565"/>
            <a:ext cx="3970518" cy="2514600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38F54E4-A557-4A47-B394-76DDAB0D9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41" y="3731172"/>
            <a:ext cx="5827986" cy="2913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19EFD-A21B-DD41-A08A-022EFDDDB616}"/>
              </a:ext>
            </a:extLst>
          </p:cNvPr>
          <p:cNvSpPr txBox="1"/>
          <p:nvPr/>
        </p:nvSpPr>
        <p:spPr>
          <a:xfrm>
            <a:off x="1944414" y="1807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6BD28-5C70-CE46-91E8-D9168B61DF6A}"/>
              </a:ext>
            </a:extLst>
          </p:cNvPr>
          <p:cNvSpPr txBox="1"/>
          <p:nvPr/>
        </p:nvSpPr>
        <p:spPr>
          <a:xfrm>
            <a:off x="651641" y="1690688"/>
            <a:ext cx="5946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Gradient (PG) is a standard baseline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 was used to train an agent over 1,000 games against an opponent who took random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PG’s peak performance occurred after playing ~525 games with a win rate of 62%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Online Media 16" descr="openaigym.video.0.35.video000064">
            <a:hlinkClick r:id="" action="ppaction://media"/>
            <a:extLst>
              <a:ext uri="{FF2B5EF4-FFF2-40B4-BE49-F238E27FC236}">
                <a16:creationId xmlns:a16="http://schemas.microsoft.com/office/drawing/2014/main" id="{5A148F32-A844-A84F-88F5-9D34343A46A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83282" y="1376258"/>
            <a:ext cx="3970422" cy="251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B5C40E-C49F-0943-8E7B-58793B8B634B}"/>
              </a:ext>
            </a:extLst>
          </p:cNvPr>
          <p:cNvSpPr txBox="1"/>
          <p:nvPr/>
        </p:nvSpPr>
        <p:spPr>
          <a:xfrm>
            <a:off x="7656436" y="6555896"/>
            <a:ext cx="3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game play after 525 games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A4EA9-69A3-ED43-8FDD-886B5945BE12}"/>
              </a:ext>
            </a:extLst>
          </p:cNvPr>
          <p:cNvSpPr txBox="1"/>
          <p:nvPr/>
        </p:nvSpPr>
        <p:spPr>
          <a:xfrm>
            <a:off x="8719117" y="3816962"/>
            <a:ext cx="3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initial game play</a:t>
            </a:r>
          </a:p>
        </p:txBody>
      </p:sp>
    </p:spTree>
    <p:extLst>
      <p:ext uri="{BB962C8B-B14F-4D97-AF65-F5344CB8AC3E}">
        <p14:creationId xmlns:p14="http://schemas.microsoft.com/office/powerpoint/2010/main" val="31622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7E9-750C-3C43-801C-FDE78226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Approaches – PPO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19EFD-A21B-DD41-A08A-022EFDDDB616}"/>
              </a:ext>
            </a:extLst>
          </p:cNvPr>
          <p:cNvSpPr txBox="1"/>
          <p:nvPr/>
        </p:nvSpPr>
        <p:spPr>
          <a:xfrm>
            <a:off x="1944414" y="1807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6BD28-5C70-CE46-91E8-D9168B61DF6A}"/>
              </a:ext>
            </a:extLst>
          </p:cNvPr>
          <p:cNvSpPr txBox="1"/>
          <p:nvPr/>
        </p:nvSpPr>
        <p:spPr>
          <a:xfrm>
            <a:off x="651641" y="1690688"/>
            <a:ext cx="5946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Proximal Policy Optimization (PPO) is Open AI’s baseline algorithm for most RL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PPO was used to train an agent over 1,000 games against a random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PPO’s peak performance occurred at ~300 games played with a win rate of 60%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5C40E-C49F-0943-8E7B-58793B8B634B}"/>
              </a:ext>
            </a:extLst>
          </p:cNvPr>
          <p:cNvSpPr txBox="1"/>
          <p:nvPr/>
        </p:nvSpPr>
        <p:spPr>
          <a:xfrm>
            <a:off x="7656436" y="6555896"/>
            <a:ext cx="3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game play after 525 games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A4EA9-69A3-ED43-8FDD-886B5945BE12}"/>
              </a:ext>
            </a:extLst>
          </p:cNvPr>
          <p:cNvSpPr txBox="1"/>
          <p:nvPr/>
        </p:nvSpPr>
        <p:spPr>
          <a:xfrm>
            <a:off x="8719117" y="3816962"/>
            <a:ext cx="3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initial game play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49E27-A381-1644-8D9B-9F7687EB6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41" y="3653710"/>
            <a:ext cx="5811758" cy="2905879"/>
          </a:xfrm>
          <a:prstGeom prst="rect">
            <a:avLst/>
          </a:prstGeom>
        </p:spPr>
      </p:pic>
      <p:pic>
        <p:nvPicPr>
          <p:cNvPr id="6" name="Online Media 5" descr="openaigym.video.0.65.video000008">
            <a:hlinkClick r:id="" action="ppaction://media"/>
            <a:extLst>
              <a:ext uri="{FF2B5EF4-FFF2-40B4-BE49-F238E27FC236}">
                <a16:creationId xmlns:a16="http://schemas.microsoft.com/office/drawing/2014/main" id="{C9B29FAF-A9CA-9B4F-A3F2-531C3A07D8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83379" y="1302362"/>
            <a:ext cx="3970421" cy="2514600"/>
          </a:xfrm>
          <a:prstGeom prst="rect">
            <a:avLst/>
          </a:prstGeom>
        </p:spPr>
      </p:pic>
      <p:pic>
        <p:nvPicPr>
          <p:cNvPr id="9" name="Online Media 8" descr="openaigym.video.0.65.video000343">
            <a:hlinkClick r:id="" action="ppaction://media"/>
            <a:extLst>
              <a:ext uri="{FF2B5EF4-FFF2-40B4-BE49-F238E27FC236}">
                <a16:creationId xmlns:a16="http://schemas.microsoft.com/office/drawing/2014/main" id="{F713AD9D-5B13-3141-A4E3-DEA0E5EFB4C1}"/>
              </a:ext>
            </a:extLst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83283" y="4125561"/>
            <a:ext cx="3970517" cy="2514600"/>
          </a:xfrm>
        </p:spPr>
      </p:pic>
    </p:spTree>
    <p:extLst>
      <p:ext uri="{BB962C8B-B14F-4D97-AF65-F5344CB8AC3E}">
        <p14:creationId xmlns:p14="http://schemas.microsoft.com/office/powerpoint/2010/main" val="23164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113-C763-394A-A28B-F73EF9BA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F5D8-7E69-C64E-BC65-9B710B25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opponent’s strategy greatly influences the trained agent’s strategy and success</a:t>
            </a:r>
          </a:p>
          <a:p>
            <a:r>
              <a:rPr lang="en-US" dirty="0"/>
              <a:t>Low barrier to entry: Play against an opponent that takes random actions</a:t>
            </a:r>
          </a:p>
          <a:p>
            <a:r>
              <a:rPr lang="en-US" dirty="0"/>
              <a:t>More difficult: Play against a mix of opponents that have varying strategies (aggressive, defensive, etc.)</a:t>
            </a:r>
          </a:p>
          <a:p>
            <a:r>
              <a:rPr lang="en-US" dirty="0"/>
              <a:t>Not tried: Self-play, have the agent play against itself</a:t>
            </a:r>
          </a:p>
          <a:p>
            <a:pPr lvl="1"/>
            <a:r>
              <a:rPr lang="en-US" dirty="0"/>
              <a:t>As delivered, the docker-compose setup makes this difficult to implement</a:t>
            </a:r>
          </a:p>
          <a:p>
            <a:pPr lvl="1"/>
            <a:r>
              <a:rPr lang="en-US" dirty="0"/>
              <a:t>If prioritized, this barrier can be removed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3162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6B7E-ACD8-F64A-90D7-4FDA0D60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to Improve Agent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E18F-E6C2-0E40-BF6C-A7F7AF16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current game rules do not make high win rates easy to achieve</a:t>
            </a:r>
          </a:p>
          <a:p>
            <a:r>
              <a:rPr lang="en-US" dirty="0"/>
              <a:t>Exposing the agent to a diverse set of strategies should improve performance</a:t>
            </a:r>
          </a:p>
          <a:p>
            <a:r>
              <a:rPr lang="en-US" dirty="0"/>
              <a:t>Tuning the </a:t>
            </a:r>
            <a:r>
              <a:rPr lang="en-US" dirty="0" err="1"/>
              <a:t>hyperparamters</a:t>
            </a:r>
            <a:r>
              <a:rPr lang="en-US" dirty="0"/>
              <a:t> should squeeze more performance out of the agents</a:t>
            </a:r>
          </a:p>
          <a:p>
            <a:r>
              <a:rPr lang="en-US" dirty="0"/>
              <a:t>The game makes it too challenging to identify the opponent’s strategy</a:t>
            </a:r>
          </a:p>
          <a:p>
            <a:pPr lvl="1"/>
            <a:r>
              <a:rPr lang="en-US" dirty="0"/>
              <a:t>Reduce fog of war</a:t>
            </a:r>
          </a:p>
          <a:p>
            <a:r>
              <a:rPr lang="en-US" dirty="0"/>
              <a:t>The agent can’t react fast enough </a:t>
            </a:r>
          </a:p>
          <a:p>
            <a:pPr lvl="1"/>
            <a:r>
              <a:rPr lang="en-US" dirty="0"/>
              <a:t>Reduce travel time between nodes</a:t>
            </a:r>
          </a:p>
          <a:p>
            <a:r>
              <a:rPr lang="en-US" dirty="0"/>
              <a:t>Larger maps, varying group sizes, varying unit counts, tweaking node defense bonuses could all lead to a richer environment for RL agents</a:t>
            </a:r>
          </a:p>
        </p:txBody>
      </p:sp>
    </p:spTree>
    <p:extLst>
      <p:ext uri="{BB962C8B-B14F-4D97-AF65-F5344CB8AC3E}">
        <p14:creationId xmlns:p14="http://schemas.microsoft.com/office/powerpoint/2010/main" val="12495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47</Paragraphs>
  <Slides>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 of Results from Training Reinforcement Learning Agents</vt:lpstr>
      <vt:lpstr>Contents</vt:lpstr>
      <vt:lpstr>Reward Functions </vt:lpstr>
      <vt:lpstr>Algorithmic Approaches – Policy Gradient </vt:lpstr>
      <vt:lpstr>Algorithmic Approaches – PPO</vt:lpstr>
      <vt:lpstr>Observations from Training</vt:lpstr>
      <vt:lpstr>Options to Improve Agent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Lamb, John (US)</dc:creator>
  <cp:lastModifiedBy>Simmons, Matthew (US)</cp:lastModifiedBy>
  <cp:revision>14</cp:revision>
  <dcterms:created xsi:type="dcterms:W3CDTF">2019-07-29T14:59:50Z</dcterms:created>
  <dcterms:modified xsi:type="dcterms:W3CDTF">2019-08-22T14:05:47Z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29a7f75d-84cc-44b6-8114-bcea5c31e635</vt:lpwstr>
  </property>
  <property fmtid="{D5CDD505-2E9C-101B-9397-08002B2CF9AE}" pid="3" name="Category">
    <vt:lpwstr>IU</vt:lpwstr>
  </property>
</Properties>
</file>