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3"/>
  </p:notesMasterIdLst>
  <p:handoutMasterIdLst>
    <p:handoutMasterId r:id="rId34"/>
  </p:handoutMasterIdLst>
  <p:sldIdLst>
    <p:sldId id="286" r:id="rId2"/>
    <p:sldId id="560" r:id="rId3"/>
    <p:sldId id="528" r:id="rId4"/>
    <p:sldId id="618" r:id="rId5"/>
    <p:sldId id="561" r:id="rId6"/>
    <p:sldId id="563" r:id="rId7"/>
    <p:sldId id="565" r:id="rId8"/>
    <p:sldId id="619" r:id="rId9"/>
    <p:sldId id="571" r:id="rId10"/>
    <p:sldId id="574" r:id="rId11"/>
    <p:sldId id="572" r:id="rId12"/>
    <p:sldId id="573" r:id="rId13"/>
    <p:sldId id="620" r:id="rId14"/>
    <p:sldId id="621" r:id="rId15"/>
    <p:sldId id="622" r:id="rId16"/>
    <p:sldId id="623" r:id="rId17"/>
    <p:sldId id="579" r:id="rId18"/>
    <p:sldId id="590" r:id="rId19"/>
    <p:sldId id="591" r:id="rId20"/>
    <p:sldId id="592" r:id="rId21"/>
    <p:sldId id="593" r:id="rId22"/>
    <p:sldId id="594" r:id="rId23"/>
    <p:sldId id="599" r:id="rId24"/>
    <p:sldId id="603" r:id="rId25"/>
    <p:sldId id="607" r:id="rId26"/>
    <p:sldId id="608" r:id="rId27"/>
    <p:sldId id="609" r:id="rId28"/>
    <p:sldId id="610" r:id="rId29"/>
    <p:sldId id="611" r:id="rId30"/>
    <p:sldId id="624" r:id="rId31"/>
    <p:sldId id="62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21E"/>
    <a:srgbClr val="FF395B"/>
    <a:srgbClr val="FF3A0C"/>
    <a:srgbClr val="8C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86762" autoAdjust="0"/>
  </p:normalViewPr>
  <p:slideViewPr>
    <p:cSldViewPr snapToObjects="1">
      <p:cViewPr>
        <p:scale>
          <a:sx n="63" d="100"/>
          <a:sy n="63" d="100"/>
        </p:scale>
        <p:origin x="-2320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1402-4D31-0A45-A88F-8AA5EF5AFD43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39052-4492-A441-82D2-9E555E86A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4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7D7C-FD6A-EA4E-AC46-B4F98488FC2C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032BD-2EBB-454E-BC8D-08C6457A2B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06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http://what-the-</a:t>
            </a:r>
            <a:r>
              <a:rPr lang="en-US" dirty="0" err="1" smtClean="0"/>
              <a:t>fail.com</a:t>
            </a:r>
            <a:r>
              <a:rPr lang="en-US" dirty="0" smtClean="0"/>
              <a:t>/computer-user-fail/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032BD-2EBB-454E-BC8D-08C6457A2B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2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7652A-0243-D841-9276-9CA85270AD25}" type="slidenum">
              <a:rPr lang="en-US"/>
              <a:pPr/>
              <a:t>19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FB5A5-E042-A04A-9E71-BEAD1F51F8FC}" type="slidenum">
              <a:rPr lang="en-US"/>
              <a:pPr/>
              <a:t>21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EE1D1-2196-CD49-B745-9015ABBBE322}" type="slidenum">
              <a:rPr lang="en-US"/>
              <a:pPr/>
              <a:t>22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don’t love this example b/c they used some tools to make the prototype look more fancy.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72936-B575-6042-9D56-F7184E3430BD}" type="slidenum">
              <a:rPr lang="en-US"/>
              <a:pPr/>
              <a:t>23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ended is part</a:t>
            </a:r>
            <a:r>
              <a:rPr lang="en-US" baseline="0" dirty="0" smtClean="0"/>
              <a:t> of the class, graduate class. So if you want feedback don’t hesitate to ask me or 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4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A3CE8-62FE-E84B-89A1-B4E0AF46C7AC}" type="slidenum">
              <a:rPr lang="en-US"/>
              <a:pPr/>
              <a:t>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507913-5E46-A140-B59A-722FF2502E3C}" type="slidenum">
              <a:rPr lang="en-US"/>
              <a:pPr/>
              <a:t>7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3789D-6389-664C-A896-BE952145FCFE}" type="slidenum">
              <a:rPr lang="en-US"/>
              <a:pPr/>
              <a:t>9</a:t>
            </a:fld>
            <a:endParaRPr lang="en-US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0EA3E-2CFC-4A41-8198-8D9E9440772A}" type="slidenum">
              <a:rPr lang="en-US"/>
              <a:pPr/>
              <a:t>10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Difference between storyboard - site map: site map on stickynotes which can be rearranged to explore the link structure of this webpage.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2B50D-3CA6-9940-8F75-DC927EB9E48C}" type="slidenum">
              <a:rPr lang="en-US"/>
              <a:pPr/>
              <a:t>11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054BC-A92D-D240-9E45-058B981A32C6}" type="slidenum">
              <a:rPr lang="en-US"/>
              <a:pPr/>
              <a:t>12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137E6-8009-D240-8B69-4B5AAA1D6259}" type="slidenum">
              <a:rPr lang="en-US"/>
              <a:pPr/>
              <a:t>18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371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0A18B565-2176-4C43-997E-2AA8386C3859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371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fld id="{0A18B565-2176-4C43-997E-2AA8386C3859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61FA-E1F6-2243-A18A-7922F0811E38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BC7-FE84-8B40-B3AD-419A71EB6823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7393-C41A-C14B-AFB0-FC466BB71FA3}" type="datetime1">
              <a:rPr lang="en-US" smtClean="0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B274-75B8-694A-BF53-FD57153917E4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F9B7B274-75B8-694A-BF53-FD57153917E4}" type="datetime1">
              <a:rPr lang="en-US" smtClean="0"/>
              <a:pPr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30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ITeUEjrY3Q&amp;feature=related" TargetMode="External"/><Relationship Id="rId4" Type="http://schemas.openxmlformats.org/officeDocument/2006/relationships/hyperlink" Target="http://www.youtube.com/watch?v=Bq1rkVTZLtU&amp;feature=related" TargetMode="External"/><Relationship Id="rId5" Type="http://schemas.openxmlformats.org/officeDocument/2006/relationships/hyperlink" Target="http://www.youtube.com/watch?v=L7oPR2aTGlM&amp;feature=related" TargetMode="External"/><Relationship Id="rId6" Type="http://schemas.openxmlformats.org/officeDocument/2006/relationships/hyperlink" Target="http://www.youtube.com/watch?v=5Ch3VsautWQ" TargetMode="External"/><Relationship Id="rId7" Type="http://schemas.openxmlformats.org/officeDocument/2006/relationships/hyperlink" Target="http://www.youtube.com/watch?v=L3yl9vaJuFE&amp;feature=relate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ykJ60H4Qkvg&amp;feature=relat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" y="5791200"/>
            <a:ext cx="9168449" cy="1066800"/>
          </a:xfrm>
          <a:solidFill>
            <a:schemeClr val="bg1">
              <a:alpha val="80000"/>
            </a:schemeClr>
          </a:solidFill>
        </p:spPr>
        <p:txBody>
          <a:bodyPr lIns="182880" tIns="91440" bIns="91440" anchor="t">
            <a:noAutofit/>
          </a:bodyPr>
          <a:lstStyle/>
          <a:p>
            <a:pPr marL="0" indent="0"/>
            <a:r>
              <a:rPr lang="en-US" sz="3600" b="1" dirty="0" smtClean="0">
                <a:solidFill>
                  <a:schemeClr val="tx1"/>
                </a:solidFill>
              </a:rPr>
              <a:t>Paper Prototyping</a:t>
            </a:r>
            <a:br>
              <a:rPr lang="en-US" sz="3600" b="1" dirty="0" smtClean="0">
                <a:solidFill>
                  <a:schemeClr val="tx1"/>
                </a:solidFill>
              </a:rPr>
            </a:br>
            <a:r>
              <a:rPr lang="en-US" sz="2000" b="0" dirty="0" smtClean="0">
                <a:solidFill>
                  <a:srgbClr val="FFFFFF"/>
                </a:solidFill>
              </a:rPr>
              <a:t>CSCI 5839– </a:t>
            </a:r>
            <a:r>
              <a:rPr lang="en-US" sz="2000" b="0" dirty="0">
                <a:solidFill>
                  <a:srgbClr val="FFFFFF"/>
                </a:solidFill>
              </a:rPr>
              <a:t>Fall </a:t>
            </a:r>
            <a:r>
              <a:rPr lang="en-US" sz="2000" b="0" dirty="0" smtClean="0">
                <a:solidFill>
                  <a:srgbClr val="FFFFFF"/>
                </a:solidFill>
              </a:rPr>
              <a:t>2014                                                                                           </a:t>
            </a:r>
            <a:endParaRPr lang="en-US" sz="2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7763" b="-1"/>
          <a:stretch/>
        </p:blipFill>
        <p:spPr>
          <a:xfrm>
            <a:off x="-1" y="0"/>
            <a:ext cx="9144001" cy="5751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291" tIns="32146" rIns="64291" bIns="32146"/>
          <a:lstStyle/>
          <a:p>
            <a:r>
              <a:rPr lang="en-US"/>
              <a:t>Fidelity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 lIns="64291" tIns="32146" rIns="64291" bIns="32146"/>
          <a:lstStyle/>
          <a:p>
            <a:r>
              <a:rPr lang="en-US" dirty="0"/>
              <a:t>Designers create </a:t>
            </a:r>
            <a:r>
              <a:rPr lang="en-US" dirty="0" smtClean="0"/>
              <a:t>prototypes at </a:t>
            </a:r>
            <a:r>
              <a:rPr lang="en-US" i="1" dirty="0"/>
              <a:t>multiple levels of detail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b="1" i="1" dirty="0"/>
              <a:t> Fidelity</a:t>
            </a:r>
          </a:p>
          <a:p>
            <a:r>
              <a:rPr lang="en-US" dirty="0"/>
              <a:t>Example: Web sites are iteratively refined at all levels of detail</a:t>
            </a:r>
          </a:p>
        </p:txBody>
      </p:sp>
      <p:pic>
        <p:nvPicPr>
          <p:cNvPr id="645124" name="Picture 4" descr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5834" y="4363025"/>
            <a:ext cx="1332756" cy="12657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45125" name="Picture 5" descr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851" y="4323957"/>
            <a:ext cx="1284758" cy="1616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45126" name="Picture 6" descr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39880" y="4332887"/>
            <a:ext cx="1607344" cy="1081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45127" name="Picture 7" descr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3443" y="4363024"/>
            <a:ext cx="1226715" cy="1362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539131" y="3880821"/>
            <a:ext cx="1498301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  <a:ea typeface="ＭＳ Ｐゴシック" charset="-128"/>
                <a:cs typeface="ＭＳ Ｐゴシック" charset="-128"/>
              </a:rPr>
              <a:t>Site Maps</a:t>
            </a:r>
          </a:p>
        </p:txBody>
      </p:sp>
      <p:sp>
        <p:nvSpPr>
          <p:cNvPr id="645129" name="Rectangle 9"/>
          <p:cNvSpPr>
            <a:spLocks noChangeArrowheads="1"/>
          </p:cNvSpPr>
          <p:nvPr/>
        </p:nvSpPr>
        <p:spPr bwMode="auto">
          <a:xfrm>
            <a:off x="2522637" y="3899797"/>
            <a:ext cx="1789246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  <a:ea typeface="ＭＳ Ｐゴシック" charset="-128"/>
                <a:cs typeface="ＭＳ Ｐゴシック" charset="-128"/>
              </a:rPr>
              <a:t>Storyboards</a:t>
            </a:r>
          </a:p>
        </p:txBody>
      </p:sp>
      <p:sp>
        <p:nvSpPr>
          <p:cNvPr id="645130" name="Rectangle 10"/>
          <p:cNvSpPr>
            <a:spLocks noChangeArrowheads="1"/>
          </p:cNvSpPr>
          <p:nvPr/>
        </p:nvSpPr>
        <p:spPr bwMode="auto">
          <a:xfrm>
            <a:off x="4530701" y="3880821"/>
            <a:ext cx="1720568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  <a:ea typeface="ＭＳ Ｐゴシック" charset="-128"/>
                <a:cs typeface="ＭＳ Ｐゴシック" charset="-128"/>
              </a:rPr>
              <a:t>Schematics</a:t>
            </a:r>
          </a:p>
        </p:txBody>
      </p:sp>
      <p:sp>
        <p:nvSpPr>
          <p:cNvPr id="645131" name="Rectangle 11"/>
          <p:cNvSpPr>
            <a:spLocks noChangeArrowheads="1"/>
          </p:cNvSpPr>
          <p:nvPr/>
        </p:nvSpPr>
        <p:spPr bwMode="auto">
          <a:xfrm>
            <a:off x="6643688" y="3876356"/>
            <a:ext cx="1463887" cy="43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  <a:ea typeface="ＭＳ Ｐゴシック" charset="-128"/>
                <a:cs typeface="ＭＳ Ｐゴシック" charset="-128"/>
              </a:rPr>
              <a:t>Mock-ups</a:t>
            </a:r>
          </a:p>
        </p:txBody>
      </p:sp>
      <p:sp>
        <p:nvSpPr>
          <p:cNvPr id="645132" name="Rectangle 12"/>
          <p:cNvSpPr>
            <a:spLocks/>
          </p:cNvSpPr>
          <p:nvPr/>
        </p:nvSpPr>
        <p:spPr bwMode="auto">
          <a:xfrm>
            <a:off x="765721" y="5946056"/>
            <a:ext cx="565854" cy="3419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/>
              <a:t>Low</a:t>
            </a:r>
          </a:p>
        </p:txBody>
      </p:sp>
      <p:sp>
        <p:nvSpPr>
          <p:cNvPr id="645133" name="Rectangle 13"/>
          <p:cNvSpPr>
            <a:spLocks/>
          </p:cNvSpPr>
          <p:nvPr/>
        </p:nvSpPr>
        <p:spPr bwMode="auto">
          <a:xfrm>
            <a:off x="7661672" y="5893594"/>
            <a:ext cx="637489" cy="3419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/>
              <a:t>High</a:t>
            </a:r>
          </a:p>
        </p:txBody>
      </p:sp>
      <p:sp>
        <p:nvSpPr>
          <p:cNvPr id="645134" name="Line 14"/>
          <p:cNvSpPr>
            <a:spLocks noChangeShapeType="1"/>
          </p:cNvSpPr>
          <p:nvPr/>
        </p:nvSpPr>
        <p:spPr bwMode="auto">
          <a:xfrm>
            <a:off x="1500188" y="6215063"/>
            <a:ext cx="6054328" cy="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64291" tIns="32146" rIns="64291" bIns="32146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35" name="Line 15"/>
          <p:cNvSpPr>
            <a:spLocks noChangeShapeType="1"/>
          </p:cNvSpPr>
          <p:nvPr/>
        </p:nvSpPr>
        <p:spPr bwMode="auto">
          <a:xfrm>
            <a:off x="1285875" y="6054328"/>
            <a:ext cx="0" cy="0"/>
          </a:xfrm>
          <a:prstGeom prst="line">
            <a:avLst/>
          </a:prstGeom>
          <a:noFill/>
          <a:ln w="25400">
            <a:noFill/>
            <a:round/>
            <a:headEnd/>
            <a:tailEnd type="triangle" w="med" len="med"/>
          </a:ln>
          <a:effectLst/>
        </p:spPr>
        <p:txBody>
          <a:bodyPr wrap="none" lIns="64291" tIns="32146" rIns="64291" bIns="32146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39" name="Rectangle 19"/>
          <p:cNvSpPr>
            <a:spLocks/>
          </p:cNvSpPr>
          <p:nvPr/>
        </p:nvSpPr>
        <p:spPr bwMode="auto">
          <a:xfrm>
            <a:off x="4183080" y="6399166"/>
            <a:ext cx="912103" cy="3419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dirty="0"/>
              <a:t>Fidelity</a:t>
            </a:r>
          </a:p>
        </p:txBody>
      </p:sp>
    </p:spTree>
    <p:extLst>
      <p:ext uri="{BB962C8B-B14F-4D97-AF65-F5344CB8AC3E}">
        <p14:creationId xmlns:p14="http://schemas.microsoft.com/office/powerpoint/2010/main" val="374473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291" tIns="32146" rIns="64291" bIns="32146"/>
          <a:lstStyle/>
          <a:p>
            <a:r>
              <a:rPr lang="en-US"/>
              <a:t>Horizontal vs. Vertical</a:t>
            </a:r>
          </a:p>
        </p:txBody>
      </p:sp>
      <p:pic>
        <p:nvPicPr>
          <p:cNvPr id="720903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515" y="2196703"/>
            <a:ext cx="3384352" cy="2214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720904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4140" y="2089547"/>
            <a:ext cx="3384352" cy="2214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720905" name="Rectangle 9"/>
          <p:cNvSpPr>
            <a:spLocks/>
          </p:cNvSpPr>
          <p:nvPr/>
        </p:nvSpPr>
        <p:spPr bwMode="auto">
          <a:xfrm>
            <a:off x="1016869" y="4922491"/>
            <a:ext cx="1784663" cy="6189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/>
              <a:t>Horizontal</a:t>
            </a:r>
          </a:p>
          <a:p>
            <a:r>
              <a:rPr lang="en-US"/>
              <a:t>“thin” prototype</a:t>
            </a:r>
          </a:p>
        </p:txBody>
      </p:sp>
      <p:sp>
        <p:nvSpPr>
          <p:cNvPr id="720906" name="Rectangle 10"/>
          <p:cNvSpPr>
            <a:spLocks/>
          </p:cNvSpPr>
          <p:nvPr/>
        </p:nvSpPr>
        <p:spPr bwMode="auto">
          <a:xfrm>
            <a:off x="5069831" y="4929188"/>
            <a:ext cx="1876748" cy="6189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/>
              <a:t>Vertical</a:t>
            </a:r>
          </a:p>
          <a:p>
            <a:r>
              <a:rPr lang="en-US"/>
              <a:t>“thick” prototype</a:t>
            </a:r>
          </a:p>
        </p:txBody>
      </p:sp>
    </p:spTree>
    <p:extLst>
      <p:ext uri="{BB962C8B-B14F-4D97-AF65-F5344CB8AC3E}">
        <p14:creationId xmlns:p14="http://schemas.microsoft.com/office/powerpoint/2010/main" val="13781639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291" tIns="32146" rIns="64291" bIns="32146"/>
          <a:lstStyle/>
          <a:p>
            <a:r>
              <a:rPr lang="en-US"/>
              <a:t>Horizontal vs. Vertical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/>
        <p:txBody>
          <a:bodyPr lIns="64291" tIns="32146" rIns="64291" bIns="32146"/>
          <a:lstStyle/>
          <a:p>
            <a:pPr>
              <a:lnSpc>
                <a:spcPct val="80000"/>
              </a:lnSpc>
            </a:pPr>
            <a:r>
              <a:rPr lang="en-US" sz="2400" dirty="0"/>
              <a:t>Horizontal Designs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First level of user interface is fully present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No, or limited, functionality (but looks complete)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Fast implementation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Full extent of interface can be tested, but not in a real-use context</a:t>
            </a:r>
          </a:p>
          <a:p>
            <a:pPr lvl="1"/>
            <a:r>
              <a:rPr lang="en-US" sz="2100" dirty="0"/>
              <a:t>Often does not capture the interaction “feel”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Vertical </a:t>
            </a:r>
            <a:r>
              <a:rPr lang="en-US" sz="2400" dirty="0"/>
              <a:t>Designs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Restricted to a subset of the system	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This subset offers the interface </a:t>
            </a:r>
            <a:r>
              <a:rPr lang="en-US" sz="2100" i="1" dirty="0"/>
              <a:t>and</a:t>
            </a:r>
            <a:r>
              <a:rPr lang="en-US" sz="2100" dirty="0"/>
              <a:t> functionality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Can undertake realistic testing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63046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prototype?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the main screen</a:t>
            </a:r>
          </a:p>
          <a:p>
            <a:endParaRPr lang="en-US" dirty="0"/>
          </a:p>
          <a:p>
            <a:r>
              <a:rPr lang="en-US" dirty="0" smtClean="0"/>
              <a:t>Try to prototype to solve the hard parts, work out the details of interaction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6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Paper</a:t>
            </a:r>
          </a:p>
          <a:p>
            <a:r>
              <a:rPr lang="en-US" dirty="0" smtClean="0"/>
              <a:t>Pre-made paper templates</a:t>
            </a:r>
          </a:p>
          <a:p>
            <a:r>
              <a:rPr lang="en-US" dirty="0" smtClean="0"/>
              <a:t>Diagramming software (PowerPoint, </a:t>
            </a:r>
            <a:r>
              <a:rPr lang="en-US" dirty="0" err="1" smtClean="0"/>
              <a:t>OmniGraffle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Dedicated prototyping software (</a:t>
            </a:r>
            <a:r>
              <a:rPr lang="en-US" dirty="0" err="1" smtClean="0"/>
              <a:t>Balsamiq</a:t>
            </a:r>
            <a:r>
              <a:rPr lang="en-US" dirty="0" smtClean="0"/>
              <a:t>, Mockingbird)</a:t>
            </a:r>
          </a:p>
          <a:p>
            <a:r>
              <a:rPr lang="en-US" dirty="0" smtClean="0"/>
              <a:t>HTML/CSS</a:t>
            </a:r>
          </a:p>
          <a:p>
            <a:r>
              <a:rPr lang="en-US" dirty="0" smtClean="0"/>
              <a:t>High-level programming language</a:t>
            </a:r>
          </a:p>
          <a:p>
            <a:r>
              <a:rPr lang="en-US" dirty="0" smtClean="0"/>
              <a:t>Implementation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make; easy to change</a:t>
            </a:r>
          </a:p>
          <a:p>
            <a:endParaRPr lang="en-US" dirty="0"/>
          </a:p>
          <a:p>
            <a:r>
              <a:rPr lang="en-US" dirty="0" smtClean="0"/>
              <a:t>Low-fidelity – encourages user feedback</a:t>
            </a:r>
          </a:p>
          <a:p>
            <a:endParaRPr lang="en-US" dirty="0"/>
          </a:p>
          <a:p>
            <a:r>
              <a:rPr lang="en-US" dirty="0" smtClean="0"/>
              <a:t>Does not distract user by implementation details (color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1712"/>
          </a:xfrm>
        </p:spPr>
        <p:txBody>
          <a:bodyPr/>
          <a:lstStyle/>
          <a:p>
            <a:r>
              <a:rPr lang="en-US" dirty="0" smtClean="0"/>
              <a:t>How to make paper prototypes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device?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343024"/>
            <a:ext cx="67945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9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291" tIns="32146" rIns="64291" bIns="32146"/>
          <a:lstStyle/>
          <a:p>
            <a:r>
              <a:rPr lang="en-US" dirty="0" smtClean="0"/>
              <a:t>Low Fidelity </a:t>
            </a:r>
            <a:r>
              <a:rPr lang="en-US" dirty="0"/>
              <a:t>Prototypes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/>
        <p:txBody>
          <a:bodyPr lIns="64291" tIns="32146" rIns="64291" bIns="32146"/>
          <a:lstStyle/>
          <a:p>
            <a:r>
              <a:rPr lang="en-US" dirty="0"/>
              <a:t>Sketching is </a:t>
            </a:r>
            <a:r>
              <a:rPr lang="en-US" dirty="0" smtClean="0"/>
              <a:t>important</a:t>
            </a:r>
            <a:endParaRPr lang="en-US" dirty="0"/>
          </a:p>
          <a:p>
            <a:endParaRPr lang="en-US" sz="500" dirty="0" smtClean="0"/>
          </a:p>
          <a:p>
            <a:r>
              <a:rPr lang="en-US" dirty="0" smtClean="0"/>
              <a:t>Don’t </a:t>
            </a:r>
            <a:r>
              <a:rPr lang="en-US" dirty="0"/>
              <a:t>be inhibited about drawing ability</a:t>
            </a:r>
            <a:r>
              <a:rPr lang="en-US" dirty="0" smtClean="0"/>
              <a:t>, practice </a:t>
            </a:r>
            <a:r>
              <a:rPr lang="en-US" dirty="0"/>
              <a:t>simple symbols</a:t>
            </a:r>
          </a:p>
          <a:p>
            <a:endParaRPr lang="en-US" sz="500" dirty="0" smtClean="0"/>
          </a:p>
          <a:p>
            <a:r>
              <a:rPr lang="en-US" dirty="0" smtClean="0"/>
              <a:t>Develop </a:t>
            </a:r>
            <a:r>
              <a:rPr lang="en-US" dirty="0"/>
              <a:t>your own symbols and icons</a:t>
            </a:r>
          </a:p>
        </p:txBody>
      </p:sp>
      <p:pic>
        <p:nvPicPr>
          <p:cNvPr id="650244" name="Picture 4" descr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2857" y="3964781"/>
            <a:ext cx="1721197" cy="1670968"/>
          </a:xfrm>
          <a:prstGeom prst="rect">
            <a:avLst/>
          </a:prstGeom>
          <a:noFill/>
        </p:spPr>
      </p:pic>
      <p:pic>
        <p:nvPicPr>
          <p:cNvPr id="650245" name="Picture 5" descr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8826" y="4393407"/>
            <a:ext cx="1339453" cy="774650"/>
          </a:xfrm>
          <a:prstGeom prst="rect">
            <a:avLst/>
          </a:prstGeom>
          <a:noFill/>
        </p:spPr>
      </p:pic>
      <p:pic>
        <p:nvPicPr>
          <p:cNvPr id="650246" name="Picture 6" descr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4497" y="4071937"/>
            <a:ext cx="3728145" cy="1519163"/>
          </a:xfrm>
          <a:prstGeom prst="rect">
            <a:avLst/>
          </a:prstGeom>
          <a:noFill/>
        </p:spPr>
      </p:pic>
      <p:sp>
        <p:nvSpPr>
          <p:cNvPr id="650247" name="Rectangle 7"/>
          <p:cNvSpPr>
            <a:spLocks/>
          </p:cNvSpPr>
          <p:nvPr/>
        </p:nvSpPr>
        <p:spPr bwMode="auto">
          <a:xfrm>
            <a:off x="1607344" y="5625703"/>
            <a:ext cx="816136" cy="3419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/>
              <a:t>People</a:t>
            </a:r>
          </a:p>
        </p:txBody>
      </p:sp>
      <p:sp>
        <p:nvSpPr>
          <p:cNvPr id="650248" name="Rectangle 8"/>
          <p:cNvSpPr>
            <a:spLocks/>
          </p:cNvSpPr>
          <p:nvPr/>
        </p:nvSpPr>
        <p:spPr bwMode="auto">
          <a:xfrm>
            <a:off x="4661297" y="5625703"/>
            <a:ext cx="1156298" cy="3419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/>
              <a:t>Computer</a:t>
            </a:r>
          </a:p>
        </p:txBody>
      </p:sp>
      <p:sp>
        <p:nvSpPr>
          <p:cNvPr id="650249" name="Rectangle 9"/>
          <p:cNvSpPr>
            <a:spLocks/>
          </p:cNvSpPr>
          <p:nvPr/>
        </p:nvSpPr>
        <p:spPr bwMode="auto">
          <a:xfrm>
            <a:off x="6697266" y="5572125"/>
            <a:ext cx="1371013" cy="3419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3867723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291" tIns="32146" rIns="64291" bIns="32146"/>
          <a:lstStyle/>
          <a:p>
            <a:r>
              <a:rPr lang="en-US"/>
              <a:t>Paper Prototyping Rules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 lIns="64291" tIns="32146" rIns="64291" bIns="32146">
            <a:normAutofit/>
          </a:bodyPr>
          <a:lstStyle/>
          <a:p>
            <a:r>
              <a:rPr lang="en-US" dirty="0"/>
              <a:t>Set deadline (don’t spend too long)</a:t>
            </a:r>
          </a:p>
          <a:p>
            <a:r>
              <a:rPr lang="en-US" dirty="0"/>
              <a:t>Draw window on large paper</a:t>
            </a:r>
          </a:p>
          <a:p>
            <a:r>
              <a:rPr lang="en-US" dirty="0"/>
              <a:t>Draw different screen regions on index cards </a:t>
            </a:r>
            <a:r>
              <a:rPr lang="en-US" dirty="0" smtClean="0"/>
              <a:t>(or paper) </a:t>
            </a:r>
            <a:r>
              <a:rPr lang="en-US" dirty="0"/>
              <a:t>them put on the window paper</a:t>
            </a:r>
          </a:p>
          <a:p>
            <a:r>
              <a:rPr lang="en-US" dirty="0" smtClean="0"/>
              <a:t>Make sketch of each screen</a:t>
            </a:r>
            <a:endParaRPr lang="en-US" dirty="0"/>
          </a:p>
          <a:p>
            <a:r>
              <a:rPr lang="en-US" dirty="0"/>
              <a:t>Photocopy to make test version</a:t>
            </a:r>
          </a:p>
          <a:p>
            <a:r>
              <a:rPr lang="en-US" dirty="0" smtClean="0"/>
              <a:t>Test, markup, </a:t>
            </a:r>
            <a:r>
              <a:rPr lang="en-US" dirty="0"/>
              <a:t>and iterate</a:t>
            </a:r>
          </a:p>
        </p:txBody>
      </p:sp>
    </p:spTree>
    <p:extLst>
      <p:ext uri="{BB962C8B-B14F-4D97-AF65-F5344CB8AC3E}">
        <p14:creationId xmlns:p14="http://schemas.microsoft.com/office/powerpoint/2010/main" val="3782613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6707"/>
          </a:xfrm>
        </p:spPr>
        <p:txBody>
          <a:bodyPr>
            <a:normAutofit/>
          </a:bodyPr>
          <a:lstStyle/>
          <a:p>
            <a:r>
              <a:rPr lang="en-US" dirty="0" smtClean="0"/>
              <a:t>Due today: peer feedback on P1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Next week: personas, scenarios, sketches</a:t>
            </a:r>
          </a:p>
        </p:txBody>
      </p:sp>
    </p:spTree>
    <p:extLst>
      <p:ext uri="{BB962C8B-B14F-4D97-AF65-F5344CB8AC3E}">
        <p14:creationId xmlns:p14="http://schemas.microsoft.com/office/powerpoint/2010/main" val="97766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2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291" tIns="32146" rIns="64291" bIns="32146"/>
          <a:lstStyle/>
          <a:p>
            <a:r>
              <a:rPr lang="en-US"/>
              <a:t>Index Cards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 lIns="64291" tIns="32146" rIns="64291" bIns="32146"/>
          <a:lstStyle/>
          <a:p>
            <a:r>
              <a:rPr lang="en-US"/>
              <a:t>Index cards (3”x5”)… a great size!</a:t>
            </a:r>
          </a:p>
          <a:p>
            <a:r>
              <a:rPr lang="en-US"/>
              <a:t>Each card represents one screen or one element of a task</a:t>
            </a:r>
          </a:p>
          <a:p>
            <a:r>
              <a:rPr lang="en-US"/>
              <a:t>Great for software prototypes with multiple screens</a:t>
            </a:r>
          </a:p>
          <a:p>
            <a:pPr lvl="1"/>
            <a:r>
              <a:rPr lang="en-US"/>
              <a:t>Website design</a:t>
            </a:r>
          </a:p>
          <a:p>
            <a:pPr lvl="1"/>
            <a:r>
              <a:rPr lang="en-US"/>
              <a:t>Mobile devices</a:t>
            </a:r>
          </a:p>
          <a:p>
            <a:pPr lvl="1"/>
            <a:r>
              <a:rPr lang="en-US"/>
              <a:t>Windows of software</a:t>
            </a:r>
          </a:p>
        </p:txBody>
      </p:sp>
    </p:spTree>
    <p:extLst>
      <p:ext uri="{BB962C8B-B14F-4D97-AF65-F5344CB8AC3E}">
        <p14:creationId xmlns:p14="http://schemas.microsoft.com/office/powerpoint/2010/main" val="25911248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291" tIns="32146" rIns="64291" bIns="32146"/>
          <a:lstStyle/>
          <a:p>
            <a:r>
              <a:rPr lang="en-US"/>
              <a:t>Index Cards (Example)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/>
        <p:txBody>
          <a:bodyPr lIns="64291" tIns="32146" rIns="64291" bIns="32146"/>
          <a:lstStyle/>
          <a:p>
            <a:r>
              <a:rPr lang="en-US"/>
              <a:t>Include enough detail for users to interact with the prototype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844800"/>
            <a:ext cx="3810000" cy="292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672" y="2844800"/>
            <a:ext cx="3810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01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291" tIns="32146" rIns="64291" bIns="32146"/>
          <a:lstStyle/>
          <a:p>
            <a:r>
              <a:rPr lang="en-US" dirty="0"/>
              <a:t>Useful </a:t>
            </a:r>
            <a:r>
              <a:rPr lang="en-US" dirty="0" smtClean="0"/>
              <a:t>Low Fidelity </a:t>
            </a:r>
            <a:r>
              <a:rPr lang="en-US" dirty="0"/>
              <a:t>Tools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3223"/>
            <a:ext cx="4847034" cy="4954651"/>
          </a:xfrm>
        </p:spPr>
        <p:txBody>
          <a:bodyPr lIns="64291" tIns="32146" rIns="64291" bIns="32146"/>
          <a:lstStyle/>
          <a:p>
            <a:r>
              <a:rPr lang="en-US" sz="2400" dirty="0"/>
              <a:t>Large, heavy, white paper</a:t>
            </a:r>
          </a:p>
          <a:p>
            <a:r>
              <a:rPr lang="en-US" sz="2400" dirty="0"/>
              <a:t>Index cards</a:t>
            </a:r>
          </a:p>
          <a:p>
            <a:r>
              <a:rPr lang="en-US" sz="2400" dirty="0"/>
              <a:t>Tape, stick glue, correction tape</a:t>
            </a:r>
          </a:p>
          <a:p>
            <a:r>
              <a:rPr lang="en-US" sz="2400" dirty="0"/>
              <a:t>Pens &amp; markers (many colors and sizes)</a:t>
            </a:r>
          </a:p>
          <a:p>
            <a:r>
              <a:rPr lang="en-US" sz="2400" dirty="0"/>
              <a:t>Large sheet of foam core, poster board, butcher paper</a:t>
            </a:r>
          </a:p>
          <a:p>
            <a:r>
              <a:rPr lang="en-US" sz="2400" dirty="0"/>
              <a:t>Scissors, X-</a:t>
            </a:r>
            <a:r>
              <a:rPr lang="en-US" sz="2400" dirty="0" err="1"/>
              <a:t>acto</a:t>
            </a:r>
            <a:r>
              <a:rPr lang="en-US" sz="2400" dirty="0"/>
              <a:t> knives</a:t>
            </a:r>
          </a:p>
          <a:p>
            <a:r>
              <a:rPr lang="en-US" sz="2400" dirty="0"/>
              <a:t>Band-aids</a:t>
            </a:r>
          </a:p>
        </p:txBody>
      </p:sp>
      <p:sp>
        <p:nvSpPr>
          <p:cNvPr id="670725" name="Rectangle 5"/>
          <p:cNvSpPr>
            <a:spLocks/>
          </p:cNvSpPr>
          <p:nvPr/>
        </p:nvSpPr>
        <p:spPr bwMode="auto">
          <a:xfrm>
            <a:off x="5304234" y="5699373"/>
            <a:ext cx="3643313" cy="6189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Explore your local art store for supplies!</a:t>
            </a:r>
          </a:p>
        </p:txBody>
      </p:sp>
      <p:pic>
        <p:nvPicPr>
          <p:cNvPr id="67072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390" y="3848695"/>
            <a:ext cx="1669852" cy="16698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67072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4602" y="1473399"/>
            <a:ext cx="1380753" cy="22234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670724" name="Picture 4"/>
          <p:cNvPicPr>
            <a:picLocks noChangeAspect="1"/>
          </p:cNvPicPr>
          <p:nvPr/>
        </p:nvPicPr>
        <p:blipFill>
          <a:blip r:embed="rId5"/>
          <a:srcRect t="6000"/>
          <a:stretch>
            <a:fillRect/>
          </a:stretch>
        </p:blipFill>
        <p:spPr bwMode="auto">
          <a:xfrm flipH="1">
            <a:off x="6429375" y="1424285"/>
            <a:ext cx="2464594" cy="21654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pic>
        <p:nvPicPr>
          <p:cNvPr id="67072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8734" y="3482578"/>
            <a:ext cx="1898675" cy="218777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91876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with low fidelity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conducting a user test / think aloud</a:t>
            </a:r>
          </a:p>
          <a:p>
            <a:pPr lvl="1"/>
            <a:r>
              <a:rPr lang="en-US" dirty="0" smtClean="0"/>
              <a:t>Concrete tasks</a:t>
            </a:r>
          </a:p>
          <a:p>
            <a:pPr lvl="1"/>
            <a:r>
              <a:rPr lang="en-US" dirty="0" smtClean="0"/>
              <a:t>Quiet environment</a:t>
            </a:r>
          </a:p>
          <a:p>
            <a:pPr lvl="1"/>
            <a:r>
              <a:rPr lang="en-US" dirty="0" smtClean="0"/>
              <a:t>Let the user guide the process</a:t>
            </a:r>
          </a:p>
          <a:p>
            <a:pPr lvl="1"/>
            <a:endParaRPr lang="en-US" dirty="0"/>
          </a:p>
          <a:p>
            <a:r>
              <a:rPr lang="en-US" dirty="0" smtClean="0"/>
              <a:t>One experimenter acts as the “computer”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6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04" y="909109"/>
            <a:ext cx="6634391" cy="50863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4999" y="5995476"/>
            <a:ext cx="6995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www.nngroup.com</a:t>
            </a:r>
            <a:r>
              <a:rPr lang="en-US" dirty="0" smtClean="0"/>
              <a:t>/</a:t>
            </a:r>
            <a:r>
              <a:rPr lang="en-US" dirty="0" err="1" smtClean="0"/>
              <a:t>reportsprototyping</a:t>
            </a:r>
            <a:r>
              <a:rPr lang="en-US" dirty="0" smtClean="0"/>
              <a:t>/</a:t>
            </a:r>
            <a:r>
              <a:rPr lang="en-US" dirty="0" err="1" smtClean="0"/>
              <a:t>video_stills.html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8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7" y="1044960"/>
            <a:ext cx="6684449" cy="5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3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31" y="896471"/>
            <a:ext cx="6680484" cy="512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2-28 at 4.03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52800"/>
          </a:xfrm>
          <a:prstGeom prst="rect">
            <a:avLst/>
          </a:prstGeom>
        </p:spPr>
      </p:pic>
      <p:pic>
        <p:nvPicPr>
          <p:cNvPr id="3" name="Picture 2" descr="Screen shot 2013-02-28 at 4.03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5119"/>
            <a:ext cx="9144000" cy="374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prototyping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Pieces of paper</a:t>
            </a:r>
          </a:p>
          <a:p>
            <a:pPr>
              <a:buNone/>
            </a:pPr>
            <a:r>
              <a:rPr lang="en-US" sz="2162" dirty="0" smtClean="0"/>
              <a:t>	</a:t>
            </a:r>
            <a:r>
              <a:rPr lang="en-US" sz="2162" dirty="0" smtClean="0">
                <a:hlinkClick r:id="rId2"/>
              </a:rPr>
              <a:t>http://www.youtube.com/watch?v=ykJ60H4Qkvg&amp;feature=related</a:t>
            </a:r>
            <a:endParaRPr lang="en-US" sz="2162" dirty="0" smtClean="0"/>
          </a:p>
          <a:p>
            <a:r>
              <a:rPr lang="en-US" dirty="0" smtClean="0"/>
              <a:t>Simulated screen with paper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http://</a:t>
            </a:r>
            <a:r>
              <a:rPr lang="en-US" sz="2000" dirty="0" err="1" smtClean="0">
                <a:hlinkClick r:id="rId3"/>
              </a:rPr>
              <a:t>www.youtube.com/watch?v</a:t>
            </a:r>
            <a:r>
              <a:rPr lang="en-US" sz="2000" dirty="0" smtClean="0">
                <a:hlinkClick r:id="rId3"/>
              </a:rPr>
              <a:t>=oITeUEjrY3Q&amp;feature=related</a:t>
            </a:r>
            <a:endParaRPr lang="en-US" sz="2000" dirty="0" smtClean="0"/>
          </a:p>
          <a:p>
            <a:r>
              <a:rPr lang="en-US" dirty="0" smtClean="0"/>
              <a:t>Cell phone testing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hlinkClick r:id="rId4"/>
              </a:rPr>
              <a:t>http://www.youtube.com/watch?v=Bq1rkVTZLtU&amp;feature=related</a:t>
            </a:r>
            <a:endParaRPr lang="en-US" sz="2000" dirty="0" smtClean="0"/>
          </a:p>
          <a:p>
            <a:r>
              <a:rPr lang="en-US" dirty="0" smtClean="0"/>
              <a:t>Prototype usability testing   			   		</a:t>
            </a:r>
            <a:r>
              <a:rPr lang="en-US" sz="2000" dirty="0"/>
              <a:t>	</a:t>
            </a:r>
            <a:r>
              <a:rPr lang="en-US" sz="2000" dirty="0" smtClean="0">
                <a:hlinkClick r:id="rId5"/>
              </a:rPr>
              <a:t>http://www.youtube.com/watch?v=L7oPR2aTGlM&amp;feature=related</a:t>
            </a:r>
            <a:endParaRPr lang="en-US" sz="2000" dirty="0" smtClean="0"/>
          </a:p>
          <a:p>
            <a:r>
              <a:rPr lang="en-US" dirty="0" smtClean="0"/>
              <a:t>Complete prototyping process</a:t>
            </a:r>
          </a:p>
          <a:p>
            <a:pPr>
              <a:buNone/>
            </a:pPr>
            <a:r>
              <a:rPr lang="en-US" sz="2162" dirty="0" smtClean="0"/>
              <a:t>	</a:t>
            </a:r>
            <a:r>
              <a:rPr lang="en-US" sz="2162" dirty="0" smtClean="0">
                <a:hlinkClick r:id="rId6"/>
              </a:rPr>
              <a:t>http://www.youtube.com/watch?v=5Ch3VsautWQ</a:t>
            </a:r>
            <a:endParaRPr lang="en-US" sz="2162" dirty="0" smtClean="0"/>
          </a:p>
          <a:p>
            <a:r>
              <a:rPr lang="en-US" dirty="0" smtClean="0"/>
              <a:t>Kid’s game design </a:t>
            </a:r>
            <a:r>
              <a:rPr lang="en-US" sz="2000" dirty="0" smtClean="0">
                <a:hlinkClick r:id="rId7"/>
              </a:rPr>
              <a:t>http://www.youtube.com/watch?v=L3yl9vaJuFE&amp;feature=related</a:t>
            </a: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8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Paper prototyping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3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paper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practice next time</a:t>
            </a:r>
          </a:p>
          <a:p>
            <a:endParaRPr lang="en-US" dirty="0"/>
          </a:p>
          <a:p>
            <a:r>
              <a:rPr lang="en-US" dirty="0" smtClean="0"/>
              <a:t>Today we’ll make prototypes; next time we will test them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8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P2 you will make user interface sketches of your main screens</a:t>
            </a:r>
          </a:p>
          <a:p>
            <a:endParaRPr lang="en-US" dirty="0"/>
          </a:p>
          <a:p>
            <a:r>
              <a:rPr lang="en-US" dirty="0" smtClean="0"/>
              <a:t>Two divergent prototypes (A and B)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Today: make one prototype for your app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Everyone draws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6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a prototype?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to get ideas out into the world</a:t>
            </a:r>
          </a:p>
          <a:p>
            <a:r>
              <a:rPr lang="en-US" dirty="0" smtClean="0"/>
              <a:t>Demonstrates functionality</a:t>
            </a:r>
          </a:p>
          <a:p>
            <a:r>
              <a:rPr lang="en-US" dirty="0" smtClean="0"/>
              <a:t>First version</a:t>
            </a:r>
          </a:p>
          <a:p>
            <a:r>
              <a:rPr lang="en-US" dirty="0" smtClean="0"/>
              <a:t>Minimum viable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2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prototype?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Prototype = “working” </a:t>
            </a:r>
            <a:r>
              <a:rPr lang="en-US" sz="2800" dirty="0" smtClean="0"/>
              <a:t>model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Common in almost every field of engineering design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Airplanes, chemical structures, architecture…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 HCI, prototypes are </a:t>
            </a:r>
          </a:p>
          <a:p>
            <a:pPr marL="1200150" lvl="1" indent="-457200">
              <a:lnSpc>
                <a:spcPct val="90000"/>
              </a:lnSpc>
              <a:buFont typeface="Arial"/>
              <a:buChar char="•"/>
            </a:pPr>
            <a:r>
              <a:rPr lang="en-US" sz="2400" dirty="0" smtClean="0"/>
              <a:t>Full</a:t>
            </a:r>
            <a:r>
              <a:rPr lang="en-US" sz="2400" dirty="0"/>
              <a:t>-size or to scale</a:t>
            </a:r>
          </a:p>
          <a:p>
            <a:pPr marL="1200150" lvl="1" indent="-4572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Fully or partially functioning</a:t>
            </a:r>
          </a:p>
          <a:p>
            <a:pPr marL="1200150" lvl="1" indent="-4572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Limited representation of an </a:t>
            </a:r>
            <a:r>
              <a:rPr lang="en-US" sz="2400" dirty="0" smtClean="0"/>
              <a:t>idea</a:t>
            </a:r>
          </a:p>
          <a:p>
            <a:pPr marL="1200150" lvl="1" indent="-457200">
              <a:lnSpc>
                <a:spcPct val="90000"/>
              </a:lnSpc>
              <a:buFont typeface="Arial"/>
              <a:buChar char="•"/>
            </a:pPr>
            <a:r>
              <a:rPr lang="en-US" sz="2400" dirty="0" smtClean="0"/>
              <a:t>Virtual or physical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4953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HCI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series of screen sketches (paper)</a:t>
            </a:r>
          </a:p>
          <a:p>
            <a:r>
              <a:rPr lang="en-US" sz="2400" dirty="0" smtClean="0"/>
              <a:t>A storyboard, cartoon-like series of scenes illustrating key points of a scenario</a:t>
            </a:r>
          </a:p>
          <a:p>
            <a:r>
              <a:rPr lang="en-US" sz="2400" dirty="0" smtClean="0"/>
              <a:t>A PowerPoint Slide show</a:t>
            </a:r>
          </a:p>
          <a:p>
            <a:r>
              <a:rPr lang="en-US" sz="2400" dirty="0" smtClean="0"/>
              <a:t>A video simulating the use of a system</a:t>
            </a:r>
          </a:p>
          <a:p>
            <a:r>
              <a:rPr lang="en-US" sz="2400" dirty="0" smtClean="0"/>
              <a:t>A piece of software with limited functionality written in the target language or in another language</a:t>
            </a:r>
          </a:p>
          <a:p>
            <a:r>
              <a:rPr lang="en-US" sz="2400" dirty="0" smtClean="0"/>
              <a:t>An electronic mock-up (hardware)</a:t>
            </a:r>
          </a:p>
          <a:p>
            <a:r>
              <a:rPr lang="en-US" sz="2400" dirty="0" smtClean="0"/>
              <a:t>A cardboard mock-up</a:t>
            </a:r>
          </a:p>
        </p:txBody>
      </p:sp>
    </p:spTree>
    <p:extLst>
      <p:ext uri="{BB962C8B-B14F-4D97-AF65-F5344CB8AC3E}">
        <p14:creationId xmlns:p14="http://schemas.microsoft.com/office/powerpoint/2010/main" val="310516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Prototype?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2570"/>
            <a:ext cx="8229600" cy="4525963"/>
          </a:xfrm>
        </p:spPr>
        <p:txBody>
          <a:bodyPr/>
          <a:lstStyle/>
          <a:p>
            <a:r>
              <a:rPr lang="en-US" dirty="0"/>
              <a:t>To identify user interface and functional requirements</a:t>
            </a:r>
          </a:p>
          <a:p>
            <a:pPr lvl="1"/>
            <a:r>
              <a:rPr lang="en-US" dirty="0"/>
              <a:t>Almost impossible to specify in advance</a:t>
            </a:r>
          </a:p>
          <a:p>
            <a:r>
              <a:rPr lang="en-US" dirty="0"/>
              <a:t>Can’t always get things right the first time…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38" y="3638935"/>
            <a:ext cx="2159000" cy="2878668"/>
          </a:xfrm>
          <a:prstGeom prst="rect">
            <a:avLst/>
          </a:prstGeom>
        </p:spPr>
      </p:pic>
      <p:pic>
        <p:nvPicPr>
          <p:cNvPr id="2" name="Picture 1" descr="Screen shot 2013-02-28 at 3.47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1" y="3801099"/>
            <a:ext cx="3309763" cy="27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7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CEE1-4BA7-AE41-B4FA-EC6288DCBE8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11" y="381000"/>
            <a:ext cx="670938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291" tIns="32146" rIns="64291" bIns="32146"/>
          <a:lstStyle/>
          <a:p>
            <a:r>
              <a:rPr lang="en-US" dirty="0"/>
              <a:t>Prototype </a:t>
            </a:r>
            <a:r>
              <a:rPr lang="en-US" dirty="0" smtClean="0"/>
              <a:t>compromises</a:t>
            </a:r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 lIns="64291" tIns="32146" rIns="64291" bIns="32146">
            <a:normAutofit/>
          </a:bodyPr>
          <a:lstStyle/>
          <a:p>
            <a:r>
              <a:rPr lang="en-US" dirty="0" smtClean="0"/>
              <a:t>Low-fidelity</a:t>
            </a:r>
          </a:p>
          <a:p>
            <a:pPr lvl="1"/>
            <a:r>
              <a:rPr lang="en-US" dirty="0" smtClean="0"/>
              <a:t>But low-fi can help encourage feedback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Partial functionality</a:t>
            </a:r>
          </a:p>
          <a:p>
            <a:pPr lvl="1"/>
            <a:r>
              <a:rPr lang="en-US" dirty="0" smtClean="0"/>
              <a:t>Missing some features</a:t>
            </a:r>
          </a:p>
          <a:p>
            <a:pPr lvl="1"/>
            <a:r>
              <a:rPr lang="en-US" dirty="0" smtClean="0"/>
              <a:t>Missing detail</a:t>
            </a:r>
            <a:endParaRPr lang="en-US" dirty="0"/>
          </a:p>
          <a:p>
            <a:pPr lvl="2"/>
            <a:r>
              <a:rPr lang="en-US" b="1" dirty="0" smtClean="0"/>
              <a:t>Horizontal</a:t>
            </a:r>
            <a:r>
              <a:rPr lang="en-US" dirty="0" smtClean="0"/>
              <a:t> and </a:t>
            </a:r>
            <a:r>
              <a:rPr lang="en-US" b="1" dirty="0" smtClean="0"/>
              <a:t>vertical</a:t>
            </a:r>
            <a:r>
              <a:rPr lang="en-US" dirty="0" smtClean="0"/>
              <a:t> prototypes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17692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5025</TotalTime>
  <Words>801</Words>
  <Application>Microsoft Macintosh PowerPoint</Application>
  <PresentationFormat>On-screen Show (4:3)</PresentationFormat>
  <Paragraphs>178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Black</vt:lpstr>
      <vt:lpstr>Paper Prototyping CSCI 5839– Fall 2014                                                                                           </vt:lpstr>
      <vt:lpstr>Assignments etc.</vt:lpstr>
      <vt:lpstr>Paper prototyping</vt:lpstr>
      <vt:lpstr>What is a prototype?</vt:lpstr>
      <vt:lpstr>What is a prototype?</vt:lpstr>
      <vt:lpstr>Examples of HCI prototypes</vt:lpstr>
      <vt:lpstr>Why Prototype?</vt:lpstr>
      <vt:lpstr>PowerPoint Presentation</vt:lpstr>
      <vt:lpstr>Prototype compromises</vt:lpstr>
      <vt:lpstr>Fidelity</vt:lpstr>
      <vt:lpstr>Horizontal vs. Vertical</vt:lpstr>
      <vt:lpstr>Horizontal vs. Vertical</vt:lpstr>
      <vt:lpstr>What to prototype?</vt:lpstr>
      <vt:lpstr>Prototyping tools</vt:lpstr>
      <vt:lpstr>Why paper?</vt:lpstr>
      <vt:lpstr>How to make paper prototypes</vt:lpstr>
      <vt:lpstr>What is this device?</vt:lpstr>
      <vt:lpstr>Low Fidelity Prototypes</vt:lpstr>
      <vt:lpstr>Paper Prototyping Rules</vt:lpstr>
      <vt:lpstr>Tools of the trade</vt:lpstr>
      <vt:lpstr>Index Cards</vt:lpstr>
      <vt:lpstr>Index Cards (Example)</vt:lpstr>
      <vt:lpstr>Useful Low Fidelity Tools</vt:lpstr>
      <vt:lpstr>Testing with low fidelity prototypes</vt:lpstr>
      <vt:lpstr>PowerPoint Presentation</vt:lpstr>
      <vt:lpstr>PowerPoint Presentation</vt:lpstr>
      <vt:lpstr>PowerPoint Presentation</vt:lpstr>
      <vt:lpstr>PowerPoint Presentation</vt:lpstr>
      <vt:lpstr>Paper prototyping examples</vt:lpstr>
      <vt:lpstr>Testing paper prototypes</vt:lpstr>
      <vt:lpstr>Activity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 Hurst</dc:creator>
  <cp:lastModifiedBy>Shaun Kane</cp:lastModifiedBy>
  <cp:revision>451</cp:revision>
  <cp:lastPrinted>2010-09-02T19:34:51Z</cp:lastPrinted>
  <dcterms:created xsi:type="dcterms:W3CDTF">2010-09-02T02:04:53Z</dcterms:created>
  <dcterms:modified xsi:type="dcterms:W3CDTF">2014-10-09T20:53:56Z</dcterms:modified>
</cp:coreProperties>
</file>