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4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F1B9D-1594-6349-9CDA-D830B4E3E04A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CC54C-4FAE-9040-9F1E-7CB873F8A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85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C54C-4FAE-9040-9F1E-7CB873F8A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2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AD56B-19B0-7E49-8A63-E22C22CE478D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 aloud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CSCI 5839 Fall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6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aloud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Ingredients</a:t>
            </a:r>
          </a:p>
          <a:p>
            <a:pPr marL="914400" lvl="1" indent="-514350"/>
            <a:r>
              <a:rPr lang="en-US" dirty="0" smtClean="0"/>
              <a:t>One paper prototype</a:t>
            </a:r>
          </a:p>
          <a:p>
            <a:pPr marL="914400" lvl="1" indent="-514350"/>
            <a:r>
              <a:rPr lang="en-US" dirty="0" smtClean="0"/>
              <a:t>One or more tasks (see next slides)</a:t>
            </a:r>
          </a:p>
          <a:p>
            <a:pPr marL="514350" indent="-514350"/>
            <a:endParaRPr lang="en-US" dirty="0"/>
          </a:p>
          <a:p>
            <a:pPr marL="514350" indent="-514350"/>
            <a:r>
              <a:rPr lang="en-US" dirty="0" smtClean="0"/>
              <a:t>People</a:t>
            </a:r>
          </a:p>
          <a:p>
            <a:pPr marL="914400" lvl="1" indent="-514350"/>
            <a:r>
              <a:rPr lang="en-US" dirty="0" smtClean="0"/>
              <a:t>One participant</a:t>
            </a:r>
          </a:p>
          <a:p>
            <a:pPr marL="914400" lvl="1" indent="-514350"/>
            <a:r>
              <a:rPr lang="en-US" dirty="0" smtClean="0"/>
              <a:t>One “computer” / facilitator</a:t>
            </a:r>
          </a:p>
          <a:p>
            <a:pPr marL="914400" lvl="1" indent="-514350"/>
            <a:r>
              <a:rPr lang="en-US" dirty="0" smtClean="0"/>
              <a:t>(preferred) One note taker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9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aloud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41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Welcome participant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Explain the goals of the activity</a:t>
            </a:r>
          </a:p>
          <a:p>
            <a:pPr marL="914400" lvl="1" indent="-514350"/>
            <a:r>
              <a:rPr lang="en-US" sz="2000" dirty="0" smtClean="0"/>
              <a:t>Describe the purpose of the application</a:t>
            </a:r>
          </a:p>
          <a:p>
            <a:pPr marL="914400" lvl="1" indent="-514350"/>
            <a:r>
              <a:rPr lang="en-US" sz="2000" dirty="0" smtClean="0"/>
              <a:t>Tell them to use the paper as they would a real user interface</a:t>
            </a:r>
          </a:p>
          <a:p>
            <a:pPr marL="914400" lvl="1" indent="-514350"/>
            <a:r>
              <a:rPr lang="en-US" sz="2000" dirty="0" smtClean="0"/>
              <a:t>Tell them (and remind them) to think aloud</a:t>
            </a:r>
          </a:p>
          <a:p>
            <a:pPr marL="914400" lvl="1" indent="-514350"/>
            <a:r>
              <a:rPr lang="en-US" sz="2000" dirty="0" smtClean="0"/>
              <a:t>Point out that you are testing the prototype, not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Give participant the task(s)</a:t>
            </a:r>
          </a:p>
          <a:p>
            <a:pPr marL="914400" lvl="1" indent="-514350"/>
            <a:r>
              <a:rPr lang="en-US" sz="2000" dirty="0" smtClean="0"/>
              <a:t>Respond to their input as appropriate</a:t>
            </a:r>
          </a:p>
          <a:p>
            <a:pPr marL="914400" lvl="1" indent="-514350"/>
            <a:r>
              <a:rPr lang="en-US" sz="2000" dirty="0" smtClean="0"/>
              <a:t>Remind them to think aloud</a:t>
            </a:r>
          </a:p>
          <a:p>
            <a:pPr marL="914400" lvl="1" indent="-514350"/>
            <a:r>
              <a:rPr lang="en-US" sz="2000" b="1" u="sng" dirty="0" smtClean="0"/>
              <a:t>Don’t tell them what steps to take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After the tasks are completed</a:t>
            </a:r>
          </a:p>
          <a:p>
            <a:pPr marL="914400" lvl="1" indent="-514350"/>
            <a:r>
              <a:rPr lang="en-US" sz="2000" dirty="0" smtClean="0"/>
              <a:t>Collect general feedback (what did they like, what did they dislike, what was unclear, any other feedback?)</a:t>
            </a:r>
          </a:p>
          <a:p>
            <a:pPr marL="914400" lvl="1" indent="-514350"/>
            <a:r>
              <a:rPr lang="en-US" sz="2000" dirty="0" smtClean="0"/>
              <a:t>Thank them profusely! (and reward them if you can)</a:t>
            </a:r>
          </a:p>
          <a:p>
            <a:pPr marL="914400" lvl="1" indent="-514350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7875" y="4443641"/>
            <a:ext cx="633975" cy="6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4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811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Give the user something concrete to do, but don’t tell them exactly what to do</a:t>
            </a:r>
          </a:p>
          <a:p>
            <a:pPr lvl="1"/>
            <a:r>
              <a:rPr lang="en-US" b="1" dirty="0" smtClean="0"/>
              <a:t>Bad: </a:t>
            </a:r>
            <a:r>
              <a:rPr lang="en-US" dirty="0" smtClean="0"/>
              <a:t>Order a shoe from the store</a:t>
            </a:r>
          </a:p>
          <a:p>
            <a:pPr lvl="1"/>
            <a:r>
              <a:rPr lang="en-US" b="1" dirty="0" smtClean="0"/>
              <a:t>Bad: </a:t>
            </a:r>
            <a:r>
              <a:rPr lang="en-US" dirty="0" smtClean="0"/>
              <a:t>Click the search box and type “Air Jordan”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Better: </a:t>
            </a:r>
            <a:r>
              <a:rPr lang="en-US" dirty="0" smtClean="0"/>
              <a:t>Order a pair of Air </a:t>
            </a:r>
            <a:r>
              <a:rPr lang="en-US" dirty="0" err="1" smtClean="0"/>
              <a:t>Jordans</a:t>
            </a:r>
            <a:r>
              <a:rPr lang="en-US" dirty="0" smtClean="0"/>
              <a:t> in size 12</a:t>
            </a:r>
          </a:p>
          <a:p>
            <a:pPr lvl="1"/>
            <a:r>
              <a:rPr lang="en-US" b="1" dirty="0" smtClean="0"/>
              <a:t>Also good: </a:t>
            </a:r>
            <a:r>
              <a:rPr lang="en-US" dirty="0" smtClean="0"/>
              <a:t>Find the cheapest pair of shoes available in your size </a:t>
            </a:r>
          </a:p>
          <a:p>
            <a:endParaRPr lang="en-US" dirty="0" smtClean="0"/>
          </a:p>
          <a:p>
            <a:r>
              <a:rPr lang="en-US" dirty="0" smtClean="0"/>
              <a:t>Can add more detail if it helps (where is the user? Who are they with? Any other constraints?)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9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39126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4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go through 3 rounds of paper prototype testing</a:t>
            </a:r>
          </a:p>
          <a:p>
            <a:pPr lvl="1"/>
            <a:r>
              <a:rPr lang="en-US" dirty="0" smtClean="0"/>
              <a:t>Each group will send one representative to another group (pick a different person each time)</a:t>
            </a:r>
          </a:p>
          <a:p>
            <a:pPr lvl="1"/>
            <a:r>
              <a:rPr lang="en-US" dirty="0" smtClean="0"/>
              <a:t>Different group each time</a:t>
            </a:r>
          </a:p>
          <a:p>
            <a:pPr lvl="1"/>
            <a:r>
              <a:rPr lang="en-US" dirty="0" smtClean="0"/>
              <a:t>6 minutes of testing (one or more tasks)</a:t>
            </a:r>
          </a:p>
          <a:p>
            <a:pPr lvl="1"/>
            <a:r>
              <a:rPr lang="en-US" dirty="0" smtClean="0"/>
              <a:t>6 minutes to discuss observations, make changes / add missing screens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0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979301"/>
              </p:ext>
            </p:extLst>
          </p:nvPr>
        </p:nvGraphicFramePr>
        <p:xfrm>
          <a:off x="392394" y="867663"/>
          <a:ext cx="8346115" cy="46773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69223"/>
                <a:gridCol w="1669223"/>
                <a:gridCol w="1669223"/>
                <a:gridCol w="1669223"/>
                <a:gridCol w="1669223"/>
              </a:tblGrid>
              <a:tr h="63106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1E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Send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tester to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Send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tester to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Send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tester to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Send tester to 4?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6620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Plateau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1E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ProcrastiNOT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NutriMe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 Days Later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6620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Food Inspector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1E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Plateau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ProcrastiNOT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NutriMe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6620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Boulder72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1E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Food Inspector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Plateau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ProcrastiNOT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6620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 Days Later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1E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Boulder72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Food Inspector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Plateau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6620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NutriMe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1E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 Days Later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Boulder72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Food Inspector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Plateau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6620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ProcrastiNOT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1E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NutriMe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 Days Later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Boulder72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Food Inspector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6620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1E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ProcrastiNOT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NutriMe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 Days Later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Boulder72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82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you learn from feedback on your prototype?</a:t>
            </a:r>
          </a:p>
          <a:p>
            <a:pPr lvl="1"/>
            <a:r>
              <a:rPr lang="en-US" dirty="0" smtClean="0"/>
              <a:t>Usability problems?</a:t>
            </a:r>
          </a:p>
          <a:p>
            <a:pPr lvl="1"/>
            <a:r>
              <a:rPr lang="en-US" dirty="0" smtClean="0"/>
              <a:t>Changes you made?</a:t>
            </a:r>
          </a:p>
          <a:p>
            <a:pPr lvl="1"/>
            <a:r>
              <a:rPr lang="en-US" dirty="0" smtClean="0"/>
              <a:t>Things missing?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did you learn as a tester? (what did facilitators do well?)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8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Reminder: Alicia Gibb presentation next Tuesday; SK back </a:t>
            </a:r>
            <a:r>
              <a:rPr lang="en-US" dirty="0" err="1" smtClean="0"/>
              <a:t>thursday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29552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41</TotalTime>
  <Words>412</Words>
  <Application>Microsoft Macintosh PowerPoint</Application>
  <PresentationFormat>On-screen Show (4:3)</PresentationFormat>
  <Paragraphs>91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Black</vt:lpstr>
      <vt:lpstr>Think aloud </vt:lpstr>
      <vt:lpstr>Think aloud basics</vt:lpstr>
      <vt:lpstr>Think aloud procedure</vt:lpstr>
      <vt:lpstr>Choosing tasks</vt:lpstr>
      <vt:lpstr>Demonstration</vt:lpstr>
      <vt:lpstr>Activity today</vt:lpstr>
      <vt:lpstr>PowerPoint Presentation</vt:lpstr>
      <vt:lpstr>Debrief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aloud </dc:title>
  <dc:creator>Shaun Kane</dc:creator>
  <cp:lastModifiedBy>Shaun Kane</cp:lastModifiedBy>
  <cp:revision>61</cp:revision>
  <dcterms:created xsi:type="dcterms:W3CDTF">2014-10-16T19:05:29Z</dcterms:created>
  <dcterms:modified xsi:type="dcterms:W3CDTF">2014-10-16T19:47:04Z</dcterms:modified>
</cp:coreProperties>
</file>