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53"/>
  </p:notesMasterIdLst>
  <p:sldIdLst>
    <p:sldId id="256" r:id="rId3"/>
    <p:sldId id="414" r:id="rId4"/>
    <p:sldId id="417" r:id="rId5"/>
    <p:sldId id="343" r:id="rId6"/>
    <p:sldId id="415" r:id="rId7"/>
    <p:sldId id="429" r:id="rId8"/>
    <p:sldId id="426" r:id="rId9"/>
    <p:sldId id="427" r:id="rId10"/>
    <p:sldId id="428" r:id="rId11"/>
    <p:sldId id="416" r:id="rId12"/>
    <p:sldId id="420" r:id="rId13"/>
    <p:sldId id="425" r:id="rId14"/>
    <p:sldId id="421" r:id="rId15"/>
    <p:sldId id="359" r:id="rId16"/>
    <p:sldId id="360" r:id="rId17"/>
    <p:sldId id="430" r:id="rId18"/>
    <p:sldId id="431" r:id="rId19"/>
    <p:sldId id="433" r:id="rId20"/>
    <p:sldId id="362" r:id="rId21"/>
    <p:sldId id="363" r:id="rId22"/>
    <p:sldId id="364" r:id="rId23"/>
    <p:sldId id="365" r:id="rId24"/>
    <p:sldId id="367" r:id="rId25"/>
    <p:sldId id="368" r:id="rId26"/>
    <p:sldId id="370" r:id="rId27"/>
    <p:sldId id="371" r:id="rId28"/>
    <p:sldId id="432" r:id="rId29"/>
    <p:sldId id="372" r:id="rId30"/>
    <p:sldId id="373" r:id="rId31"/>
    <p:sldId id="374" r:id="rId32"/>
    <p:sldId id="375" r:id="rId33"/>
    <p:sldId id="376" r:id="rId34"/>
    <p:sldId id="377" r:id="rId35"/>
    <p:sldId id="379" r:id="rId36"/>
    <p:sldId id="434" r:id="rId37"/>
    <p:sldId id="381" r:id="rId38"/>
    <p:sldId id="382" r:id="rId39"/>
    <p:sldId id="383" r:id="rId40"/>
    <p:sldId id="400" r:id="rId41"/>
    <p:sldId id="384" r:id="rId42"/>
    <p:sldId id="385" r:id="rId43"/>
    <p:sldId id="386" r:id="rId44"/>
    <p:sldId id="387" r:id="rId45"/>
    <p:sldId id="388" r:id="rId46"/>
    <p:sldId id="389" r:id="rId47"/>
    <p:sldId id="422" r:id="rId48"/>
    <p:sldId id="436" r:id="rId49"/>
    <p:sldId id="423" r:id="rId50"/>
    <p:sldId id="435" r:id="rId51"/>
    <p:sldId id="42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C14-AB40-F042-B32B-D1D2D278AC2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81D-D8CE-1540-8682-86853DC2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www.reddit.com</a:t>
            </a:r>
            <a:r>
              <a:rPr lang="en-US" dirty="0" smtClean="0"/>
              <a:t>/r/</a:t>
            </a:r>
            <a:r>
              <a:rPr lang="en-US" dirty="0" err="1" smtClean="0"/>
              <a:t>CrappyDesign</a:t>
            </a:r>
            <a:r>
              <a:rPr lang="en-US" dirty="0" smtClean="0"/>
              <a:t>/comments/2ahk5l/what_1450_of_rent_gets_you_in_manhattan/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</a:t>
            </a:r>
            <a:r>
              <a:rPr lang="en-US" baseline="0" dirty="0" smtClean="0"/>
              <a:t> of three disciplines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032BD-2EBB-454E-BC8D-08C6457A2BD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816F4-B3CB-3944-BA00-41795E092753}" type="slidenum">
              <a:rPr lang="en-US"/>
              <a:pPr/>
              <a:t>23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BA10D-32F2-B84F-94D9-9D9CE4B5AF7C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 students—and instructors—may feel that they have to learn graphic design and cognitive psychology to do HCI. Except for the students who know something about these </a:t>
            </a:r>
            <a:r>
              <a:rPr lang="en-US" dirty="0" smtClean="0"/>
              <a:t>fields—</a:t>
            </a:r>
            <a:r>
              <a:rPr lang="en-US" dirty="0"/>
              <a:t>this can be intimidating.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satisfaction: anybody can learn a lot about HCI without any formal background in much of anything.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Plus</a:t>
            </a:r>
            <a:r>
              <a:rPr lang="en-US" dirty="0"/>
              <a:t>: some people find the combination fun.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sti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191BCC18-3460-D040-A634-2ECC2FBFC04A}" type="datetime1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6693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19200"/>
            <a:ext cx="4040188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04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041775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0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6BFECD78-3C8E-49F2-8FAB-59489D168ABB}" type="datetimeFigureOut">
              <a:rPr lang="en-US" smtClean="0"/>
              <a:pPr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ly.com/ucdcolorad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458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What is design?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2563"/>
            <a:ext cx="6400800" cy="1405016"/>
          </a:xfrm>
        </p:spPr>
        <p:txBody>
          <a:bodyPr/>
          <a:lstStyle/>
          <a:p>
            <a:pPr algn="ctr"/>
            <a:r>
              <a:rPr lang="en-US" dirty="0" smtClean="0"/>
              <a:t>CSCI 5839 Fall 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73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slide:</a:t>
            </a:r>
          </a:p>
          <a:p>
            <a:pPr lvl="1"/>
            <a:r>
              <a:rPr lang="en-US" dirty="0" smtClean="0"/>
              <a:t>We’ll present it</a:t>
            </a:r>
          </a:p>
          <a:p>
            <a:pPr lvl="1"/>
            <a:endParaRPr lang="en-US" dirty="0"/>
          </a:p>
          <a:p>
            <a:r>
              <a:rPr lang="en-US" dirty="0" smtClean="0"/>
              <a:t>If not:</a:t>
            </a:r>
          </a:p>
          <a:p>
            <a:pPr lvl="1"/>
            <a:r>
              <a:rPr lang="en-US" dirty="0" smtClean="0"/>
              <a:t>Say name, program, one skill, one passion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</a:t>
            </a:r>
            <a:r>
              <a:rPr lang="en-US" dirty="0" smtClean="0"/>
              <a:t>deas/themes for projects?</a:t>
            </a:r>
          </a:p>
        </p:txBody>
      </p:sp>
    </p:spTree>
    <p:extLst>
      <p:ext uri="{BB962C8B-B14F-4D97-AF65-F5344CB8AC3E}">
        <p14:creationId xmlns:p14="http://schemas.microsoft.com/office/powerpoint/2010/main" val="138779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designs were hated/loved?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projects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Some examples from prior semesters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Introduction to HCI and Design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8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new terms</a:t>
            </a:r>
          </a:p>
          <a:p>
            <a:pPr lvl="1"/>
            <a:r>
              <a:rPr lang="en-US" dirty="0" smtClean="0"/>
              <a:t>HCI</a:t>
            </a:r>
          </a:p>
          <a:p>
            <a:pPr lvl="1"/>
            <a:r>
              <a:rPr lang="en-US" dirty="0" smtClean="0"/>
              <a:t>HCC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User-centered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60045"/>
          </a:xfrm>
        </p:spPr>
        <p:txBody>
          <a:bodyPr/>
          <a:lstStyle/>
          <a:p>
            <a:r>
              <a:rPr lang="en-US" dirty="0" smtClean="0"/>
              <a:t>What is user-centered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7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UCD?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class is </a:t>
            </a:r>
            <a:r>
              <a:rPr lang="en-US" b="1" dirty="0" smtClean="0"/>
              <a:t>mostly</a:t>
            </a:r>
            <a:r>
              <a:rPr lang="en-US" dirty="0" smtClean="0"/>
              <a:t> UCD for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what’s HCI?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HCI?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“Design, evaluation and implementation of interactive computing systems for human use and the study of the major phenomena surrounding them.”</a:t>
            </a:r>
          </a:p>
          <a:p>
            <a:pPr marL="457200" lvl="1" indent="0">
              <a:buNone/>
            </a:pPr>
            <a:r>
              <a:rPr lang="en-US" dirty="0" smtClean="0"/>
              <a:t>–Special Interest Group on Human-Computer Interaction (SIGCHI) of the Association for Computing Machinery (ACM)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Piazza/readings/inspirations</a:t>
            </a:r>
          </a:p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More about project</a:t>
            </a:r>
          </a:p>
          <a:p>
            <a:r>
              <a:rPr lang="en-US" dirty="0" smtClean="0"/>
              <a:t>Practicing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Interactive computing system?</a:t>
            </a:r>
            <a:endParaRPr lang="en-US" sz="36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Interactive computing systems</a:t>
            </a:r>
            <a:endParaRPr lang="en-US" sz="36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PC - capable of displaying web pages</a:t>
            </a:r>
          </a:p>
          <a:p>
            <a:r>
              <a:rPr lang="en-US"/>
              <a:t>Embedded devices, for example in cars and in cell phones</a:t>
            </a:r>
          </a:p>
          <a:p>
            <a:r>
              <a:rPr lang="en-US"/>
              <a:t>Handheld Global Positioning Systems for outdoor activities</a:t>
            </a:r>
          </a:p>
          <a:p>
            <a:r>
              <a:rPr lang="en-US"/>
              <a:t>Software that allows collaboration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HCI is Interdisciplinary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</p:spPr>
        <p:txBody>
          <a:bodyPr/>
          <a:lstStyle/>
          <a:p>
            <a:fld id="{CC02CEE1-4BA7-AE41-B4FA-EC6288DCBE8B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048000" y="3187700"/>
            <a:ext cx="3352800" cy="3117850"/>
          </a:xfrm>
          <a:prstGeom prst="ellipse">
            <a:avLst/>
          </a:prstGeom>
          <a:solidFill>
            <a:srgbClr val="FFFF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905000" y="1587500"/>
            <a:ext cx="3352800" cy="3117850"/>
          </a:xfrm>
          <a:prstGeom prst="ellipse">
            <a:avLst/>
          </a:prstGeom>
          <a:solidFill>
            <a:schemeClr val="hlink">
              <a:alpha val="64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14800" y="1600200"/>
            <a:ext cx="3352800" cy="3117850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38600" y="4800600"/>
            <a:ext cx="1577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Helvetica"/>
                <a:cs typeface="Helvetica"/>
              </a:rPr>
              <a:t>Computer Science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743200" y="2730500"/>
            <a:ext cx="1142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16575" y="2521803"/>
            <a:ext cx="16389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Helvetica"/>
                <a:cs typeface="Helvetica"/>
              </a:rPr>
              <a:t>Behavioral</a:t>
            </a:r>
            <a:br>
              <a:rPr lang="en-US" sz="2400" dirty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2400" dirty="0">
                <a:solidFill>
                  <a:srgbClr val="FFFFFF"/>
                </a:solidFill>
                <a:latin typeface="Helvetica"/>
                <a:cs typeface="Helvetica"/>
              </a:rPr>
              <a:t>Science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343400" y="3272135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Helvetica"/>
                <a:cs typeface="Helvetica"/>
              </a:rPr>
              <a:t>HCI</a:t>
            </a:r>
          </a:p>
        </p:txBody>
      </p:sp>
    </p:spTree>
    <p:extLst>
      <p:ext uri="{BB962C8B-B14F-4D97-AF65-F5344CB8AC3E}">
        <p14:creationId xmlns:p14="http://schemas.microsoft.com/office/powerpoint/2010/main" val="25481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HCI is interdisciplinary</a:t>
            </a:r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71513"/>
            <a:ext cx="8443214" cy="5242942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Computer </a:t>
            </a:r>
            <a:r>
              <a:rPr lang="en-US" sz="2800" dirty="0"/>
              <a:t>Science</a:t>
            </a:r>
          </a:p>
          <a:p>
            <a:pPr lvl="1"/>
            <a:r>
              <a:rPr lang="en-US" sz="2400" dirty="0"/>
              <a:t>Implementation of website or other interface</a:t>
            </a:r>
          </a:p>
          <a:p>
            <a:r>
              <a:rPr lang="en-US" sz="2800" dirty="0"/>
              <a:t>Engineering</a:t>
            </a:r>
          </a:p>
          <a:p>
            <a:pPr lvl="1"/>
            <a:r>
              <a:rPr lang="en-US" sz="2400" dirty="0"/>
              <a:t>Faster, cheaper equipment</a:t>
            </a:r>
          </a:p>
          <a:p>
            <a:r>
              <a:rPr lang="en-US" sz="2800" dirty="0"/>
              <a:t>Ergonomics</a:t>
            </a:r>
          </a:p>
          <a:p>
            <a:pPr lvl="1"/>
            <a:r>
              <a:rPr lang="en-US" sz="2400" dirty="0"/>
              <a:t>Design for human factors</a:t>
            </a:r>
          </a:p>
          <a:p>
            <a:r>
              <a:rPr lang="en-US" sz="2800" dirty="0"/>
              <a:t>Graphic design</a:t>
            </a:r>
          </a:p>
          <a:p>
            <a:pPr lvl="1"/>
            <a:r>
              <a:rPr lang="en-US" sz="2400" dirty="0"/>
              <a:t>Visual communication</a:t>
            </a:r>
          </a:p>
          <a:p>
            <a:r>
              <a:rPr lang="en-US" sz="2800" dirty="0"/>
              <a:t>Technical writing</a:t>
            </a:r>
          </a:p>
          <a:p>
            <a:pPr lvl="1"/>
            <a:r>
              <a:rPr lang="en-US" sz="2400" dirty="0"/>
              <a:t>Textual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Fields that HCI builds on, continued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Linguistics, artificial intelligence</a:t>
            </a:r>
          </a:p>
          <a:p>
            <a:pPr lvl="1"/>
            <a:r>
              <a:rPr lang="en-US" sz="2400" dirty="0"/>
              <a:t>Speech recognition, natural language processing</a:t>
            </a:r>
          </a:p>
          <a:p>
            <a:r>
              <a:rPr lang="en-US" sz="2800" dirty="0"/>
              <a:t>Cognitive psychology</a:t>
            </a:r>
          </a:p>
          <a:p>
            <a:pPr lvl="1"/>
            <a:r>
              <a:rPr lang="en-US" sz="2400" dirty="0"/>
              <a:t>Perception, memory, mental models</a:t>
            </a:r>
          </a:p>
          <a:p>
            <a:r>
              <a:rPr lang="en-US" sz="2800" dirty="0"/>
              <a:t>Sociology</a:t>
            </a:r>
          </a:p>
          <a:p>
            <a:pPr lvl="1"/>
            <a:r>
              <a:rPr lang="en-US" sz="2400" dirty="0"/>
              <a:t>How people interact in groups</a:t>
            </a:r>
          </a:p>
          <a:p>
            <a:r>
              <a:rPr lang="en-US" sz="2800" dirty="0"/>
              <a:t>Anthropology</a:t>
            </a:r>
          </a:p>
          <a:p>
            <a:pPr lvl="1"/>
            <a:r>
              <a:rPr lang="en-US" sz="2400" dirty="0"/>
              <a:t>Study of people in their work settings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u="sng" dirty="0" smtClean="0"/>
              <a:t>HCI is for misfits</a:t>
            </a:r>
            <a:endParaRPr lang="en-US" sz="28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Design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</p:spPr>
        <p:txBody>
          <a:bodyPr/>
          <a:lstStyle/>
          <a:p>
            <a:fld id="{CC02CEE1-4BA7-AE41-B4FA-EC6288DCBE8B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8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Practical, aesthetic considerations</a:t>
            </a:r>
          </a:p>
          <a:p>
            <a:r>
              <a:rPr lang="en-US" dirty="0" smtClean="0"/>
              <a:t>Usability – how well, how efficiently it works</a:t>
            </a:r>
          </a:p>
          <a:p>
            <a:r>
              <a:rPr lang="en-US" dirty="0" smtClean="0"/>
              <a:t>Understanding audience</a:t>
            </a:r>
          </a:p>
          <a:p>
            <a:r>
              <a:rPr lang="en-US" dirty="0" smtClean="0"/>
              <a:t>Solving a </a:t>
            </a:r>
            <a:r>
              <a:rPr lang="en-US" b="1" dirty="0" smtClean="0"/>
              <a:t>Problem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design 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IS art…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Design IS NOT 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4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Posted outline of all assignments on web site</a:t>
            </a:r>
          </a:p>
          <a:p>
            <a:endParaRPr lang="en-US" dirty="0"/>
          </a:p>
          <a:p>
            <a:r>
              <a:rPr lang="en-US" dirty="0" smtClean="0"/>
              <a:t>Dates may shift slightly for later assignments</a:t>
            </a:r>
          </a:p>
          <a:p>
            <a:endParaRPr lang="en-US" dirty="0"/>
          </a:p>
          <a:p>
            <a:r>
              <a:rPr lang="en-US" dirty="0"/>
              <a:t>Shorter course URL: </a:t>
            </a:r>
            <a:r>
              <a:rPr lang="en-US" dirty="0">
                <a:hlinkClick r:id="rId2"/>
              </a:rPr>
              <a:t>http://bitly.com/</a:t>
            </a:r>
            <a:r>
              <a:rPr lang="en-US" dirty="0" smtClean="0">
                <a:hlinkClick r:id="rId2"/>
              </a:rPr>
              <a:t>ucdcolorado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highlight “to do” items in the lectures (and post lectures on the course calendar)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design subjective?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987"/>
            <a:ext cx="3810000" cy="6774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6" y="50987"/>
            <a:ext cx="4516437" cy="67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Is design subjective?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0053"/>
          <a:stretch/>
        </p:blipFill>
        <p:spPr>
          <a:xfrm>
            <a:off x="160498" y="1524000"/>
            <a:ext cx="8831102" cy="419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864" y="5968635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http://</a:t>
            </a:r>
            <a:r>
              <a:rPr lang="en-US" dirty="0" err="1">
                <a:solidFill>
                  <a:srgbClr val="FFFFFF"/>
                </a:solidFill>
                <a:latin typeface="Helvetica"/>
                <a:cs typeface="Helvetica"/>
              </a:rPr>
              <a:t>www.google.com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/trends/</a:t>
            </a:r>
          </a:p>
        </p:txBody>
      </p:sp>
    </p:spTree>
    <p:extLst>
      <p:ext uri="{BB962C8B-B14F-4D97-AF65-F5344CB8AC3E}">
        <p14:creationId xmlns:p14="http://schemas.microsoft.com/office/powerpoint/2010/main" val="55845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design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Balancing science and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known facts about human cognition, perception, ability</a:t>
            </a:r>
          </a:p>
          <a:p>
            <a:pPr lvl="1"/>
            <a:r>
              <a:rPr lang="en-US" dirty="0" smtClean="0"/>
              <a:t>e.g., rule of thirds, 7 ± 2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b="1" dirty="0" smtClean="0"/>
              <a:t>empirical methods</a:t>
            </a:r>
            <a:r>
              <a:rPr lang="en-US" dirty="0" smtClean="0"/>
              <a:t> to test hypotheses, evaluate, and iterate</a:t>
            </a:r>
          </a:p>
          <a:p>
            <a:endParaRPr lang="en-US" dirty="0"/>
          </a:p>
          <a:p>
            <a:r>
              <a:rPr lang="en-US" dirty="0" smtClean="0"/>
              <a:t>Design is not 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65" y="423358"/>
            <a:ext cx="80269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Art vs. science</a:t>
            </a:r>
            <a:endParaRPr lang="en-US" sz="3000" b="1" dirty="0"/>
          </a:p>
          <a:p>
            <a:r>
              <a:rPr lang="en-US" sz="3000" dirty="0" smtClean="0"/>
              <a:t>The Great Douglas Bowman leaves Google</a:t>
            </a:r>
            <a:endParaRPr lang="en-US" sz="3000" dirty="0"/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“Yes,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it’s true that a team at Google couldn’t decide between two blues, so they’re testing 41 shades between each blue to see which one performs better. </a:t>
            </a:r>
            <a:r>
              <a:rPr lang="en-US" sz="3000" dirty="0"/>
              <a:t>I had a recent debate over whether a border should be 3, 4 or 5 pixels wide, and was asked to prove my case. I can’t operate in an environment like that. I’ve grown tired of debating such miniscule design decisions. There are more exciting design problems in this world to tackle</a:t>
            </a:r>
            <a:r>
              <a:rPr lang="en-US" sz="3000" dirty="0" smtClean="0"/>
              <a:t>.”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35165" y="6216531"/>
            <a:ext cx="623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www.zeldman.com</a:t>
            </a:r>
            <a:r>
              <a:rPr lang="en-US" dirty="0"/>
              <a:t>/2009/03/20/41-shades-of-blue/</a:t>
            </a:r>
          </a:p>
        </p:txBody>
      </p:sp>
    </p:spTree>
    <p:extLst>
      <p:ext uri="{BB962C8B-B14F-4D97-AF65-F5344CB8AC3E}">
        <p14:creationId xmlns:p14="http://schemas.microsoft.com/office/powerpoint/2010/main" val="1684410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“Design is not just what it looks like and feels like. Design is how it works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					- Steve Jobs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449186"/>
            <a:ext cx="3835400" cy="2676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384593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“Design is a plan for arranging elements in such a way as best to accomplish a particular purpose</a:t>
            </a:r>
            <a:r>
              <a:rPr lang="en-US" dirty="0" smtClean="0"/>
              <a:t>.” – Charles Eames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150"/>
            <a:ext cx="2497250" cy="249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352800"/>
            <a:ext cx="3374571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3565403"/>
            <a:ext cx="4508500" cy="28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02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“Engineering, medicine, business, architecture and painting are concerned not with the necessary but with the contingent - not with how things are but with how they might be - in short, with design</a:t>
            </a:r>
            <a:r>
              <a:rPr lang="en-US" sz="2800" dirty="0" smtClean="0"/>
              <a:t>.”			– Herb Simon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4593"/>
            <a:ext cx="3621554" cy="26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2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901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“I’ve </a:t>
            </a:r>
            <a:r>
              <a:rPr lang="en-US" sz="2800" dirty="0"/>
              <a:t>been amazed at how often those outside the discipline of design assume that what designers do is decoration—likely because so much bad design simply is decoration. Good design isn’t. </a:t>
            </a:r>
            <a:r>
              <a:rPr lang="en-US" sz="2800" b="1" dirty="0"/>
              <a:t>Good design is problem solving.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- Jeffrey </a:t>
            </a:r>
            <a:r>
              <a:rPr lang="en-US" sz="2800" dirty="0" err="1" smtClean="0"/>
              <a:t>Veen</a:t>
            </a:r>
            <a:r>
              <a:rPr lang="en-US" sz="2800" dirty="0" smtClean="0"/>
              <a:t>, </a:t>
            </a:r>
            <a:r>
              <a:rPr lang="en-US" sz="2800" i="1" dirty="0" smtClean="0"/>
              <a:t>The Art and Science of Web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126" y="1759007"/>
            <a:ext cx="3406874" cy="27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1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by EOD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syllabus on the course web page (questions/comments on Piazza)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Chapters 1 &amp; 2 of “Don’t Make Me Think” (15-20 minutes)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Piazza and leave a (brief) comment on the reading  (5 minutes)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A0: Put together 2 introductory slides for Thursday’s class (10-20 minutes)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thinking about 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Design process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</p:spPr>
        <p:txBody>
          <a:bodyPr/>
          <a:lstStyle/>
          <a:p>
            <a:fld id="{CC02CEE1-4BA7-AE41-B4FA-EC6288DCBE8B}" type="slidenum">
              <a:rPr lang="en-US" smtClean="0">
                <a:solidFill>
                  <a:srgbClr val="FFFFFF"/>
                </a:solidFill>
              </a:rPr>
              <a:pPr/>
              <a:t>40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7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(One) Design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971800"/>
            <a:ext cx="2743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Make something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29718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8200" y="3200400"/>
            <a:ext cx="9144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know what to build?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7156" y="2819400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Make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28194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096000" y="3048000"/>
            <a:ext cx="9144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2743200" cy="762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User research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276600" y="3048000"/>
            <a:ext cx="9144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4923" y="2209800"/>
            <a:ext cx="377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requirements, users’ desires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2595180"/>
            <a:ext cx="0" cy="376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come up with 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819400"/>
            <a:ext cx="1244856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Make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3800" y="28194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58000" y="3048000"/>
            <a:ext cx="6096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819400"/>
            <a:ext cx="1676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User research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7967" y="2819400"/>
            <a:ext cx="1447800" cy="762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Ideate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46044" y="3048000"/>
            <a:ext cx="673356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597835" y="3048000"/>
            <a:ext cx="7361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0" y="4334640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the best ideas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76800" y="3581400"/>
            <a:ext cx="0" cy="753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7835" y="1644134"/>
            <a:ext cx="19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many failed ideas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7" name="Right Arrow 16"/>
          <p:cNvSpPr/>
          <p:nvPr/>
        </p:nvSpPr>
        <p:spPr>
          <a:xfrm rot="18900000">
            <a:off x="4127717" y="2229103"/>
            <a:ext cx="7361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know if we’re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8006" y="2819400"/>
            <a:ext cx="1397435" cy="762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Prototype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7208" y="28194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User research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819400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Ideate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022738"/>
            <a:ext cx="457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852" y="3048000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62600" y="3022738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643" y="2819400"/>
            <a:ext cx="1143000" cy="762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Evaluate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239643" y="3048000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6151" cy="320674"/>
          </a:xfrm>
          <a:prstGeom prst="rect">
            <a:avLst/>
          </a:prstGeom>
        </p:spPr>
        <p:txBody>
          <a:bodyPr/>
          <a:lstStyle/>
          <a:p>
            <a:fld id="{CC02CEE1-4BA7-AE41-B4FA-EC6288DCBE8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8006" y="2819400"/>
            <a:ext cx="139743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Prototype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7208" y="28194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User research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819400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Ideate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022738"/>
            <a:ext cx="457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852" y="3048000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62600" y="3022738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643" y="2819400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Evaluate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239643" y="3048000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28017" y="3861017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4953000" y="3981477"/>
            <a:ext cx="1524000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2971800" y="3981477"/>
            <a:ext cx="1600200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H="1">
            <a:off x="1066798" y="3981477"/>
            <a:ext cx="1600199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 flipV="1">
            <a:off x="4546817" y="3829076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 flipV="1">
            <a:off x="660943" y="3829075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2565617" y="3861016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miniature,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282"/>
          </a:xfrm>
        </p:spPr>
        <p:txBody>
          <a:bodyPr>
            <a:normAutofit/>
          </a:bodyPr>
          <a:lstStyle/>
          <a:p>
            <a:r>
              <a:rPr lang="en-US" dirty="0" smtClean="0"/>
              <a:t>Last time we talked about problems facing new students</a:t>
            </a:r>
          </a:p>
          <a:p>
            <a:pPr lvl="1"/>
            <a:r>
              <a:rPr lang="en-US" dirty="0" smtClean="0"/>
              <a:t>Some solutions:</a:t>
            </a:r>
          </a:p>
          <a:p>
            <a:pPr lvl="2"/>
            <a:r>
              <a:rPr lang="en-US" dirty="0" smtClean="0"/>
              <a:t>Smart shoes</a:t>
            </a:r>
          </a:p>
          <a:p>
            <a:pPr lvl="2"/>
            <a:r>
              <a:rPr lang="en-US" dirty="0" smtClean="0"/>
              <a:t>Drones</a:t>
            </a:r>
          </a:p>
          <a:p>
            <a:pPr lvl="2"/>
            <a:r>
              <a:rPr lang="en-US" dirty="0" smtClean="0"/>
              <a:t>Talking markers</a:t>
            </a:r>
          </a:p>
          <a:p>
            <a:pPr lvl="2"/>
            <a:r>
              <a:rPr lang="en-US" dirty="0" smtClean="0"/>
              <a:t>Augmented reality for finding buildings</a:t>
            </a:r>
          </a:p>
          <a:p>
            <a:pPr lvl="2"/>
            <a:endParaRPr lang="en-US" dirty="0"/>
          </a:p>
          <a:p>
            <a:r>
              <a:rPr lang="en-US" dirty="0" smtClean="0"/>
              <a:t>Today: exploring how ideas become reality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miniature,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of 3</a:t>
            </a:r>
          </a:p>
          <a:p>
            <a:endParaRPr lang="en-US" dirty="0" smtClean="0"/>
          </a:p>
          <a:p>
            <a:r>
              <a:rPr lang="en-US" dirty="0" smtClean="0"/>
              <a:t>Pick a project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shoes</a:t>
            </a:r>
          </a:p>
          <a:p>
            <a:pPr lvl="1"/>
            <a:r>
              <a:rPr lang="en-US" dirty="0"/>
              <a:t>Drones</a:t>
            </a:r>
          </a:p>
          <a:p>
            <a:pPr lvl="1"/>
            <a:r>
              <a:rPr lang="en-US" dirty="0"/>
              <a:t>Talking markers</a:t>
            </a:r>
          </a:p>
          <a:p>
            <a:pPr lvl="1"/>
            <a:r>
              <a:rPr lang="en-US" dirty="0"/>
              <a:t>Augmented reality for finding buildings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87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miniature,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we translate ideas to reality</a:t>
            </a:r>
          </a:p>
          <a:p>
            <a:endParaRPr lang="en-US" dirty="0" smtClean="0"/>
          </a:p>
          <a:p>
            <a:r>
              <a:rPr lang="en-US" dirty="0" smtClean="0"/>
              <a:t>The challenge: prepare a 60 second skit demonstrating the idea (imagine a TV commercial)</a:t>
            </a:r>
          </a:p>
          <a:p>
            <a:endParaRPr lang="en-US" dirty="0" smtClean="0"/>
          </a:p>
          <a:p>
            <a:r>
              <a:rPr lang="en-US" dirty="0" smtClean="0"/>
              <a:t>Take notes about your discussion</a:t>
            </a:r>
          </a:p>
          <a:p>
            <a:pPr lvl="1"/>
            <a:r>
              <a:rPr lang="en-US" dirty="0" smtClean="0"/>
              <a:t>What questions come up?</a:t>
            </a:r>
          </a:p>
        </p:txBody>
      </p:sp>
    </p:spTree>
    <p:extLst>
      <p:ext uri="{BB962C8B-B14F-4D97-AF65-F5344CB8AC3E}">
        <p14:creationId xmlns:p14="http://schemas.microsoft.com/office/powerpoint/2010/main" val="4115332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before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Reading: The Deep Dive [video]</a:t>
            </a:r>
          </a:p>
          <a:p>
            <a:pPr marL="914400" lvl="1" indent="-514350"/>
            <a:r>
              <a:rPr lang="en-US" dirty="0" smtClean="0"/>
              <a:t>Comments on Piazza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Inspirations (optional, count as participation)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Coming up</a:t>
            </a:r>
          </a:p>
          <a:p>
            <a:pPr marL="914400" lvl="1" indent="-514350"/>
            <a:r>
              <a:rPr lang="en-US" dirty="0" smtClean="0"/>
              <a:t>Project pitches (due Weds at midnight)</a:t>
            </a:r>
          </a:p>
          <a:p>
            <a:pPr marL="914400" lvl="1" indent="-514350"/>
            <a:r>
              <a:rPr lang="en-US" dirty="0" smtClean="0"/>
              <a:t>CITI training (due Weds at midnight)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62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brainstorming</a:t>
            </a:r>
          </a:p>
          <a:p>
            <a:r>
              <a:rPr lang="en-US" dirty="0" smtClean="0"/>
              <a:t>Bring ideas 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30423" cy="4525963"/>
          </a:xfrm>
        </p:spPr>
        <p:txBody>
          <a:bodyPr/>
          <a:lstStyle/>
          <a:p>
            <a:r>
              <a:rPr lang="en-US" dirty="0" smtClean="0"/>
              <a:t>New version of this class</a:t>
            </a:r>
          </a:p>
          <a:p>
            <a:endParaRPr lang="en-US" dirty="0"/>
          </a:p>
          <a:p>
            <a:r>
              <a:rPr lang="en-US" dirty="0" smtClean="0"/>
              <a:t>I’ll check in at the end of next week for early feedback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5" y="1600200"/>
            <a:ext cx="3716138" cy="49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Fragmentation of messaging clients</a:t>
            </a:r>
            <a:endParaRPr lang="en-US" dirty="0"/>
          </a:p>
          <a:p>
            <a:pPr lvl="1"/>
            <a:r>
              <a:rPr lang="en-US" dirty="0"/>
              <a:t>Jacob, “notification range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Robert, Use of maps in Denver</a:t>
            </a:r>
          </a:p>
          <a:p>
            <a:endParaRPr lang="en-US" dirty="0"/>
          </a:p>
          <a:p>
            <a:r>
              <a:rPr lang="en-US" dirty="0" err="1" smtClean="0"/>
              <a:t>Srinjita</a:t>
            </a:r>
            <a:r>
              <a:rPr lang="en-US" dirty="0" smtClean="0"/>
              <a:t>, How Steve Jobs would sell a pen</a:t>
            </a:r>
          </a:p>
          <a:p>
            <a:endParaRPr lang="en-US" dirty="0"/>
          </a:p>
          <a:p>
            <a:r>
              <a:rPr lang="en-US" dirty="0" smtClean="0"/>
              <a:t>Adam and </a:t>
            </a:r>
            <a:r>
              <a:rPr lang="en-US" dirty="0" err="1" smtClean="0"/>
              <a:t>Surbhi</a:t>
            </a:r>
            <a:r>
              <a:rPr lang="en-US" dirty="0" smtClean="0"/>
              <a:t>, how to give motivational pitches</a:t>
            </a:r>
          </a:p>
          <a:p>
            <a:pPr lvl="1"/>
            <a:r>
              <a:rPr lang="en-US" dirty="0" smtClean="0"/>
              <a:t>We’ll revisit these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1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the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Kelvin, would this work on a turbine?</a:t>
            </a:r>
          </a:p>
          <a:p>
            <a:pPr lvl="1"/>
            <a:r>
              <a:rPr lang="en-US" dirty="0" smtClean="0"/>
              <a:t>Expert vs. novice</a:t>
            </a:r>
          </a:p>
          <a:p>
            <a:endParaRPr lang="en-US" dirty="0"/>
          </a:p>
          <a:p>
            <a:r>
              <a:rPr lang="en-US" dirty="0" err="1" smtClean="0"/>
              <a:t>Ning</a:t>
            </a:r>
            <a:r>
              <a:rPr lang="en-US" dirty="0" smtClean="0"/>
              <a:t>, scanning is smart!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Jennings, “guessing is fun”</a:t>
            </a:r>
          </a:p>
          <a:p>
            <a:endParaRPr lang="en-US" dirty="0"/>
          </a:p>
          <a:p>
            <a:r>
              <a:rPr lang="en-US" dirty="0" smtClean="0"/>
              <a:t>Adam: what if refactoring design is costly?</a:t>
            </a:r>
          </a:p>
          <a:p>
            <a:endParaRPr lang="en-US" dirty="0"/>
          </a:p>
          <a:p>
            <a:r>
              <a:rPr lang="en-US" dirty="0" smtClean="0"/>
              <a:t>Everyone was positive!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Shaun’s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Friendly introduction to user-centered perspective</a:t>
            </a:r>
          </a:p>
          <a:p>
            <a:endParaRPr lang="en-US" dirty="0"/>
          </a:p>
          <a:p>
            <a:r>
              <a:rPr lang="en-US" dirty="0" smtClean="0"/>
              <a:t>People think, sometimes lazily</a:t>
            </a:r>
          </a:p>
          <a:p>
            <a:pPr lvl="1"/>
            <a:r>
              <a:rPr lang="en-US" dirty="0" smtClean="0"/>
              <a:t>We need to get inside their brains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5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1235</Words>
  <Application>Microsoft Macintosh PowerPoint</Application>
  <PresentationFormat>On-screen Show (4:3)</PresentationFormat>
  <Paragraphs>255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Theme</vt:lpstr>
      <vt:lpstr>Black</vt:lpstr>
      <vt:lpstr>What is design?</vt:lpstr>
      <vt:lpstr>Today</vt:lpstr>
      <vt:lpstr>Course updates</vt:lpstr>
      <vt:lpstr>Due by EOD tomorrow</vt:lpstr>
      <vt:lpstr>Due before next class</vt:lpstr>
      <vt:lpstr>BETA warning</vt:lpstr>
      <vt:lpstr>Inspirations</vt:lpstr>
      <vt:lpstr>Comments on the reading</vt:lpstr>
      <vt:lpstr>Shaun’s takeaway</vt:lpstr>
      <vt:lpstr>Introductions</vt:lpstr>
      <vt:lpstr>Reflections on introductions</vt:lpstr>
      <vt:lpstr>Reflections on introductions</vt:lpstr>
      <vt:lpstr>About the project</vt:lpstr>
      <vt:lpstr>Introduction to HCI and Design</vt:lpstr>
      <vt:lpstr>Vocabulary fun</vt:lpstr>
      <vt:lpstr>What is user-centered design?</vt:lpstr>
      <vt:lpstr>What is UCD?</vt:lpstr>
      <vt:lpstr>This class is mostly UCD for HCI</vt:lpstr>
      <vt:lpstr>What is HCI?</vt:lpstr>
      <vt:lpstr>Interactive computing system?</vt:lpstr>
      <vt:lpstr>Interactive computing systems</vt:lpstr>
      <vt:lpstr>HCI is Interdisciplinary</vt:lpstr>
      <vt:lpstr>HCI is interdisciplinary</vt:lpstr>
      <vt:lpstr>Fields that HCI builds on, continued</vt:lpstr>
      <vt:lpstr>Design</vt:lpstr>
      <vt:lpstr>What is design?</vt:lpstr>
      <vt:lpstr>What is design?</vt:lpstr>
      <vt:lpstr>Is design art?</vt:lpstr>
      <vt:lpstr>PowerPoint Presentation</vt:lpstr>
      <vt:lpstr>Is design subjective?</vt:lpstr>
      <vt:lpstr>PowerPoint Presentation</vt:lpstr>
      <vt:lpstr>Is design subjective?</vt:lpstr>
      <vt:lpstr>Is design SCIENCE?</vt:lpstr>
      <vt:lpstr>Balancing science and intuition</vt:lpstr>
      <vt:lpstr>PowerPoint Presentation</vt:lpstr>
      <vt:lpstr>Quotes on design</vt:lpstr>
      <vt:lpstr>Quotes on design</vt:lpstr>
      <vt:lpstr>Quotes on design</vt:lpstr>
      <vt:lpstr>Quotes on design</vt:lpstr>
      <vt:lpstr>Design process</vt:lpstr>
      <vt:lpstr>(One) Design process</vt:lpstr>
      <vt:lpstr>How do we know what to build?</vt:lpstr>
      <vt:lpstr>How do we come up with ideas?</vt:lpstr>
      <vt:lpstr>How do we know if we’re right?</vt:lpstr>
      <vt:lpstr>Closing the loop</vt:lpstr>
      <vt:lpstr>Design in miniature, Part 2</vt:lpstr>
      <vt:lpstr>Design in miniature, part 2</vt:lpstr>
      <vt:lpstr>Design in miniature, Part 2</vt:lpstr>
      <vt:lpstr>Review</vt:lpstr>
      <vt:lpstr>Next time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Hurst</dc:creator>
  <cp:lastModifiedBy>Shaun Kane</cp:lastModifiedBy>
  <cp:revision>348</cp:revision>
  <dcterms:created xsi:type="dcterms:W3CDTF">2013-01-30T18:39:41Z</dcterms:created>
  <dcterms:modified xsi:type="dcterms:W3CDTF">2014-08-28T21:19:50Z</dcterms:modified>
</cp:coreProperties>
</file>