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58" r:id="rId3"/>
    <p:sldId id="305" r:id="rId4"/>
    <p:sldId id="306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70" r:id="rId14"/>
    <p:sldId id="275" r:id="rId15"/>
    <p:sldId id="276" r:id="rId16"/>
    <p:sldId id="271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1" r:id="rId28"/>
    <p:sldId id="286" r:id="rId29"/>
    <p:sldId id="307" r:id="rId30"/>
    <p:sldId id="285" r:id="rId31"/>
    <p:sldId id="288" r:id="rId32"/>
    <p:sldId id="289" r:id="rId33"/>
    <p:sldId id="267" r:id="rId34"/>
    <p:sldId id="268" r:id="rId35"/>
    <p:sldId id="269" r:id="rId36"/>
    <p:sldId id="290" r:id="rId37"/>
    <p:sldId id="292" r:id="rId38"/>
    <p:sldId id="293" r:id="rId39"/>
    <p:sldId id="294" r:id="rId40"/>
    <p:sldId id="299" r:id="rId41"/>
    <p:sldId id="296" r:id="rId42"/>
    <p:sldId id="297" r:id="rId43"/>
    <p:sldId id="298" r:id="rId44"/>
    <p:sldId id="295" r:id="rId45"/>
    <p:sldId id="300" r:id="rId46"/>
    <p:sldId id="301" r:id="rId47"/>
    <p:sldId id="302" r:id="rId48"/>
    <p:sldId id="287" r:id="rId49"/>
    <p:sldId id="303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66FF66"/>
    <a:srgbClr val="008040"/>
    <a:srgbClr val="271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5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F1B9D-1594-6349-9CDA-D830B4E3E04A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CC54C-4FAE-9040-9F1E-7CB873F8A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Image: http://</a:t>
            </a:r>
            <a:r>
              <a:rPr lang="it-IT" dirty="0" err="1" smtClean="0"/>
              <a:t>en.wikipedia.org</a:t>
            </a:r>
            <a:r>
              <a:rPr lang="it-IT" dirty="0" smtClean="0"/>
              <a:t>/</a:t>
            </a:r>
            <a:r>
              <a:rPr lang="it-IT" dirty="0" err="1" smtClean="0"/>
              <a:t>wiki</a:t>
            </a:r>
            <a:r>
              <a:rPr lang="it-IT" dirty="0" smtClean="0"/>
              <a:t>/</a:t>
            </a:r>
            <a:r>
              <a:rPr lang="it-IT" dirty="0" err="1" smtClean="0"/>
              <a:t>Color_vision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3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Judd, Deane B.; </a:t>
            </a:r>
            <a:r>
              <a:rPr lang="en-US" dirty="0" err="1" smtClean="0"/>
              <a:t>Wyszecki</a:t>
            </a:r>
            <a:r>
              <a:rPr lang="en-US" dirty="0" smtClean="0"/>
              <a:t>, Günter (1975). Color in Business, Science and Industry. Wiley Series in Pure and Applied Optics (3rd ed.). New York: Wiley-</a:t>
            </a:r>
            <a:r>
              <a:rPr lang="en-US" dirty="0" err="1" smtClean="0"/>
              <a:t>Interscience</a:t>
            </a:r>
            <a:r>
              <a:rPr lang="en-US" dirty="0" smtClean="0"/>
              <a:t>. p. 388. ISBN 0-471-45212-2.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16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Color_vision#mediaviewer</a:t>
            </a:r>
            <a:r>
              <a:rPr lang="en-US" dirty="0" smtClean="0"/>
              <a:t>/</a:t>
            </a:r>
            <a:r>
              <a:rPr lang="en-US" dirty="0" err="1" smtClean="0"/>
              <a:t>File:Cone-fundamentals-with-srgb-spectrum.svg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www.vischeck.com</a:t>
            </a:r>
            <a:r>
              <a:rPr lang="en-US" dirty="0" smtClean="0"/>
              <a:t>/examples/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hci.usask.ca</a:t>
            </a:r>
            <a:r>
              <a:rPr lang="en-US" dirty="0" smtClean="0"/>
              <a:t>/uploads/268-fp01-flatla.pdf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5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www.gizmodo.com.au</a:t>
            </a:r>
            <a:r>
              <a:rPr lang="en-US" dirty="0" smtClean="0"/>
              <a:t>/2010/10/</a:t>
            </a:r>
            <a:r>
              <a:rPr lang="en-US" dirty="0" err="1" smtClean="0"/>
              <a:t>futurama</a:t>
            </a:r>
            <a:r>
              <a:rPr lang="en-US" dirty="0" smtClean="0"/>
              <a:t>-and-the-</a:t>
            </a:r>
            <a:r>
              <a:rPr lang="en-US" dirty="0" err="1" smtClean="0"/>
              <a:t>simpsons</a:t>
            </a:r>
            <a:r>
              <a:rPr lang="en-US" dirty="0" smtClean="0"/>
              <a:t>-in-three-pixels/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1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www.mendosa.com</a:t>
            </a:r>
            <a:r>
              <a:rPr lang="en-US" dirty="0" smtClean="0"/>
              <a:t>/</a:t>
            </a:r>
            <a:r>
              <a:rPr lang="en-US" dirty="0" err="1" smtClean="0"/>
              <a:t>flatirons.jpg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need to balance</a:t>
            </a:r>
            <a:r>
              <a:rPr lang="en-US" baseline="0" dirty="0" smtClean="0"/>
              <a:t> hue/saturation/brightness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1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</a:t>
            </a:r>
            <a:r>
              <a:rPr lang="en-US" dirty="0" err="1" smtClean="0"/>
              <a:t>trello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371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0A18B565-2176-4C43-997E-2AA8386C3859}" type="datetime1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414455"/>
            <a:ext cx="386151" cy="320674"/>
          </a:xfrm>
          <a:prstGeom prst="rect">
            <a:avLst/>
          </a:prstGeom>
          <a:solidFill>
            <a:srgbClr val="FFD21E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fld id="{CC02CEE1-4BA7-AE41-B4FA-EC6288DCBE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9144000" cy="136525"/>
          </a:xfrm>
          <a:prstGeom prst="rect">
            <a:avLst/>
          </a:prstGeom>
          <a:solidFill>
            <a:srgbClr val="FFD2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D56B-19B0-7E49-8A63-E22C22CE478D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jnd.org/jnd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radiolab.org/story/211119-color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inthewild.org/" TargetMode="Externa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1stwebdesigner.com/design/colors-web-design-right-combination/" TargetMode="External"/><Relationship Id="rId3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peckyboy.com/2010/05/19/beginners-guide-to-using-the-power-of-color-in-web-design/" TargetMode="External"/><Relationship Id="rId4" Type="http://schemas.openxmlformats.org/officeDocument/2006/relationships/hyperlink" Target="http://desource.uvu.edu/dgm/2740/in/steinja/lessons/03/l03_06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igercolor.com/color-lab/color-theory/color-theory-intro.ht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.adobe.com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HFZ9UUYed0" TargetMode="External"/><Relationship Id="rId4" Type="http://schemas.openxmlformats.org/officeDocument/2006/relationships/hyperlink" Target="http://sandwichvideo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oc/echo/ref_=ods_dp_a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466" y="2680985"/>
            <a:ext cx="7046189" cy="1613711"/>
          </a:xfrm>
          <a:solidFill>
            <a:schemeClr val="bg1"/>
          </a:solidFill>
          <a:effectLst/>
        </p:spPr>
        <p:txBody>
          <a:bodyPr>
            <a:normAutofit/>
          </a:bodyPr>
          <a:lstStyle/>
          <a:p>
            <a:r>
              <a:rPr lang="en-US" dirty="0" smtClean="0"/>
              <a:t>Working with color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</a:t>
            </a:r>
            <a:r>
              <a:rPr lang="en-US" dirty="0"/>
              <a:t>5839 Fall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6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4" y="-202651"/>
            <a:ext cx="8998750" cy="76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31619"/>
          </a:xfrm>
        </p:spPr>
        <p:txBody>
          <a:bodyPr/>
          <a:lstStyle/>
          <a:p>
            <a:r>
              <a:rPr lang="en-US" dirty="0" smtClean="0">
                <a:solidFill>
                  <a:srgbClr val="FF0080"/>
                </a:solidFill>
              </a:rPr>
              <a:t>Designing with color</a:t>
            </a:r>
            <a:endParaRPr lang="en-US" dirty="0">
              <a:solidFill>
                <a:srgbClr val="FF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7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 about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follows (mostly) clearly defined rules</a:t>
            </a:r>
          </a:p>
          <a:p>
            <a:pPr lvl="1"/>
            <a:r>
              <a:rPr lang="en-US" dirty="0" smtClean="0"/>
              <a:t>Especially color pairings</a:t>
            </a:r>
          </a:p>
          <a:p>
            <a:pPr lvl="1"/>
            <a:endParaRPr lang="en-US" dirty="0"/>
          </a:p>
          <a:p>
            <a:r>
              <a:rPr lang="en-US" dirty="0" smtClean="0"/>
              <a:t>Color is appreciated differently based on culture, and physiological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5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perceive light (and color)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8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types of light-sensing cells</a:t>
            </a:r>
          </a:p>
          <a:p>
            <a:pPr lvl="1"/>
            <a:r>
              <a:rPr lang="en-US" dirty="0" smtClean="0"/>
              <a:t>Rods – detect monochromatic light, especially in low light</a:t>
            </a:r>
          </a:p>
          <a:p>
            <a:pPr lvl="1"/>
            <a:r>
              <a:rPr lang="en-US" dirty="0" smtClean="0"/>
              <a:t>Cones – detect color in certain wavelengths; most human beings have three types (R, G, B)</a:t>
            </a:r>
          </a:p>
          <a:p>
            <a:endParaRPr lang="en-US" dirty="0" smtClean="0"/>
          </a:p>
          <a:p>
            <a:r>
              <a:rPr lang="en-US" dirty="0" smtClean="0"/>
              <a:t>Humans can perceive about 10 million colors (Judd and </a:t>
            </a:r>
            <a:r>
              <a:rPr lang="en-US" dirty="0" err="1" smtClean="0"/>
              <a:t>Wyszecki</a:t>
            </a:r>
            <a:r>
              <a:rPr lang="en-US" dirty="0" smtClean="0"/>
              <a:t> 1975)</a:t>
            </a:r>
          </a:p>
          <a:p>
            <a:pPr lvl="1"/>
            <a:r>
              <a:rPr lang="en-US" dirty="0" smtClean="0"/>
              <a:t>These are JNDs, not </a:t>
            </a:r>
            <a:r>
              <a:rPr lang="en-US" dirty="0"/>
              <a:t>identifiable colors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://www.jnd.org/</a:t>
            </a:r>
            <a:r>
              <a:rPr lang="en-US" dirty="0" smtClean="0">
                <a:hlinkClick r:id="rId3"/>
              </a:rPr>
              <a:t>jnd.html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2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talk about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Named colors (red, chartreuse, international Klein blue)</a:t>
            </a:r>
          </a:p>
          <a:p>
            <a:endParaRPr lang="en-US" dirty="0" smtClean="0"/>
          </a:p>
          <a:p>
            <a:r>
              <a:rPr lang="en-US" dirty="0" smtClean="0"/>
              <a:t>Color classification systems (Pantone 292)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Models for representing color (RGB, CMYK, LAB, HSB)</a:t>
            </a:r>
          </a:p>
          <a:p>
            <a:endParaRPr lang="en-US" dirty="0"/>
          </a:p>
          <a:p>
            <a:r>
              <a:rPr lang="en-US" dirty="0" smtClean="0"/>
              <a:t>But what are the components of color?</a:t>
            </a:r>
          </a:p>
        </p:txBody>
      </p:sp>
    </p:spTree>
    <p:extLst>
      <p:ext uri="{BB962C8B-B14F-4D97-AF65-F5344CB8AC3E}">
        <p14:creationId xmlns:p14="http://schemas.microsoft.com/office/powerpoint/2010/main" val="367100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Additive vs. subtractive color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93" y="2399534"/>
            <a:ext cx="19685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678" y="2399534"/>
            <a:ext cx="19685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1157" y="4746243"/>
            <a:ext cx="96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8896" y="4781659"/>
            <a:ext cx="124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8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artist’s </a:t>
            </a:r>
            <a:r>
              <a:rPr lang="en-US" dirty="0" smtClean="0"/>
              <a:t>model: primary colors</a:t>
            </a:r>
            <a:endParaRPr lang="en-US" dirty="0"/>
          </a:p>
        </p:txBody>
      </p:sp>
      <p:pic>
        <p:nvPicPr>
          <p:cNvPr id="4" name="Picture 3" descr="Screen shot 2012-04-03 at 7.39.14 A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88" y="1765532"/>
            <a:ext cx="6773149" cy="472006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8150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04-03 at 7.40.1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8" b="-379"/>
          <a:stretch/>
        </p:blipFill>
        <p:spPr>
          <a:xfrm>
            <a:off x="899446" y="1203995"/>
            <a:ext cx="7435188" cy="554060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Secondary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7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Tertiary Colors</a:t>
            </a:r>
            <a:endParaRPr lang="en-US" dirty="0"/>
          </a:p>
        </p:txBody>
      </p:sp>
      <p:pic>
        <p:nvPicPr>
          <p:cNvPr id="5" name="Content Placeholder 4" descr="Screen shot 2012-04-03 at 7.40.3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9" b="910"/>
          <a:stretch/>
        </p:blipFill>
        <p:spPr>
          <a:xfrm>
            <a:off x="457200" y="1600200"/>
            <a:ext cx="8229600" cy="4852387"/>
          </a:xfrm>
        </p:spPr>
      </p:pic>
    </p:spTree>
    <p:extLst>
      <p:ext uri="{BB962C8B-B14F-4D97-AF65-F5344CB8AC3E}">
        <p14:creationId xmlns:p14="http://schemas.microsoft.com/office/powerpoint/2010/main" val="93149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artist’s color wheel</a:t>
            </a:r>
            <a:endParaRPr lang="en-US" dirty="0"/>
          </a:p>
        </p:txBody>
      </p:sp>
      <p:pic>
        <p:nvPicPr>
          <p:cNvPr id="4" name="Content Placeholder 3" descr="Screen shot 2012-04-03 at 7.40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8" r="-10488"/>
          <a:stretch>
            <a:fillRect/>
          </a:stretch>
        </p:blipFill>
        <p:spPr>
          <a:xfrm>
            <a:off x="0" y="1312617"/>
            <a:ext cx="8900414" cy="5222945"/>
          </a:xfrm>
        </p:spPr>
      </p:pic>
    </p:spTree>
    <p:extLst>
      <p:ext uri="{BB962C8B-B14F-4D97-AF65-F5344CB8AC3E}">
        <p14:creationId xmlns:p14="http://schemas.microsoft.com/office/powerpoint/2010/main" val="322824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Tuesday: </a:t>
            </a:r>
            <a:r>
              <a:rPr lang="en-US" dirty="0" smtClean="0"/>
              <a:t>mid-fidelity prototype based on your best version of paper </a:t>
            </a:r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Plan a ~60 sec walkthrough of your prototype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 11: ATLAS Expo (see Piazza post)</a:t>
            </a:r>
            <a:endParaRPr lang="en-US" dirty="0"/>
          </a:p>
          <a:p>
            <a:pPr lvl="1"/>
            <a:r>
              <a:rPr lang="en-US" dirty="0" smtClean="0"/>
              <a:t>Hoping to get representatives from each group to sign 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94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 smtClean="0"/>
              <a:t>and computing: </a:t>
            </a:r>
            <a:r>
              <a:rPr lang="en-US" dirty="0" smtClean="0"/>
              <a:t>RGB </a:t>
            </a:r>
            <a:r>
              <a:rPr lang="en-US" dirty="0"/>
              <a:t>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i="1" dirty="0"/>
              <a:t>additive </a:t>
            </a:r>
            <a:r>
              <a:rPr lang="en-US" dirty="0"/>
              <a:t>color system, since you </a:t>
            </a:r>
            <a:r>
              <a:rPr lang="en-US" i="1" dirty="0"/>
              <a:t>add </a:t>
            </a:r>
            <a:r>
              <a:rPr lang="en-US" dirty="0"/>
              <a:t>light from the primary colors to make new colors.	</a:t>
            </a:r>
          </a:p>
          <a:p>
            <a:r>
              <a:rPr lang="en-US" dirty="0" smtClean="0"/>
              <a:t>The </a:t>
            </a:r>
            <a:r>
              <a:rPr lang="en-US" dirty="0"/>
              <a:t>values for </a:t>
            </a:r>
            <a:r>
              <a:rPr lang="en-US" b="1" dirty="0"/>
              <a:t>R</a:t>
            </a:r>
            <a:r>
              <a:rPr lang="en-US" dirty="0"/>
              <a:t>ed, </a:t>
            </a:r>
            <a:r>
              <a:rPr lang="en-US" b="1" dirty="0"/>
              <a:t>G</a:t>
            </a:r>
            <a:r>
              <a:rPr lang="en-US" dirty="0"/>
              <a:t>reen, and </a:t>
            </a:r>
            <a:r>
              <a:rPr lang="en-US" b="1" dirty="0"/>
              <a:t>B</a:t>
            </a:r>
            <a:r>
              <a:rPr lang="en-US" dirty="0"/>
              <a:t>lue may be specified in percent (0–100); or in a scale from 0–255 (decimal) or 00–FF (hex)—where 255 or FF = 100%. 	</a:t>
            </a:r>
          </a:p>
          <a:p>
            <a:r>
              <a:rPr lang="en-US" dirty="0" smtClean="0"/>
              <a:t>Remember</a:t>
            </a:r>
            <a:r>
              <a:rPr lang="en-US" dirty="0"/>
              <a:t>: higher numbers mean more of each color of </a:t>
            </a:r>
            <a:r>
              <a:rPr lang="en-US" dirty="0" smtClean="0"/>
              <a:t>light.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More </a:t>
            </a:r>
            <a:r>
              <a:rPr lang="en-US" dirty="0"/>
              <a:t>is lighter, less is darker!</a:t>
            </a:r>
          </a:p>
        </p:txBody>
      </p:sp>
    </p:spTree>
    <p:extLst>
      <p:ext uri="{BB962C8B-B14F-4D97-AF65-F5344CB8AC3E}">
        <p14:creationId xmlns:p14="http://schemas.microsoft.com/office/powerpoint/2010/main" val="351389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Scheme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526" y="1153474"/>
            <a:ext cx="4178787" cy="4445000"/>
          </a:xfrm>
        </p:spPr>
        <p:txBody>
          <a:bodyPr>
            <a:normAutofit/>
          </a:bodyPr>
          <a:lstStyle/>
          <a:p>
            <a:r>
              <a:rPr lang="cs-CZ" sz="2800" dirty="0" err="1"/>
              <a:t>Red</a:t>
            </a:r>
            <a:r>
              <a:rPr lang="cs-CZ" sz="2800" dirty="0"/>
              <a:t> = (255,0,0)	</a:t>
            </a:r>
          </a:p>
          <a:p>
            <a:r>
              <a:rPr lang="en-US" sz="2800" dirty="0" smtClean="0"/>
              <a:t>Green </a:t>
            </a:r>
            <a:r>
              <a:rPr lang="en-US" sz="2800" dirty="0"/>
              <a:t>= (0,255,0)	</a:t>
            </a:r>
          </a:p>
          <a:p>
            <a:r>
              <a:rPr lang="en-US" sz="2800" dirty="0" smtClean="0"/>
              <a:t>Blue </a:t>
            </a:r>
            <a:r>
              <a:rPr lang="en-US" sz="2800" dirty="0"/>
              <a:t>= (0,0,255)	</a:t>
            </a:r>
          </a:p>
          <a:p>
            <a:r>
              <a:rPr lang="en-US" sz="2800" dirty="0" smtClean="0"/>
              <a:t>Magenta </a:t>
            </a:r>
            <a:r>
              <a:rPr lang="en-US" sz="2800" dirty="0"/>
              <a:t>= (255,0,255)	</a:t>
            </a:r>
          </a:p>
          <a:p>
            <a:r>
              <a:rPr lang="en-US" sz="2800" dirty="0" smtClean="0"/>
              <a:t>Yellow </a:t>
            </a:r>
            <a:r>
              <a:rPr lang="en-US" sz="2800" dirty="0"/>
              <a:t>= (255,255,0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What’s #ff00ff?</a:t>
            </a:r>
            <a:endParaRPr lang="en-US" sz="2800" dirty="0"/>
          </a:p>
        </p:txBody>
      </p:sp>
      <p:pic>
        <p:nvPicPr>
          <p:cNvPr id="4" name="Picture 3" descr="Screen shot 2012-04-03 at 7.43.46 A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6" y="1153473"/>
            <a:ext cx="4483100" cy="4445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4717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HSB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scheme is a device-independent way to describe color	</a:t>
            </a:r>
          </a:p>
          <a:p>
            <a:r>
              <a:rPr lang="en-US" dirty="0" smtClean="0"/>
              <a:t>  </a:t>
            </a:r>
            <a:r>
              <a:rPr lang="en-US" b="1" dirty="0"/>
              <a:t>H</a:t>
            </a:r>
            <a:r>
              <a:rPr lang="en-US" dirty="0"/>
              <a:t>ue	</a:t>
            </a:r>
          </a:p>
          <a:p>
            <a:r>
              <a:rPr lang="en-US" dirty="0" smtClean="0"/>
              <a:t>  </a:t>
            </a:r>
            <a:r>
              <a:rPr lang="en-US" b="1" dirty="0" smtClean="0"/>
              <a:t>S</a:t>
            </a:r>
            <a:r>
              <a:rPr lang="en-US" dirty="0" smtClean="0"/>
              <a:t>aturation</a:t>
            </a:r>
            <a:r>
              <a:rPr lang="en-US" dirty="0"/>
              <a:t>	</a:t>
            </a:r>
          </a:p>
          <a:p>
            <a:r>
              <a:rPr lang="en-US" dirty="0" smtClean="0"/>
              <a:t>  </a:t>
            </a:r>
            <a:r>
              <a:rPr lang="en-US" b="1" dirty="0"/>
              <a:t>B</a:t>
            </a:r>
            <a:r>
              <a:rPr lang="en-US" dirty="0"/>
              <a:t>rightness	</a:t>
            </a:r>
            <a:r>
              <a:rPr lang="en-US" dirty="0" smtClean="0"/>
              <a:t>(sometimes called </a:t>
            </a:r>
            <a:r>
              <a:rPr lang="en-US" b="1" dirty="0" smtClean="0"/>
              <a:t>V</a:t>
            </a:r>
            <a:r>
              <a:rPr lang="en-US" dirty="0" smtClean="0"/>
              <a:t>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5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HSB Model	</a:t>
            </a:r>
          </a:p>
        </p:txBody>
      </p:sp>
      <p:pic>
        <p:nvPicPr>
          <p:cNvPr id="5" name="Content Placeholder 4" descr="Screen shot 2012-04-03 at 7.45.56 AM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r="691"/>
          <a:stretch>
            <a:fillRect/>
          </a:stretch>
        </p:blipFill>
        <p:spPr>
          <a:xfrm>
            <a:off x="77038" y="1265951"/>
            <a:ext cx="9066962" cy="5320679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9782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HSB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93" y="1155437"/>
            <a:ext cx="5362804" cy="5145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Hue </a:t>
            </a:r>
            <a:r>
              <a:rPr lang="en-US" sz="2400" dirty="0"/>
              <a:t>is the actual color. </a:t>
            </a:r>
            <a:r>
              <a:rPr lang="en-US" sz="2400" dirty="0" smtClean="0"/>
              <a:t>Measured </a:t>
            </a:r>
            <a:r>
              <a:rPr lang="en-US" sz="2400" dirty="0"/>
              <a:t>in angular degrees counter- clockwise around the cone starting and ending at red = 0 or 360 </a:t>
            </a:r>
            <a:r>
              <a:rPr lang="en-US" sz="2400" dirty="0" smtClean="0"/>
              <a:t>(yellow </a:t>
            </a:r>
            <a:r>
              <a:rPr lang="en-US" sz="2400" dirty="0"/>
              <a:t>= 60, green = 120, etc.).	</a:t>
            </a:r>
          </a:p>
          <a:p>
            <a:pPr marL="0" indent="0">
              <a:buNone/>
            </a:pPr>
            <a:r>
              <a:rPr lang="en-US" sz="2400" b="1" dirty="0" smtClean="0"/>
              <a:t>Saturation </a:t>
            </a:r>
            <a:r>
              <a:rPr lang="en-US" sz="2400" dirty="0"/>
              <a:t>is the purity of the color, measured in percent from the center of the cone (0) to the surface (100).At 0% saturation, hue is meaningless.	</a:t>
            </a:r>
          </a:p>
          <a:p>
            <a:pPr marL="0" indent="0">
              <a:buNone/>
            </a:pPr>
            <a:r>
              <a:rPr lang="en-US" sz="2400" b="1" dirty="0" smtClean="0"/>
              <a:t>Brightness </a:t>
            </a:r>
            <a:r>
              <a:rPr lang="en-US" sz="2400" dirty="0"/>
              <a:t>is measured in percent from black (0) to white (100).At 0% brightness, both hue and saturation are meaningless.	</a:t>
            </a:r>
          </a:p>
        </p:txBody>
      </p:sp>
      <p:pic>
        <p:nvPicPr>
          <p:cNvPr id="4" name="Picture 3" descr="Screen shot 2012-04-03 at 7.47.49 A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52" y="1770119"/>
            <a:ext cx="3503063" cy="374346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2447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813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Vary </a:t>
            </a:r>
            <a:r>
              <a:rPr lang="en-US" dirty="0"/>
              <a:t>saturation, </a:t>
            </a:r>
            <a:r>
              <a:rPr lang="en-US" dirty="0" smtClean="0"/>
              <a:t>constant brightness</a:t>
            </a:r>
            <a:endParaRPr lang="en-US" dirty="0"/>
          </a:p>
        </p:txBody>
      </p:sp>
      <p:pic>
        <p:nvPicPr>
          <p:cNvPr id="5" name="Content Placeholder 4" descr="Screen shot 2012-04-03 at 7.52.1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66" b="-71466"/>
          <a:stretch>
            <a:fillRect/>
          </a:stretch>
        </p:blipFill>
        <p:spPr>
          <a:xfrm>
            <a:off x="128620" y="1171575"/>
            <a:ext cx="9015380" cy="4954588"/>
          </a:xfrm>
        </p:spPr>
      </p:pic>
    </p:spTree>
    <p:extLst>
      <p:ext uri="{BB962C8B-B14F-4D97-AF65-F5344CB8AC3E}">
        <p14:creationId xmlns:p14="http://schemas.microsoft.com/office/powerpoint/2010/main" val="74003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Vary </a:t>
            </a:r>
            <a:r>
              <a:rPr lang="en-US" dirty="0"/>
              <a:t>brightness, </a:t>
            </a:r>
            <a:r>
              <a:rPr lang="en-US" dirty="0" smtClean="0"/>
              <a:t>constant saturation</a:t>
            </a:r>
            <a:endParaRPr lang="en-US" dirty="0"/>
          </a:p>
        </p:txBody>
      </p:sp>
      <p:pic>
        <p:nvPicPr>
          <p:cNvPr id="4" name="Content Placeholder 3" descr="Screen shot 2012-04-03 at 7.52.5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614" b="-71614"/>
          <a:stretch>
            <a:fillRect/>
          </a:stretch>
        </p:blipFill>
        <p:spPr>
          <a:xfrm>
            <a:off x="0" y="1171512"/>
            <a:ext cx="9144000" cy="4954651"/>
          </a:xfrm>
        </p:spPr>
      </p:pic>
    </p:spTree>
    <p:extLst>
      <p:ext uri="{BB962C8B-B14F-4D97-AF65-F5344CB8AC3E}">
        <p14:creationId xmlns:p14="http://schemas.microsoft.com/office/powerpoint/2010/main" val="228894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CMYK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Cyan, Magenta, Yellow, and Key (usually black)</a:t>
            </a:r>
          </a:p>
          <a:p>
            <a:endParaRPr lang="en-US" dirty="0"/>
          </a:p>
          <a:p>
            <a:r>
              <a:rPr lang="en-US" dirty="0" smtClean="0"/>
              <a:t>Used in printing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perception of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07694" cy="4967574"/>
          </a:xfrm>
        </p:spPr>
        <p:txBody>
          <a:bodyPr>
            <a:normAutofit/>
          </a:bodyPr>
          <a:lstStyle/>
          <a:p>
            <a:r>
              <a:rPr lang="en-US" dirty="0" smtClean="0"/>
              <a:t>It’s non-uniform</a:t>
            </a:r>
          </a:p>
          <a:p>
            <a:endParaRPr lang="en-US" dirty="0"/>
          </a:p>
          <a:p>
            <a:r>
              <a:rPr lang="en-US" dirty="0" smtClean="0"/>
              <a:t>People have better discrimination of green than of red and blue</a:t>
            </a:r>
          </a:p>
          <a:p>
            <a:endParaRPr lang="en-US" dirty="0"/>
          </a:p>
          <a:p>
            <a:r>
              <a:rPr lang="en-US" dirty="0" smtClean="0"/>
              <a:t>Affects image encoding schemes (some provide extra bits for green)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852" y="1600200"/>
            <a:ext cx="3857174" cy="2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8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are not universal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Influences on color perception</a:t>
            </a:r>
          </a:p>
          <a:p>
            <a:pPr lvl="1"/>
            <a:r>
              <a:rPr lang="en-US" dirty="0" smtClean="0"/>
              <a:t>Physiological traits</a:t>
            </a:r>
          </a:p>
          <a:p>
            <a:pPr lvl="1"/>
            <a:r>
              <a:rPr lang="en-US" dirty="0" smtClean="0"/>
              <a:t>Environmental factors (lighting, device characteristics)</a:t>
            </a:r>
          </a:p>
          <a:p>
            <a:endParaRPr lang="en-US" dirty="0"/>
          </a:p>
          <a:p>
            <a:r>
              <a:rPr lang="en-US" dirty="0" smtClean="0"/>
              <a:t>Influences on color interpretation</a:t>
            </a:r>
          </a:p>
          <a:p>
            <a:pPr lvl="1"/>
            <a:r>
              <a:rPr lang="en-US" dirty="0" smtClean="0"/>
              <a:t>Cultural norms</a:t>
            </a:r>
          </a:p>
          <a:p>
            <a:pPr lvl="1"/>
            <a:r>
              <a:rPr lang="en-US" dirty="0" smtClean="0"/>
              <a:t>Individual preferences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5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67480"/>
          </a:xfrm>
        </p:spPr>
        <p:txBody>
          <a:bodyPr/>
          <a:lstStyle/>
          <a:p>
            <a:r>
              <a:rPr lang="en-US" dirty="0" smtClean="0"/>
              <a:t>User testing progress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color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blindness affects a significant portion of the population (up to 8-10 percent of men, 0.5 percent of women)</a:t>
            </a:r>
          </a:p>
          <a:p>
            <a:endParaRPr lang="en-US" dirty="0"/>
          </a:p>
          <a:p>
            <a:r>
              <a:rPr lang="en-US" dirty="0" smtClean="0"/>
              <a:t>Multiple common “types” of color blindness</a:t>
            </a:r>
          </a:p>
          <a:p>
            <a:pPr lvl="1"/>
            <a:r>
              <a:rPr lang="en-US" dirty="0" smtClean="0"/>
              <a:t>And individual differences beyond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7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300"/>
            <a:ext cx="82169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409700"/>
            <a:ext cx="9004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6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Superhuman color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191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Most human beings have three types of color-sensors (cones) – we are </a:t>
            </a:r>
            <a:r>
              <a:rPr lang="en-US" sz="2800" b="1" dirty="0" err="1" smtClean="0"/>
              <a:t>trichromats</a:t>
            </a:r>
            <a:endParaRPr lang="en-US" sz="2800" b="1" dirty="0" smtClean="0"/>
          </a:p>
          <a:p>
            <a:endParaRPr lang="en-US" sz="2800" dirty="0"/>
          </a:p>
          <a:p>
            <a:r>
              <a:rPr lang="en-US" sz="2800" dirty="0" smtClean="0"/>
              <a:t>Other animals (bees, mantis shrimp) see other parts of the visual spectrum</a:t>
            </a:r>
            <a:endParaRPr lang="en-US" sz="2800" dirty="0"/>
          </a:p>
          <a:p>
            <a:pPr lvl="1"/>
            <a:r>
              <a:rPr lang="en-US" dirty="0"/>
              <a:t>Fun listening: </a:t>
            </a:r>
            <a:r>
              <a:rPr lang="en-US" sz="1600" dirty="0">
                <a:hlinkClick r:id="rId3"/>
              </a:rPr>
              <a:t>http://www.radiolab.org/story/211119-colors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800" dirty="0" smtClean="0"/>
              <a:t>Individuals with altered retinas (e.g. after cataract surgery) can sometimes see UV light</a:t>
            </a:r>
          </a:p>
          <a:p>
            <a:endParaRPr lang="en-US" sz="2800" dirty="0"/>
          </a:p>
          <a:p>
            <a:r>
              <a:rPr lang="en-US" sz="2800" dirty="0" smtClean="0"/>
              <a:t>It’s theorized that some human </a:t>
            </a:r>
            <a:r>
              <a:rPr lang="en-US" sz="2800" b="1" dirty="0" err="1" smtClean="0"/>
              <a:t>tetrachromats</a:t>
            </a:r>
            <a:r>
              <a:rPr lang="en-US" sz="2800" dirty="0" smtClean="0"/>
              <a:t> exist (but this is quite difficult to prove)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4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 web games, contribute to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http://labinthewild.org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38" y="3040063"/>
            <a:ext cx="4191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6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Cultural Significance of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http://www.1stwebdesigner.com/design/colors-web-design-right-combination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2-04-03 at 2.2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0" y="2908544"/>
            <a:ext cx="73660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9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79" y="800573"/>
            <a:ext cx="8229600" cy="1143000"/>
          </a:xfrm>
        </p:spPr>
        <p:txBody>
          <a:bodyPr/>
          <a:lstStyle/>
          <a:p>
            <a:r>
              <a:rPr lang="en-US" dirty="0" smtClean="0"/>
              <a:t>Color schemes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610522"/>
            <a:ext cx="635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0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0608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mathematical relationships between colors (e.g. the color wheel)</a:t>
            </a:r>
          </a:p>
          <a:p>
            <a:endParaRPr lang="en-US" dirty="0"/>
          </a:p>
          <a:p>
            <a:r>
              <a:rPr lang="en-US" dirty="0" smtClean="0"/>
              <a:t>Thus, we can pick “good” color schemes based on relationships between colors</a:t>
            </a:r>
          </a:p>
          <a:p>
            <a:pPr lvl="1"/>
            <a:r>
              <a:rPr lang="en-US" dirty="0" smtClean="0"/>
              <a:t>This helps us determine hue; saturation and brightness follow different rules</a:t>
            </a:r>
          </a:p>
          <a:p>
            <a:endParaRPr lang="en-US" dirty="0"/>
          </a:p>
          <a:p>
            <a:r>
              <a:rPr lang="en-US" dirty="0" smtClean="0"/>
              <a:t>(following examples from Duarte)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6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9144000" cy="64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043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4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user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groups discovering design tensions (this is good!)</a:t>
            </a:r>
          </a:p>
          <a:p>
            <a:endParaRPr lang="en-US" dirty="0"/>
          </a:p>
          <a:p>
            <a:r>
              <a:rPr lang="en-US" dirty="0" smtClean="0"/>
              <a:t>Often this means making decisions about what to prioritize, what to remove</a:t>
            </a:r>
          </a:p>
          <a:p>
            <a:endParaRPr lang="en-US" dirty="0"/>
          </a:p>
          <a:p>
            <a:r>
              <a:rPr lang="en-US" dirty="0" smtClean="0"/>
              <a:t>Make changes for round 2, but be careful of overcorrecting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1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colors from nature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5145"/>
            <a:ext cx="9144000" cy="48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04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Important to vary not just hue, but also saturation and brightness</a:t>
            </a:r>
          </a:p>
          <a:p>
            <a:endParaRPr lang="en-US" dirty="0"/>
          </a:p>
          <a:p>
            <a:r>
              <a:rPr lang="en-US" dirty="0" smtClean="0"/>
              <a:t>Make sure that colors contrast in brightness/saturation, especially for text</a:t>
            </a:r>
          </a:p>
          <a:p>
            <a:pPr lvl="1"/>
            <a:r>
              <a:rPr lang="en-US" dirty="0" smtClean="0"/>
              <a:t>Easy test: print it out (or convert to </a:t>
            </a:r>
            <a:r>
              <a:rPr lang="en-US" dirty="0" err="1" smtClean="0"/>
              <a:t>greyscale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Essential for color blindness but helps everyone</a:t>
            </a:r>
          </a:p>
          <a:p>
            <a:pPr lvl="1"/>
            <a:endParaRPr lang="en-US" dirty="0"/>
          </a:p>
          <a:p>
            <a:r>
              <a:rPr lang="en-US" dirty="0" smtClean="0"/>
              <a:t>It’s common to have cooler background colors and warmer foreground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5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7" y="478514"/>
            <a:ext cx="6096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87" y="3659839"/>
            <a:ext cx="6096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Accommodating color perception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0914" cy="4525963"/>
          </a:xfrm>
        </p:spPr>
        <p:txBody>
          <a:bodyPr/>
          <a:lstStyle/>
          <a:p>
            <a:r>
              <a:rPr lang="en-US" dirty="0" smtClean="0"/>
              <a:t>Don’t use color alone to differentiate</a:t>
            </a:r>
          </a:p>
          <a:p>
            <a:pPr lvl="1"/>
            <a:r>
              <a:rPr lang="en-US" dirty="0" smtClean="0"/>
              <a:t>Provide other cues</a:t>
            </a:r>
          </a:p>
          <a:p>
            <a:pPr lvl="1"/>
            <a:r>
              <a:rPr lang="en-US" dirty="0" smtClean="0"/>
              <a:t>If you can, avoid “color blindness mode”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86" y="1677166"/>
            <a:ext cx="4025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7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advice on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http://www.tigercolor.com/color-lab/color-theory/color-theory-</a:t>
            </a:r>
            <a:r>
              <a:rPr lang="en-US" dirty="0" smtClean="0">
                <a:hlinkClick r:id="rId2"/>
              </a:rPr>
              <a:t>intro.htm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http://speckyboy.com/2010/05/19/beginners-guide-to-using-the-power-of-color-in-web-design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http://desource.uvu.edu/dgm/2740/in/steinja/lessons/03/l03_06.</a:t>
            </a:r>
            <a:r>
              <a:rPr lang="en-US" dirty="0" smtClean="0">
                <a:hlinkClick r:id="rId4"/>
              </a:rPr>
              <a:t>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7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70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color.adobe.com</a:t>
            </a:r>
            <a:r>
              <a:rPr lang="en-US" dirty="0"/>
              <a:t>/create/color-wheel/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04" y="887561"/>
            <a:ext cx="8010061" cy="57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1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up with your group</a:t>
            </a:r>
          </a:p>
          <a:p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http://color.adobe.com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Come up with 3-5 color schemes for your project (and post links to Piazza)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2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video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42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video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90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Finding the best tools for conveying aspects of our design</a:t>
            </a:r>
          </a:p>
          <a:p>
            <a:endParaRPr lang="en-US" dirty="0"/>
          </a:p>
          <a:p>
            <a:r>
              <a:rPr lang="en-US" dirty="0" smtClean="0"/>
              <a:t>Project idea: project pitch</a:t>
            </a:r>
          </a:p>
          <a:p>
            <a:r>
              <a:rPr lang="en-US" dirty="0" smtClean="0"/>
              <a:t>Formative research: personas, scenarios</a:t>
            </a:r>
          </a:p>
          <a:p>
            <a:r>
              <a:rPr lang="en-US" dirty="0" smtClean="0"/>
              <a:t>UI design and layout: sketches, storyboards</a:t>
            </a:r>
          </a:p>
          <a:p>
            <a:endParaRPr lang="en-US" dirty="0" smtClean="0"/>
          </a:p>
          <a:p>
            <a:r>
              <a:rPr lang="en-US" dirty="0" smtClean="0"/>
              <a:t>How can we convey our interaction design?</a:t>
            </a:r>
          </a:p>
          <a:p>
            <a:pPr lvl="1"/>
            <a:r>
              <a:rPr lang="en-US" dirty="0" smtClean="0"/>
              <a:t>Interactive prototypes! But these are difficult to share, require active participation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64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what we’ve learned about usage scenarios with our design</a:t>
            </a:r>
          </a:p>
          <a:p>
            <a:endParaRPr lang="en-US" dirty="0"/>
          </a:p>
          <a:p>
            <a:r>
              <a:rPr lang="en-US" dirty="0" smtClean="0"/>
              <a:t>Illustrate the problem and how the user uses the system to address the problem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design activity</a:t>
            </a:r>
          </a:p>
          <a:p>
            <a:endParaRPr lang="en-US" dirty="0"/>
          </a:p>
          <a:p>
            <a:r>
              <a:rPr lang="en-US" dirty="0" smtClean="0"/>
              <a:t>Using color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Intro to Intro to visual storytelling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4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50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We’ll cover converting our app/scenarios into a visual story</a:t>
            </a:r>
          </a:p>
          <a:p>
            <a:pPr lvl="1"/>
            <a:r>
              <a:rPr lang="en-US" dirty="0" smtClean="0"/>
              <a:t>Storytelling practice</a:t>
            </a:r>
          </a:p>
          <a:p>
            <a:pPr lvl="1"/>
            <a:r>
              <a:rPr lang="en-US" dirty="0" smtClean="0"/>
              <a:t>Using PowerPoint for low-fi video prototyping</a:t>
            </a:r>
          </a:p>
          <a:p>
            <a:pPr lvl="1"/>
            <a:endParaRPr lang="en-US" dirty="0"/>
          </a:p>
          <a:p>
            <a:r>
              <a:rPr lang="en-US" dirty="0" smtClean="0"/>
              <a:t>In the meantime, post favorite/least favorite videos to Piazza</a:t>
            </a:r>
          </a:p>
          <a:p>
            <a:pPr lvl="1"/>
            <a:r>
              <a:rPr lang="en-US" dirty="0" smtClean="0">
                <a:hlinkClick r:id="rId2"/>
              </a:rPr>
              <a:t>http://www.amazon.com/oc/echo/ref_=ods_dp_ae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KHFZ9UUYed0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http://sandwichvideo.com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5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spacing to separate out important sections of document</a:t>
            </a:r>
          </a:p>
          <a:p>
            <a:endParaRPr lang="en-US" dirty="0"/>
          </a:p>
          <a:p>
            <a:r>
              <a:rPr lang="en-US" dirty="0" smtClean="0"/>
              <a:t>Change type characteristics (size, weight) to emphasize text</a:t>
            </a:r>
          </a:p>
          <a:p>
            <a:endParaRPr lang="en-US" dirty="0"/>
          </a:p>
          <a:p>
            <a:r>
              <a:rPr lang="en-US" dirty="0" smtClean="0"/>
              <a:t>Pair typefaces with different characteristics to separate headings, body text, quotes, etc. (think about style sheets)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sketching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“Block out” the major sections of the design</a:t>
            </a:r>
          </a:p>
          <a:p>
            <a:endParaRPr lang="en-US" dirty="0"/>
          </a:p>
          <a:p>
            <a:r>
              <a:rPr lang="en-US" dirty="0" smtClean="0"/>
              <a:t>Quickly sketch out design possibilities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202890"/>
            <a:ext cx="9144000" cy="26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9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0790" cy="48198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Work in pairs</a:t>
            </a:r>
          </a:p>
          <a:p>
            <a:endParaRPr lang="en-US" dirty="0" smtClean="0"/>
          </a:p>
          <a:p>
            <a:r>
              <a:rPr lang="en-US" dirty="0" smtClean="0"/>
              <a:t>On an 8.5 x 11 sheet (or similar), sketch a layout for a new tablet-based web site</a:t>
            </a:r>
          </a:p>
          <a:p>
            <a:pPr lvl="1"/>
            <a:r>
              <a:rPr lang="en-US" dirty="0" smtClean="0"/>
              <a:t>Thumbnail sketches of </a:t>
            </a:r>
            <a:r>
              <a:rPr lang="en-US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distinct layouts </a:t>
            </a:r>
          </a:p>
          <a:p>
            <a:pPr lvl="1"/>
            <a:r>
              <a:rPr lang="en-US" dirty="0" smtClean="0"/>
              <a:t>Then create </a:t>
            </a:r>
            <a:r>
              <a:rPr lang="en-US" dirty="0" smtClean="0"/>
              <a:t>2 layouts at a larger size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 can use color, </a:t>
            </a:r>
            <a:r>
              <a:rPr lang="en-US" dirty="0" smtClean="0"/>
              <a:t>but </a:t>
            </a:r>
            <a:r>
              <a:rPr lang="en-US" dirty="0" smtClean="0"/>
              <a:t>focus on trying </a:t>
            </a:r>
            <a:r>
              <a:rPr lang="en-US" dirty="0" smtClean="0"/>
              <a:t>different text sizes, weights, margin </a:t>
            </a:r>
            <a:r>
              <a:rPr lang="en-US" dirty="0" smtClean="0"/>
              <a:t>sizes</a:t>
            </a:r>
          </a:p>
          <a:p>
            <a:endParaRPr lang="en-US" dirty="0"/>
          </a:p>
          <a:p>
            <a:r>
              <a:rPr lang="en-US" dirty="0" smtClean="0"/>
              <a:t>10 </a:t>
            </a:r>
            <a:r>
              <a:rPr lang="en-US" dirty="0" smtClean="0"/>
              <a:t>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5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search results page – how can we present class search results in a way that makes it easier to find the right courses?</a:t>
            </a:r>
          </a:p>
          <a:p>
            <a:endParaRPr lang="en-US" dirty="0"/>
          </a:p>
          <a:p>
            <a:r>
              <a:rPr lang="en-US" dirty="0" smtClean="0"/>
              <a:t>For now, focus on the layout of the results (rather than radically changing the content)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3366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1778</TotalTime>
  <Words>1330</Words>
  <Application>Microsoft Macintosh PowerPoint</Application>
  <PresentationFormat>On-screen Show (4:3)</PresentationFormat>
  <Paragraphs>210</Paragraphs>
  <Slides>50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Black</vt:lpstr>
      <vt:lpstr>Working with color CSCI 5839 Fall 2014</vt:lpstr>
      <vt:lpstr>Assignments etc.</vt:lpstr>
      <vt:lpstr>User testing progress update</vt:lpstr>
      <vt:lpstr>Notes on user testing</vt:lpstr>
      <vt:lpstr>Today</vt:lpstr>
      <vt:lpstr>Recap from last time</vt:lpstr>
      <vt:lpstr>Thumbnail sketching</vt:lpstr>
      <vt:lpstr>Activity</vt:lpstr>
      <vt:lpstr>What to design</vt:lpstr>
      <vt:lpstr>PowerPoint Presentation</vt:lpstr>
      <vt:lpstr>Designing with color</vt:lpstr>
      <vt:lpstr>What to know about color</vt:lpstr>
      <vt:lpstr>How we perceive light (and color)</vt:lpstr>
      <vt:lpstr>How we talk about colors</vt:lpstr>
      <vt:lpstr>Additive vs. subtractive color model</vt:lpstr>
      <vt:lpstr>The artist’s model: primary colors</vt:lpstr>
      <vt:lpstr>The Secondary Colors</vt:lpstr>
      <vt:lpstr>Tertiary Colors</vt:lpstr>
      <vt:lpstr>An artist’s color wheel</vt:lpstr>
      <vt:lpstr>Color and computing: RGB Scheme</vt:lpstr>
      <vt:lpstr>RGB Scheme </vt:lpstr>
      <vt:lpstr>HSB Scheme</vt:lpstr>
      <vt:lpstr>HSB Model </vt:lpstr>
      <vt:lpstr>HSB Model </vt:lpstr>
      <vt:lpstr>Vary saturation, constant brightness</vt:lpstr>
      <vt:lpstr>Vary brightness, constant saturation</vt:lpstr>
      <vt:lpstr>CMYK model</vt:lpstr>
      <vt:lpstr>Human perception of color</vt:lpstr>
      <vt:lpstr>Colors are not universal</vt:lpstr>
      <vt:lpstr>Individual color perception</vt:lpstr>
      <vt:lpstr>PowerPoint Presentation</vt:lpstr>
      <vt:lpstr>PowerPoint Presentation</vt:lpstr>
      <vt:lpstr>Superhuman color vision</vt:lpstr>
      <vt:lpstr>Play web games, contribute to science</vt:lpstr>
      <vt:lpstr>Cultural Significance of Colors</vt:lpstr>
      <vt:lpstr>Color schemes</vt:lpstr>
      <vt:lpstr>Understanding color schemes</vt:lpstr>
      <vt:lpstr>PowerPoint Presentation</vt:lpstr>
      <vt:lpstr>PowerPoint Presentation</vt:lpstr>
      <vt:lpstr>Picking colors from nature</vt:lpstr>
      <vt:lpstr>Combining colors</vt:lpstr>
      <vt:lpstr>PowerPoint Presentation</vt:lpstr>
      <vt:lpstr>Accommodating color perception</vt:lpstr>
      <vt:lpstr>More advice on colors</vt:lpstr>
      <vt:lpstr>PowerPoint Presentation</vt:lpstr>
      <vt:lpstr>Color activity</vt:lpstr>
      <vt:lpstr>What’s next</vt:lpstr>
      <vt:lpstr>Designing video scenarios</vt:lpstr>
      <vt:lpstr>Video scenarios</vt:lpstr>
      <vt:lpstr>For 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aloud </dc:title>
  <dc:creator>Shaun Kane</dc:creator>
  <cp:lastModifiedBy>Shaun Kane</cp:lastModifiedBy>
  <cp:revision>511</cp:revision>
  <dcterms:created xsi:type="dcterms:W3CDTF">2014-10-16T19:05:29Z</dcterms:created>
  <dcterms:modified xsi:type="dcterms:W3CDTF">2014-11-13T23:34:14Z</dcterms:modified>
</cp:coreProperties>
</file>