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92" r:id="rId2"/>
  </p:sldMasterIdLst>
  <p:notesMasterIdLst>
    <p:notesMasterId r:id="rId17"/>
  </p:notesMasterIdLst>
  <p:handoutMasterIdLst>
    <p:handoutMasterId r:id="rId18"/>
  </p:handoutMasterIdLst>
  <p:sldIdLst>
    <p:sldId id="256" r:id="rId3"/>
    <p:sldId id="304" r:id="rId4"/>
    <p:sldId id="306" r:id="rId5"/>
    <p:sldId id="318" r:id="rId6"/>
    <p:sldId id="307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55" autoAdjust="0"/>
  </p:normalViewPr>
  <p:slideViewPr>
    <p:cSldViewPr snapToGrid="0" snapToObjects="1">
      <p:cViewPr>
        <p:scale>
          <a:sx n="90" d="100"/>
          <a:sy n="90" d="100"/>
        </p:scale>
        <p:origin x="-161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3CCC7-93E3-8340-92FD-DF35650B6B19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72624-967A-5248-BFD9-B7D8FB86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20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3194B-AB14-FD45-BBD4-75B1851B5E69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5ACC0-5F42-D44B-91B4-86EEDE0B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49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Anti-face</a:t>
            </a:r>
            <a:r>
              <a:rPr lang="en-US" baseline="0" dirty="0" smtClean="0"/>
              <a:t> recognition makeup by Pepin Press.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animalnewyork.com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-content/uploads/2010/04/</a:t>
            </a:r>
            <a:r>
              <a:rPr lang="en-US" dirty="0" err="1" smtClean="0"/>
              <a:t>asbtract_makeup.jpg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5ACC0-5F42-D44B-91B4-86EEDE0BEC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0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5ACC0-5F42-D44B-91B4-86EEDE0BEC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6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906B-C31B-8942-983B-CEA9D5961959}" type="datetime1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C1B6-2675-2442-8E4D-DBE1E5D17B40}" type="datetime1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93C1-0DCF-D44B-BE4B-30735FC032E8}" type="datetime1">
              <a:rPr lang="en-US" smtClean="0"/>
              <a:t>12/4/14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88404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14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1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1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1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13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9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24613"/>
            <a:ext cx="9144000" cy="433387"/>
          </a:xfrm>
          <a:prstGeom prst="rect">
            <a:avLst/>
          </a:prstGeom>
          <a:solidFill>
            <a:srgbClr val="FCBB07">
              <a:alpha val="57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32301"/>
            <a:ext cx="8443214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71512"/>
            <a:ext cx="8443214" cy="495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35545" y="6451586"/>
            <a:ext cx="6246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Human-Centered Computing at University of Maryland, Baltimore County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 descr="retriever-small.jpg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4684" y1="34343" x2="30380" y2="23232"/>
                        <a14:foregroundMark x1="37975" y1="26263" x2="55696" y2="26263"/>
                        <a14:foregroundMark x1="63924" y1="25253" x2="56962" y2="28283"/>
                        <a14:foregroundMark x1="72785" y1="36364" x2="72785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46" y="6183888"/>
            <a:ext cx="1167982" cy="7318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032" y="6446511"/>
            <a:ext cx="38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0" y="6442035"/>
            <a:ext cx="45719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87B3F4-9CAC-B740-BDE2-5D41D6563CBF}" type="slidenum"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6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ill Sans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3200" kern="1200">
          <a:solidFill>
            <a:srgbClr val="000000"/>
          </a:solidFill>
          <a:latin typeface="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00"/>
          </a:solidFill>
          <a:latin typeface="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onlinesecurity.blogspot.com/2014/12/are-you-robot-introducing-no-captcha.html" TargetMode="External"/><Relationship Id="rId4" Type="http://schemas.openxmlformats.org/officeDocument/2006/relationships/hyperlink" Target="https://news.ycombinator.com/item?id=8693767" TargetMode="Externa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i.acm.org/10.1145/1518701.1518875" TargetMode="External"/><Relationship Id="rId4" Type="http://schemas.openxmlformats.org/officeDocument/2006/relationships/hyperlink" Target="http://www.envisioningcards.com/" TargetMode="External"/><Relationship Id="rId5" Type="http://schemas.openxmlformats.org/officeDocument/2006/relationships/hyperlink" Target="http://shaunkane.info/classes/csci5839/reading/envisioning_cards.pdf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valuesatplay.org/game-tool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rkeleytechreview.com/firechat-and-activism/" TargetMode="External"/><Relationship Id="rId4" Type="http://schemas.openxmlformats.org/officeDocument/2006/relationships/hyperlink" Target="http://www.slate.com/blogs/lexicon_valley/2014/02/21/gender_facebook_now_has_56_categories_to_choose_from_including_cisgender.html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doi.acm.org/10.1145/1054972.1055076" TargetMode="External"/><Relationship Id="rId3" Type="http://schemas.openxmlformats.org/officeDocument/2006/relationships/hyperlink" Target="http://doi.acm.org/10.1145/1518701.151887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40475"/>
          </a:xfrm>
        </p:spPr>
        <p:txBody>
          <a:bodyPr/>
          <a:lstStyle/>
          <a:p>
            <a:pPr algn="ctr"/>
            <a:r>
              <a:rPr lang="en-US" dirty="0" smtClean="0"/>
              <a:t>Values in design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CSCI 5839 Fall 2014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795" b="71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7445" y="4482485"/>
            <a:ext cx="3302000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Values in design</a:t>
            </a:r>
          </a:p>
          <a:p>
            <a:r>
              <a:rPr lang="en-US" sz="2400" dirty="0" smtClean="0">
                <a:latin typeface="Helvetica Neue"/>
                <a:cs typeface="Helvetica Neue"/>
              </a:rPr>
              <a:t>CSCI 5839 Fall 2014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6213230"/>
            <a:ext cx="9144001" cy="646331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Anti-</a:t>
            </a:r>
            <a:r>
              <a:rPr lang="en-US" dirty="0" smtClean="0"/>
              <a:t>facial-recognition </a:t>
            </a:r>
            <a:r>
              <a:rPr lang="en-US" dirty="0"/>
              <a:t>makeup by Pepin Press.</a:t>
            </a:r>
          </a:p>
          <a:p>
            <a:r>
              <a:rPr lang="en-US" dirty="0"/>
              <a:t>http://</a:t>
            </a:r>
            <a:r>
              <a:rPr lang="en-US" dirty="0" err="1"/>
              <a:t>animalnewyork.com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-content/uploads/2010/04/</a:t>
            </a:r>
            <a:r>
              <a:rPr lang="en-US" dirty="0" err="1"/>
              <a:t>asbtract_makeup.jpg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8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508000"/>
            <a:ext cx="8712200" cy="5829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233" y="6168100"/>
            <a:ext cx="8448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1400" dirty="0">
                <a:solidFill>
                  <a:schemeClr val="bg1"/>
                </a:solidFill>
                <a:hlinkClick r:id="rId3"/>
              </a:rPr>
              <a:t>://googleonlinesecurity.blogspot.com/2014/12/are-you-robot-introducing-no-</a:t>
            </a:r>
            <a:r>
              <a:rPr lang="en-US" sz="1400" dirty="0" smtClean="0">
                <a:solidFill>
                  <a:schemeClr val="bg1"/>
                </a:solidFill>
                <a:hlinkClick r:id="rId3"/>
              </a:rPr>
              <a:t>captcha.html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Discussion: </a:t>
            </a:r>
            <a:r>
              <a:rPr lang="en-US" sz="1400" dirty="0">
                <a:solidFill>
                  <a:schemeClr val="bg1"/>
                </a:solidFill>
                <a:hlinkClick r:id="rId4"/>
              </a:rPr>
              <a:t>https://news.ycombinator.com/item?id=</a:t>
            </a:r>
            <a:r>
              <a:rPr lang="en-US" sz="1400" dirty="0" smtClean="0">
                <a:solidFill>
                  <a:schemeClr val="bg1"/>
                </a:solidFill>
                <a:hlinkClick r:id="rId4"/>
              </a:rPr>
              <a:t>8693767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support values 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Flanagan et al., Values at Play</a:t>
            </a:r>
          </a:p>
          <a:p>
            <a:pPr lvl="1"/>
            <a:r>
              <a:rPr lang="en-US" dirty="0">
                <a:hlinkClick r:id="rId2"/>
              </a:rPr>
              <a:t>http://valuesatplay.org/game-</a:t>
            </a:r>
            <a:r>
              <a:rPr lang="en-US" dirty="0" smtClean="0">
                <a:hlinkClick r:id="rId2"/>
              </a:rPr>
              <a:t>tools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Photo elicitation/design probe (</a:t>
            </a:r>
            <a:r>
              <a:rPr lang="en-US" dirty="0" err="1" smtClean="0"/>
              <a:t>LeDantec</a:t>
            </a:r>
            <a:r>
              <a:rPr lang="en-US" dirty="0" smtClean="0"/>
              <a:t> et al., </a:t>
            </a:r>
            <a:r>
              <a:rPr lang="en-US" sz="2800" dirty="0">
                <a:hlinkClick r:id="rId3"/>
              </a:rPr>
              <a:t>http://doi.acm.org/10.1145/</a:t>
            </a:r>
            <a:r>
              <a:rPr lang="en-US" sz="2800" dirty="0" smtClean="0">
                <a:hlinkClick r:id="rId3"/>
              </a:rPr>
              <a:t>1518701.1518875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sz="3000" dirty="0" smtClean="0"/>
              <a:t>Envisioning cards (Friedman, Nathan, Kane, Lin)</a:t>
            </a:r>
          </a:p>
          <a:p>
            <a:pPr lvl="1"/>
            <a:r>
              <a:rPr lang="en-US" sz="2600" dirty="0">
                <a:hlinkClick r:id="rId4"/>
              </a:rPr>
              <a:t>http://www.envisioningcards.com</a:t>
            </a:r>
            <a:r>
              <a:rPr lang="en-US" sz="2600" dirty="0" smtClean="0">
                <a:hlinkClick r:id="rId4"/>
              </a:rPr>
              <a:t>/</a:t>
            </a:r>
            <a:endParaRPr lang="en-US" sz="2600" dirty="0" smtClean="0"/>
          </a:p>
          <a:p>
            <a:pPr lvl="1"/>
            <a:r>
              <a:rPr lang="en-US" sz="2600" dirty="0">
                <a:hlinkClick r:id="rId5"/>
              </a:rPr>
              <a:t>http://shaunkane.info/classes/</a:t>
            </a:r>
            <a:r>
              <a:rPr lang="en-US" sz="2600" dirty="0" smtClean="0">
                <a:hlinkClick r:id="rId5"/>
              </a:rPr>
              <a:t>csci5839/reading/envisioning_cards.pdf</a:t>
            </a:r>
            <a:endParaRPr lang="en-US" sz="2600" dirty="0" smtClean="0"/>
          </a:p>
          <a:p>
            <a:pPr lvl="1"/>
            <a:endParaRPr lang="en-US" sz="26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8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9" y="56444"/>
            <a:ext cx="5602111" cy="3933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687"/>
          <a:stretch/>
        </p:blipFill>
        <p:spPr>
          <a:xfrm>
            <a:off x="3753555" y="3098688"/>
            <a:ext cx="5135033" cy="35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1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as activism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Design has the potential to impact social issues, intentionally or unintentionally</a:t>
            </a:r>
          </a:p>
          <a:p>
            <a:pPr lvl="1"/>
            <a:r>
              <a:rPr lang="en-US" dirty="0" smtClean="0"/>
              <a:t>Environmental sustainability, anonymity, cultural change, empowering disempowered groups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FireChat</a:t>
            </a:r>
            <a:r>
              <a:rPr lang="en-US" dirty="0" smtClean="0"/>
              <a:t> local chat supports activism and protest in Hong Kong: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://www.berkeleytechreview.com/firechat-and-activism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Facebook presents 56 </a:t>
            </a:r>
            <a:r>
              <a:rPr lang="en-US" dirty="0"/>
              <a:t>gender options </a:t>
            </a:r>
            <a:r>
              <a:rPr lang="en-US" dirty="0">
                <a:hlinkClick r:id="rId4"/>
              </a:rPr>
              <a:t>http://www.slate.com/blogs/lexicon_valley/2014/02/21/</a:t>
            </a:r>
            <a:r>
              <a:rPr lang="en-US" dirty="0" smtClean="0">
                <a:hlinkClick r:id="rId4"/>
              </a:rPr>
              <a:t>gender_facebook_now_has_56_categories_to_choose_from_including_cisgender.html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2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values 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Let’s brainstorm with our groups about value issues in our design</a:t>
            </a:r>
          </a:p>
          <a:p>
            <a:endParaRPr lang="en-US" dirty="0"/>
          </a:p>
          <a:p>
            <a:r>
              <a:rPr lang="en-US" dirty="0" smtClean="0"/>
              <a:t>10 minutes: </a:t>
            </a:r>
          </a:p>
          <a:p>
            <a:pPr lvl="1"/>
            <a:r>
              <a:rPr lang="en-US" dirty="0" smtClean="0"/>
              <a:t>what human values might be impacted by your design?</a:t>
            </a:r>
          </a:p>
          <a:p>
            <a:pPr lvl="1"/>
            <a:r>
              <a:rPr lang="en-US" dirty="0" smtClean="0"/>
              <a:t>who are potential indirect stakeholders in your design?</a:t>
            </a:r>
          </a:p>
          <a:p>
            <a:pPr lvl="1"/>
            <a:r>
              <a:rPr lang="en-US" dirty="0" smtClean="0"/>
              <a:t>what feature could you add to your design to support these values?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1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9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Today: </a:t>
            </a:r>
            <a:r>
              <a:rPr lang="en-US" dirty="0" smtClean="0"/>
              <a:t>talking about values in design</a:t>
            </a:r>
          </a:p>
          <a:p>
            <a:pPr marL="457200" lvl="1" indent="0">
              <a:buNone/>
            </a:pPr>
            <a:r>
              <a:rPr lang="en-US" dirty="0" smtClean="0"/>
              <a:t>+ FCQs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Tuesday: Present your final work (our last class together!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Accepting snack requests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Next Thursday: ATLAS Expo</a:t>
            </a:r>
          </a:p>
          <a:p>
            <a:pPr lvl="1"/>
            <a:r>
              <a:rPr lang="en-US" dirty="0" smtClean="0"/>
              <a:t>Setup 3:30-4:30</a:t>
            </a:r>
          </a:p>
          <a:p>
            <a:pPr lvl="1"/>
            <a:r>
              <a:rPr lang="en-US" dirty="0" smtClean="0"/>
              <a:t>Event 5-6:30</a:t>
            </a:r>
          </a:p>
          <a:p>
            <a:pPr lvl="1"/>
            <a:r>
              <a:rPr lang="en-US" dirty="0" smtClean="0"/>
              <a:t>We’ll have a loop of project videos, and shared space for demos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11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assignments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Grades </a:t>
            </a:r>
            <a:r>
              <a:rPr lang="en-US" dirty="0" smtClean="0"/>
              <a:t>for </a:t>
            </a:r>
            <a:r>
              <a:rPr lang="en-US" dirty="0" smtClean="0"/>
              <a:t>T4, T5, T7 back today</a:t>
            </a:r>
          </a:p>
          <a:p>
            <a:endParaRPr lang="en-US" dirty="0"/>
          </a:p>
          <a:p>
            <a:r>
              <a:rPr lang="en-US" dirty="0" smtClean="0"/>
              <a:t>Reading responses: late reading responses do count – if you haven’t done them, it’s still worth it </a:t>
            </a:r>
            <a:r>
              <a:rPr lang="en-US" sz="2400" dirty="0" smtClean="0"/>
              <a:t>(and you might learn something)</a:t>
            </a:r>
          </a:p>
          <a:p>
            <a:endParaRPr lang="en-US" dirty="0"/>
          </a:p>
          <a:p>
            <a:r>
              <a:rPr lang="en-US" dirty="0" smtClean="0"/>
              <a:t>In-class activities</a:t>
            </a:r>
          </a:p>
          <a:p>
            <a:pPr lvl="1"/>
            <a:r>
              <a:rPr lang="en-US" dirty="0" smtClean="0"/>
              <a:t>On the ca</a:t>
            </a:r>
            <a:r>
              <a:rPr lang="en-US" dirty="0" smtClean="0"/>
              <a:t>lendar; if you’ve missed more than one (and haven’t made it up), come talk to us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8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" y="1086556"/>
            <a:ext cx="5556597" cy="4231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593" y="1086556"/>
            <a:ext cx="3113852" cy="46707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0444" y="284666"/>
            <a:ext cx="22991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Today, After this class!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8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Thinking beyond usability</a:t>
            </a:r>
          </a:p>
          <a:p>
            <a:endParaRPr lang="en-US" dirty="0"/>
          </a:p>
          <a:p>
            <a:r>
              <a:rPr lang="en-US" dirty="0" smtClean="0"/>
              <a:t>How to incorporate users’ values into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4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User-centered design, and especially participatory design methodology, has ties to socialism and union activity (more on Tuesday)</a:t>
            </a:r>
          </a:p>
          <a:p>
            <a:endParaRPr lang="en-US" dirty="0"/>
          </a:p>
          <a:p>
            <a:r>
              <a:rPr lang="en-US" dirty="0" smtClean="0"/>
              <a:t>Technology is becoming increasingly personal</a:t>
            </a:r>
          </a:p>
          <a:p>
            <a:pPr lvl="1"/>
            <a:r>
              <a:rPr lang="en-US" dirty="0" smtClean="0"/>
              <a:t>Facebook, </a:t>
            </a:r>
            <a:r>
              <a:rPr lang="en-US" dirty="0" err="1" smtClean="0"/>
              <a:t>Snapchat</a:t>
            </a:r>
            <a:r>
              <a:rPr lang="en-US" dirty="0" smtClean="0"/>
              <a:t>, Google, Glass</a:t>
            </a:r>
          </a:p>
          <a:p>
            <a:pPr lvl="1"/>
            <a:endParaRPr lang="en-US" dirty="0"/>
          </a:p>
          <a:p>
            <a:r>
              <a:rPr lang="en-US" dirty="0" smtClean="0"/>
              <a:t>More societal thought about systemic effects of technology</a:t>
            </a:r>
          </a:p>
          <a:p>
            <a:pPr lvl="1"/>
            <a:r>
              <a:rPr lang="en-US" dirty="0" smtClean="0"/>
              <a:t>Impact on environment, surveillance vs. privacy, etc.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2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Sensitive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968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have read one early perspective (from Friedman et al.)</a:t>
            </a:r>
          </a:p>
          <a:p>
            <a:endParaRPr lang="en-US" dirty="0" smtClean="0"/>
          </a:p>
          <a:p>
            <a:r>
              <a:rPr lang="en-US" dirty="0" smtClean="0"/>
              <a:t>In a general sense: </a:t>
            </a:r>
          </a:p>
          <a:p>
            <a:pPr lvl="1"/>
            <a:r>
              <a:rPr lang="en-US" dirty="0" smtClean="0"/>
              <a:t>What are users’ “values” beyond usability and usefulness? </a:t>
            </a:r>
          </a:p>
          <a:p>
            <a:pPr lvl="1"/>
            <a:r>
              <a:rPr lang="en-US" dirty="0" smtClean="0"/>
              <a:t>Does our design support or hinder these values?</a:t>
            </a:r>
          </a:p>
          <a:p>
            <a:pPr lvl="1"/>
            <a:endParaRPr lang="en-US" dirty="0"/>
          </a:p>
          <a:p>
            <a:r>
              <a:rPr lang="en-US" dirty="0" smtClean="0"/>
              <a:t>In many ways, this seems obvious in hindsight</a:t>
            </a:r>
          </a:p>
          <a:p>
            <a:pPr lvl="1"/>
            <a:r>
              <a:rPr lang="en-US" dirty="0" smtClean="0"/>
              <a:t>Less so historically </a:t>
            </a:r>
          </a:p>
          <a:p>
            <a:pPr lvl="1"/>
            <a:r>
              <a:rPr lang="en-US" dirty="0" smtClean="0"/>
              <a:t>A major contribution from Friedman et al. is thinking about how to explicitly (and systematically) include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3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perspectives on values 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Mary Flanagan, Daniel C. Howe, and Helen </a:t>
            </a:r>
            <a:r>
              <a:rPr lang="en-US" dirty="0" err="1"/>
              <a:t>Nissenbaum</a:t>
            </a:r>
            <a:r>
              <a:rPr lang="en-US" dirty="0"/>
              <a:t>. 2005. Values at play: design tradeoffs in socially-oriented game design. In Proceedings of </a:t>
            </a:r>
            <a:r>
              <a:rPr lang="en-US" dirty="0" smtClean="0"/>
              <a:t>CHI </a:t>
            </a:r>
            <a:r>
              <a:rPr lang="en-US" dirty="0"/>
              <a:t>'</a:t>
            </a:r>
            <a:r>
              <a:rPr lang="en-US" dirty="0" smtClean="0"/>
              <a:t>05. </a:t>
            </a:r>
            <a:r>
              <a:rPr lang="en-US" dirty="0"/>
              <a:t>ACM, New York, NY, USA, 751-760.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://doi.acm.org/10.1145/</a:t>
            </a:r>
            <a:r>
              <a:rPr lang="en-US" dirty="0" smtClean="0">
                <a:hlinkClick r:id="rId2"/>
              </a:rPr>
              <a:t>1054972.1055076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Christopher A. Le </a:t>
            </a:r>
            <a:r>
              <a:rPr lang="en-US" dirty="0" err="1"/>
              <a:t>Dantec</a:t>
            </a:r>
            <a:r>
              <a:rPr lang="en-US" dirty="0"/>
              <a:t>, Erika </a:t>
            </a:r>
            <a:r>
              <a:rPr lang="en-US" dirty="0" err="1"/>
              <a:t>Shehan</a:t>
            </a:r>
            <a:r>
              <a:rPr lang="en-US" dirty="0"/>
              <a:t> Poole, and Susan P. </a:t>
            </a:r>
            <a:r>
              <a:rPr lang="en-US" dirty="0" err="1"/>
              <a:t>Wyche</a:t>
            </a:r>
            <a:r>
              <a:rPr lang="en-US" dirty="0"/>
              <a:t>. 2009. Values as lived experience: evolving value sensitive design in support of value discovery. In Proceedings of </a:t>
            </a:r>
            <a:r>
              <a:rPr lang="en-US" dirty="0" smtClean="0"/>
              <a:t>CHI </a:t>
            </a:r>
            <a:r>
              <a:rPr lang="en-US" dirty="0"/>
              <a:t>'</a:t>
            </a:r>
            <a:r>
              <a:rPr lang="en-US" dirty="0" smtClean="0"/>
              <a:t>09. </a:t>
            </a:r>
            <a:r>
              <a:rPr lang="en-US" dirty="0"/>
              <a:t>ACM, New York, NY, USA, 1141-1150.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://doi.acm.org/10.1145/</a:t>
            </a:r>
            <a:r>
              <a:rPr lang="en-US" dirty="0" smtClean="0">
                <a:hlinkClick r:id="rId3"/>
              </a:rPr>
              <a:t>1518701.1518875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8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91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Direct stakeholders (users) vs. indirect stakeholders</a:t>
            </a:r>
          </a:p>
          <a:p>
            <a:pPr lvl="1"/>
            <a:r>
              <a:rPr lang="en-US" dirty="0" smtClean="0"/>
              <a:t>Who is affected by design?</a:t>
            </a:r>
          </a:p>
          <a:p>
            <a:endParaRPr lang="en-US" dirty="0" smtClean="0"/>
          </a:p>
          <a:p>
            <a:r>
              <a:rPr lang="en-US" dirty="0" smtClean="0"/>
              <a:t>Thinking about systemic effects</a:t>
            </a:r>
          </a:p>
          <a:p>
            <a:pPr lvl="1"/>
            <a:r>
              <a:rPr lang="en-US" dirty="0" smtClean="0"/>
              <a:t>How will this technology change people  </a:t>
            </a:r>
            <a:r>
              <a:rPr lang="en-US" smtClean="0"/>
              <a:t>and society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Value tensions or tradeoffs</a:t>
            </a:r>
          </a:p>
          <a:p>
            <a:pPr lvl="1"/>
            <a:r>
              <a:rPr lang="en-US" dirty="0" smtClean="0"/>
              <a:t>Security vs. usability, privacy vs. ease of use</a:t>
            </a:r>
          </a:p>
          <a:p>
            <a:pPr lvl="1"/>
            <a:r>
              <a:rPr lang="en-US" dirty="0" smtClean="0"/>
              <a:t>Case study: New </a:t>
            </a:r>
            <a:r>
              <a:rPr lang="en-US" dirty="0" err="1" smtClean="0"/>
              <a:t>ReCAPTCHA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3609</TotalTime>
  <Words>747</Words>
  <Application>Microsoft Macintosh PowerPoint</Application>
  <PresentationFormat>On-screen Show (4:3)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Theme</vt:lpstr>
      <vt:lpstr>Black</vt:lpstr>
      <vt:lpstr>Values in design CSCI 5839 Fall 2014</vt:lpstr>
      <vt:lpstr>Administrivia</vt:lpstr>
      <vt:lpstr>Final assignments etc.</vt:lpstr>
      <vt:lpstr>PowerPoint Presentation</vt:lpstr>
      <vt:lpstr>Today</vt:lpstr>
      <vt:lpstr>Background</vt:lpstr>
      <vt:lpstr>Value Sensitive Design</vt:lpstr>
      <vt:lpstr>Other perspectives on values in design</vt:lpstr>
      <vt:lpstr>Key concepts</vt:lpstr>
      <vt:lpstr>PowerPoint Presentation</vt:lpstr>
      <vt:lpstr>Tools to support values in design</vt:lpstr>
      <vt:lpstr>PowerPoint Presentation</vt:lpstr>
      <vt:lpstr>Design as activism</vt:lpstr>
      <vt:lpstr>Activity: values in design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</dc:title>
  <dc:creator>Amy Hurst</dc:creator>
  <cp:lastModifiedBy>Shaun Kane</cp:lastModifiedBy>
  <cp:revision>694</cp:revision>
  <dcterms:created xsi:type="dcterms:W3CDTF">2012-04-03T11:31:02Z</dcterms:created>
  <dcterms:modified xsi:type="dcterms:W3CDTF">2014-12-04T21:20:09Z</dcterms:modified>
</cp:coreProperties>
</file>