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692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59" r:id="rId6"/>
    <p:sldId id="261" r:id="rId7"/>
    <p:sldId id="262" r:id="rId8"/>
    <p:sldId id="264" r:id="rId9"/>
    <p:sldId id="265" r:id="rId10"/>
    <p:sldId id="266" r:id="rId11"/>
    <p:sldId id="267" r:id="rId12"/>
    <p:sldId id="263" r:id="rId13"/>
    <p:sldId id="260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2" autoAdjust="0"/>
    <p:restoredTop sz="89855" autoAdjust="0"/>
  </p:normalViewPr>
  <p:slideViewPr>
    <p:cSldViewPr snapToGrid="0" snapToObjects="1">
      <p:cViewPr>
        <p:scale>
          <a:sx n="90" d="100"/>
          <a:sy n="90" d="100"/>
        </p:scale>
        <p:origin x="-1416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3CCC7-93E3-8340-92FD-DF35650B6B19}" type="datetimeFigureOut">
              <a:rPr lang="en-US" smtClean="0"/>
              <a:t>12/9/14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72624-967A-5248-BFD9-B7D8FB861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205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3194B-AB14-FD45-BBD4-75B1851B5E69}" type="datetimeFigureOut">
              <a:rPr lang="en-US" smtClean="0"/>
              <a:t>12/9/14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5ACC0-5F42-D44B-91B4-86EEDE0BE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496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Lil Bub</a:t>
            </a:r>
            <a:r>
              <a:rPr lang="en-US" baseline="0" dirty="0" smtClean="0"/>
              <a:t> </a:t>
            </a:r>
            <a:r>
              <a:rPr lang="en-US" dirty="0" smtClean="0"/>
              <a:t>http://media3.popsugar-assets.com/files/2013/12/19/123/n/1922507/e0a7e992a737d24f_lilbubtext.jpg.xxxlarge/</a:t>
            </a:r>
            <a:r>
              <a:rPr lang="en-US" dirty="0" err="1" smtClean="0"/>
              <a:t>i</a:t>
            </a:r>
            <a:r>
              <a:rPr lang="en-US" dirty="0" smtClean="0"/>
              <a:t>/Fireplace-Videos-</a:t>
            </a:r>
            <a:r>
              <a:rPr lang="en-US" dirty="0" err="1" smtClean="0"/>
              <a:t>Loop.jpg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5ACC0-5F42-D44B-91B4-86EEDE0BEC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0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www.quickmeme.com</a:t>
            </a:r>
            <a:r>
              <a:rPr lang="en-US" dirty="0" smtClean="0"/>
              <a:t>/</a:t>
            </a:r>
            <a:r>
              <a:rPr lang="en-US" dirty="0" err="1" smtClean="0"/>
              <a:t>img</a:t>
            </a:r>
            <a:r>
              <a:rPr lang="en-US" dirty="0" smtClean="0"/>
              <a:t>/c9/c9b138b788d67bbad6b5e4a5aefcc3fcce0e4250c73a7f9a0547449edb54177b.jpg</a:t>
            </a:r>
          </a:p>
          <a:p>
            <a:r>
              <a:rPr lang="en-US" dirty="0" smtClean="0"/>
              <a:t>Students</a:t>
            </a:r>
          </a:p>
          <a:p>
            <a:r>
              <a:rPr lang="en-US" dirty="0" err="1" smtClean="0"/>
              <a:t>Gena</a:t>
            </a:r>
            <a:r>
              <a:rPr lang="en-US" dirty="0" smtClean="0"/>
              <a:t> and </a:t>
            </a:r>
            <a:r>
              <a:rPr lang="en-US" dirty="0" err="1" smtClean="0"/>
              <a:t>david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5ACC0-5F42-D44B-91B4-86EEDE0BEC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88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9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40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7330F-5BB3-8346-985F-45D0286C82FB}" type="datetime1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906B-C31B-8942-983B-CEA9D5961959}" type="datetime1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7330F-5BB3-8346-985F-45D0286C82FB}" type="datetime1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C1B6-2675-2442-8E4D-DBE1E5D17B40}" type="datetime1">
              <a:rPr lang="en-US" smtClean="0"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7330F-5BB3-8346-985F-45D0286C82FB}" type="datetime1">
              <a:rPr lang="en-US" smtClean="0"/>
              <a:t>12/9/14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7330F-5BB3-8346-985F-45D0286C82FB}" type="datetime1">
              <a:rPr lang="en-US" smtClean="0"/>
              <a:t>12/9/14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93C1-0DCF-D44B-BE4B-30735FC032E8}" type="datetime1">
              <a:rPr lang="en-US" smtClean="0"/>
              <a:t>12/9/14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7330F-5BB3-8346-985F-45D0286C82FB}" type="datetime1">
              <a:rPr lang="en-US" smtClean="0"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888404"/>
            <a:ext cx="8686800" cy="0"/>
          </a:xfrm>
          <a:prstGeom prst="line">
            <a:avLst/>
          </a:prstGeom>
          <a:ln w="12700" cap="flat" cmpd="sng">
            <a:solidFill>
              <a:schemeClr val="tx1">
                <a:lumMod val="50000"/>
                <a:lumOff val="50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6145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7330F-5BB3-8346-985F-45D0286C82FB}" type="datetime1">
              <a:rPr lang="en-US" smtClean="0"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7330F-5BB3-8346-985F-45D0286C82FB}" type="datetime1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7330F-5BB3-8346-985F-45D0286C82FB}" type="datetime1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13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877455"/>
            <a:ext cx="8686800" cy="0"/>
          </a:xfrm>
          <a:prstGeom prst="line">
            <a:avLst/>
          </a:prstGeom>
          <a:ln w="12700" cap="flat" cmpd="sng">
            <a:solidFill>
              <a:schemeClr val="tx1">
                <a:lumMod val="50000"/>
                <a:lumOff val="50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095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877455"/>
            <a:ext cx="8686800" cy="0"/>
          </a:xfrm>
          <a:prstGeom prst="line">
            <a:avLst/>
          </a:prstGeom>
          <a:ln w="12700" cap="flat" cmpd="sng">
            <a:solidFill>
              <a:schemeClr val="tx1">
                <a:lumMod val="50000"/>
                <a:lumOff val="50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40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877455"/>
            <a:ext cx="8686800" cy="0"/>
          </a:xfrm>
          <a:prstGeom prst="line">
            <a:avLst/>
          </a:prstGeom>
          <a:ln w="12700" cap="flat" cmpd="sng">
            <a:solidFill>
              <a:schemeClr val="tx1">
                <a:lumMod val="50000"/>
                <a:lumOff val="50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41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611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0130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295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424613"/>
            <a:ext cx="9144000" cy="433387"/>
          </a:xfrm>
          <a:prstGeom prst="rect">
            <a:avLst/>
          </a:prstGeom>
          <a:solidFill>
            <a:srgbClr val="FCBB07">
              <a:alpha val="57000"/>
            </a:srgbClr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32301"/>
            <a:ext cx="8443214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71512"/>
            <a:ext cx="8443214" cy="4954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535545" y="6451586"/>
            <a:ext cx="62460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Human-Centered Computing at University of Maryland, Baltimore County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 descr="retriever-small.jpg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24684" y1="34343" x2="30380" y2="23232"/>
                        <a14:foregroundMark x1="37975" y1="26263" x2="55696" y2="26263"/>
                        <a14:foregroundMark x1="63924" y1="25253" x2="56962" y2="28283"/>
                        <a14:foregroundMark x1="72785" y1="36364" x2="72785" y2="18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946" y="6183888"/>
            <a:ext cx="1167982" cy="73183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4032" y="6446511"/>
            <a:ext cx="383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0" y="6442035"/>
            <a:ext cx="45719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87B3F4-9CAC-B740-BDE2-5D41D6563CBF}" type="slidenum">
              <a:rPr 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76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ill Sans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0" indent="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None/>
        <a:defRPr sz="3200" kern="1200">
          <a:solidFill>
            <a:srgbClr val="000000"/>
          </a:solidFill>
          <a:latin typeface="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000000"/>
          </a:solidFill>
          <a:latin typeface="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000000"/>
          </a:solidFill>
          <a:latin typeface="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000000"/>
          </a:solidFill>
          <a:latin typeface="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000000"/>
          </a:solidFill>
          <a:latin typeface="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goo.gl/forms/2QyB8a5vFQ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uxpa.or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9333" y="5923377"/>
            <a:ext cx="7323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Helvetica Neue"/>
                <a:cs typeface="Helvetica Neue"/>
              </a:rPr>
              <a:t>End of semester wrap-up</a:t>
            </a:r>
            <a:endParaRPr lang="en-US" sz="2400" b="1" dirty="0" smtClean="0">
              <a:latin typeface="Helvetica Neue"/>
              <a:cs typeface="Helvetica Neue"/>
            </a:endParaRPr>
          </a:p>
          <a:p>
            <a:r>
              <a:rPr lang="en-US" sz="2400" dirty="0" smtClean="0">
                <a:latin typeface="Helvetica Neue"/>
                <a:cs typeface="Helvetica Neue"/>
              </a:rPr>
              <a:t>CSCI 5839 Fall 2014</a:t>
            </a:r>
            <a:endParaRPr lang="en-US" sz="2400" dirty="0">
              <a:latin typeface="Helvetica Neue"/>
              <a:cs typeface="Helvetica Neu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1970" r="1967"/>
          <a:stretch/>
        </p:blipFill>
        <p:spPr>
          <a:xfrm>
            <a:off x="1" y="-1"/>
            <a:ext cx="9144000" cy="582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8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nsaved Preview Document 2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38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5102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Practice, practice, practice</a:t>
            </a:r>
          </a:p>
          <a:p>
            <a:pPr lvl="1"/>
            <a:r>
              <a:rPr lang="en-US" dirty="0" smtClean="0"/>
              <a:t>Keep sketching!</a:t>
            </a:r>
          </a:p>
          <a:p>
            <a:pPr lvl="1"/>
            <a:r>
              <a:rPr lang="en-US" dirty="0" smtClean="0"/>
              <a:t>Find projects to help out with</a:t>
            </a:r>
          </a:p>
          <a:p>
            <a:pPr lvl="1"/>
            <a:r>
              <a:rPr lang="en-US" dirty="0" smtClean="0"/>
              <a:t>Consider HCI research</a:t>
            </a:r>
          </a:p>
          <a:p>
            <a:pPr lvl="1"/>
            <a:endParaRPr lang="en-US" dirty="0"/>
          </a:p>
          <a:p>
            <a:r>
              <a:rPr lang="en-US" dirty="0" smtClean="0"/>
              <a:t>UI prototyping and development skills</a:t>
            </a:r>
          </a:p>
          <a:p>
            <a:pPr lvl="1"/>
            <a:r>
              <a:rPr lang="en-US" dirty="0" err="1" smtClean="0"/>
              <a:t>Yeh</a:t>
            </a:r>
            <a:r>
              <a:rPr lang="en-US" dirty="0" smtClean="0"/>
              <a:t> UI development course Spring 2015 (</a:t>
            </a:r>
            <a:r>
              <a:rPr lang="en-US" dirty="0" err="1" smtClean="0"/>
              <a:t>angular.js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Kane physical computing Spring 2015 (</a:t>
            </a:r>
            <a:r>
              <a:rPr lang="en-US" dirty="0" err="1" smtClean="0"/>
              <a:t>Arduino</a:t>
            </a:r>
            <a:r>
              <a:rPr lang="en-US" dirty="0" smtClean="0"/>
              <a:t>, 3d printing…)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Research and analysis skills</a:t>
            </a:r>
          </a:p>
          <a:p>
            <a:pPr lvl="1"/>
            <a:r>
              <a:rPr lang="en-US" dirty="0" smtClean="0"/>
              <a:t>Experimental design</a:t>
            </a:r>
          </a:p>
          <a:p>
            <a:pPr lvl="1"/>
            <a:r>
              <a:rPr lang="en-US" dirty="0" smtClean="0"/>
              <a:t>Statistical analysis</a:t>
            </a:r>
          </a:p>
          <a:p>
            <a:pPr lvl="1"/>
            <a:r>
              <a:rPr lang="en-US" dirty="0" smtClean="0"/>
              <a:t>Qualitative research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537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</a:t>
            </a:r>
            <a:r>
              <a:rPr lang="en-US" dirty="0" smtClean="0"/>
              <a:t>questionnaire on how the class could be improved in the future: </a:t>
            </a:r>
            <a:r>
              <a:rPr lang="en-US" dirty="0">
                <a:hlinkClick r:id="rId2"/>
              </a:rPr>
              <a:t>http://goo.gl/forms/</a:t>
            </a:r>
            <a:r>
              <a:rPr lang="en-US" dirty="0" smtClean="0">
                <a:hlinkClick r:id="rId2"/>
              </a:rPr>
              <a:t>2QyB8a5vFQ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610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0" y="0"/>
            <a:ext cx="55665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5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class!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Some wrap-up</a:t>
            </a:r>
          </a:p>
          <a:p>
            <a:r>
              <a:rPr lang="en-US" dirty="0" smtClean="0"/>
              <a:t>Robert on UCD history</a:t>
            </a:r>
          </a:p>
          <a:p>
            <a:r>
              <a:rPr lang="en-US" dirty="0" smtClean="0"/>
              <a:t>Project videos and snacks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Note: Shaun will be unavailable most of Thursday/Friday, spotty on weekend</a:t>
            </a:r>
          </a:p>
          <a:p>
            <a:pPr lvl="1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If any issues unresolved, let me know ASAP or ask TAs</a:t>
            </a:r>
          </a:p>
          <a:p>
            <a:pPr lvl="1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Will be available most of next week</a:t>
            </a:r>
          </a:p>
          <a:p>
            <a:pPr lvl="1"/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ATLAS Expo Thursday – have you heard about it??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877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Students: 30</a:t>
            </a:r>
          </a:p>
          <a:p>
            <a:r>
              <a:rPr lang="en-US" dirty="0" smtClean="0"/>
              <a:t>Piazza contributions: 840</a:t>
            </a:r>
          </a:p>
          <a:p>
            <a:r>
              <a:rPr lang="en-US" dirty="0" smtClean="0"/>
              <a:t>Reading assignments: 27</a:t>
            </a:r>
          </a:p>
          <a:p>
            <a:r>
              <a:rPr lang="en-US" dirty="0" smtClean="0"/>
              <a:t>Other assignments: 19</a:t>
            </a:r>
          </a:p>
          <a:p>
            <a:r>
              <a:rPr lang="en-US" dirty="0" smtClean="0"/>
              <a:t>New humans created: 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998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by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714"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12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45022" cy="501791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Design principles </a:t>
            </a:r>
            <a:r>
              <a:rPr lang="en-US" dirty="0" smtClean="0"/>
              <a:t>– visual design, interaction design, usability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6600"/>
                </a:solidFill>
              </a:rPr>
              <a:t>Design research methods </a:t>
            </a:r>
            <a:r>
              <a:rPr lang="en-US" dirty="0" smtClean="0"/>
              <a:t>– formative research, interviews/surveys/observation, personas and scenarios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6600"/>
                </a:solidFill>
              </a:rPr>
              <a:t>Prototyping methods </a:t>
            </a:r>
            <a:r>
              <a:rPr lang="en-US" dirty="0" smtClean="0"/>
              <a:t>– brainstorming, sketching, storyboarding, paper prototyping, mid-fidelity prototyping, video prototyping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6600"/>
                </a:solidFill>
              </a:rPr>
              <a:t>Evaluation methods </a:t>
            </a:r>
            <a:r>
              <a:rPr lang="en-US" dirty="0" smtClean="0"/>
              <a:t>– heuristic evaluation, wizard of </a:t>
            </a:r>
            <a:r>
              <a:rPr lang="en-US" dirty="0" err="1" smtClean="0"/>
              <a:t>oz</a:t>
            </a:r>
            <a:r>
              <a:rPr lang="en-US" dirty="0" smtClean="0"/>
              <a:t> testing, accessibility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52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Experience in completing an </a:t>
            </a:r>
            <a:r>
              <a:rPr lang="en-US" b="1" dirty="0" smtClean="0"/>
              <a:t>iterative </a:t>
            </a:r>
            <a:r>
              <a:rPr lang="en-US" dirty="0" smtClean="0"/>
              <a:t>user-centered design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91562" y="3313285"/>
            <a:ext cx="1397435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Helvetica"/>
                <a:cs typeface="Helvetica"/>
              </a:rPr>
              <a:t>Prototype</a:t>
            </a:r>
            <a:endParaRPr lang="en-US" sz="2200" dirty="0">
              <a:latin typeface="Helvetica"/>
              <a:cs typeface="Helvetic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90764" y="3313285"/>
            <a:ext cx="1371600" cy="762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"/>
                <a:cs typeface="Helvetica"/>
              </a:rPr>
              <a:t>Done!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956" y="3313285"/>
            <a:ext cx="14478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"/>
                <a:cs typeface="Helvetica"/>
              </a:rPr>
              <a:t>User research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29556" y="3313285"/>
            <a:ext cx="11430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"/>
                <a:cs typeface="Helvetica"/>
              </a:rPr>
              <a:t>Ideate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619956" y="3516623"/>
            <a:ext cx="457200" cy="304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449408" y="3541885"/>
            <a:ext cx="507565" cy="304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506156" y="3516623"/>
            <a:ext cx="507565" cy="304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40199" y="3313285"/>
            <a:ext cx="11430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Evaluate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183199" y="3541885"/>
            <a:ext cx="507565" cy="304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6471573" y="4354902"/>
            <a:ext cx="507565" cy="304800"/>
          </a:xfrm>
          <a:prstGeom prst="rightArrow">
            <a:avLst/>
          </a:prstGeom>
          <a:solidFill>
            <a:srgbClr val="FF6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flipH="1">
            <a:off x="4896556" y="4475362"/>
            <a:ext cx="1524000" cy="304800"/>
          </a:xfrm>
          <a:prstGeom prst="rightArrow">
            <a:avLst/>
          </a:prstGeom>
          <a:solidFill>
            <a:srgbClr val="FF6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flipH="1">
            <a:off x="2915356" y="4475362"/>
            <a:ext cx="1600200" cy="304800"/>
          </a:xfrm>
          <a:prstGeom prst="rightArrow">
            <a:avLst/>
          </a:prstGeom>
          <a:solidFill>
            <a:srgbClr val="FF6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flipH="1">
            <a:off x="1010354" y="4475362"/>
            <a:ext cx="1600199" cy="304800"/>
          </a:xfrm>
          <a:prstGeom prst="rightArrow">
            <a:avLst/>
          </a:prstGeom>
          <a:solidFill>
            <a:srgbClr val="FF6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6200000" flipV="1">
            <a:off x="4490373" y="4322961"/>
            <a:ext cx="507565" cy="304800"/>
          </a:xfrm>
          <a:prstGeom prst="rightArrow">
            <a:avLst/>
          </a:prstGeom>
          <a:solidFill>
            <a:srgbClr val="FF6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6200000" flipV="1">
            <a:off x="604499" y="4322960"/>
            <a:ext cx="507565" cy="304800"/>
          </a:xfrm>
          <a:prstGeom prst="rightArrow">
            <a:avLst/>
          </a:prstGeom>
          <a:solidFill>
            <a:srgbClr val="FF6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6200000" flipV="1">
            <a:off x="2509173" y="4354901"/>
            <a:ext cx="507565" cy="304800"/>
          </a:xfrm>
          <a:prstGeom prst="rightArrow">
            <a:avLst/>
          </a:prstGeom>
          <a:solidFill>
            <a:srgbClr val="FF6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80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outlook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Stacy Branham @UMBC</a:t>
            </a:r>
          </a:p>
          <a:p>
            <a:endParaRPr lang="en-US" dirty="0"/>
          </a:p>
          <a:p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http://uxpa.org</a:t>
            </a:r>
            <a:r>
              <a:rPr lang="en-US" dirty="0" smtClean="0"/>
              <a:t> for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64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224367"/>
            <a:ext cx="8966200" cy="5041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746" y="6316891"/>
            <a:ext cx="887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UXPA </a:t>
            </a:r>
            <a:r>
              <a:rPr lang="en-US" dirty="0">
                <a:solidFill>
                  <a:schemeClr val="bg1"/>
                </a:solidFill>
              </a:rPr>
              <a:t>Report 2011: https://</a:t>
            </a:r>
            <a:r>
              <a:rPr lang="en-US" dirty="0" err="1">
                <a:solidFill>
                  <a:schemeClr val="bg1"/>
                </a:solidFill>
              </a:rPr>
              <a:t>uxpa.org</a:t>
            </a:r>
            <a:r>
              <a:rPr lang="en-US" dirty="0">
                <a:solidFill>
                  <a:schemeClr val="bg1"/>
                </a:solidFill>
              </a:rPr>
              <a:t>/sites/default/files/2011_UXPA_Salary_Survey_FULL.pdf </a:t>
            </a:r>
          </a:p>
        </p:txBody>
      </p:sp>
      <p:sp>
        <p:nvSpPr>
          <p:cNvPr id="7" name="Rectangle 6"/>
          <p:cNvSpPr/>
          <p:nvPr/>
        </p:nvSpPr>
        <p:spPr>
          <a:xfrm>
            <a:off x="3556000" y="677333"/>
            <a:ext cx="663222" cy="254000"/>
          </a:xfrm>
          <a:prstGeom prst="rect">
            <a:avLst/>
          </a:prstGeom>
          <a:solidFill>
            <a:srgbClr val="FFFF00">
              <a:alpha val="3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90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nsaved Preview Document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3289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lack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8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3655</TotalTime>
  <Words>344</Words>
  <Application>Microsoft Macintosh PowerPoint</Application>
  <PresentationFormat>On-screen Show (4:3)</PresentationFormat>
  <Paragraphs>67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Default Theme</vt:lpstr>
      <vt:lpstr>Black</vt:lpstr>
      <vt:lpstr>PowerPoint Presentation</vt:lpstr>
      <vt:lpstr>Last class!</vt:lpstr>
      <vt:lpstr>Some stats</vt:lpstr>
      <vt:lpstr>PowerPoint Presentation</vt:lpstr>
      <vt:lpstr>What we covered</vt:lpstr>
      <vt:lpstr>What we did</vt:lpstr>
      <vt:lpstr>Job outlook</vt:lpstr>
      <vt:lpstr>PowerPoint Presentation</vt:lpstr>
      <vt:lpstr>PowerPoint Presentation</vt:lpstr>
      <vt:lpstr>PowerPoint Presentation</vt:lpstr>
      <vt:lpstr>Next steps</vt:lpstr>
      <vt:lpstr>Class feedback</vt:lpstr>
      <vt:lpstr>PowerPoint Presentation</vt:lpstr>
    </vt:vector>
  </TitlesOfParts>
  <Company>UMBC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</dc:title>
  <dc:creator>Amy Hurst</dc:creator>
  <cp:lastModifiedBy>Shaun Kane</cp:lastModifiedBy>
  <cp:revision>753</cp:revision>
  <dcterms:created xsi:type="dcterms:W3CDTF">2012-04-03T11:31:02Z</dcterms:created>
  <dcterms:modified xsi:type="dcterms:W3CDTF">2014-12-09T17:27:30Z</dcterms:modified>
</cp:coreProperties>
</file>