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38"/>
  </p:notesMasterIdLst>
  <p:sldIdLst>
    <p:sldId id="256" r:id="rId3"/>
    <p:sldId id="414" r:id="rId4"/>
    <p:sldId id="417" r:id="rId5"/>
    <p:sldId id="343" r:id="rId6"/>
    <p:sldId id="418" r:id="rId7"/>
    <p:sldId id="420" r:id="rId8"/>
    <p:sldId id="419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1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51FA0-9B54-D94D-8149-7BB2FA91AC3C}" type="doc">
      <dgm:prSet loTypeId="urn:microsoft.com/office/officeart/2005/8/layout/cycle7" loCatId="" qsTypeId="urn:microsoft.com/office/officeart/2005/8/quickstyle/simple4" qsCatId="simple" csTypeId="urn:microsoft.com/office/officeart/2005/8/colors/accent6_2" csCatId="accent6" phldr="1"/>
      <dgm:spPr/>
    </dgm:pt>
    <dgm:pt modelId="{C7445CD1-035E-E64F-849E-088DC58B43B2}">
      <dgm:prSet phldrT="[Text]"/>
      <dgm:spPr/>
      <dgm:t>
        <a:bodyPr/>
        <a:lstStyle/>
        <a:p>
          <a:r>
            <a:rPr lang="en-US" dirty="0" smtClean="0"/>
            <a:t>Idea Generation</a:t>
          </a:r>
          <a:endParaRPr lang="en-US" dirty="0"/>
        </a:p>
      </dgm:t>
    </dgm:pt>
    <dgm:pt modelId="{5D77AA5A-C2B0-7A4A-AD66-014B1F34E2BF}" type="parTrans" cxnId="{1C56F424-B324-6E43-9AF4-6FD5C12C8D49}">
      <dgm:prSet/>
      <dgm:spPr/>
      <dgm:t>
        <a:bodyPr/>
        <a:lstStyle/>
        <a:p>
          <a:endParaRPr lang="en-US"/>
        </a:p>
      </dgm:t>
    </dgm:pt>
    <dgm:pt modelId="{1583E3BB-0EED-6A44-B1C6-AB9609F42BE2}" type="sibTrans" cxnId="{1C56F424-B324-6E43-9AF4-6FD5C12C8D49}">
      <dgm:prSet/>
      <dgm:spPr/>
      <dgm:t>
        <a:bodyPr/>
        <a:lstStyle/>
        <a:p>
          <a:endParaRPr lang="en-US"/>
        </a:p>
      </dgm:t>
    </dgm:pt>
    <dgm:pt modelId="{1C2CC0C9-29CA-3549-80F6-631F9A885021}">
      <dgm:prSet phldrT="[Text]"/>
      <dgm:spPr/>
      <dgm:t>
        <a:bodyPr/>
        <a:lstStyle/>
        <a:p>
          <a:r>
            <a:rPr lang="en-US" dirty="0" smtClean="0"/>
            <a:t>Idea Evaluation</a:t>
          </a:r>
          <a:endParaRPr lang="en-US" dirty="0"/>
        </a:p>
      </dgm:t>
    </dgm:pt>
    <dgm:pt modelId="{689FFD83-2E41-694E-A5FB-CAC05DAFB45A}" type="parTrans" cxnId="{F70DC6BF-EEB8-AA4B-97FD-7A30E1289F42}">
      <dgm:prSet/>
      <dgm:spPr/>
      <dgm:t>
        <a:bodyPr/>
        <a:lstStyle/>
        <a:p>
          <a:endParaRPr lang="en-US"/>
        </a:p>
      </dgm:t>
    </dgm:pt>
    <dgm:pt modelId="{2A996B86-36F6-6F46-88E0-E179F404E0FD}" type="sibTrans" cxnId="{F70DC6BF-EEB8-AA4B-97FD-7A30E1289F42}">
      <dgm:prSet/>
      <dgm:spPr/>
      <dgm:t>
        <a:bodyPr/>
        <a:lstStyle/>
        <a:p>
          <a:endParaRPr lang="en-US"/>
        </a:p>
      </dgm:t>
    </dgm:pt>
    <dgm:pt modelId="{CAF648F4-D989-8840-AF1B-59961007B9D6}" type="pres">
      <dgm:prSet presAssocID="{88251FA0-9B54-D94D-8149-7BB2FA91AC3C}" presName="Name0" presStyleCnt="0">
        <dgm:presLayoutVars>
          <dgm:dir/>
          <dgm:resizeHandles val="exact"/>
        </dgm:presLayoutVars>
      </dgm:prSet>
      <dgm:spPr/>
    </dgm:pt>
    <dgm:pt modelId="{00051DCE-9BEB-8D47-9664-2D0EC729AC51}" type="pres">
      <dgm:prSet presAssocID="{C7445CD1-035E-E64F-849E-088DC58B43B2}" presName="node" presStyleLbl="node1" presStyleIdx="0" presStyleCnt="2" custRadScaleRad="141797" custRadScaleInc="-1018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D427F-25C7-6E4E-868E-BE709EA49C8C}" type="pres">
      <dgm:prSet presAssocID="{1583E3BB-0EED-6A44-B1C6-AB9609F42BE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598DB45-8151-E94C-BCED-263AD381B1B5}" type="pres">
      <dgm:prSet presAssocID="{1583E3BB-0EED-6A44-B1C6-AB9609F42BE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FF4EA30-819C-D543-B18C-31D34CBC4C69}" type="pres">
      <dgm:prSet presAssocID="{1C2CC0C9-29CA-3549-80F6-631F9A885021}" presName="node" presStyleLbl="node1" presStyleIdx="1" presStyleCnt="2" custRadScaleRad="148956" custRadScaleInc="-98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30999-4033-F749-9084-63D02B640246}" type="pres">
      <dgm:prSet presAssocID="{2A996B86-36F6-6F46-88E0-E179F404E0F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3BABA96-2185-8E46-9A79-38E4D9FB6650}" type="pres">
      <dgm:prSet presAssocID="{2A996B86-36F6-6F46-88E0-E179F404E0FD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0D821436-573C-6746-A91E-E66A3F0CEFF2}" type="presOf" srcId="{2A996B86-36F6-6F46-88E0-E179F404E0FD}" destId="{E3BABA96-2185-8E46-9A79-38E4D9FB6650}" srcOrd="1" destOrd="0" presId="urn:microsoft.com/office/officeart/2005/8/layout/cycle7"/>
    <dgm:cxn modelId="{1C56F424-B324-6E43-9AF4-6FD5C12C8D49}" srcId="{88251FA0-9B54-D94D-8149-7BB2FA91AC3C}" destId="{C7445CD1-035E-E64F-849E-088DC58B43B2}" srcOrd="0" destOrd="0" parTransId="{5D77AA5A-C2B0-7A4A-AD66-014B1F34E2BF}" sibTransId="{1583E3BB-0EED-6A44-B1C6-AB9609F42BE2}"/>
    <dgm:cxn modelId="{15CD49F3-229D-F447-9225-96000BE85B0A}" type="presOf" srcId="{1C2CC0C9-29CA-3549-80F6-631F9A885021}" destId="{1FF4EA30-819C-D543-B18C-31D34CBC4C69}" srcOrd="0" destOrd="0" presId="urn:microsoft.com/office/officeart/2005/8/layout/cycle7"/>
    <dgm:cxn modelId="{F70DC6BF-EEB8-AA4B-97FD-7A30E1289F42}" srcId="{88251FA0-9B54-D94D-8149-7BB2FA91AC3C}" destId="{1C2CC0C9-29CA-3549-80F6-631F9A885021}" srcOrd="1" destOrd="0" parTransId="{689FFD83-2E41-694E-A5FB-CAC05DAFB45A}" sibTransId="{2A996B86-36F6-6F46-88E0-E179F404E0FD}"/>
    <dgm:cxn modelId="{0D3D1086-BF58-E64F-B91B-3721EC5BA6E6}" type="presOf" srcId="{1583E3BB-0EED-6A44-B1C6-AB9609F42BE2}" destId="{C598DB45-8151-E94C-BCED-263AD381B1B5}" srcOrd="1" destOrd="0" presId="urn:microsoft.com/office/officeart/2005/8/layout/cycle7"/>
    <dgm:cxn modelId="{D2FFC8B9-267C-C647-9246-62B3AA494206}" type="presOf" srcId="{C7445CD1-035E-E64F-849E-088DC58B43B2}" destId="{00051DCE-9BEB-8D47-9664-2D0EC729AC51}" srcOrd="0" destOrd="0" presId="urn:microsoft.com/office/officeart/2005/8/layout/cycle7"/>
    <dgm:cxn modelId="{3488DB31-E6A2-F047-9C4C-BD23FCB5EA1C}" type="presOf" srcId="{1583E3BB-0EED-6A44-B1C6-AB9609F42BE2}" destId="{8CBD427F-25C7-6E4E-868E-BE709EA49C8C}" srcOrd="0" destOrd="0" presId="urn:microsoft.com/office/officeart/2005/8/layout/cycle7"/>
    <dgm:cxn modelId="{3F5C5CBC-A77F-D447-9252-275D081F01B8}" type="presOf" srcId="{88251FA0-9B54-D94D-8149-7BB2FA91AC3C}" destId="{CAF648F4-D989-8840-AF1B-59961007B9D6}" srcOrd="0" destOrd="0" presId="urn:microsoft.com/office/officeart/2005/8/layout/cycle7"/>
    <dgm:cxn modelId="{B3B1C5D5-59FC-AF44-8A23-35F3D9348CDB}" type="presOf" srcId="{2A996B86-36F6-6F46-88E0-E179F404E0FD}" destId="{B9730999-4033-F749-9084-63D02B640246}" srcOrd="0" destOrd="0" presId="urn:microsoft.com/office/officeart/2005/8/layout/cycle7"/>
    <dgm:cxn modelId="{E251B379-9463-BB42-94B0-B07CD5C0C378}" type="presParOf" srcId="{CAF648F4-D989-8840-AF1B-59961007B9D6}" destId="{00051DCE-9BEB-8D47-9664-2D0EC729AC51}" srcOrd="0" destOrd="0" presId="urn:microsoft.com/office/officeart/2005/8/layout/cycle7"/>
    <dgm:cxn modelId="{8FC54D1A-E754-D341-9B7F-7B077F3C9749}" type="presParOf" srcId="{CAF648F4-D989-8840-AF1B-59961007B9D6}" destId="{8CBD427F-25C7-6E4E-868E-BE709EA49C8C}" srcOrd="1" destOrd="0" presId="urn:microsoft.com/office/officeart/2005/8/layout/cycle7"/>
    <dgm:cxn modelId="{1969F77D-748E-EF48-98FA-B3ABD9D64B35}" type="presParOf" srcId="{8CBD427F-25C7-6E4E-868E-BE709EA49C8C}" destId="{C598DB45-8151-E94C-BCED-263AD381B1B5}" srcOrd="0" destOrd="0" presId="urn:microsoft.com/office/officeart/2005/8/layout/cycle7"/>
    <dgm:cxn modelId="{EA80CF21-6663-C246-90B7-AEDB885EC0E6}" type="presParOf" srcId="{CAF648F4-D989-8840-AF1B-59961007B9D6}" destId="{1FF4EA30-819C-D543-B18C-31D34CBC4C69}" srcOrd="2" destOrd="0" presId="urn:microsoft.com/office/officeart/2005/8/layout/cycle7"/>
    <dgm:cxn modelId="{63293893-CB7A-2048-B25A-1F060CEF37E0}" type="presParOf" srcId="{CAF648F4-D989-8840-AF1B-59961007B9D6}" destId="{B9730999-4033-F749-9084-63D02B640246}" srcOrd="3" destOrd="0" presId="urn:microsoft.com/office/officeart/2005/8/layout/cycle7"/>
    <dgm:cxn modelId="{A0FFA4A0-9F41-E545-B1DF-57D0E710ABAC}" type="presParOf" srcId="{B9730999-4033-F749-9084-63D02B640246}" destId="{E3BABA96-2185-8E46-9A79-38E4D9FB665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1DCE-9BEB-8D47-9664-2D0EC729AC51}">
      <dsp:nvSpPr>
        <dsp:cNvPr id="0" name=""/>
        <dsp:cNvSpPr/>
      </dsp:nvSpPr>
      <dsp:spPr>
        <a:xfrm>
          <a:off x="508682" y="1641929"/>
          <a:ext cx="2740521" cy="1370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 Generation</a:t>
          </a:r>
          <a:endParaRPr lang="en-US" sz="3600" kern="1200" dirty="0"/>
        </a:p>
      </dsp:txBody>
      <dsp:txXfrm>
        <a:off x="548816" y="1682063"/>
        <a:ext cx="2660253" cy="1289992"/>
      </dsp:txXfrm>
    </dsp:sp>
    <dsp:sp modelId="{8CBD427F-25C7-6E4E-868E-BE709EA49C8C}">
      <dsp:nvSpPr>
        <dsp:cNvPr id="0" name=""/>
        <dsp:cNvSpPr/>
      </dsp:nvSpPr>
      <dsp:spPr>
        <a:xfrm rot="3975">
          <a:off x="3433605" y="2089914"/>
          <a:ext cx="1475212" cy="4795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577482" y="2185832"/>
        <a:ext cx="1187458" cy="287755"/>
      </dsp:txXfrm>
    </dsp:sp>
    <dsp:sp modelId="{1FF4EA30-819C-D543-B18C-31D34CBC4C69}">
      <dsp:nvSpPr>
        <dsp:cNvPr id="0" name=""/>
        <dsp:cNvSpPr/>
      </dsp:nvSpPr>
      <dsp:spPr>
        <a:xfrm>
          <a:off x="5093219" y="1647230"/>
          <a:ext cx="2740521" cy="1370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 Evaluation</a:t>
          </a:r>
          <a:endParaRPr lang="en-US" sz="3600" kern="1200" dirty="0"/>
        </a:p>
      </dsp:txBody>
      <dsp:txXfrm>
        <a:off x="5133353" y="1687364"/>
        <a:ext cx="2660253" cy="1289992"/>
      </dsp:txXfrm>
    </dsp:sp>
    <dsp:sp modelId="{B9730999-4033-F749-9084-63D02B640246}">
      <dsp:nvSpPr>
        <dsp:cNvPr id="0" name=""/>
        <dsp:cNvSpPr/>
      </dsp:nvSpPr>
      <dsp:spPr>
        <a:xfrm rot="10803975">
          <a:off x="3433605" y="2089914"/>
          <a:ext cx="1475212" cy="479591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577482" y="2185832"/>
        <a:ext cx="1187458" cy="287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C14-AB40-F042-B32B-D1D2D278AC25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81D-D8CE-1540-8682-86853DC2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creative projects? From</a:t>
            </a:r>
            <a:r>
              <a:rPr lang="en-US" baseline="0" dirty="0" smtClean="0"/>
              <a:t> the deep dive?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Brainstorming process has 2 stages: idea generation and idea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09C2-3629-5242-8E9E-072FB6ED5E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 conducted</a:t>
            </a:r>
            <a:r>
              <a:rPr lang="en-US" baseline="0" dirty="0" smtClean="0"/>
              <a:t> storytelling by having them repeat the lines to “I pledge allegiance…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B09C2-3629-5242-8E9E-072FB6ED5E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B7BF-B4D0-C140-BEFE-9DD5FB10F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app. Device. Where it is used. Who it is used by. Why is it different?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6BFECD78-3C8E-49F2-8FAB-59489D168AB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youtube.com/watch?v=W1h5L_0rFz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ttWhK-NO4g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personalexcellence.co/blog/25-brainstorming-techniqu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how.com/video_4949232_improv-yes-and-marketing-brainstorm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joshharrison.net/oblique-strategie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beki70.wordpress.com/2010/09/30/judy-olsons-10-questions-and-some-commentary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hr.virginia.edu/uploads/documents/media/Writing_SMART_Goals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vimeo.com/121710409)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458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Brainstorming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2563"/>
            <a:ext cx="6400800" cy="1405016"/>
          </a:xfrm>
        </p:spPr>
        <p:txBody>
          <a:bodyPr/>
          <a:lstStyle/>
          <a:p>
            <a:r>
              <a:rPr lang="en-US" dirty="0"/>
              <a:t>CSCI 3002 Fall 2015</a:t>
            </a:r>
          </a:p>
          <a:p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Brainstorming example from Stanford </a:t>
            </a:r>
            <a:r>
              <a:rPr lang="en-US" dirty="0" err="1" smtClean="0"/>
              <a:t>d.School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557"/>
            <a:ext cx="8229600" cy="40816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http://www.youtube.com/watch?v=W1h5L_0rFz8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(Some) rules of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all the ideas</a:t>
            </a:r>
          </a:p>
          <a:p>
            <a:r>
              <a:rPr lang="en-US" dirty="0" smtClean="0"/>
              <a:t>Encourage wild ideas</a:t>
            </a:r>
          </a:p>
          <a:p>
            <a:r>
              <a:rPr lang="en-US" dirty="0" smtClean="0"/>
              <a:t>Defer judgment</a:t>
            </a:r>
          </a:p>
          <a:p>
            <a:r>
              <a:rPr lang="en-US" dirty="0" smtClean="0"/>
              <a:t>Build off the ideas of others</a:t>
            </a:r>
          </a:p>
          <a:p>
            <a:r>
              <a:rPr lang="en-US" dirty="0" smtClean="0"/>
              <a:t>One conversation at a time (take notes; be visual)</a:t>
            </a:r>
          </a:p>
          <a:p>
            <a:r>
              <a:rPr lang="en-US" dirty="0" smtClean="0"/>
              <a:t>Go for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 to 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www.youtube.com/watch?v=ttWhK-NO4g8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25 brainstorming techniques</a:t>
            </a:r>
          </a:p>
          <a:p>
            <a:pPr lvl="1"/>
            <a:r>
              <a:rPr lang="en-US" dirty="0">
                <a:hlinkClick r:id="rId2"/>
              </a:rPr>
              <a:t>http://personalexcellence.co/blog/25-brainstorming-techniques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Examples include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Mind maps</a:t>
            </a:r>
          </a:p>
          <a:p>
            <a:pPr lvl="3"/>
            <a:r>
              <a:rPr lang="en-US" dirty="0" smtClean="0"/>
              <a:t>Organize and present ideas in hierarchical tree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Free flow writing	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Meditation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Write 101 ideas</a:t>
            </a:r>
          </a:p>
          <a:p>
            <a:endParaRPr lang="en-US" dirty="0" smtClean="0"/>
          </a:p>
          <a:p>
            <a:r>
              <a:rPr lang="en-US" dirty="0" smtClean="0"/>
              <a:t>But there are many other techniques…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help us get unstuck, loosen up</a:t>
            </a:r>
          </a:p>
          <a:p>
            <a:endParaRPr lang="en-US" dirty="0"/>
          </a:p>
          <a:p>
            <a:r>
              <a:rPr lang="en-US" dirty="0" smtClean="0"/>
              <a:t>Fun way of adding </a:t>
            </a:r>
            <a:r>
              <a:rPr lang="en-US" b="1" dirty="0" smtClean="0"/>
              <a:t>constraints</a:t>
            </a:r>
            <a:r>
              <a:rPr lang="en-US" dirty="0" smtClean="0"/>
              <a:t> to creativity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1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sense sometimes suggests that fewer constraints is better</a:t>
            </a:r>
          </a:p>
          <a:p>
            <a:endParaRPr lang="en-US" dirty="0"/>
          </a:p>
          <a:p>
            <a:r>
              <a:rPr lang="en-US" dirty="0" smtClean="0"/>
              <a:t>But, more constraints can help ideas flow</a:t>
            </a:r>
          </a:p>
          <a:p>
            <a:endParaRPr lang="en-US" dirty="0"/>
          </a:p>
          <a:p>
            <a:r>
              <a:rPr lang="en-US" dirty="0" smtClean="0"/>
              <a:t>Design a refrigerator </a:t>
            </a:r>
            <a:br>
              <a:rPr lang="en-US" dirty="0" smtClean="0"/>
            </a:br>
            <a:r>
              <a:rPr lang="en-US" i="1" dirty="0" smtClean="0"/>
              <a:t>vs.</a:t>
            </a:r>
          </a:p>
          <a:p>
            <a:r>
              <a:rPr lang="en-US" dirty="0" smtClean="0"/>
              <a:t>Design a refrigerator to fit inside 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</a:t>
            </a:r>
            <a:r>
              <a:rPr lang="en-US" dirty="0" err="1" smtClean="0"/>
              <a:t>improv</a:t>
            </a:r>
            <a:r>
              <a:rPr lang="en-US" dirty="0" smtClean="0"/>
              <a:t> comedy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improv</a:t>
            </a:r>
            <a:r>
              <a:rPr lang="en-US" dirty="0" smtClean="0"/>
              <a:t> teach us about design and brainstorming?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“Yes… and”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keep the skit alive, you must trust your partner, agree with what they said and add something.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Avoid “conversation stoppers” and be sure to “hit the ball back”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4" y="6386233"/>
            <a:ext cx="890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adapted from Catharine Robinson’s Refresh Baltimore Talk</a:t>
            </a:r>
          </a:p>
        </p:txBody>
      </p:sp>
    </p:spTree>
    <p:extLst>
      <p:ext uri="{BB962C8B-B14F-4D97-AF65-F5344CB8AC3E}">
        <p14:creationId xmlns:p14="http://schemas.microsoft.com/office/powerpoint/2010/main" val="3773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Hitting the ball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Accept whatever circumstances your team gives you</a:t>
            </a:r>
          </a:p>
          <a:p>
            <a:endParaRPr lang="en-US" dirty="0" smtClean="0"/>
          </a:p>
          <a:p>
            <a:r>
              <a:rPr lang="en-US" dirty="0" smtClean="0"/>
              <a:t>Add something of value to what you got</a:t>
            </a:r>
          </a:p>
          <a:p>
            <a:endParaRPr lang="en-US" dirty="0" smtClean="0"/>
          </a:p>
          <a:p>
            <a:r>
              <a:rPr lang="en-US" dirty="0" smtClean="0"/>
              <a:t>Help out your partners if they get stuck, but strive to have everyone participate equally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http://www.ehow.com/video_4949232_improv-yes-and-marketing-brainstorm.html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mobile app for 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Check-in on course progress</a:t>
            </a:r>
          </a:p>
          <a:p>
            <a:endParaRPr lang="en-US" dirty="0"/>
          </a:p>
          <a:p>
            <a:r>
              <a:rPr lang="en-US" dirty="0" smtClean="0"/>
              <a:t>Practicing brainstorming methods</a:t>
            </a:r>
          </a:p>
          <a:p>
            <a:pPr lvl="1"/>
            <a:r>
              <a:rPr lang="en-US" dirty="0" smtClean="0"/>
              <a:t>Bootlegging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2301"/>
            <a:ext cx="8824783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Brainstorming Technique: Bootlegging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247425"/>
            <a:ext cx="4549648" cy="4851623"/>
          </a:xfrm>
        </p:spPr>
        <p:txBody>
          <a:bodyPr>
            <a:normAutofit/>
          </a:bodyPr>
          <a:lstStyle/>
          <a:p>
            <a:r>
              <a:rPr lang="en-US" dirty="0" smtClean="0"/>
              <a:t>Brainstorming “</a:t>
            </a:r>
            <a:r>
              <a:rPr lang="en-US" dirty="0" err="1" smtClean="0"/>
              <a:t>mashups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Individual generation</a:t>
            </a:r>
          </a:p>
          <a:p>
            <a:pPr lvl="1"/>
            <a:r>
              <a:rPr lang="en-US" dirty="0" smtClean="0"/>
              <a:t>Mixing categories </a:t>
            </a:r>
          </a:p>
          <a:p>
            <a:pPr lvl="1"/>
            <a:r>
              <a:rPr lang="en-US" dirty="0" smtClean="0"/>
              <a:t>Brainstorming</a:t>
            </a:r>
          </a:p>
          <a:p>
            <a:pPr lvl="1"/>
            <a:r>
              <a:rPr lang="en-US" dirty="0" smtClean="0"/>
              <a:t>Final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527048"/>
            <a:ext cx="4292600" cy="429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5487" y="5914382"/>
            <a:ext cx="423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dl.acm.org</a:t>
            </a:r>
            <a:r>
              <a:rPr lang="en-US" dirty="0"/>
              <a:t>/</a:t>
            </a:r>
            <a:r>
              <a:rPr lang="en-US" dirty="0" err="1"/>
              <a:t>citation.cfm?id</a:t>
            </a:r>
            <a:r>
              <a:rPr lang="en-US" dirty="0"/>
              <a:t>=1795260</a:t>
            </a:r>
          </a:p>
        </p:txBody>
      </p:sp>
    </p:spTree>
    <p:extLst>
      <p:ext uri="{BB962C8B-B14F-4D97-AF65-F5344CB8AC3E}">
        <p14:creationId xmlns:p14="http://schemas.microsoft.com/office/powerpoint/2010/main" val="762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4" y="132301"/>
            <a:ext cx="8977826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Bootlegging Example: Everyday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87348"/>
            <a:ext cx="8503920" cy="2511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Type of robot (e.g. humanoid, wheeled robot, etc.) </a:t>
            </a:r>
          </a:p>
          <a:p>
            <a:pPr lvl="1"/>
            <a:r>
              <a:rPr lang="en-US" dirty="0" smtClean="0"/>
              <a:t>Property of robot (e.g. autonomous behavior, collaboration with others, etc.)</a:t>
            </a:r>
          </a:p>
          <a:p>
            <a:pPr lvl="1"/>
            <a:r>
              <a:rPr lang="en-US" dirty="0" smtClean="0"/>
              <a:t>Place or situation (e.g. in the kitchen, running, commuting to work, etc.)</a:t>
            </a:r>
          </a:p>
          <a:p>
            <a:pPr lvl="1"/>
            <a:r>
              <a:rPr lang="en-US" dirty="0" smtClean="0"/>
              <a:t>User or user group (e.g. grandmothers, musicians, a secret agent, etc.)</a:t>
            </a:r>
          </a:p>
          <a:p>
            <a:pPr>
              <a:buNone/>
            </a:pPr>
            <a:r>
              <a:rPr lang="en-US" dirty="0" smtClean="0"/>
              <a:t>Sample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5404" y="3556000"/>
            <a:ext cx="446074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Type:</a:t>
            </a:r>
            <a:r>
              <a:rPr lang="en-US" dirty="0" smtClean="0"/>
              <a:t> Entertainment robot</a:t>
            </a:r>
          </a:p>
          <a:p>
            <a:pPr>
              <a:buNone/>
            </a:pPr>
            <a:r>
              <a:rPr lang="en-US" b="1" dirty="0" smtClean="0"/>
              <a:t>Property: </a:t>
            </a:r>
            <a:r>
              <a:rPr lang="en-US" dirty="0" smtClean="0"/>
              <a:t>Wireless communication </a:t>
            </a:r>
          </a:p>
          <a:p>
            <a:pPr>
              <a:buNone/>
            </a:pPr>
            <a:r>
              <a:rPr lang="en-US" b="1" dirty="0" smtClean="0"/>
              <a:t>Place/situation: </a:t>
            </a:r>
            <a:r>
              <a:rPr lang="en-US" dirty="0" smtClean="0"/>
              <a:t>Gym </a:t>
            </a:r>
          </a:p>
          <a:p>
            <a:pPr>
              <a:buNone/>
            </a:pPr>
            <a:r>
              <a:rPr lang="en-US" b="1" dirty="0" smtClean="0"/>
              <a:t>User:</a:t>
            </a:r>
            <a:r>
              <a:rPr lang="en-US" dirty="0" smtClean="0"/>
              <a:t> Hyperactive kid </a:t>
            </a:r>
          </a:p>
          <a:p>
            <a:pPr>
              <a:buNone/>
            </a:pPr>
            <a:r>
              <a:rPr lang="en-US" b="1" dirty="0" smtClean="0"/>
              <a:t>Application idea: </a:t>
            </a:r>
            <a:r>
              <a:rPr lang="en-US" dirty="0" smtClean="0"/>
              <a:t>A personal trainer or playmate for hyper-active children. The robot represents another friend some where else through wireless communication and lets the kids compete remotely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752" y="3556000"/>
            <a:ext cx="4073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Type: </a:t>
            </a:r>
            <a:r>
              <a:rPr lang="en-US" dirty="0" smtClean="0"/>
              <a:t>Small flying robot </a:t>
            </a:r>
          </a:p>
          <a:p>
            <a:pPr>
              <a:buNone/>
            </a:pPr>
            <a:r>
              <a:rPr lang="en-US" b="1" dirty="0" smtClean="0"/>
              <a:t>Property:</a:t>
            </a:r>
            <a:r>
              <a:rPr lang="en-US" dirty="0" smtClean="0"/>
              <a:t> Can perform face recognition </a:t>
            </a:r>
          </a:p>
          <a:p>
            <a:pPr>
              <a:buNone/>
            </a:pPr>
            <a:r>
              <a:rPr lang="en-US" b="1" dirty="0" smtClean="0"/>
              <a:t>Place/situation: </a:t>
            </a:r>
            <a:r>
              <a:rPr lang="en-US" dirty="0" smtClean="0"/>
              <a:t>Plate </a:t>
            </a:r>
          </a:p>
          <a:p>
            <a:pPr>
              <a:buNone/>
            </a:pPr>
            <a:r>
              <a:rPr lang="en-US" b="1" dirty="0" smtClean="0"/>
              <a:t>User: </a:t>
            </a:r>
            <a:r>
              <a:rPr lang="en-US" dirty="0" smtClean="0"/>
              <a:t>Dancer </a:t>
            </a:r>
          </a:p>
          <a:p>
            <a:pPr>
              <a:buNone/>
            </a:pPr>
            <a:r>
              <a:rPr lang="en-US" b="1" dirty="0" smtClean="0"/>
              <a:t>Application idea: </a:t>
            </a:r>
            <a:r>
              <a:rPr lang="en-US" dirty="0" smtClean="0"/>
              <a:t>A flying plate at a discothèque offering drinks when it recognizes the face of customers</a:t>
            </a:r>
          </a:p>
        </p:txBody>
      </p:sp>
    </p:spTree>
    <p:extLst>
      <p:ext uri="{BB962C8B-B14F-4D97-AF65-F5344CB8AC3E}">
        <p14:creationId xmlns:p14="http://schemas.microsoft.com/office/powerpoint/2010/main" val="92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132301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try bootlegging with </a:t>
            </a:r>
            <a:r>
              <a:rPr lang="en-US" dirty="0" err="1" smtClean="0"/>
              <a:t>wearables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in groups of 4, everyone gets 1 card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Write an </a:t>
            </a:r>
            <a:r>
              <a:rPr lang="en-US" dirty="0" smtClean="0"/>
              <a:t>adjective describing a user</a:t>
            </a:r>
            <a:endParaRPr lang="en-US" dirty="0" smtClean="0"/>
          </a:p>
          <a:p>
            <a:pPr marL="1600200" lvl="2" indent="-457200">
              <a:buFont typeface="Arial"/>
              <a:buChar char="•"/>
            </a:pPr>
            <a:r>
              <a:rPr lang="en-US" dirty="0">
                <a:solidFill>
                  <a:srgbClr val="F79646"/>
                </a:solidFill>
              </a:rPr>
              <a:t>Pass the card to your left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Write </a:t>
            </a:r>
            <a:r>
              <a:rPr lang="en-US" dirty="0" smtClean="0"/>
              <a:t>a task </a:t>
            </a:r>
            <a:r>
              <a:rPr lang="en-US" dirty="0" smtClean="0"/>
              <a:t>that could be performed with a wearable </a:t>
            </a:r>
            <a:endParaRPr lang="en-US" dirty="0" smtClean="0"/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Pass the card to your left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Add a location </a:t>
            </a:r>
            <a:endParaRPr lang="en-US" dirty="0" smtClean="0"/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Pass </a:t>
            </a:r>
            <a:r>
              <a:rPr lang="en-US" dirty="0">
                <a:solidFill>
                  <a:schemeClr val="accent6"/>
                </a:solidFill>
              </a:rPr>
              <a:t>the card to your left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As a group: pick your favorite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Pick top 2 examples and flesh them out more – write out a 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Toolkits for generating ideas</a:t>
            </a:r>
          </a:p>
          <a:p>
            <a:pPr lvl="1"/>
            <a:r>
              <a:rPr lang="en-US" dirty="0" smtClean="0"/>
              <a:t>IDEO Method Cards</a:t>
            </a:r>
          </a:p>
          <a:p>
            <a:pPr lvl="1"/>
            <a:r>
              <a:rPr lang="en-US" dirty="0" smtClean="0"/>
              <a:t>Oblique </a:t>
            </a:r>
            <a:r>
              <a:rPr lang="en-US" dirty="0"/>
              <a:t>S</a:t>
            </a:r>
            <a:r>
              <a:rPr lang="en-US" dirty="0" smtClean="0"/>
              <a:t>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460500"/>
            <a:ext cx="7950200" cy="393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00" y="5584226"/>
            <a:ext cx="4291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www.ideo.com</a:t>
            </a:r>
            <a:r>
              <a:rPr lang="en-US" dirty="0"/>
              <a:t>/work/method-cards/</a:t>
            </a:r>
          </a:p>
        </p:txBody>
      </p:sp>
    </p:spTree>
    <p:extLst>
      <p:ext uri="{BB962C8B-B14F-4D97-AF65-F5344CB8AC3E}">
        <p14:creationId xmlns:p14="http://schemas.microsoft.com/office/powerpoint/2010/main" val="135651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939573"/>
            <a:ext cx="552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Oblique_Strategies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2626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Oblique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online generator from </a:t>
            </a:r>
            <a:r>
              <a:rPr lang="en-US" dirty="0">
                <a:hlinkClick r:id="rId2"/>
              </a:rPr>
              <a:t>http://www.joshharrison.net/oblique-strategies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Problem: Designing a restaurant search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0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with 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Semester long project</a:t>
            </a:r>
          </a:p>
          <a:p>
            <a:endParaRPr lang="en-US" dirty="0" smtClean="0"/>
          </a:p>
          <a:p>
            <a:r>
              <a:rPr lang="en-US" dirty="0" smtClean="0"/>
              <a:t>Interview users, design and test a prototype</a:t>
            </a:r>
          </a:p>
          <a:p>
            <a:endParaRPr lang="en-US" dirty="0"/>
          </a:p>
          <a:p>
            <a:r>
              <a:rPr lang="en-US" dirty="0" smtClean="0"/>
              <a:t>4 person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to consider?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next Tuesday: Project brainstorming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OK to start planning project ideas/groups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 users?</a:t>
            </a:r>
          </a:p>
          <a:p>
            <a:r>
              <a:rPr lang="en-US" dirty="0" smtClean="0"/>
              <a:t>What devices are they using?</a:t>
            </a:r>
          </a:p>
          <a:p>
            <a:r>
              <a:rPr lang="en-US" dirty="0" smtClean="0"/>
              <a:t>What is the “big idea” of the app?</a:t>
            </a:r>
          </a:p>
          <a:p>
            <a:r>
              <a:rPr lang="en-US" dirty="0" smtClean="0"/>
              <a:t>How does it compare with other similar projects?</a:t>
            </a:r>
          </a:p>
          <a:p>
            <a:r>
              <a:rPr lang="en-US" dirty="0" smtClean="0"/>
              <a:t>Why is this a problem we care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find a good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users tell us (although they might not know about all solutions)</a:t>
            </a:r>
          </a:p>
          <a:p>
            <a:endParaRPr lang="en-US" dirty="0"/>
          </a:p>
          <a:p>
            <a:r>
              <a:rPr lang="en-US" dirty="0" smtClean="0"/>
              <a:t>New technology makes new approaches possible</a:t>
            </a:r>
          </a:p>
          <a:p>
            <a:endParaRPr lang="en-US" dirty="0"/>
          </a:p>
          <a:p>
            <a:r>
              <a:rPr lang="en-US" dirty="0" smtClean="0"/>
              <a:t>Combining disparate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Judy Olson’s questions for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</a:p>
          <a:p>
            <a:r>
              <a:rPr lang="en-US" dirty="0" smtClean="0"/>
              <a:t>Who cares? Why should people care about this problem?</a:t>
            </a:r>
          </a:p>
          <a:p>
            <a:r>
              <a:rPr lang="en-US" dirty="0" smtClean="0"/>
              <a:t>What have other people done about it? What is left?</a:t>
            </a:r>
          </a:p>
          <a:p>
            <a:r>
              <a:rPr lang="en-US" dirty="0" smtClean="0"/>
              <a:t>What are YOU going to do about it?</a:t>
            </a:r>
          </a:p>
          <a:p>
            <a:r>
              <a:rPr lang="en-US" dirty="0" smtClean="0"/>
              <a:t>What do you expect to find?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30872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From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://beki70.wordpress.com/2010/09/30/judy-olsons-10-questions-and-some-commentary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5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</a:p>
          <a:p>
            <a:r>
              <a:rPr lang="en-US" dirty="0" smtClean="0"/>
              <a:t>Measurable</a:t>
            </a:r>
          </a:p>
          <a:p>
            <a:r>
              <a:rPr lang="en-US" dirty="0" smtClean="0"/>
              <a:t>Achievable</a:t>
            </a:r>
          </a:p>
          <a:p>
            <a:r>
              <a:rPr lang="en-US" dirty="0" smtClean="0"/>
              <a:t>Results focused (or relevant, realistic)</a:t>
            </a:r>
          </a:p>
          <a:p>
            <a:r>
              <a:rPr lang="en-US" dirty="0" smtClean="0"/>
              <a:t>Time-bound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923" y="6201395"/>
            <a:ext cx="8121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www.hr.virginia.edu/uploads/documents/media/Writing_SMART_Goals.pdf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382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promising designs go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1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Too ambitious for the time frame (do one thing well, go from there)</a:t>
            </a:r>
          </a:p>
          <a:p>
            <a:endParaRPr lang="en-US" sz="2600" dirty="0" smtClean="0"/>
          </a:p>
          <a:p>
            <a:r>
              <a:rPr lang="en-US" sz="2600" dirty="0" smtClean="0"/>
              <a:t>Trying to please too many people (becomes too complex, or too bland; </a:t>
            </a:r>
            <a:br>
              <a:rPr lang="en-US" sz="2600" dirty="0" smtClean="0"/>
            </a:br>
            <a:r>
              <a:rPr lang="en-US" sz="2600" dirty="0" smtClean="0"/>
              <a:t>The Homer: </a:t>
            </a:r>
            <a:r>
              <a:rPr lang="pt-BR" sz="2600" dirty="0">
                <a:hlinkClick r:id="rId2"/>
              </a:rPr>
              <a:t>https://</a:t>
            </a:r>
            <a:r>
              <a:rPr lang="pt-BR" sz="2600" dirty="0" smtClean="0">
                <a:hlinkClick r:id="rId2"/>
              </a:rPr>
              <a:t>vimeo.com/121710409</a:t>
            </a:r>
            <a:r>
              <a:rPr lang="en-US" sz="2600" dirty="0" smtClean="0">
                <a:hlinkClick r:id="rId2"/>
              </a:rPr>
              <a:t>)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Avoid facing the hard problems early</a:t>
            </a:r>
          </a:p>
          <a:p>
            <a:endParaRPr lang="en-US" sz="2600" dirty="0" smtClean="0"/>
          </a:p>
          <a:p>
            <a:r>
              <a:rPr lang="en-US" sz="2600" dirty="0" smtClean="0"/>
              <a:t>Assuming you know what users want (or how users think) – “you are not your user”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smtClean="0"/>
              <a:t>Poor teamwork, time management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1103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Spend 3 minutes generating project ideas</a:t>
            </a:r>
          </a:p>
          <a:p>
            <a:endParaRPr lang="en-US" dirty="0" smtClean="0"/>
          </a:p>
          <a:p>
            <a:r>
              <a:rPr lang="en-US" dirty="0" smtClean="0"/>
              <a:t>Discuss them with your neighbor for 5 minutes</a:t>
            </a:r>
          </a:p>
          <a:p>
            <a:endParaRPr lang="en-US" dirty="0" smtClean="0"/>
          </a:p>
          <a:p>
            <a:r>
              <a:rPr lang="en-US" dirty="0" smtClean="0"/>
              <a:t>Discuss them with your other neighbor for 5 minutes</a:t>
            </a:r>
          </a:p>
          <a:p>
            <a:endParaRPr lang="en-US" dirty="0" smtClean="0"/>
          </a:p>
          <a:p>
            <a:r>
              <a:rPr lang="en-US" dirty="0" smtClean="0"/>
              <a:t>Share with the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</a:t>
            </a:r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Personas reading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(due today) Week 1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EC: Jobs in UCD</a:t>
            </a:r>
          </a:p>
          <a:p>
            <a:endParaRPr lang="en-US" dirty="0" smtClean="0"/>
          </a:p>
          <a:p>
            <a:r>
              <a:rPr lang="en-US" dirty="0" smtClean="0"/>
              <a:t>Rules of brainstorming?</a:t>
            </a:r>
          </a:p>
          <a:p>
            <a:endParaRPr lang="en-US" dirty="0" smtClean="0"/>
          </a:p>
          <a:p>
            <a:r>
              <a:rPr lang="en-US" dirty="0" smtClean="0"/>
              <a:t>Brainstorming techniques</a:t>
            </a:r>
          </a:p>
          <a:p>
            <a:pPr lvl="1"/>
            <a:r>
              <a:rPr lang="en-US" dirty="0" smtClean="0"/>
              <a:t>Bootlegging</a:t>
            </a:r>
          </a:p>
          <a:p>
            <a:pPr lvl="1"/>
            <a:r>
              <a:rPr lang="en-US" dirty="0" smtClean="0"/>
              <a:t>Yes, and</a:t>
            </a:r>
          </a:p>
          <a:p>
            <a:pPr lvl="1"/>
            <a:r>
              <a:rPr lang="en-US" dirty="0" smtClean="0"/>
              <a:t>Utilizing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in UCD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experiences brainstorming?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Does brainstorming have rules? Why?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0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897</Words>
  <Application>Microsoft Macintosh PowerPoint</Application>
  <PresentationFormat>On-screen Show (4:3)</PresentationFormat>
  <Paragraphs>192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Gill Sans</vt:lpstr>
      <vt:lpstr>Helvetica Neue</vt:lpstr>
      <vt:lpstr>ＭＳ Ｐゴシック</vt:lpstr>
      <vt:lpstr>Arial</vt:lpstr>
      <vt:lpstr>Default Theme</vt:lpstr>
      <vt:lpstr>Black</vt:lpstr>
      <vt:lpstr>Brainstorming</vt:lpstr>
      <vt:lpstr>Today</vt:lpstr>
      <vt:lpstr>Course updates</vt:lpstr>
      <vt:lpstr>Due for Thursday</vt:lpstr>
      <vt:lpstr>Today</vt:lpstr>
      <vt:lpstr>Jobs in UCD</vt:lpstr>
      <vt:lpstr>Prior experiences brainstorming?</vt:lpstr>
      <vt:lpstr>Does brainstorming have rules? Why?</vt:lpstr>
      <vt:lpstr>Brainstorming Process</vt:lpstr>
      <vt:lpstr>Brainstorming example from Stanford d.School</vt:lpstr>
      <vt:lpstr>(Some) rules of brainstorming</vt:lpstr>
      <vt:lpstr>How not to brainstorm</vt:lpstr>
      <vt:lpstr>Brainstorming techniques</vt:lpstr>
      <vt:lpstr>Brainstorming games</vt:lpstr>
      <vt:lpstr>Constraints in design</vt:lpstr>
      <vt:lpstr>Lessons from improv comedy</vt:lpstr>
      <vt:lpstr>“Yes… and”</vt:lpstr>
      <vt:lpstr>Hitting the ball back</vt:lpstr>
      <vt:lpstr>Let’s Try It</vt:lpstr>
      <vt:lpstr>Brainstorming Technique: Bootlegging</vt:lpstr>
      <vt:lpstr>Bootlegging Example: Everyday Robots</vt:lpstr>
      <vt:lpstr>Let’s try bootlegging with wearables</vt:lpstr>
      <vt:lpstr>Other tools</vt:lpstr>
      <vt:lpstr>PowerPoint Presentation</vt:lpstr>
      <vt:lpstr>PowerPoint Presentation</vt:lpstr>
      <vt:lpstr>Example: Oblique Strategies</vt:lpstr>
      <vt:lpstr>Demo</vt:lpstr>
      <vt:lpstr>Coming up with project ideas</vt:lpstr>
      <vt:lpstr>Picking a project idea</vt:lpstr>
      <vt:lpstr>Some important factors</vt:lpstr>
      <vt:lpstr>How do we find a good problem?</vt:lpstr>
      <vt:lpstr>Judy Olson’s questions for research</vt:lpstr>
      <vt:lpstr>SMART Goals</vt:lpstr>
      <vt:lpstr>Where promising designs go bad</vt:lpstr>
      <vt:lpstr>Brainstorming project ideas</vt:lpstr>
    </vt:vector>
  </TitlesOfParts>
  <Company>UMBC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Hurst</dc:creator>
  <cp:lastModifiedBy>Shaun Kane</cp:lastModifiedBy>
  <cp:revision>408</cp:revision>
  <dcterms:created xsi:type="dcterms:W3CDTF">2013-01-30T18:39:41Z</dcterms:created>
  <dcterms:modified xsi:type="dcterms:W3CDTF">2015-09-01T15:51:08Z</dcterms:modified>
</cp:coreProperties>
</file>