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</p:sldMasterIdLst>
  <p:notesMasterIdLst>
    <p:notesMasterId r:id="rId29"/>
  </p:notesMasterIdLst>
  <p:sldIdLst>
    <p:sldId id="437" r:id="rId3"/>
    <p:sldId id="414" r:id="rId4"/>
    <p:sldId id="439" r:id="rId5"/>
    <p:sldId id="343" r:id="rId6"/>
    <p:sldId id="440" r:id="rId7"/>
    <p:sldId id="461" r:id="rId8"/>
    <p:sldId id="441" r:id="rId9"/>
    <p:sldId id="435" r:id="rId10"/>
    <p:sldId id="442" r:id="rId11"/>
    <p:sldId id="448" r:id="rId12"/>
    <p:sldId id="443" r:id="rId13"/>
    <p:sldId id="445" r:id="rId14"/>
    <p:sldId id="450" r:id="rId15"/>
    <p:sldId id="451" r:id="rId16"/>
    <p:sldId id="452" r:id="rId17"/>
    <p:sldId id="458" r:id="rId18"/>
    <p:sldId id="446" r:id="rId19"/>
    <p:sldId id="447" r:id="rId20"/>
    <p:sldId id="449" r:id="rId21"/>
    <p:sldId id="455" r:id="rId22"/>
    <p:sldId id="459" r:id="rId23"/>
    <p:sldId id="460" r:id="rId24"/>
    <p:sldId id="453" r:id="rId25"/>
    <p:sldId id="456" r:id="rId26"/>
    <p:sldId id="457" r:id="rId27"/>
    <p:sldId id="45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75" autoAdjust="0"/>
  </p:normalViewPr>
  <p:slideViewPr>
    <p:cSldViewPr snapToGrid="0" snapToObjects="1">
      <p:cViewPr varScale="1">
        <p:scale>
          <a:sx n="59" d="100"/>
          <a:sy n="59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5C14-AB40-F042-B32B-D1D2D278AC25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381D-D8CE-1540-8682-86853DC2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i.telegraph.co.uk</a:t>
            </a:r>
            <a:r>
              <a:rPr lang="en-US" dirty="0" smtClean="0"/>
              <a:t>/multimedia/archive/01778/panda620_1778939b.jpg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ideas: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Deception ca</a:t>
            </a:r>
            <a:r>
              <a:rPr lang="en-US" baseline="0" dirty="0" smtClean="0"/>
              <a:t>n be considered fundamentally harmful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Privacy is big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Physical fatigue / pain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Breakdowns, workarounds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obtrusive</a:t>
            </a:r>
            <a:r>
              <a:rPr lang="en-US" baseline="0" dirty="0" smtClean="0"/>
              <a:t> (hopefully)</a:t>
            </a:r>
          </a:p>
          <a:p>
            <a:r>
              <a:rPr lang="en-US" dirty="0" smtClean="0"/>
              <a:t>What people actually do</a:t>
            </a:r>
          </a:p>
          <a:p>
            <a:r>
              <a:rPr lang="en-US" dirty="0" smtClean="0"/>
              <a:t>Inexpensive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know what people are thinking</a:t>
            </a:r>
          </a:p>
          <a:p>
            <a:r>
              <a:rPr lang="en-US" dirty="0" smtClean="0"/>
              <a:t>Really</a:t>
            </a:r>
            <a:r>
              <a:rPr lang="en-US" baseline="0" dirty="0" smtClean="0"/>
              <a:t> short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6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Inductive</a:t>
            </a:r>
            <a:r>
              <a:rPr lang="en-US" baseline="0" dirty="0" smtClean="0"/>
              <a:t> reasoning: from simple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88404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14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4613"/>
            <a:ext cx="9144000" cy="433387"/>
          </a:xfrm>
          <a:prstGeom prst="rect">
            <a:avLst/>
          </a:prstGeom>
          <a:solidFill>
            <a:srgbClr val="FCBB07">
              <a:alpha val="57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2301"/>
            <a:ext cx="8443214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71512"/>
            <a:ext cx="8443214" cy="495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35545" y="6451586"/>
            <a:ext cx="6246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Human-Centered Computing at University of Maryland, Baltimore County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retriever-small.jp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4684" y1="34343" x2="30380" y2="23232"/>
                        <a14:foregroundMark x1="37975" y1="26263" x2="55696" y2="26263"/>
                        <a14:foregroundMark x1="63924" y1="25253" x2="56962" y2="28283"/>
                        <a14:foregroundMark x1="72785" y1="36364" x2="72785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6" y="6183888"/>
            <a:ext cx="1167982" cy="7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32" y="6446511"/>
            <a:ext cx="3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0" y="6442035"/>
            <a:ext cx="4571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87B3F4-9CAC-B740-BDE2-5D41D6563CBF}" type="slidenum"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rgbClr val="000000"/>
          </a:solidFill>
          <a:latin typeface="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6BFECD78-3C8E-49F2-8FAB-59489D168ABB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ggle.it/diagram/5408a87abff9c7e814031190/f7ad5f6c09989519ffb37de9bdebdb9a30f0c587cbe2caa197eebf2b7d254f4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qualitative-research.net/index.php/fqs/article/view/466/99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430" r="412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1577"/>
            <a:ext cx="9144000" cy="1376423"/>
          </a:xfrm>
          <a:solidFill>
            <a:schemeClr val="bg1"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Observation</a:t>
            </a:r>
            <a:br>
              <a:rPr lang="en-US" b="1" dirty="0" smtClean="0"/>
            </a:br>
            <a:r>
              <a:rPr lang="en-US" sz="2400" dirty="0"/>
              <a:t>CSCI 5839 Fall </a:t>
            </a:r>
            <a:r>
              <a:rPr lang="en-US" sz="2400" dirty="0" smtClean="0"/>
              <a:t>2014 – Shaun Kane</a:t>
            </a:r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4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CITI training?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Kelvin</a:t>
            </a:r>
            <a:r>
              <a:rPr lang="en-US" dirty="0"/>
              <a:t>: "There is a ton involved in the process and I'm sure this is only a fraction of the policies in place for conducting these studies."</a:t>
            </a:r>
          </a:p>
        </p:txBody>
      </p:sp>
    </p:spTree>
    <p:extLst>
      <p:ext uri="{BB962C8B-B14F-4D97-AF65-F5344CB8AC3E}">
        <p14:creationId xmlns:p14="http://schemas.microsoft.com/office/powerpoint/2010/main" val="205626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Ethical concerns in user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2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collections – personally identifying information. Exposure.</a:t>
            </a:r>
          </a:p>
          <a:p>
            <a:r>
              <a:rPr lang="en-US" dirty="0" smtClean="0"/>
              <a:t>Intervening with families</a:t>
            </a:r>
          </a:p>
          <a:p>
            <a:r>
              <a:rPr lang="en-US" dirty="0" smtClean="0"/>
              <a:t>Sensitive issues</a:t>
            </a:r>
          </a:p>
          <a:p>
            <a:r>
              <a:rPr lang="en-US" dirty="0" smtClean="0"/>
              <a:t>Physical danger – allergy, things blowing up, fatigue</a:t>
            </a:r>
          </a:p>
          <a:p>
            <a:r>
              <a:rPr lang="en-US" dirty="0" smtClean="0"/>
              <a:t>Psychological damage – </a:t>
            </a:r>
          </a:p>
          <a:p>
            <a:r>
              <a:rPr lang="en-US" dirty="0" smtClean="0"/>
              <a:t>Protected populations: young people</a:t>
            </a:r>
          </a:p>
          <a:p>
            <a:r>
              <a:rPr lang="en-US" dirty="0" smtClean="0"/>
              <a:t>Employment /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what users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actually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Learn “how to see”</a:t>
            </a:r>
          </a:p>
          <a:p>
            <a:endParaRPr lang="en-US" dirty="0"/>
          </a:p>
          <a:p>
            <a:r>
              <a:rPr lang="en-US" dirty="0" smtClean="0"/>
              <a:t>Today: informal observation</a:t>
            </a:r>
          </a:p>
          <a:p>
            <a:endParaRPr lang="en-US" dirty="0"/>
          </a:p>
          <a:p>
            <a:r>
              <a:rPr lang="en-US" dirty="0" smtClean="0"/>
              <a:t>Later: More formal methods for collecting and coding observational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take out a blank piece of paper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E46C0A"/>
                </a:solidFill>
              </a:rPr>
              <a:t>We need 2 brave volunteers.</a:t>
            </a:r>
            <a:endParaRPr lang="en-US" b="1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3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Brave volunteers: </a:t>
            </a:r>
            <a:r>
              <a:rPr lang="en-US" dirty="0" smtClean="0"/>
              <a:t>Come up with a list of the 3 best taco places in Boulder, and how long it will take us to get there</a:t>
            </a:r>
          </a:p>
          <a:p>
            <a:endParaRPr lang="en-US" dirty="0"/>
          </a:p>
          <a:p>
            <a:r>
              <a:rPr lang="en-US" dirty="0" smtClean="0"/>
              <a:t>Everyone else: Take notes on what you see</a:t>
            </a:r>
          </a:p>
          <a:p>
            <a:pPr lvl="1"/>
            <a:r>
              <a:rPr lang="en-US" dirty="0" smtClean="0"/>
              <a:t>I’d recommend trying a mind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make a mind map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https://coggle.it</a:t>
            </a:r>
            <a:r>
              <a:rPr lang="en-US">
                <a:hlinkClick r:id="rId3"/>
              </a:rPr>
              <a:t>/diagram/5408a87abff9c7e814031190</a:t>
            </a:r>
            <a:r>
              <a:rPr lang="en-US">
                <a:hlinkClick r:id="rId3"/>
              </a:rPr>
              <a:t>/</a:t>
            </a:r>
            <a:r>
              <a:rPr lang="en-US" smtClean="0">
                <a:hlinkClick r:id="rId3"/>
              </a:rPr>
              <a:t>f7ad5f6c09989519ffb37de9bdebdb9a30f0c587cbe2caa197eebf2b7d254f4e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8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the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1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Naturally – what people actually do</a:t>
            </a:r>
          </a:p>
          <a:p>
            <a:pPr lvl="1"/>
            <a:r>
              <a:rPr lang="en-US" dirty="0" smtClean="0"/>
              <a:t>Vs. retrospective or self report</a:t>
            </a:r>
          </a:p>
          <a:p>
            <a:r>
              <a:rPr lang="en-US" dirty="0" smtClean="0"/>
              <a:t>Real-time</a:t>
            </a:r>
          </a:p>
          <a:p>
            <a:r>
              <a:rPr lang="en-US" dirty="0" smtClean="0"/>
              <a:t>Learning strategies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Lots of information</a:t>
            </a:r>
          </a:p>
          <a:p>
            <a:r>
              <a:rPr lang="en-US" dirty="0" smtClean="0"/>
              <a:t>Low demand on participant</a:t>
            </a:r>
          </a:p>
        </p:txBody>
      </p:sp>
    </p:spTree>
    <p:extLst>
      <p:ext uri="{BB962C8B-B14F-4D97-AF65-F5344CB8AC3E}">
        <p14:creationId xmlns:p14="http://schemas.microsoft.com/office/powerpoint/2010/main" val="324721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1282"/>
          </a:xfrm>
        </p:spPr>
        <p:txBody>
          <a:bodyPr>
            <a:normAutofit/>
          </a:bodyPr>
          <a:lstStyle/>
          <a:p>
            <a:r>
              <a:rPr lang="en-US" dirty="0" smtClean="0"/>
              <a:t>Possibility of influencing behavior (introduce bias)</a:t>
            </a:r>
          </a:p>
          <a:p>
            <a:r>
              <a:rPr lang="en-US" dirty="0" smtClean="0"/>
              <a:t>Small sample</a:t>
            </a:r>
          </a:p>
          <a:p>
            <a:r>
              <a:rPr lang="en-US" dirty="0" smtClean="0"/>
              <a:t>Observation affects performance</a:t>
            </a:r>
          </a:p>
          <a:p>
            <a:r>
              <a:rPr lang="en-US" dirty="0" smtClean="0"/>
              <a:t>Distractions</a:t>
            </a:r>
          </a:p>
          <a:p>
            <a:r>
              <a:rPr lang="en-US" dirty="0" smtClean="0"/>
              <a:t>Controlled</a:t>
            </a:r>
          </a:p>
          <a:p>
            <a:r>
              <a:rPr lang="en-US" dirty="0" smtClean="0"/>
              <a:t>Task could be a bad fit</a:t>
            </a:r>
          </a:p>
          <a:p>
            <a:r>
              <a:rPr lang="en-US" dirty="0" smtClean="0"/>
              <a:t>Don’t know what they’re 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Informal observations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Inductive reasoning – seek out patterns</a:t>
            </a:r>
          </a:p>
          <a:p>
            <a:endParaRPr lang="en-US" dirty="0"/>
          </a:p>
          <a:p>
            <a:r>
              <a:rPr lang="en-US" dirty="0" smtClean="0"/>
              <a:t>Typical vs. extreme behavior</a:t>
            </a:r>
          </a:p>
          <a:p>
            <a:endParaRPr lang="en-US" dirty="0"/>
          </a:p>
          <a:p>
            <a:r>
              <a:rPr lang="en-US" dirty="0" smtClean="0"/>
              <a:t>Identify “scripts”, routines,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on project pitches</a:t>
            </a:r>
          </a:p>
          <a:p>
            <a:r>
              <a:rPr lang="en-US" dirty="0" smtClean="0"/>
              <a:t>Learning to observe, think about users</a:t>
            </a:r>
          </a:p>
        </p:txBody>
      </p:sp>
    </p:spTree>
    <p:extLst>
      <p:ext uri="{BB962C8B-B14F-4D97-AF65-F5344CB8AC3E}">
        <p14:creationId xmlns:p14="http://schemas.microsoft.com/office/powerpoint/2010/main" val="27157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observe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an unobtrusive place</a:t>
            </a:r>
          </a:p>
          <a:p>
            <a:endParaRPr lang="en-US" dirty="0"/>
          </a:p>
          <a:p>
            <a:r>
              <a:rPr lang="en-US" dirty="0" smtClean="0"/>
              <a:t>Take well-structured notes</a:t>
            </a:r>
          </a:p>
          <a:p>
            <a:endParaRPr lang="en-US" dirty="0"/>
          </a:p>
          <a:p>
            <a:r>
              <a:rPr lang="en-US" dirty="0" smtClean="0"/>
              <a:t>Be careful not to read too much into </a:t>
            </a:r>
            <a:br>
              <a:rPr lang="en-US" dirty="0" smtClean="0"/>
            </a:br>
            <a:r>
              <a:rPr lang="en-US" dirty="0" smtClean="0"/>
              <a:t>what you see</a:t>
            </a:r>
          </a:p>
          <a:p>
            <a:pPr lvl="1"/>
            <a:r>
              <a:rPr lang="en-US" dirty="0" smtClean="0"/>
              <a:t>We can </a:t>
            </a:r>
            <a:r>
              <a:rPr lang="en-US" b="1" dirty="0" smtClean="0"/>
              <a:t>triangulate</a:t>
            </a:r>
            <a:r>
              <a:rPr lang="en-US" dirty="0" smtClean="0"/>
              <a:t> later</a:t>
            </a:r>
          </a:p>
          <a:p>
            <a:pPr lvl="1"/>
            <a:endParaRPr lang="en-US" dirty="0"/>
          </a:p>
          <a:p>
            <a:r>
              <a:rPr lang="en-US" dirty="0" smtClean="0"/>
              <a:t>Be mindful of personal space and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9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Kawulich</a:t>
            </a:r>
            <a:r>
              <a:rPr lang="en-US" dirty="0"/>
              <a:t>, B. B. (</a:t>
            </a:r>
            <a:r>
              <a:rPr lang="en-US" dirty="0" smtClean="0"/>
              <a:t>2005)</a:t>
            </a:r>
            <a:r>
              <a:rPr lang="en-US" dirty="0"/>
              <a:t>. Participant observation as a data collection method. In Forum Qualitative </a:t>
            </a:r>
            <a:r>
              <a:rPr lang="en-US" dirty="0" err="1"/>
              <a:t>Sozialforschung</a:t>
            </a:r>
            <a:r>
              <a:rPr lang="en-US" dirty="0"/>
              <a:t>/Forum: Qualitative Social Research (Vol. 6, No. 2)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http://www.qualitative-research.net/index.php/fqs/article/view/466/</a:t>
            </a:r>
            <a:r>
              <a:rPr lang="en-US" dirty="0" smtClean="0">
                <a:hlinkClick r:id="rId2"/>
              </a:rPr>
              <a:t>996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9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Tips for Collecting Useful Observation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 unobtrusive in dress and </a:t>
            </a:r>
            <a:r>
              <a:rPr lang="en-US" dirty="0" smtClean="0"/>
              <a:t>actions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become familiar with the setting before beginning to collect </a:t>
            </a:r>
            <a:r>
              <a:rPr lang="en-US" dirty="0" smtClean="0"/>
              <a:t>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 honest, but not too technical or detailed, in explaining to participants what he/she is </a:t>
            </a:r>
            <a:r>
              <a:rPr lang="en-US" dirty="0" smtClean="0"/>
              <a:t>doing</a:t>
            </a:r>
          </a:p>
          <a:p>
            <a:endParaRPr lang="en-US" dirty="0" smtClean="0"/>
          </a:p>
          <a:p>
            <a:r>
              <a:rPr lang="en-US" dirty="0" smtClean="0"/>
              <a:t>pay </a:t>
            </a:r>
            <a:r>
              <a:rPr lang="en-US" dirty="0"/>
              <a:t>attention, shifting from a "wide" to a "narrow" angle perspective, focusing on a single person, activity, interaction, then returning to a view of the overall </a:t>
            </a:r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156" y="6126163"/>
            <a:ext cx="7498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www.qualitative-research.net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fqs</a:t>
            </a:r>
            <a:r>
              <a:rPr lang="en-US" dirty="0"/>
              <a:t>/article/view/466/996#g9</a:t>
            </a:r>
          </a:p>
        </p:txBody>
      </p:sp>
    </p:spTree>
    <p:extLst>
      <p:ext uri="{BB962C8B-B14F-4D97-AF65-F5344CB8AC3E}">
        <p14:creationId xmlns:p14="http://schemas.microsoft.com/office/powerpoint/2010/main" val="211192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Ethnography – “culture writing”</a:t>
            </a:r>
          </a:p>
          <a:p>
            <a:r>
              <a:rPr lang="en-US" dirty="0" smtClean="0"/>
              <a:t>Ethnomethodology – “methods people use”</a:t>
            </a:r>
          </a:p>
          <a:p>
            <a:r>
              <a:rPr lang="en-US" dirty="0" smtClean="0"/>
              <a:t>Contextual inquiry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assignment (A3)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pairs</a:t>
            </a:r>
          </a:p>
          <a:p>
            <a:endParaRPr lang="en-US" dirty="0" smtClean="0"/>
          </a:p>
          <a:p>
            <a:r>
              <a:rPr lang="en-US" dirty="0" smtClean="0"/>
              <a:t>Find a public place and conduct an observation</a:t>
            </a:r>
          </a:p>
          <a:p>
            <a:endParaRPr lang="en-US" dirty="0"/>
          </a:p>
          <a:p>
            <a:r>
              <a:rPr lang="en-US" dirty="0" smtClean="0"/>
              <a:t>Identify one trend, pattern, etc. and write about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9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partner</a:t>
            </a:r>
          </a:p>
          <a:p>
            <a:endParaRPr lang="en-US" dirty="0"/>
          </a:p>
          <a:p>
            <a:r>
              <a:rPr lang="en-US" dirty="0" smtClean="0"/>
              <a:t>Pick a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8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Poll: S15 class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Physical and Tangible Computing</a:t>
            </a:r>
          </a:p>
          <a:p>
            <a:r>
              <a:rPr lang="en-US" dirty="0" smtClean="0"/>
              <a:t>Physical and Quality of Life</a:t>
            </a:r>
          </a:p>
          <a:p>
            <a:r>
              <a:rPr lang="en-US" dirty="0" smtClean="0"/>
              <a:t>Physical Computing for Health</a:t>
            </a:r>
          </a:p>
          <a:p>
            <a:r>
              <a:rPr lang="en-US" dirty="0" smtClean="0"/>
              <a:t>Maker Technology and Healthy Living</a:t>
            </a:r>
          </a:p>
          <a:p>
            <a:r>
              <a:rPr lang="en-US" dirty="0" smtClean="0"/>
              <a:t>Wearable Computing</a:t>
            </a:r>
          </a:p>
          <a:p>
            <a:r>
              <a:rPr lang="en-US" dirty="0" smtClean="0"/>
              <a:t>Making Technology to Support </a:t>
            </a:r>
            <a:r>
              <a:rPr lang="en-US" b="1" dirty="0" smtClean="0"/>
              <a:t>Quality </a:t>
            </a:r>
            <a:r>
              <a:rPr lang="en-US" b="1" dirty="0"/>
              <a:t>of </a:t>
            </a:r>
            <a:r>
              <a:rPr lang="en-US" b="1" dirty="0" smtClean="0"/>
              <a:t>Life</a:t>
            </a:r>
          </a:p>
          <a:p>
            <a:r>
              <a:rPr lang="en-US" b="1" dirty="0" smtClean="0"/>
              <a:t>Wearable Technology for Good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768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up: user research methods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week feedback form on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20" y="2546292"/>
            <a:ext cx="4889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before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6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Week 2 feedback (optional)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pitches</a:t>
            </a:r>
          </a:p>
          <a:p>
            <a:pPr marL="914400" lvl="1" indent="-514350"/>
            <a:r>
              <a:rPr lang="en-US" dirty="0" smtClean="0"/>
              <a:t>Voting form posted by tomorrow 9am</a:t>
            </a:r>
          </a:p>
          <a:p>
            <a:pPr marL="914400" lvl="1" indent="-514350"/>
            <a:r>
              <a:rPr lang="en-US" dirty="0" smtClean="0"/>
              <a:t>Vote by the start of Tuesday’s class</a:t>
            </a:r>
          </a:p>
          <a:p>
            <a:pPr marL="914400" lvl="1" indent="-514350"/>
            <a:r>
              <a:rPr lang="en-US" dirty="0" smtClean="0"/>
              <a:t>Project teams finalized next Thursday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Longer reading (~50pp). Dix et al., “The Human”</a:t>
            </a:r>
          </a:p>
        </p:txBody>
      </p:sp>
    </p:spTree>
    <p:extLst>
      <p:ext uri="{BB962C8B-B14F-4D97-AF65-F5344CB8AC3E}">
        <p14:creationId xmlns:p14="http://schemas.microsoft.com/office/powerpoint/2010/main" val="54927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submitted assignment will get feedback</a:t>
            </a:r>
          </a:p>
          <a:p>
            <a:endParaRPr lang="en-US" dirty="0"/>
          </a:p>
          <a:p>
            <a:r>
              <a:rPr lang="en-US" dirty="0" smtClean="0"/>
              <a:t>Subset of projects (most unique and feasible) will be voted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7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 pitches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Games using wearable computers</a:t>
            </a:r>
          </a:p>
          <a:p>
            <a:r>
              <a:rPr lang="en-US" dirty="0" smtClean="0"/>
              <a:t>Driving simulator for new CO drivers</a:t>
            </a:r>
          </a:p>
          <a:p>
            <a:r>
              <a:rPr lang="en-US" dirty="0" smtClean="0"/>
              <a:t>Note taking app for students</a:t>
            </a:r>
          </a:p>
          <a:p>
            <a:r>
              <a:rPr lang="en-US" dirty="0" smtClean="0"/>
              <a:t>Camera-based shopping list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4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Reflections on coming up with pitches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use any brainstorming techniques?</a:t>
            </a:r>
          </a:p>
          <a:p>
            <a:endParaRPr lang="en-US" dirty="0"/>
          </a:p>
          <a:p>
            <a:r>
              <a:rPr lang="en-US" dirty="0" smtClean="0"/>
              <a:t>More difficult than expected? Easier?</a:t>
            </a:r>
          </a:p>
          <a:p>
            <a:endParaRPr lang="en-US" dirty="0"/>
          </a:p>
          <a:p>
            <a:r>
              <a:rPr lang="en-US" dirty="0" smtClean="0"/>
              <a:t>Unexpected ideas?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 training</a:t>
            </a:r>
          </a:p>
          <a:p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Small introduction to user centered research</a:t>
            </a:r>
          </a:p>
          <a:p>
            <a:pPr lvl="1"/>
            <a:r>
              <a:rPr lang="en-US" dirty="0" smtClean="0"/>
              <a:t>Sensitizing ourselves to what to look for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CITI training?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</TotalTime>
  <Words>752</Words>
  <Application>Microsoft Macintosh PowerPoint</Application>
  <PresentationFormat>On-screen Show (4:3)</PresentationFormat>
  <Paragraphs>159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Theme</vt:lpstr>
      <vt:lpstr>Black</vt:lpstr>
      <vt:lpstr>Observation CSCI 5839 Fall 2014 – Shaun Kane</vt:lpstr>
      <vt:lpstr>Today</vt:lpstr>
      <vt:lpstr>Admin</vt:lpstr>
      <vt:lpstr>Due before next class</vt:lpstr>
      <vt:lpstr>Project pitches</vt:lpstr>
      <vt:lpstr>Sample project pitches</vt:lpstr>
      <vt:lpstr>Reflections on coming up with pitches</vt:lpstr>
      <vt:lpstr>Today’s class</vt:lpstr>
      <vt:lpstr>Comments on CITI training?</vt:lpstr>
      <vt:lpstr>Comments on CITI training?</vt:lpstr>
      <vt:lpstr>Ethical concerns in user research</vt:lpstr>
      <vt:lpstr>Observation</vt:lpstr>
      <vt:lpstr>Activity</vt:lpstr>
      <vt:lpstr>Instructions</vt:lpstr>
      <vt:lpstr>What we saw</vt:lpstr>
      <vt:lpstr>Reflections on the activity</vt:lpstr>
      <vt:lpstr>Benefits of observation</vt:lpstr>
      <vt:lpstr>Limitations</vt:lpstr>
      <vt:lpstr>Informal observations</vt:lpstr>
      <vt:lpstr>How to observe</vt:lpstr>
      <vt:lpstr>Further reading</vt:lpstr>
      <vt:lpstr>Tips for Collecting Useful Observation Data</vt:lpstr>
      <vt:lpstr>Extreme observation</vt:lpstr>
      <vt:lpstr>Observation assignment (A3)</vt:lpstr>
      <vt:lpstr>Activity</vt:lpstr>
      <vt:lpstr>Straw Poll: S15 class title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Hurst</dc:creator>
  <cp:lastModifiedBy>Shaun Kane</cp:lastModifiedBy>
  <cp:revision>454</cp:revision>
  <dcterms:created xsi:type="dcterms:W3CDTF">2013-01-30T18:39:41Z</dcterms:created>
  <dcterms:modified xsi:type="dcterms:W3CDTF">2014-09-05T09:29:29Z</dcterms:modified>
</cp:coreProperties>
</file>