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85" r:id="rId2"/>
  </p:sldMasterIdLst>
  <p:notesMasterIdLst>
    <p:notesMasterId r:id="rId24"/>
  </p:notesMasterIdLst>
  <p:sldIdLst>
    <p:sldId id="437" r:id="rId3"/>
    <p:sldId id="438" r:id="rId4"/>
    <p:sldId id="463" r:id="rId5"/>
    <p:sldId id="445" r:id="rId6"/>
    <p:sldId id="446" r:id="rId7"/>
    <p:sldId id="447" r:id="rId8"/>
    <p:sldId id="448" r:id="rId9"/>
    <p:sldId id="456" r:id="rId10"/>
    <p:sldId id="457" r:id="rId11"/>
    <p:sldId id="452" r:id="rId12"/>
    <p:sldId id="458" r:id="rId13"/>
    <p:sldId id="462" r:id="rId14"/>
    <p:sldId id="454" r:id="rId15"/>
    <p:sldId id="455" r:id="rId16"/>
    <p:sldId id="459" r:id="rId17"/>
    <p:sldId id="453" r:id="rId18"/>
    <p:sldId id="460" r:id="rId19"/>
    <p:sldId id="461" r:id="rId20"/>
    <p:sldId id="450" r:id="rId21"/>
    <p:sldId id="451" r:id="rId22"/>
    <p:sldId id="46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5" autoAdjust="0"/>
    <p:restoredTop sz="95261" autoAdjust="0"/>
  </p:normalViewPr>
  <p:slideViewPr>
    <p:cSldViewPr snapToGrid="0" snapToObjects="1">
      <p:cViewPr varScale="1">
        <p:scale>
          <a:sx n="99" d="100"/>
          <a:sy n="99" d="100"/>
        </p:scale>
        <p:origin x="-13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65C14-AB40-F042-B32B-D1D2D278AC25}" type="datetimeFigureOut">
              <a:rPr lang="en-US" smtClean="0"/>
              <a:t>9/15/14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6381D-D8CE-1540-8682-86853DC2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92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i.chzbgr.com</a:t>
            </a:r>
            <a:r>
              <a:rPr lang="en-US" dirty="0" smtClean="0"/>
              <a:t>/original/2122081536/BA1AAA00/1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81D-D8CE-1540-8682-86853DC2F7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44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specific:</a:t>
            </a:r>
            <a:r>
              <a:rPr lang="en-US" baseline="0" dirty="0" smtClean="0"/>
              <a:t> how long have you  worked here? Vs. how many have worked here?</a:t>
            </a:r>
          </a:p>
          <a:p>
            <a:r>
              <a:rPr lang="en-US" baseline="0" dirty="0" err="1" smtClean="0"/>
              <a:t>Db</a:t>
            </a:r>
            <a:r>
              <a:rPr lang="en-US" baseline="0" dirty="0" smtClean="0"/>
              <a:t>: do you like it here or do you find it boring?</a:t>
            </a:r>
          </a:p>
          <a:p>
            <a:r>
              <a:rPr lang="en-US" baseline="0" dirty="0" smtClean="0"/>
              <a:t>Leading: do you agree that </a:t>
            </a:r>
            <a:r>
              <a:rPr lang="en-US" baseline="0" dirty="0" err="1" smtClean="0"/>
              <a:t>washington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fatcats</a:t>
            </a:r>
            <a:r>
              <a:rPr lang="en-US" baseline="0" dirty="0" smtClean="0"/>
              <a:t> have gone too far?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81D-D8CE-1540-8682-86853DC2F7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33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Biased</a:t>
            </a:r>
            <a:r>
              <a:rPr lang="en-US" baseline="0" dirty="0" smtClean="0"/>
              <a:t> to please us</a:t>
            </a:r>
          </a:p>
          <a:p>
            <a:r>
              <a:rPr lang="en-US" dirty="0" smtClean="0"/>
              <a:t>Biased to look good</a:t>
            </a:r>
          </a:p>
          <a:p>
            <a:r>
              <a:rPr lang="en-US" dirty="0" smtClean="0"/>
              <a:t>Different</a:t>
            </a:r>
            <a:r>
              <a:rPr lang="en-US" baseline="0" dirty="0" smtClean="0"/>
              <a:t> to insiders vs. outsiders</a:t>
            </a:r>
          </a:p>
          <a:p>
            <a:r>
              <a:rPr lang="en-US" baseline="0" dirty="0" smtClean="0"/>
              <a:t>Don’t know prospective behavior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81D-D8CE-1540-8682-86853DC2F7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35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be</a:t>
            </a:r>
            <a:r>
              <a:rPr lang="en-US" baseline="0" dirty="0" smtClean="0"/>
              <a:t> shorter</a:t>
            </a:r>
          </a:p>
          <a:p>
            <a:r>
              <a:rPr lang="en-US" baseline="0" dirty="0" smtClean="0"/>
              <a:t>What if they misinterpret a question. “what do you like about this application?”</a:t>
            </a:r>
          </a:p>
          <a:p>
            <a:r>
              <a:rPr lang="en-US" baseline="0" dirty="0" smtClean="0"/>
              <a:t>Closed ended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81D-D8CE-1540-8682-86853DC2F7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8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Likert_scale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81D-D8CE-1540-8682-86853DC2F7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74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en-US" baseline="0" dirty="0" smtClean="0"/>
              <a:t> one is thinking about this stuff as much or as carefully as you 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81D-D8CE-1540-8682-86853DC2F7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6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9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40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877455"/>
            <a:ext cx="8686800" cy="0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877455"/>
            <a:ext cx="8686800" cy="0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888404"/>
            <a:ext cx="8686800" cy="0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614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13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877455"/>
            <a:ext cx="8686800" cy="0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09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877455"/>
            <a:ext cx="8686800" cy="0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40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877455"/>
            <a:ext cx="8686800" cy="0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1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11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013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295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424613"/>
            <a:ext cx="9144000" cy="433387"/>
          </a:xfrm>
          <a:prstGeom prst="rect">
            <a:avLst/>
          </a:prstGeom>
          <a:solidFill>
            <a:srgbClr val="FCBB07">
              <a:alpha val="57000"/>
            </a:srgb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32301"/>
            <a:ext cx="8443214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71512"/>
            <a:ext cx="8443214" cy="4954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35545" y="6451586"/>
            <a:ext cx="62460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Human-Centered Computing at University of Maryland, Baltimore County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 descr="retriever-small.jpg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24684" y1="34343" x2="30380" y2="23232"/>
                        <a14:foregroundMark x1="37975" y1="26263" x2="55696" y2="26263"/>
                        <a14:foregroundMark x1="63924" y1="25253" x2="56962" y2="28283"/>
                        <a14:foregroundMark x1="72785" y1="36364" x2="72785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946" y="6183888"/>
            <a:ext cx="1167982" cy="73183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4032" y="6446511"/>
            <a:ext cx="38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0" y="6442035"/>
            <a:ext cx="45719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87B3F4-9CAC-B740-BDE2-5D41D6563CBF}" type="slidenum"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76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ill Sans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0" indent="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3200" kern="1200">
          <a:solidFill>
            <a:srgbClr val="000000"/>
          </a:solidFill>
          <a:latin typeface="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000000"/>
          </a:solidFill>
          <a:latin typeface="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0000"/>
          </a:solidFill>
          <a:latin typeface="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00000"/>
          </a:solidFill>
          <a:latin typeface="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0000"/>
          </a:solidFill>
          <a:latin typeface="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6BFECD78-3C8E-49F2-8FAB-59489D168ABB}" type="datetimeFigureOut">
              <a:rPr lang="en-US" smtClean="0"/>
              <a:pPr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l.acm.org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ubicomp.org/ubicomp2014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studentlife.cs.dartmouth.edu/" TargetMode="External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6148" y="1"/>
            <a:ext cx="3247851" cy="6858000"/>
          </a:xfrm>
          <a:solidFill>
            <a:schemeClr val="bg1">
              <a:alpha val="76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Interviews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dirty="0" smtClean="0"/>
              <a:t>CSCI </a:t>
            </a:r>
            <a:r>
              <a:rPr lang="en-US" sz="2400" dirty="0"/>
              <a:t>5839 Fall </a:t>
            </a:r>
            <a:r>
              <a:rPr lang="en-US" sz="2400" dirty="0" smtClean="0"/>
              <a:t>2014 Shaun </a:t>
            </a:r>
            <a:r>
              <a:rPr lang="en-US" sz="2400" dirty="0" smtClean="0"/>
              <a:t>Kane</a:t>
            </a:r>
            <a:endParaRPr lang="en-US" sz="2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896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44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incident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55199" cy="4525963"/>
          </a:xfrm>
        </p:spPr>
        <p:txBody>
          <a:bodyPr/>
          <a:lstStyle/>
          <a:p>
            <a:r>
              <a:rPr lang="en-US" dirty="0" smtClean="0"/>
              <a:t>“Do you have troubles with your computer?”</a:t>
            </a:r>
          </a:p>
          <a:p>
            <a:pPr marL="0" indent="0">
              <a:buNone/>
            </a:pPr>
            <a:r>
              <a:rPr lang="en-US" dirty="0" smtClean="0"/>
              <a:t>	vs.</a:t>
            </a:r>
          </a:p>
          <a:p>
            <a:r>
              <a:rPr lang="en-US" dirty="0" smtClean="0"/>
              <a:t>“Describe a time that you had trouble with your computer”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7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34"/>
            <a:ext cx="8229600" cy="882064"/>
          </a:xfrm>
        </p:spPr>
        <p:txBody>
          <a:bodyPr/>
          <a:lstStyle/>
          <a:p>
            <a:r>
              <a:rPr lang="en-US" dirty="0" smtClean="0"/>
              <a:t>Informant biases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342"/>
            <a:ext cx="8229600" cy="55359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How are our informants biased?</a:t>
            </a:r>
          </a:p>
          <a:p>
            <a:pPr lvl="1"/>
            <a:r>
              <a:rPr lang="en-US" dirty="0" smtClean="0"/>
              <a:t>Power dynamic</a:t>
            </a:r>
          </a:p>
          <a:p>
            <a:pPr lvl="1"/>
            <a:r>
              <a:rPr lang="en-US" dirty="0" smtClean="0"/>
              <a:t>Limited perspective</a:t>
            </a:r>
          </a:p>
          <a:p>
            <a:pPr lvl="1"/>
            <a:r>
              <a:rPr lang="en-US" dirty="0" smtClean="0"/>
              <a:t>Sampling bias / self selection</a:t>
            </a:r>
          </a:p>
          <a:p>
            <a:pPr lvl="1"/>
            <a:r>
              <a:rPr lang="en-US" dirty="0" smtClean="0"/>
              <a:t>Upbringing / culture</a:t>
            </a:r>
          </a:p>
          <a:p>
            <a:pPr lvl="1"/>
            <a:r>
              <a:rPr lang="en-US" dirty="0" smtClean="0"/>
              <a:t>Agenda / political bias</a:t>
            </a:r>
          </a:p>
          <a:p>
            <a:pPr lvl="1"/>
            <a:r>
              <a:rPr lang="en-US" dirty="0" smtClean="0"/>
              <a:t>Squeaky wheel / extreme users / Yelp</a:t>
            </a:r>
          </a:p>
          <a:p>
            <a:pPr lvl="1"/>
            <a:r>
              <a:rPr lang="en-US" dirty="0" smtClean="0"/>
              <a:t>Pleasing the researcher</a:t>
            </a:r>
          </a:p>
          <a:p>
            <a:pPr lvl="1"/>
            <a:r>
              <a:rPr lang="en-US" dirty="0" smtClean="0"/>
              <a:t>Hawthorne effect</a:t>
            </a:r>
          </a:p>
          <a:p>
            <a:pPr lvl="1"/>
            <a:r>
              <a:rPr lang="en-US" dirty="0" smtClean="0"/>
              <a:t>Participants don’t want to look bad  / incompetent</a:t>
            </a:r>
          </a:p>
          <a:p>
            <a:pPr lvl="1"/>
            <a:r>
              <a:rPr lang="en-US" dirty="0" smtClean="0"/>
              <a:t>Inertia / what people know is good enough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17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do people know about themselves?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1156"/>
          </a:xfrm>
        </p:spPr>
        <p:txBody>
          <a:bodyPr>
            <a:normAutofit/>
          </a:bodyPr>
          <a:lstStyle/>
          <a:p>
            <a:r>
              <a:rPr lang="en-US" dirty="0" smtClean="0"/>
              <a:t>People know</a:t>
            </a:r>
          </a:p>
          <a:p>
            <a:pPr lvl="1"/>
            <a:r>
              <a:rPr lang="en-US" dirty="0" smtClean="0"/>
              <a:t>Specific incidents and how they have responded to them</a:t>
            </a:r>
          </a:p>
          <a:p>
            <a:pPr lvl="1"/>
            <a:r>
              <a:rPr lang="en-US" dirty="0" smtClean="0"/>
              <a:t>Things that happened recently</a:t>
            </a:r>
          </a:p>
          <a:p>
            <a:endParaRPr lang="en-US" dirty="0" smtClean="0"/>
          </a:p>
          <a:p>
            <a:r>
              <a:rPr lang="en-US" dirty="0" smtClean="0"/>
              <a:t>People don’t always know</a:t>
            </a:r>
          </a:p>
          <a:p>
            <a:pPr lvl="1"/>
            <a:r>
              <a:rPr lang="en-US" dirty="0" smtClean="0"/>
              <a:t>How regularly they do something</a:t>
            </a:r>
          </a:p>
          <a:p>
            <a:pPr lvl="1"/>
            <a:r>
              <a:rPr lang="en-US" dirty="0" smtClean="0"/>
              <a:t>The distant past</a:t>
            </a:r>
          </a:p>
          <a:p>
            <a:pPr lvl="1"/>
            <a:r>
              <a:rPr lang="en-US" dirty="0" smtClean="0"/>
              <a:t>What they </a:t>
            </a:r>
            <a:r>
              <a:rPr lang="en-US" b="1" dirty="0" smtClean="0">
                <a:solidFill>
                  <a:srgbClr val="E46C0A"/>
                </a:solidFill>
              </a:rPr>
              <a:t>would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32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Interviews vs. self-administered questionnaires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are they different?</a:t>
            </a:r>
          </a:p>
          <a:p>
            <a:pPr lvl="1"/>
            <a:r>
              <a:rPr lang="en-US" dirty="0" smtClean="0"/>
              <a:t>Voice inflection “did you like it?”</a:t>
            </a:r>
          </a:p>
          <a:p>
            <a:r>
              <a:rPr lang="en-US" dirty="0" smtClean="0"/>
              <a:t>Interpretation</a:t>
            </a:r>
          </a:p>
          <a:p>
            <a:r>
              <a:rPr lang="en-US" dirty="0" smtClean="0"/>
              <a:t>Ask more questions</a:t>
            </a:r>
          </a:p>
          <a:p>
            <a:r>
              <a:rPr lang="en-US" dirty="0" smtClean="0"/>
              <a:t>Out of your control?</a:t>
            </a:r>
          </a:p>
          <a:p>
            <a:r>
              <a:rPr lang="en-US" dirty="0" smtClean="0"/>
              <a:t>More flexibility / go off track</a:t>
            </a:r>
          </a:p>
          <a:p>
            <a:r>
              <a:rPr lang="en-US" dirty="0" smtClean="0"/>
              <a:t>Questionnaires more honest</a:t>
            </a:r>
          </a:p>
          <a:p>
            <a:r>
              <a:rPr lang="en-US" dirty="0" smtClean="0"/>
              <a:t>Design our </a:t>
            </a:r>
            <a:r>
              <a:rPr lang="en-US" smtClean="0"/>
              <a:t>paper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89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Designing closed-ended questions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Designing response scales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Likert</a:t>
            </a:r>
            <a:r>
              <a:rPr lang="en-US" dirty="0" smtClean="0"/>
              <a:t> scale” – 5 or 7 point </a:t>
            </a:r>
          </a:p>
          <a:p>
            <a:pPr lvl="1"/>
            <a:r>
              <a:rPr lang="en-US" dirty="0" smtClean="0"/>
              <a:t>Other response scales</a:t>
            </a:r>
          </a:p>
          <a:p>
            <a:pPr lvl="1"/>
            <a:r>
              <a:rPr lang="en-US" dirty="0" smtClean="0"/>
              <a:t>Important questions: how many points, is there a middle option?</a:t>
            </a:r>
          </a:p>
          <a:p>
            <a:pPr lvl="1"/>
            <a:endParaRPr lang="en-US" dirty="0"/>
          </a:p>
          <a:p>
            <a:r>
              <a:rPr lang="en-US" dirty="0" smtClean="0"/>
              <a:t>Can statistically analyze these (but consider them ordinal scales; nonparametric analysis)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62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988" y="0"/>
            <a:ext cx="45130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57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important tip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what questions you want to be able to say in your report</a:t>
            </a:r>
          </a:p>
          <a:p>
            <a:endParaRPr lang="en-US" dirty="0"/>
          </a:p>
          <a:p>
            <a:r>
              <a:rPr lang="en-US" dirty="0" smtClean="0"/>
              <a:t>Ask the questions that will give you the answers to these questions</a:t>
            </a:r>
          </a:p>
          <a:p>
            <a:endParaRPr lang="en-US" dirty="0"/>
          </a:p>
          <a:p>
            <a:r>
              <a:rPr lang="en-US" dirty="0" smtClean="0"/>
              <a:t>Don’t ask much/anything else</a:t>
            </a:r>
          </a:p>
        </p:txBody>
      </p:sp>
    </p:spTree>
    <p:extLst>
      <p:ext uri="{BB962C8B-B14F-4D97-AF65-F5344CB8AC3E}">
        <p14:creationId xmlns:p14="http://schemas.microsoft.com/office/powerpoint/2010/main" val="924665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Guidelines: interviews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Pick a comfortable, distraction free location</a:t>
            </a:r>
          </a:p>
          <a:p>
            <a:endParaRPr lang="en-US" dirty="0" smtClean="0"/>
          </a:p>
          <a:p>
            <a:r>
              <a:rPr lang="en-US" dirty="0" smtClean="0"/>
              <a:t>Allocate enough time (don’t rush)</a:t>
            </a:r>
          </a:p>
          <a:p>
            <a:endParaRPr lang="en-US" dirty="0" smtClean="0"/>
          </a:p>
          <a:p>
            <a:r>
              <a:rPr lang="en-US" dirty="0" smtClean="0"/>
              <a:t>Listen and don’t talk over informant</a:t>
            </a:r>
          </a:p>
          <a:p>
            <a:endParaRPr lang="en-US" dirty="0" smtClean="0"/>
          </a:p>
          <a:p>
            <a:r>
              <a:rPr lang="en-US" dirty="0" smtClean="0"/>
              <a:t>Watch your body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71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Guidelines: questionnaires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54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Keep it short (and give feedback)</a:t>
            </a:r>
          </a:p>
          <a:p>
            <a:pPr lvl="1"/>
            <a:r>
              <a:rPr lang="en-US" dirty="0" smtClean="0"/>
              <a:t>Few questions</a:t>
            </a:r>
          </a:p>
          <a:p>
            <a:pPr lvl="1"/>
            <a:r>
              <a:rPr lang="en-US" dirty="0" smtClean="0"/>
              <a:t>Iterate on questions; keep them concise</a:t>
            </a:r>
          </a:p>
          <a:p>
            <a:pPr lvl="1"/>
            <a:endParaRPr lang="en-US" dirty="0"/>
          </a:p>
          <a:p>
            <a:r>
              <a:rPr lang="en-US" dirty="0" smtClean="0"/>
              <a:t>Highlight important parts of questions</a:t>
            </a:r>
          </a:p>
          <a:p>
            <a:pPr lvl="1"/>
            <a:r>
              <a:rPr lang="en-US" dirty="0" smtClean="0"/>
              <a:t>Did you find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share to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snapchat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feature useful?</a:t>
            </a:r>
          </a:p>
          <a:p>
            <a:endParaRPr lang="en-US" dirty="0"/>
          </a:p>
          <a:p>
            <a:r>
              <a:rPr lang="en-US" dirty="0" smtClean="0"/>
              <a:t>Don’t change the polarity of scales</a:t>
            </a:r>
          </a:p>
          <a:p>
            <a:pPr lvl="1"/>
            <a:r>
              <a:rPr lang="en-US" dirty="0" smtClean="0"/>
              <a:t>If 5 is good, don’t make 5 bad</a:t>
            </a:r>
          </a:p>
        </p:txBody>
      </p:sp>
    </p:spTree>
    <p:extLst>
      <p:ext uri="{BB962C8B-B14F-4D97-AF65-F5344CB8AC3E}">
        <p14:creationId xmlns:p14="http://schemas.microsoft.com/office/powerpoint/2010/main" val="3692200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with your project group</a:t>
            </a:r>
          </a:p>
          <a:p>
            <a:endParaRPr lang="en-US" dirty="0" smtClean="0"/>
          </a:p>
          <a:p>
            <a:r>
              <a:rPr lang="en-US" dirty="0" smtClean="0"/>
              <a:t>Come up with bad questions and fix them</a:t>
            </a:r>
          </a:p>
          <a:p>
            <a:endParaRPr lang="en-US" dirty="0"/>
          </a:p>
          <a:p>
            <a:r>
              <a:rPr lang="en-US" dirty="0" smtClean="0"/>
              <a:t>We’ll start with interview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0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100" dirty="0" smtClean="0"/>
              <a:t>Designing good survey/interview questions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2609992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 it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 + take a picture of your notes</a:t>
            </a:r>
          </a:p>
          <a:p>
            <a:r>
              <a:rPr lang="en-US" dirty="0" smtClean="0"/>
              <a:t>Upload to Piazza (or turn in the paper one and email to peers)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18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deadlines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Thursday</a:t>
            </a:r>
          </a:p>
          <a:p>
            <a:pPr lvl="1"/>
            <a:r>
              <a:rPr lang="en-US" dirty="0" smtClean="0"/>
              <a:t>T0: Collaboration plan and blog</a:t>
            </a:r>
          </a:p>
          <a:p>
            <a:pPr lvl="1"/>
            <a:endParaRPr lang="en-US" dirty="0"/>
          </a:p>
          <a:p>
            <a:r>
              <a:rPr lang="en-US" dirty="0" smtClean="0"/>
              <a:t>In two weeks:</a:t>
            </a:r>
          </a:p>
          <a:p>
            <a:pPr lvl="1"/>
            <a:r>
              <a:rPr lang="en-US" dirty="0" smtClean="0"/>
              <a:t>T1: Formative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1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on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Distilled article down into usable points – great!</a:t>
            </a:r>
          </a:p>
          <a:p>
            <a:endParaRPr lang="en-US" dirty="0" smtClean="0"/>
          </a:p>
          <a:p>
            <a:r>
              <a:rPr lang="en-US" dirty="0" smtClean="0"/>
              <a:t>Testing is key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Consequences of bad question design</a:t>
            </a:r>
          </a:p>
          <a:p>
            <a:pPr lvl="1"/>
            <a:r>
              <a:rPr lang="en-US" dirty="0" smtClean="0"/>
              <a:t>People don’t respond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90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spent my weekend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Ubicomp</a:t>
            </a:r>
            <a:r>
              <a:rPr lang="en-US" dirty="0" smtClean="0"/>
              <a:t> (Ubiquitous Computing) / ISWC (wearable computing) conferences</a:t>
            </a:r>
          </a:p>
          <a:p>
            <a:r>
              <a:rPr lang="en-US" dirty="0">
                <a:hlinkClick r:id="rId2"/>
              </a:rPr>
              <a:t>http://ubicomp.org/ubicomp2014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Papers available at </a:t>
            </a:r>
            <a:r>
              <a:rPr lang="en-US" dirty="0" smtClean="0">
                <a:hlinkClick r:id="rId3"/>
              </a:rPr>
              <a:t>http://dl.acm.org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08689"/>
            <a:ext cx="9144000" cy="204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67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Wang, </a:t>
            </a:r>
            <a:r>
              <a:rPr lang="en-US" sz="2000" dirty="0" err="1"/>
              <a:t>Rui</a:t>
            </a:r>
            <a:r>
              <a:rPr lang="en-US" sz="2000" dirty="0"/>
              <a:t>, </a:t>
            </a:r>
            <a:r>
              <a:rPr lang="en-US" sz="2000" dirty="0" err="1"/>
              <a:t>Fanglin</a:t>
            </a:r>
            <a:r>
              <a:rPr lang="en-US" sz="2000" dirty="0"/>
              <a:t> Chen, </a:t>
            </a:r>
            <a:r>
              <a:rPr lang="en-US" sz="2000" dirty="0" err="1"/>
              <a:t>Zhenyu</a:t>
            </a:r>
            <a:r>
              <a:rPr lang="en-US" sz="2000" dirty="0"/>
              <a:t> Chen, </a:t>
            </a:r>
            <a:r>
              <a:rPr lang="en-US" sz="2000" dirty="0" err="1"/>
              <a:t>Tianxing</a:t>
            </a:r>
            <a:r>
              <a:rPr lang="en-US" sz="2000" dirty="0"/>
              <a:t> Li, Gabriella </a:t>
            </a:r>
            <a:r>
              <a:rPr lang="en-US" sz="2000" dirty="0" err="1"/>
              <a:t>Harari</a:t>
            </a:r>
            <a:r>
              <a:rPr lang="en-US" sz="2000" dirty="0"/>
              <a:t>, Stefanie </a:t>
            </a:r>
            <a:r>
              <a:rPr lang="en-US" sz="2000" dirty="0" err="1"/>
              <a:t>Tignor</a:t>
            </a:r>
            <a:r>
              <a:rPr lang="en-US" sz="2000" dirty="0"/>
              <a:t>, Xia Zhou, </a:t>
            </a:r>
            <a:r>
              <a:rPr lang="en-US" sz="2000" dirty="0" err="1"/>
              <a:t>Dror</a:t>
            </a:r>
            <a:r>
              <a:rPr lang="en-US" sz="2000" dirty="0"/>
              <a:t> Ben-</a:t>
            </a:r>
            <a:r>
              <a:rPr lang="en-US" sz="2000" dirty="0" err="1"/>
              <a:t>Zeev</a:t>
            </a:r>
            <a:r>
              <a:rPr lang="en-US" sz="2000" dirty="0"/>
              <a:t>, and Andrew T. Campbell. "</a:t>
            </a:r>
            <a:r>
              <a:rPr lang="en-US" sz="2000" dirty="0" err="1"/>
              <a:t>StudentLife</a:t>
            </a:r>
            <a:r>
              <a:rPr lang="en-US" sz="2000" dirty="0"/>
              <a:t>: Assessing Mental Health, Academic Performance and Behavioral Trends of College Students using Smartphones." In Proceedings of the ACM Conference on Ubiquitous Computing. 2014. Nominated for the best paper award (top 5% of all papers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 err="1"/>
              <a:t>Mingming</a:t>
            </a:r>
            <a:r>
              <a:rPr lang="en-US" sz="2000" dirty="0"/>
              <a:t> Fan, Alexander Travis Adams, and </a:t>
            </a:r>
            <a:r>
              <a:rPr lang="en-US" sz="2000" dirty="0" err="1"/>
              <a:t>Khai</a:t>
            </a:r>
            <a:r>
              <a:rPr lang="en-US" sz="2000" dirty="0"/>
              <a:t> N. Truong. 2014. Public restroom detection on mobile phone via active probing. In Proceedings of the 2014 ACM International Symposium on Wearable Computers (ISWC '14). ACM, New York, NY, USA, 27-34. DOI=10.1145/2634317.2634320 http://</a:t>
            </a:r>
            <a:r>
              <a:rPr lang="en-US" sz="2000" dirty="0" err="1"/>
              <a:t>doi.acm.org</a:t>
            </a:r>
            <a:r>
              <a:rPr lang="en-US" sz="2000" dirty="0"/>
              <a:t>/10.1145/2634317.2634320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727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93880"/>
            <a:ext cx="5032507" cy="28326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969"/>
          <a:stretch/>
        </p:blipFill>
        <p:spPr>
          <a:xfrm>
            <a:off x="4418222" y="4511363"/>
            <a:ext cx="4606724" cy="23863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StudentLife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http://studentlife.cs.dartmouth.edu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75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629106"/>
            <a:ext cx="8902700" cy="317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0822" y="129129"/>
            <a:ext cx="76748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/>
                <a:cs typeface="Helvetica"/>
              </a:rPr>
              <a:t>Public Restroom Detection on Mobile Phone via Active Probing </a:t>
            </a:r>
            <a:endParaRPr lang="en-US" b="1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r>
              <a:rPr lang="en-US" dirty="0" err="1">
                <a:solidFill>
                  <a:schemeClr val="bg1"/>
                </a:solidFill>
                <a:latin typeface="Helvetica"/>
                <a:cs typeface="Helvetica"/>
              </a:rPr>
              <a:t>Mingming</a:t>
            </a:r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 Fan, Alexander Travis Adams, </a:t>
            </a:r>
            <a:r>
              <a:rPr lang="en-US" dirty="0" err="1">
                <a:solidFill>
                  <a:schemeClr val="bg1"/>
                </a:solidFill>
                <a:latin typeface="Helvetica"/>
                <a:cs typeface="Helvetica"/>
              </a:rPr>
              <a:t>Khai</a:t>
            </a:r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 N. </a:t>
            </a:r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Truong, ISWC ‘14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  <a:p>
            <a:endParaRPr lang="en-US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7086"/>
          <a:stretch/>
        </p:blipFill>
        <p:spPr>
          <a:xfrm>
            <a:off x="727551" y="3670458"/>
            <a:ext cx="7919059" cy="31875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6897" y="3643985"/>
            <a:ext cx="24337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http://</a:t>
            </a:r>
            <a:r>
              <a:rPr lang="en-US" sz="1000" dirty="0" err="1">
                <a:solidFill>
                  <a:srgbClr val="000000"/>
                </a:solidFill>
              </a:rPr>
              <a:t>dl.acm.org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citation.cfm?id</a:t>
            </a:r>
            <a:r>
              <a:rPr lang="en-US" sz="1000" dirty="0">
                <a:solidFill>
                  <a:srgbClr val="000000"/>
                </a:solidFill>
              </a:rPr>
              <a:t>=2634320</a:t>
            </a:r>
          </a:p>
        </p:txBody>
      </p:sp>
    </p:spTree>
    <p:extLst>
      <p:ext uri="{BB962C8B-B14F-4D97-AF65-F5344CB8AC3E}">
        <p14:creationId xmlns:p14="http://schemas.microsoft.com/office/powerpoint/2010/main" val="2736379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Lots of ways to ask questions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Interviews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Surveys / questionnaires</a:t>
            </a:r>
          </a:p>
          <a:p>
            <a:pPr lvl="1"/>
            <a:r>
              <a:rPr lang="en-US" dirty="0" smtClean="0"/>
              <a:t>Focus groups</a:t>
            </a:r>
          </a:p>
          <a:p>
            <a:pPr lvl="1"/>
            <a:r>
              <a:rPr lang="en-US" dirty="0" smtClean="0"/>
              <a:t>Polls</a:t>
            </a:r>
          </a:p>
          <a:p>
            <a:pPr lvl="1"/>
            <a:endParaRPr lang="en-US" dirty="0"/>
          </a:p>
          <a:p>
            <a:r>
              <a:rPr lang="en-US" dirty="0" smtClean="0"/>
              <a:t>Other data gathering techniques (contextual interview, diary study) on Thursday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39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Be specific</a:t>
            </a:r>
          </a:p>
          <a:p>
            <a:pPr lvl="1"/>
            <a:r>
              <a:rPr lang="en-US" dirty="0" smtClean="0"/>
              <a:t>“do you trust your dog?”</a:t>
            </a:r>
          </a:p>
          <a:p>
            <a:pPr lvl="1"/>
            <a:r>
              <a:rPr lang="en-US" dirty="0" smtClean="0"/>
              <a:t>Do you trust the dog to guide you across the street?</a:t>
            </a:r>
          </a:p>
          <a:p>
            <a:pPr lvl="2"/>
            <a:r>
              <a:rPr lang="en-US" dirty="0" smtClean="0"/>
              <a:t>Yes / no / </a:t>
            </a:r>
            <a:r>
              <a:rPr lang="en-US" dirty="0" err="1" smtClean="0"/>
              <a:t>kinda</a:t>
            </a:r>
            <a:endParaRPr lang="en-US" dirty="0" smtClean="0"/>
          </a:p>
          <a:p>
            <a:pPr lvl="1"/>
            <a:r>
              <a:rPr lang="en-US" dirty="0" smtClean="0"/>
              <a:t>Have you ever had a close call crossing the street? “breakdowns”</a:t>
            </a:r>
          </a:p>
          <a:p>
            <a:r>
              <a:rPr lang="en-US" dirty="0" smtClean="0"/>
              <a:t>Avoid double-barreled questions</a:t>
            </a:r>
          </a:p>
          <a:p>
            <a:pPr lvl="1"/>
            <a:r>
              <a:rPr lang="en-US" dirty="0" smtClean="0"/>
              <a:t>How old is your husband?</a:t>
            </a:r>
          </a:p>
          <a:p>
            <a:r>
              <a:rPr lang="en-US" dirty="0" smtClean="0"/>
              <a:t>Ask one question at a time!</a:t>
            </a:r>
          </a:p>
          <a:p>
            <a:r>
              <a:rPr lang="en-US" dirty="0" smtClean="0"/>
              <a:t>Avoid leading questions</a:t>
            </a:r>
          </a:p>
          <a:p>
            <a:pPr lvl="1"/>
            <a:r>
              <a:rPr lang="en-US" dirty="0" smtClean="0"/>
              <a:t>Do you dislike this feature?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77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5853</TotalTime>
  <Words>849</Words>
  <Application>Microsoft Macintosh PowerPoint</Application>
  <PresentationFormat>On-screen Show (4:3)</PresentationFormat>
  <Paragraphs>142</Paragraphs>
  <Slides>21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Default Theme</vt:lpstr>
      <vt:lpstr>Black</vt:lpstr>
      <vt:lpstr>Interviews CSCI 5839 Fall 2014 Shaun Kane</vt:lpstr>
      <vt:lpstr>Today</vt:lpstr>
      <vt:lpstr>Comments on reading</vt:lpstr>
      <vt:lpstr>How I spent my weekend</vt:lpstr>
      <vt:lpstr>Two papers</vt:lpstr>
      <vt:lpstr>StudentLife</vt:lpstr>
      <vt:lpstr>PowerPoint Presentation</vt:lpstr>
      <vt:lpstr>Asking questions</vt:lpstr>
      <vt:lpstr>Designing questions</vt:lpstr>
      <vt:lpstr>Critical incident technique</vt:lpstr>
      <vt:lpstr>Informant biases</vt:lpstr>
      <vt:lpstr>What do people know about themselves?</vt:lpstr>
      <vt:lpstr>Interviews vs. self-administered questionnaires</vt:lpstr>
      <vt:lpstr>Designing closed-ended questions</vt:lpstr>
      <vt:lpstr>PowerPoint Presentation</vt:lpstr>
      <vt:lpstr>Most important tip</vt:lpstr>
      <vt:lpstr>Guidelines: interviews</vt:lpstr>
      <vt:lpstr>Guidelines: questionnaires</vt:lpstr>
      <vt:lpstr>Activity</vt:lpstr>
      <vt:lpstr>Turn it in</vt:lpstr>
      <vt:lpstr>Upcoming deadlines</vt:lpstr>
    </vt:vector>
  </TitlesOfParts>
  <Company>UMBC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Hurst</dc:creator>
  <cp:lastModifiedBy>Shaun Kane</cp:lastModifiedBy>
  <cp:revision>706</cp:revision>
  <dcterms:created xsi:type="dcterms:W3CDTF">2013-01-30T18:39:41Z</dcterms:created>
  <dcterms:modified xsi:type="dcterms:W3CDTF">2014-09-16T20:57:30Z</dcterms:modified>
</cp:coreProperties>
</file>