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1" r:id="rId4"/>
    <p:sldId id="257" r:id="rId5"/>
    <p:sldId id="258" r:id="rId6"/>
    <p:sldId id="260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-139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8BF30-629E-B14E-8EC2-A5F05C39809F}" type="datetimeFigureOut">
              <a:rPr lang="en-US" smtClean="0"/>
              <a:t>12/10/14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A2774-FEF2-EF4C-817E-F71A316FB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617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8BF30-629E-B14E-8EC2-A5F05C39809F}" type="datetimeFigureOut">
              <a:rPr lang="en-US" smtClean="0"/>
              <a:t>12/10/14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A2774-FEF2-EF4C-817E-F71A316FB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471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8BF30-629E-B14E-8EC2-A5F05C39809F}" type="datetimeFigureOut">
              <a:rPr lang="en-US" smtClean="0"/>
              <a:t>12/10/14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A2774-FEF2-EF4C-817E-F71A316FB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852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8BF30-629E-B14E-8EC2-A5F05C39809F}" type="datetimeFigureOut">
              <a:rPr lang="en-US" smtClean="0"/>
              <a:t>12/10/14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A2774-FEF2-EF4C-817E-F71A316FB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91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8BF30-629E-B14E-8EC2-A5F05C39809F}" type="datetimeFigureOut">
              <a:rPr lang="en-US" smtClean="0"/>
              <a:t>12/10/14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A2774-FEF2-EF4C-817E-F71A316FB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286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8BF30-629E-B14E-8EC2-A5F05C39809F}" type="datetimeFigureOut">
              <a:rPr lang="en-US" smtClean="0"/>
              <a:t>12/10/14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A2774-FEF2-EF4C-817E-F71A316FB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524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8BF30-629E-B14E-8EC2-A5F05C39809F}" type="datetimeFigureOut">
              <a:rPr lang="en-US" smtClean="0"/>
              <a:t>12/10/14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A2774-FEF2-EF4C-817E-F71A316FB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687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8BF30-629E-B14E-8EC2-A5F05C39809F}" type="datetimeFigureOut">
              <a:rPr lang="en-US" smtClean="0"/>
              <a:t>12/10/14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A2774-FEF2-EF4C-817E-F71A316FB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410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8BF30-629E-B14E-8EC2-A5F05C39809F}" type="datetimeFigureOut">
              <a:rPr lang="en-US" smtClean="0"/>
              <a:t>12/10/14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A2774-FEF2-EF4C-817E-F71A316FB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47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8BF30-629E-B14E-8EC2-A5F05C39809F}" type="datetimeFigureOut">
              <a:rPr lang="en-US" smtClean="0"/>
              <a:t>12/10/14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A2774-FEF2-EF4C-817E-F71A316FB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710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8BF30-629E-B14E-8EC2-A5F05C39809F}" type="datetimeFigureOut">
              <a:rPr lang="en-US" smtClean="0"/>
              <a:t>12/10/14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A2774-FEF2-EF4C-817E-F71A316FB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28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8BF30-629E-B14E-8EC2-A5F05C39809F}" type="datetimeFigureOut">
              <a:rPr lang="en-US" smtClean="0"/>
              <a:t>12/10/14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A2774-FEF2-EF4C-817E-F71A316FB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626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Participatory Design: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5-minute intro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594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PD originated through joint research between British and Scandinavian academics in the 1960s and 70s </a:t>
            </a:r>
          </a:p>
          <a:p>
            <a:r>
              <a:rPr lang="en-US" dirty="0" smtClean="0"/>
              <a:t>Computers were new to the workplace, their impacts seen as potentially dehumanizing to workers – how to counteract this?</a:t>
            </a:r>
          </a:p>
          <a:p>
            <a:r>
              <a:rPr lang="en-US" dirty="0" smtClean="0"/>
              <a:t>Participatory Action Research (PAR) being developed as a method elsewhere in social science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766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Design is inescapably political – “</a:t>
            </a:r>
            <a:r>
              <a:rPr lang="en-US" i="1" dirty="0" smtClean="0"/>
              <a:t>We encounter the deep questions of design when we recognize that in designing tools we are designing ways of being </a:t>
            </a:r>
            <a:r>
              <a:rPr lang="en-US" dirty="0" smtClean="0"/>
              <a:t>(</a:t>
            </a:r>
            <a:r>
              <a:rPr lang="en-US" dirty="0" err="1" smtClean="0"/>
              <a:t>Winograd</a:t>
            </a:r>
            <a:r>
              <a:rPr lang="en-US" dirty="0" smtClean="0"/>
              <a:t> and Flores, 1986).” </a:t>
            </a:r>
          </a:p>
          <a:p>
            <a:r>
              <a:rPr lang="en-US" dirty="0" smtClean="0"/>
              <a:t>Users of technology should play a role in its design</a:t>
            </a:r>
          </a:p>
          <a:p>
            <a:r>
              <a:rPr lang="en-US" dirty="0" smtClean="0"/>
              <a:t>Equal respect for tacit and formal knowledge and mutual learning</a:t>
            </a:r>
          </a:p>
          <a:p>
            <a:r>
              <a:rPr lang="en-US" dirty="0" smtClean="0"/>
              <a:t>Design in context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013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Early Days</a:t>
            </a:r>
            <a:endParaRPr lang="en-US" dirty="0"/>
          </a:p>
        </p:txBody>
      </p:sp>
      <p:pic>
        <p:nvPicPr>
          <p:cNvPr id="5" name="Picture 4" descr="Screen Shot 2014-12-09 at 12.25.0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2885" y="1208283"/>
            <a:ext cx="2641600" cy="4038600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Split between British and</a:t>
            </a:r>
            <a:br>
              <a:rPr lang="en-US" dirty="0" smtClean="0"/>
            </a:br>
            <a:r>
              <a:rPr lang="en-US" dirty="0" smtClean="0"/>
              <a:t>Scandinavian Traditions and </a:t>
            </a:r>
            <a:br>
              <a:rPr lang="en-US" dirty="0" smtClean="0"/>
            </a:br>
            <a:r>
              <a:rPr lang="en-US" dirty="0" smtClean="0"/>
              <a:t>parallel development</a:t>
            </a:r>
          </a:p>
          <a:p>
            <a:r>
              <a:rPr lang="en-US" dirty="0" smtClean="0"/>
              <a:t>Not much interest in North</a:t>
            </a:r>
            <a:br>
              <a:rPr lang="en-US" dirty="0" smtClean="0"/>
            </a:br>
            <a:r>
              <a:rPr lang="en-US" dirty="0" smtClean="0"/>
              <a:t>America outside of Xerox PARC,</a:t>
            </a:r>
            <a:br>
              <a:rPr lang="en-US" dirty="0" smtClean="0"/>
            </a:br>
            <a:r>
              <a:rPr lang="en-US" dirty="0" smtClean="0"/>
              <a:t>focus instead was on Joint</a:t>
            </a:r>
            <a:br>
              <a:rPr lang="en-US" dirty="0" smtClean="0"/>
            </a:br>
            <a:r>
              <a:rPr lang="en-US" dirty="0" smtClean="0"/>
              <a:t>Application Design (JAD) as an</a:t>
            </a:r>
            <a:br>
              <a:rPr lang="en-US" dirty="0" smtClean="0"/>
            </a:br>
            <a:r>
              <a:rPr lang="en-US" dirty="0" smtClean="0"/>
              <a:t>alternative to life-cycle design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97095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Utopia Project: 1981-1985</a:t>
            </a:r>
            <a:endParaRPr lang="en-US" dirty="0"/>
          </a:p>
        </p:txBody>
      </p:sp>
      <p:pic>
        <p:nvPicPr>
          <p:cNvPr id="4" name="Content Placeholder 3" descr="Screen Shot 2014-12-09 at 12.24.45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09" r="9209"/>
          <a:stretch>
            <a:fillRect/>
          </a:stretch>
        </p:blipFill>
        <p:spPr>
          <a:xfrm>
            <a:off x="4084823" y="1466362"/>
            <a:ext cx="4947101" cy="2720715"/>
          </a:xfrm>
        </p:spPr>
      </p:pic>
      <p:sp>
        <p:nvSpPr>
          <p:cNvPr id="5" name="Rectangle 4"/>
          <p:cNvSpPr/>
          <p:nvPr/>
        </p:nvSpPr>
        <p:spPr>
          <a:xfrm>
            <a:off x="179463" y="1455505"/>
            <a:ext cx="8628043" cy="5078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Partnership between academic </a:t>
            </a:r>
          </a:p>
          <a:p>
            <a:r>
              <a:rPr lang="en-US" dirty="0" smtClean="0"/>
              <a:t>researchers and the Nordic Graphic</a:t>
            </a:r>
          </a:p>
          <a:p>
            <a:r>
              <a:rPr lang="en-US" dirty="0" smtClean="0"/>
              <a:t> Union - comprised of workers who </a:t>
            </a:r>
          </a:p>
          <a:p>
            <a:r>
              <a:rPr lang="en-US" dirty="0" smtClean="0"/>
              <a:t>made newspaper graphics. 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The concrete task was to design </a:t>
            </a:r>
          </a:p>
          <a:p>
            <a:r>
              <a:rPr lang="en-US" dirty="0" smtClean="0"/>
              <a:t>computer workstations to assist in </a:t>
            </a:r>
          </a:p>
          <a:p>
            <a:r>
              <a:rPr lang="en-US" dirty="0" smtClean="0"/>
              <a:t>graphic design</a:t>
            </a:r>
          </a:p>
          <a:p>
            <a:endParaRPr lang="en-US" dirty="0" smtClean="0"/>
          </a:p>
          <a:p>
            <a:r>
              <a:rPr lang="en-US" dirty="0"/>
              <a:t>T</a:t>
            </a:r>
            <a:r>
              <a:rPr lang="en-US" dirty="0" smtClean="0"/>
              <a:t>he research goals was to develop </a:t>
            </a:r>
          </a:p>
          <a:p>
            <a:r>
              <a:rPr lang="en-US" dirty="0" smtClean="0"/>
              <a:t>a suite of methods "for involving end </a:t>
            </a:r>
          </a:p>
          <a:p>
            <a:r>
              <a:rPr lang="en-US" dirty="0" smtClean="0"/>
              <a:t>users in all phases of design and </a:t>
            </a:r>
          </a:p>
          <a:p>
            <a:r>
              <a:rPr lang="en-US" dirty="0"/>
              <a:t>d</a:t>
            </a:r>
            <a:r>
              <a:rPr lang="en-US" dirty="0" smtClean="0"/>
              <a:t>evelopment of IT support for their </a:t>
            </a:r>
          </a:p>
          <a:p>
            <a:r>
              <a:rPr lang="en-US" dirty="0" smtClean="0"/>
              <a:t>Activities.”</a:t>
            </a:r>
          </a:p>
          <a:p>
            <a:endParaRPr lang="en-US" dirty="0"/>
          </a:p>
          <a:p>
            <a:r>
              <a:rPr lang="en-US" dirty="0" smtClean="0"/>
              <a:t>Methods included: ethnographic study of workers, low and medium fidelity mockups, pilot tests of systems in real production environments, study tours and other joint learning activities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607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of Utopia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possibility of involving users in design</a:t>
            </a:r>
          </a:p>
          <a:p>
            <a:r>
              <a:rPr lang="en-US" dirty="0" smtClean="0"/>
              <a:t>A very early example of design in context</a:t>
            </a:r>
          </a:p>
          <a:p>
            <a:r>
              <a:rPr lang="en-US" dirty="0" smtClean="0"/>
              <a:t>Bringing the idea of design to software</a:t>
            </a:r>
          </a:p>
          <a:p>
            <a:r>
              <a:rPr lang="en-US" dirty="0" smtClean="0"/>
              <a:t>Pioneered a set of methods that have been widely adopted in design research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238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Rise of UCD and Adoption of PD in North America</a:t>
            </a:r>
            <a:endParaRPr lang="en-US" sz="3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4413088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PD an active area of research in HCI – biannual conference, new handbook released in 2012</a:t>
            </a:r>
          </a:p>
          <a:p>
            <a:r>
              <a:rPr lang="en-US" dirty="0" smtClean="0"/>
              <a:t>User Centered Design coined by Don Norman in the Psychology of Everyday Things, not always in favor of user research</a:t>
            </a:r>
          </a:p>
          <a:p>
            <a:r>
              <a:rPr lang="en-US" dirty="0" smtClean="0"/>
              <a:t>Human-centered design, Design research, other strands of work that incorporate some element of participation.  </a:t>
            </a:r>
          </a:p>
          <a:p>
            <a:r>
              <a:rPr lang="en-US" dirty="0" smtClean="0"/>
              <a:t>Often more inspired by technological rationality rather than the overtly political nature of participatory design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2652" y="1600200"/>
            <a:ext cx="3759601" cy="3759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039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345</Words>
  <Application>Microsoft Macintosh PowerPoint</Application>
  <PresentationFormat>On-screen Show (4:3)</PresentationFormat>
  <Paragraphs>41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Participatory Design: </vt:lpstr>
      <vt:lpstr>Context</vt:lpstr>
      <vt:lpstr>Core Principles</vt:lpstr>
      <vt:lpstr>Early Days</vt:lpstr>
      <vt:lpstr>Utopia Project: 1981-1985</vt:lpstr>
      <vt:lpstr>Results of Utopia</vt:lpstr>
      <vt:lpstr>Rise of UCD and Adoption of PD in North America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Participatory Design: </dc:title>
  <dc:creator>Robert Soden</dc:creator>
  <cp:lastModifiedBy>Shaun Kane</cp:lastModifiedBy>
  <cp:revision>12</cp:revision>
  <dcterms:created xsi:type="dcterms:W3CDTF">2014-12-09T19:25:56Z</dcterms:created>
  <dcterms:modified xsi:type="dcterms:W3CDTF">2014-12-10T14:35:10Z</dcterms:modified>
</cp:coreProperties>
</file>