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D343-6F54-4BD9-9D85-9ED64DF86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BEE1F4-8AAF-403C-8F2A-EB6E387D2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E323CD-0EB4-4E0D-83CA-ADD80B9E193A}"/>
              </a:ext>
            </a:extLst>
          </p:cNvPr>
          <p:cNvSpPr>
            <a:spLocks noGrp="1"/>
          </p:cNvSpPr>
          <p:nvPr>
            <p:ph type="dt" sz="half" idx="10"/>
          </p:nvPr>
        </p:nvSpPr>
        <p:spPr/>
        <p:txBody>
          <a:bodyPr/>
          <a:lstStyle/>
          <a:p>
            <a:fld id="{E8C1EE49-FA17-408F-ADC4-D7CE7B62BD49}" type="datetimeFigureOut">
              <a:rPr lang="en-US" smtClean="0"/>
              <a:t>10/29/2021</a:t>
            </a:fld>
            <a:endParaRPr lang="en-US"/>
          </a:p>
        </p:txBody>
      </p:sp>
      <p:sp>
        <p:nvSpPr>
          <p:cNvPr id="5" name="Footer Placeholder 4">
            <a:extLst>
              <a:ext uri="{FF2B5EF4-FFF2-40B4-BE49-F238E27FC236}">
                <a16:creationId xmlns:a16="http://schemas.microsoft.com/office/drawing/2014/main" id="{F03D6BB1-F21F-469B-AD99-1DA51B456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053C2-1026-4E00-872A-51B2F8460F1F}"/>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12853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D7EA-DC96-4F48-9CFF-2F7F64E98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66B866-29DF-4B51-9001-5163C54F15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BA411-3CDA-4982-B335-9F20DDF7B2DF}"/>
              </a:ext>
            </a:extLst>
          </p:cNvPr>
          <p:cNvSpPr>
            <a:spLocks noGrp="1"/>
          </p:cNvSpPr>
          <p:nvPr>
            <p:ph type="dt" sz="half" idx="10"/>
          </p:nvPr>
        </p:nvSpPr>
        <p:spPr/>
        <p:txBody>
          <a:bodyPr/>
          <a:lstStyle/>
          <a:p>
            <a:fld id="{E8C1EE49-FA17-408F-ADC4-D7CE7B62BD49}" type="datetimeFigureOut">
              <a:rPr lang="en-US" smtClean="0"/>
              <a:t>10/29/2021</a:t>
            </a:fld>
            <a:endParaRPr lang="en-US"/>
          </a:p>
        </p:txBody>
      </p:sp>
      <p:sp>
        <p:nvSpPr>
          <p:cNvPr id="5" name="Footer Placeholder 4">
            <a:extLst>
              <a:ext uri="{FF2B5EF4-FFF2-40B4-BE49-F238E27FC236}">
                <a16:creationId xmlns:a16="http://schemas.microsoft.com/office/drawing/2014/main" id="{60D413F2-7257-4D4A-973E-EF3100C14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2AE49-414F-4D22-9D08-30104097810C}"/>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357452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FFB0D-CC40-429B-BAAB-6DF7115020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E0BDF3-7708-4D78-9FFC-A2A75F87C1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E74EE-2942-4CD8-B184-99C3B99407CF}"/>
              </a:ext>
            </a:extLst>
          </p:cNvPr>
          <p:cNvSpPr>
            <a:spLocks noGrp="1"/>
          </p:cNvSpPr>
          <p:nvPr>
            <p:ph type="dt" sz="half" idx="10"/>
          </p:nvPr>
        </p:nvSpPr>
        <p:spPr/>
        <p:txBody>
          <a:bodyPr/>
          <a:lstStyle/>
          <a:p>
            <a:fld id="{E8C1EE49-FA17-408F-ADC4-D7CE7B62BD49}" type="datetimeFigureOut">
              <a:rPr lang="en-US" smtClean="0"/>
              <a:t>10/29/2021</a:t>
            </a:fld>
            <a:endParaRPr lang="en-US"/>
          </a:p>
        </p:txBody>
      </p:sp>
      <p:sp>
        <p:nvSpPr>
          <p:cNvPr id="5" name="Footer Placeholder 4">
            <a:extLst>
              <a:ext uri="{FF2B5EF4-FFF2-40B4-BE49-F238E27FC236}">
                <a16:creationId xmlns:a16="http://schemas.microsoft.com/office/drawing/2014/main" id="{A15344B1-7653-4724-9414-5A6C5FCDC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E8A00-C609-4CB4-A886-6752D6F12401}"/>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423846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EB1B-F61E-40E8-8FD8-1717F9523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66EA0-0700-463F-99DC-5F811F3885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35087-00C6-4F73-A2E1-683D436036F2}"/>
              </a:ext>
            </a:extLst>
          </p:cNvPr>
          <p:cNvSpPr>
            <a:spLocks noGrp="1"/>
          </p:cNvSpPr>
          <p:nvPr>
            <p:ph type="dt" sz="half" idx="10"/>
          </p:nvPr>
        </p:nvSpPr>
        <p:spPr/>
        <p:txBody>
          <a:bodyPr/>
          <a:lstStyle/>
          <a:p>
            <a:fld id="{E8C1EE49-FA17-408F-ADC4-D7CE7B62BD49}" type="datetimeFigureOut">
              <a:rPr lang="en-US" smtClean="0"/>
              <a:t>10/29/2021</a:t>
            </a:fld>
            <a:endParaRPr lang="en-US"/>
          </a:p>
        </p:txBody>
      </p:sp>
      <p:sp>
        <p:nvSpPr>
          <p:cNvPr id="5" name="Footer Placeholder 4">
            <a:extLst>
              <a:ext uri="{FF2B5EF4-FFF2-40B4-BE49-F238E27FC236}">
                <a16:creationId xmlns:a16="http://schemas.microsoft.com/office/drawing/2014/main" id="{FAE0DCB6-0A63-435B-9DE9-6D4E1429E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080C6-E63B-4CEB-AAB9-50243FD634B7}"/>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303870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82F5-B354-44A9-921F-5BF307A1AE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3988E7-0C75-4BC6-B5A5-E91C0A24F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78F578-1324-4382-8061-3659EDDDF782}"/>
              </a:ext>
            </a:extLst>
          </p:cNvPr>
          <p:cNvSpPr>
            <a:spLocks noGrp="1"/>
          </p:cNvSpPr>
          <p:nvPr>
            <p:ph type="dt" sz="half" idx="10"/>
          </p:nvPr>
        </p:nvSpPr>
        <p:spPr/>
        <p:txBody>
          <a:bodyPr/>
          <a:lstStyle/>
          <a:p>
            <a:fld id="{E8C1EE49-FA17-408F-ADC4-D7CE7B62BD49}" type="datetimeFigureOut">
              <a:rPr lang="en-US" smtClean="0"/>
              <a:t>10/29/2021</a:t>
            </a:fld>
            <a:endParaRPr lang="en-US"/>
          </a:p>
        </p:txBody>
      </p:sp>
      <p:sp>
        <p:nvSpPr>
          <p:cNvPr id="5" name="Footer Placeholder 4">
            <a:extLst>
              <a:ext uri="{FF2B5EF4-FFF2-40B4-BE49-F238E27FC236}">
                <a16:creationId xmlns:a16="http://schemas.microsoft.com/office/drawing/2014/main" id="{CE6362FE-35F3-4920-8B31-16316018A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42D1C-AB5A-40C4-BC16-0915D3996412}"/>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51411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B156-3549-4A55-95F0-A47DDDE264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3E8CB-BBD8-4EBA-9D53-6EE0E7BBD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6529AA-97A7-42CB-90BA-80E4C44859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6CB56C-1DF8-4E59-8799-C7A005FC8430}"/>
              </a:ext>
            </a:extLst>
          </p:cNvPr>
          <p:cNvSpPr>
            <a:spLocks noGrp="1"/>
          </p:cNvSpPr>
          <p:nvPr>
            <p:ph type="dt" sz="half" idx="10"/>
          </p:nvPr>
        </p:nvSpPr>
        <p:spPr/>
        <p:txBody>
          <a:bodyPr/>
          <a:lstStyle/>
          <a:p>
            <a:fld id="{E8C1EE49-FA17-408F-ADC4-D7CE7B62BD49}" type="datetimeFigureOut">
              <a:rPr lang="en-US" smtClean="0"/>
              <a:t>10/29/2021</a:t>
            </a:fld>
            <a:endParaRPr lang="en-US"/>
          </a:p>
        </p:txBody>
      </p:sp>
      <p:sp>
        <p:nvSpPr>
          <p:cNvPr id="6" name="Footer Placeholder 5">
            <a:extLst>
              <a:ext uri="{FF2B5EF4-FFF2-40B4-BE49-F238E27FC236}">
                <a16:creationId xmlns:a16="http://schemas.microsoft.com/office/drawing/2014/main" id="{A77AD5B2-BDF9-4FCD-B3B7-0040B05C6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36644-9DFE-41C2-8065-66F36EC4CDB1}"/>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414194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AFFC-48F4-4D4B-BAAC-E5C683A7F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7885C5-1A99-40AB-A0B8-07342CE0A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D1CF90-55A3-4A0F-BFFE-405049E4BA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BB336C-CF2B-480E-BD9D-F0E195F525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E059A8-971D-4350-B40C-B94943114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0476F5-F520-4B1E-9EE2-8A823443F67E}"/>
              </a:ext>
            </a:extLst>
          </p:cNvPr>
          <p:cNvSpPr>
            <a:spLocks noGrp="1"/>
          </p:cNvSpPr>
          <p:nvPr>
            <p:ph type="dt" sz="half" idx="10"/>
          </p:nvPr>
        </p:nvSpPr>
        <p:spPr/>
        <p:txBody>
          <a:bodyPr/>
          <a:lstStyle/>
          <a:p>
            <a:fld id="{E8C1EE49-FA17-408F-ADC4-D7CE7B62BD49}" type="datetimeFigureOut">
              <a:rPr lang="en-US" smtClean="0"/>
              <a:t>10/29/2021</a:t>
            </a:fld>
            <a:endParaRPr lang="en-US"/>
          </a:p>
        </p:txBody>
      </p:sp>
      <p:sp>
        <p:nvSpPr>
          <p:cNvPr id="8" name="Footer Placeholder 7">
            <a:extLst>
              <a:ext uri="{FF2B5EF4-FFF2-40B4-BE49-F238E27FC236}">
                <a16:creationId xmlns:a16="http://schemas.microsoft.com/office/drawing/2014/main" id="{8BC25A57-50EA-4560-9AB2-6A3654C0B3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3A5FF0-B100-4461-BCD4-10A004D3CAD5}"/>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149131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FB9B-70C1-46E7-BE25-C99DE957F8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0D982F-276A-400A-A8C1-D4A2BEC5489C}"/>
              </a:ext>
            </a:extLst>
          </p:cNvPr>
          <p:cNvSpPr>
            <a:spLocks noGrp="1"/>
          </p:cNvSpPr>
          <p:nvPr>
            <p:ph type="dt" sz="half" idx="10"/>
          </p:nvPr>
        </p:nvSpPr>
        <p:spPr/>
        <p:txBody>
          <a:bodyPr/>
          <a:lstStyle/>
          <a:p>
            <a:fld id="{E8C1EE49-FA17-408F-ADC4-D7CE7B62BD49}" type="datetimeFigureOut">
              <a:rPr lang="en-US" smtClean="0"/>
              <a:t>10/29/2021</a:t>
            </a:fld>
            <a:endParaRPr lang="en-US"/>
          </a:p>
        </p:txBody>
      </p:sp>
      <p:sp>
        <p:nvSpPr>
          <p:cNvPr id="4" name="Footer Placeholder 3">
            <a:extLst>
              <a:ext uri="{FF2B5EF4-FFF2-40B4-BE49-F238E27FC236}">
                <a16:creationId xmlns:a16="http://schemas.microsoft.com/office/drawing/2014/main" id="{ECF64D1A-301B-49DF-B980-F66E75A990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59081D-670F-487C-BF80-D87AD9B8AB8C}"/>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293124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CB6B1-6E2C-4AED-A0EC-1F777C2A0280}"/>
              </a:ext>
            </a:extLst>
          </p:cNvPr>
          <p:cNvSpPr>
            <a:spLocks noGrp="1"/>
          </p:cNvSpPr>
          <p:nvPr>
            <p:ph type="dt" sz="half" idx="10"/>
          </p:nvPr>
        </p:nvSpPr>
        <p:spPr/>
        <p:txBody>
          <a:bodyPr/>
          <a:lstStyle/>
          <a:p>
            <a:fld id="{E8C1EE49-FA17-408F-ADC4-D7CE7B62BD49}" type="datetimeFigureOut">
              <a:rPr lang="en-US" smtClean="0"/>
              <a:t>10/29/2021</a:t>
            </a:fld>
            <a:endParaRPr lang="en-US"/>
          </a:p>
        </p:txBody>
      </p:sp>
      <p:sp>
        <p:nvSpPr>
          <p:cNvPr id="3" name="Footer Placeholder 2">
            <a:extLst>
              <a:ext uri="{FF2B5EF4-FFF2-40B4-BE49-F238E27FC236}">
                <a16:creationId xmlns:a16="http://schemas.microsoft.com/office/drawing/2014/main" id="{5E7DB0B4-B7D7-4F6E-9B81-4A54B254F3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5D30E5-A568-44A8-9C8D-74E94326C4FF}"/>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268479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1545-B862-47B7-AC10-A395B1B645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C0FF51-EA56-478C-9B5E-3F356E5CF6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9450DB-B986-44AD-9074-77964BC31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0FF30-A8A1-4FC4-8AAD-E1F99AC09644}"/>
              </a:ext>
            </a:extLst>
          </p:cNvPr>
          <p:cNvSpPr>
            <a:spLocks noGrp="1"/>
          </p:cNvSpPr>
          <p:nvPr>
            <p:ph type="dt" sz="half" idx="10"/>
          </p:nvPr>
        </p:nvSpPr>
        <p:spPr/>
        <p:txBody>
          <a:bodyPr/>
          <a:lstStyle/>
          <a:p>
            <a:fld id="{E8C1EE49-FA17-408F-ADC4-D7CE7B62BD49}" type="datetimeFigureOut">
              <a:rPr lang="en-US" smtClean="0"/>
              <a:t>10/29/2021</a:t>
            </a:fld>
            <a:endParaRPr lang="en-US"/>
          </a:p>
        </p:txBody>
      </p:sp>
      <p:sp>
        <p:nvSpPr>
          <p:cNvPr id="6" name="Footer Placeholder 5">
            <a:extLst>
              <a:ext uri="{FF2B5EF4-FFF2-40B4-BE49-F238E27FC236}">
                <a16:creationId xmlns:a16="http://schemas.microsoft.com/office/drawing/2014/main" id="{7BE1476D-B044-4DBF-80D2-3ECBC86414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F76CA-C4C1-4833-896D-8745A8B0727B}"/>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332380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F919-2B1B-43A1-A9F6-2A4D71661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43940D-81C2-48B1-ADA5-62C0536C1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EF2143-21D3-40F6-B3E0-FDF0C03FD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D28C3-FAAD-459B-9726-FFCB7FAD2048}"/>
              </a:ext>
            </a:extLst>
          </p:cNvPr>
          <p:cNvSpPr>
            <a:spLocks noGrp="1"/>
          </p:cNvSpPr>
          <p:nvPr>
            <p:ph type="dt" sz="half" idx="10"/>
          </p:nvPr>
        </p:nvSpPr>
        <p:spPr/>
        <p:txBody>
          <a:bodyPr/>
          <a:lstStyle/>
          <a:p>
            <a:fld id="{E8C1EE49-FA17-408F-ADC4-D7CE7B62BD49}" type="datetimeFigureOut">
              <a:rPr lang="en-US" smtClean="0"/>
              <a:t>10/29/2021</a:t>
            </a:fld>
            <a:endParaRPr lang="en-US"/>
          </a:p>
        </p:txBody>
      </p:sp>
      <p:sp>
        <p:nvSpPr>
          <p:cNvPr id="6" name="Footer Placeholder 5">
            <a:extLst>
              <a:ext uri="{FF2B5EF4-FFF2-40B4-BE49-F238E27FC236}">
                <a16:creationId xmlns:a16="http://schemas.microsoft.com/office/drawing/2014/main" id="{26A0ED23-C860-4E12-891E-A2D5BB15F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E9CD2-DEA6-485D-9C71-A8777179FC1B}"/>
              </a:ext>
            </a:extLst>
          </p:cNvPr>
          <p:cNvSpPr>
            <a:spLocks noGrp="1"/>
          </p:cNvSpPr>
          <p:nvPr>
            <p:ph type="sldNum" sz="quarter" idx="12"/>
          </p:nvPr>
        </p:nvSpPr>
        <p:spPr/>
        <p:txBody>
          <a:bodyPr/>
          <a:lstStyle/>
          <a:p>
            <a:fld id="{FFF6FCE8-E8FB-4D31-9CCE-BB1285AAE196}" type="slidenum">
              <a:rPr lang="en-US" smtClean="0"/>
              <a:t>‹#›</a:t>
            </a:fld>
            <a:endParaRPr lang="en-US"/>
          </a:p>
        </p:txBody>
      </p:sp>
    </p:spTree>
    <p:extLst>
      <p:ext uri="{BB962C8B-B14F-4D97-AF65-F5344CB8AC3E}">
        <p14:creationId xmlns:p14="http://schemas.microsoft.com/office/powerpoint/2010/main" val="257860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682545-DAA6-4780-A34A-1AC841FB9F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5F34A9-94D7-4674-9DC6-5B8C0C4663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42349-4FBC-412E-B89B-0A818C7A0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1EE49-FA17-408F-ADC4-D7CE7B62BD49}" type="datetimeFigureOut">
              <a:rPr lang="en-US" smtClean="0"/>
              <a:t>10/29/2021</a:t>
            </a:fld>
            <a:endParaRPr lang="en-US"/>
          </a:p>
        </p:txBody>
      </p:sp>
      <p:sp>
        <p:nvSpPr>
          <p:cNvPr id="5" name="Footer Placeholder 4">
            <a:extLst>
              <a:ext uri="{FF2B5EF4-FFF2-40B4-BE49-F238E27FC236}">
                <a16:creationId xmlns:a16="http://schemas.microsoft.com/office/drawing/2014/main" id="{AF391C34-D22D-4DDD-BF97-D94863A29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4E6D33-E95D-4582-9487-27AE7D149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6FCE8-E8FB-4D31-9CCE-BB1285AAE196}" type="slidenum">
              <a:rPr lang="en-US" smtClean="0"/>
              <a:t>‹#›</a:t>
            </a:fld>
            <a:endParaRPr lang="en-US"/>
          </a:p>
        </p:txBody>
      </p:sp>
    </p:spTree>
    <p:extLst>
      <p:ext uri="{BB962C8B-B14F-4D97-AF65-F5344CB8AC3E}">
        <p14:creationId xmlns:p14="http://schemas.microsoft.com/office/powerpoint/2010/main" val="3752707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1F95-E26A-46EB-8BF5-5D19B6A95856}"/>
              </a:ext>
            </a:extLst>
          </p:cNvPr>
          <p:cNvSpPr>
            <a:spLocks noGrp="1"/>
          </p:cNvSpPr>
          <p:nvPr>
            <p:ph type="ctrTitle"/>
          </p:nvPr>
        </p:nvSpPr>
        <p:spPr/>
        <p:txBody>
          <a:bodyPr/>
          <a:lstStyle/>
          <a:p>
            <a:r>
              <a:rPr lang="en-SG" dirty="0" err="1"/>
              <a:t>SageMaker</a:t>
            </a:r>
            <a:r>
              <a:rPr lang="en-SG" dirty="0"/>
              <a:t> Training</a:t>
            </a:r>
            <a:endParaRPr lang="en-US" dirty="0"/>
          </a:p>
        </p:txBody>
      </p:sp>
      <p:sp>
        <p:nvSpPr>
          <p:cNvPr id="3" name="Subtitle 2">
            <a:extLst>
              <a:ext uri="{FF2B5EF4-FFF2-40B4-BE49-F238E27FC236}">
                <a16:creationId xmlns:a16="http://schemas.microsoft.com/office/drawing/2014/main" id="{9D228FB6-C3D1-4619-8C2B-E6AD2981F9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862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BB96-BB3C-4F3F-8387-D4009BCCCC87}"/>
              </a:ext>
            </a:extLst>
          </p:cNvPr>
          <p:cNvSpPr>
            <a:spLocks noGrp="1"/>
          </p:cNvSpPr>
          <p:nvPr>
            <p:ph type="title"/>
          </p:nvPr>
        </p:nvSpPr>
        <p:spPr/>
        <p:txBody>
          <a:bodyPr/>
          <a:lstStyle/>
          <a:p>
            <a:r>
              <a:rPr lang="en-US" dirty="0"/>
              <a:t>Endpoint</a:t>
            </a:r>
          </a:p>
        </p:txBody>
      </p:sp>
      <p:sp>
        <p:nvSpPr>
          <p:cNvPr id="3" name="Content Placeholder 2">
            <a:extLst>
              <a:ext uri="{FF2B5EF4-FFF2-40B4-BE49-F238E27FC236}">
                <a16:creationId xmlns:a16="http://schemas.microsoft.com/office/drawing/2014/main" id="{A290D9A6-E329-429D-A55F-65B5AED8E645}"/>
              </a:ext>
            </a:extLst>
          </p:cNvPr>
          <p:cNvSpPr>
            <a:spLocks noGrp="1"/>
          </p:cNvSpPr>
          <p:nvPr>
            <p:ph idx="1"/>
          </p:nvPr>
        </p:nvSpPr>
        <p:spPr/>
        <p:txBody>
          <a:bodyPr>
            <a:normAutofit fontScale="92500" lnSpcReduction="10000"/>
          </a:bodyPr>
          <a:lstStyle/>
          <a:p>
            <a:pPr marL="0" indent="0">
              <a:buNone/>
            </a:pPr>
            <a:r>
              <a:rPr lang="en-US" dirty="0"/>
              <a:t>In </a:t>
            </a:r>
            <a:r>
              <a:rPr lang="en-US" dirty="0" err="1"/>
              <a:t>SageMaker</a:t>
            </a:r>
            <a:r>
              <a:rPr lang="en-US" dirty="0"/>
              <a:t>, an endpoint is an interface to a model in production. The endpoint allows us to send user data to the model and receives predictions back from the model-based upon that user data.</a:t>
            </a:r>
          </a:p>
          <a:p>
            <a:pPr marL="0" indent="0">
              <a:buNone/>
            </a:pPr>
            <a:r>
              <a:rPr lang="en-US" dirty="0" err="1"/>
              <a:t>SageMaker</a:t>
            </a:r>
            <a:r>
              <a:rPr lang="en-US" dirty="0"/>
              <a:t> endpoints support the POST definition. Within this POST definition, you can provide a sample that you wish to be processed by your model. The POST request is asking for the ‘creation’ of inference.</a:t>
            </a:r>
          </a:p>
          <a:p>
            <a:endParaRPr lang="en-US" dirty="0"/>
          </a:p>
          <a:p>
            <a:pPr marL="0" indent="0">
              <a:buNone/>
            </a:pPr>
            <a:r>
              <a:rPr lang="en-US" dirty="0"/>
              <a:t>The configuration for an endpoint includes:</a:t>
            </a:r>
          </a:p>
          <a:p>
            <a:pPr lvl="1"/>
            <a:r>
              <a:rPr lang="en-US" dirty="0"/>
              <a:t>A model artifact stored in S3</a:t>
            </a:r>
          </a:p>
          <a:p>
            <a:pPr lvl="1"/>
            <a:r>
              <a:rPr lang="en-US" dirty="0"/>
              <a:t>A configuration for how data is formatted</a:t>
            </a:r>
          </a:p>
          <a:p>
            <a:pPr lvl="1"/>
            <a:r>
              <a:rPr lang="en-US" dirty="0"/>
              <a:t>Metadata (Version data/Tags)</a:t>
            </a:r>
          </a:p>
          <a:p>
            <a:pPr lvl="1"/>
            <a:r>
              <a:rPr lang="en-US" dirty="0"/>
              <a:t>Specified computing resources. (Machine type and # of machines)</a:t>
            </a:r>
          </a:p>
        </p:txBody>
      </p:sp>
    </p:spTree>
    <p:extLst>
      <p:ext uri="{BB962C8B-B14F-4D97-AF65-F5344CB8AC3E}">
        <p14:creationId xmlns:p14="http://schemas.microsoft.com/office/powerpoint/2010/main" val="62044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CFB9-57A3-4210-8E1B-D01E8D46B615}"/>
              </a:ext>
            </a:extLst>
          </p:cNvPr>
          <p:cNvSpPr>
            <a:spLocks noGrp="1"/>
          </p:cNvSpPr>
          <p:nvPr>
            <p:ph type="title"/>
          </p:nvPr>
        </p:nvSpPr>
        <p:spPr/>
        <p:txBody>
          <a:bodyPr/>
          <a:lstStyle/>
          <a:p>
            <a:r>
              <a:rPr lang="en-US" dirty="0"/>
              <a:t>Deploying on AWS</a:t>
            </a:r>
          </a:p>
        </p:txBody>
      </p:sp>
      <p:sp>
        <p:nvSpPr>
          <p:cNvPr id="3" name="Content Placeholder 2">
            <a:extLst>
              <a:ext uri="{FF2B5EF4-FFF2-40B4-BE49-F238E27FC236}">
                <a16:creationId xmlns:a16="http://schemas.microsoft.com/office/drawing/2014/main" id="{DFAB382A-1460-4F6E-9C6E-6DF80D958B6F}"/>
              </a:ext>
            </a:extLst>
          </p:cNvPr>
          <p:cNvSpPr>
            <a:spLocks noGrp="1"/>
          </p:cNvSpPr>
          <p:nvPr>
            <p:ph idx="1"/>
          </p:nvPr>
        </p:nvSpPr>
        <p:spPr/>
        <p:txBody>
          <a:bodyPr>
            <a:normAutofit fontScale="92500" lnSpcReduction="20000"/>
          </a:bodyPr>
          <a:lstStyle/>
          <a:p>
            <a:pPr marL="0" indent="0">
              <a:buNone/>
            </a:pPr>
            <a:r>
              <a:rPr lang="en-US" b="1" dirty="0"/>
              <a:t>Production</a:t>
            </a:r>
            <a:r>
              <a:rPr lang="en-US" dirty="0"/>
              <a:t> is a general term used to describe the stage of ML development when your trained model is evaluated against new data. </a:t>
            </a:r>
            <a:r>
              <a:rPr lang="en-US" b="1" dirty="0"/>
              <a:t>Deployment</a:t>
            </a:r>
            <a:r>
              <a:rPr lang="en-US" dirty="0"/>
              <a:t> is the practice of configuring and establishing computing resources to serve your model on a wider scale.</a:t>
            </a:r>
          </a:p>
          <a:p>
            <a:pPr marL="0" indent="0">
              <a:buNone/>
            </a:pPr>
            <a:endParaRPr lang="en-US" dirty="0"/>
          </a:p>
          <a:p>
            <a:pPr marL="0" indent="0">
              <a:buNone/>
            </a:pPr>
            <a:r>
              <a:rPr lang="en-US" b="1" dirty="0"/>
              <a:t>Multi-</a:t>
            </a:r>
            <a:r>
              <a:rPr lang="en-US" b="1" dirty="0" err="1"/>
              <a:t>Availablity</a:t>
            </a:r>
            <a:r>
              <a:rPr lang="en-US" b="1" dirty="0"/>
              <a:t> Zone (Multi-AZ) Deployment</a:t>
            </a:r>
            <a:r>
              <a:rPr lang="en-US" dirty="0"/>
              <a:t> is deploying the same endpoint on different machines that are geographically isolated from each other. This increases the </a:t>
            </a:r>
            <a:r>
              <a:rPr lang="en-US" b="1" dirty="0"/>
              <a:t>availability</a:t>
            </a:r>
            <a:r>
              <a:rPr lang="en-US" dirty="0"/>
              <a:t> of your endpoint.</a:t>
            </a:r>
          </a:p>
          <a:p>
            <a:pPr marL="0" indent="0">
              <a:buNone/>
            </a:pPr>
            <a:endParaRPr lang="en-US" dirty="0"/>
          </a:p>
          <a:p>
            <a:pPr marL="0" indent="0">
              <a:buNone/>
            </a:pPr>
            <a:r>
              <a:rPr lang="en-US" b="1" dirty="0"/>
              <a:t>Autoscaling</a:t>
            </a:r>
            <a:r>
              <a:rPr lang="en-US" dirty="0"/>
              <a:t> is the configuration of additional machines to serve your endpoint to meet demand. Enabling autoscaling increases the </a:t>
            </a:r>
            <a:r>
              <a:rPr lang="en-US" b="1" dirty="0"/>
              <a:t>scalability</a:t>
            </a:r>
            <a:r>
              <a:rPr lang="en-US" dirty="0"/>
              <a:t> of your endpoint. This is also sometimes referred to as </a:t>
            </a:r>
            <a:r>
              <a:rPr lang="en-US" b="1" dirty="0"/>
              <a:t>elasticity</a:t>
            </a:r>
            <a:r>
              <a:rPr lang="en-US" dirty="0"/>
              <a:t>.</a:t>
            </a:r>
          </a:p>
        </p:txBody>
      </p:sp>
    </p:spTree>
    <p:extLst>
      <p:ext uri="{BB962C8B-B14F-4D97-AF65-F5344CB8AC3E}">
        <p14:creationId xmlns:p14="http://schemas.microsoft.com/office/powerpoint/2010/main" val="296888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8FB4-C652-4BCE-B5F7-C83BFA342168}"/>
              </a:ext>
            </a:extLst>
          </p:cNvPr>
          <p:cNvSpPr>
            <a:spLocks noGrp="1"/>
          </p:cNvSpPr>
          <p:nvPr>
            <p:ph type="title"/>
          </p:nvPr>
        </p:nvSpPr>
        <p:spPr/>
        <p:txBody>
          <a:bodyPr/>
          <a:lstStyle/>
          <a:p>
            <a:r>
              <a:rPr lang="en-SG" dirty="0"/>
              <a:t>Demo</a:t>
            </a:r>
            <a:endParaRPr lang="en-US" dirty="0"/>
          </a:p>
        </p:txBody>
      </p:sp>
      <p:sp>
        <p:nvSpPr>
          <p:cNvPr id="3" name="Content Placeholder 2">
            <a:extLst>
              <a:ext uri="{FF2B5EF4-FFF2-40B4-BE49-F238E27FC236}">
                <a16:creationId xmlns:a16="http://schemas.microsoft.com/office/drawing/2014/main" id="{BD4B510C-E76B-4A04-945E-BC5B4C7A4927}"/>
              </a:ext>
            </a:extLst>
          </p:cNvPr>
          <p:cNvSpPr>
            <a:spLocks noGrp="1"/>
          </p:cNvSpPr>
          <p:nvPr>
            <p:ph idx="1"/>
          </p:nvPr>
        </p:nvSpPr>
        <p:spPr/>
        <p:txBody>
          <a:bodyPr/>
          <a:lstStyle/>
          <a:p>
            <a:r>
              <a:rPr lang="en-SG" dirty="0"/>
              <a:t>Console</a:t>
            </a:r>
          </a:p>
          <a:p>
            <a:r>
              <a:rPr lang="en-SG" dirty="0"/>
              <a:t>SDK</a:t>
            </a:r>
            <a:endParaRPr lang="en-US" dirty="0"/>
          </a:p>
        </p:txBody>
      </p:sp>
    </p:spTree>
    <p:extLst>
      <p:ext uri="{BB962C8B-B14F-4D97-AF65-F5344CB8AC3E}">
        <p14:creationId xmlns:p14="http://schemas.microsoft.com/office/powerpoint/2010/main" val="358604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116A-F006-4373-82A6-A9CEDFCB1A54}"/>
              </a:ext>
            </a:extLst>
          </p:cNvPr>
          <p:cNvSpPr>
            <a:spLocks noGrp="1"/>
          </p:cNvSpPr>
          <p:nvPr>
            <p:ph type="title"/>
          </p:nvPr>
        </p:nvSpPr>
        <p:spPr/>
        <p:txBody>
          <a:bodyPr/>
          <a:lstStyle/>
          <a:p>
            <a:r>
              <a:rPr lang="en-SG" dirty="0"/>
              <a:t>Inference</a:t>
            </a:r>
            <a:endParaRPr lang="en-US" dirty="0"/>
          </a:p>
        </p:txBody>
      </p:sp>
      <p:sp>
        <p:nvSpPr>
          <p:cNvPr id="3" name="Content Placeholder 2">
            <a:extLst>
              <a:ext uri="{FF2B5EF4-FFF2-40B4-BE49-F238E27FC236}">
                <a16:creationId xmlns:a16="http://schemas.microsoft.com/office/drawing/2014/main" id="{5A0B5943-D424-439C-AB27-CF03DEABB5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0814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39F9-F345-4F0F-AD93-234F2EF61B48}"/>
              </a:ext>
            </a:extLst>
          </p:cNvPr>
          <p:cNvSpPr>
            <a:spLocks noGrp="1"/>
          </p:cNvSpPr>
          <p:nvPr>
            <p:ph type="title"/>
          </p:nvPr>
        </p:nvSpPr>
        <p:spPr/>
        <p:txBody>
          <a:bodyPr/>
          <a:lstStyle/>
          <a:p>
            <a:r>
              <a:rPr lang="en-US" dirty="0"/>
              <a:t>Batch Transform</a:t>
            </a:r>
          </a:p>
        </p:txBody>
      </p:sp>
      <p:sp>
        <p:nvSpPr>
          <p:cNvPr id="3" name="Content Placeholder 2">
            <a:extLst>
              <a:ext uri="{FF2B5EF4-FFF2-40B4-BE49-F238E27FC236}">
                <a16:creationId xmlns:a16="http://schemas.microsoft.com/office/drawing/2014/main" id="{B99B8906-43C7-4F0B-B729-4BE1B316669D}"/>
              </a:ext>
            </a:extLst>
          </p:cNvPr>
          <p:cNvSpPr>
            <a:spLocks noGrp="1"/>
          </p:cNvSpPr>
          <p:nvPr>
            <p:ph idx="1"/>
          </p:nvPr>
        </p:nvSpPr>
        <p:spPr/>
        <p:txBody>
          <a:bodyPr/>
          <a:lstStyle/>
          <a:p>
            <a:pPr marL="0" indent="0">
              <a:buNone/>
            </a:pPr>
            <a:r>
              <a:rPr lang="en-US" dirty="0"/>
              <a:t>Batch Transform is a compute job that performs inference on a dataset. To invoke Batch Transform, you will need the following:</a:t>
            </a:r>
          </a:p>
          <a:p>
            <a:pPr lvl="1"/>
            <a:r>
              <a:rPr lang="en-US" dirty="0"/>
              <a:t>Input path in S3 to the bucket containing the datasets.</a:t>
            </a:r>
          </a:p>
          <a:p>
            <a:pPr lvl="1"/>
            <a:r>
              <a:rPr lang="en-US" dirty="0"/>
              <a:t>Output path in S3 for the result of the inference.</a:t>
            </a:r>
          </a:p>
          <a:p>
            <a:pPr lvl="1"/>
            <a:r>
              <a:rPr lang="en-US" dirty="0"/>
              <a:t>Description of computing resources</a:t>
            </a:r>
          </a:p>
          <a:p>
            <a:pPr lvl="1"/>
            <a:r>
              <a:rPr lang="en-US" dirty="0"/>
              <a:t>S3 URI of the model artifact.</a:t>
            </a:r>
          </a:p>
        </p:txBody>
      </p:sp>
    </p:spTree>
    <p:extLst>
      <p:ext uri="{BB962C8B-B14F-4D97-AF65-F5344CB8AC3E}">
        <p14:creationId xmlns:p14="http://schemas.microsoft.com/office/powerpoint/2010/main" val="3650012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19AF-474A-434C-A5CD-BEFAFE2A2D97}"/>
              </a:ext>
            </a:extLst>
          </p:cNvPr>
          <p:cNvSpPr>
            <a:spLocks noGrp="1"/>
          </p:cNvSpPr>
          <p:nvPr>
            <p:ph type="title"/>
          </p:nvPr>
        </p:nvSpPr>
        <p:spPr/>
        <p:txBody>
          <a:bodyPr/>
          <a:lstStyle/>
          <a:p>
            <a:r>
              <a:rPr lang="en-SG" dirty="0"/>
              <a:t>Demo</a:t>
            </a:r>
            <a:endParaRPr lang="en-US" dirty="0"/>
          </a:p>
        </p:txBody>
      </p:sp>
      <p:sp>
        <p:nvSpPr>
          <p:cNvPr id="3" name="Content Placeholder 2">
            <a:extLst>
              <a:ext uri="{FF2B5EF4-FFF2-40B4-BE49-F238E27FC236}">
                <a16:creationId xmlns:a16="http://schemas.microsoft.com/office/drawing/2014/main" id="{480A3AF3-933D-4543-A46A-B7E8E36339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4550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8B97-CEA9-4559-8AF0-BFE022163FAB}"/>
              </a:ext>
            </a:extLst>
          </p:cNvPr>
          <p:cNvSpPr>
            <a:spLocks noGrp="1"/>
          </p:cNvSpPr>
          <p:nvPr>
            <p:ph type="title"/>
          </p:nvPr>
        </p:nvSpPr>
        <p:spPr/>
        <p:txBody>
          <a:bodyPr/>
          <a:lstStyle/>
          <a:p>
            <a:r>
              <a:rPr lang="en-US" dirty="0"/>
              <a:t>Processing Job</a:t>
            </a:r>
          </a:p>
        </p:txBody>
      </p:sp>
      <p:sp>
        <p:nvSpPr>
          <p:cNvPr id="3" name="Content Placeholder 2">
            <a:extLst>
              <a:ext uri="{FF2B5EF4-FFF2-40B4-BE49-F238E27FC236}">
                <a16:creationId xmlns:a16="http://schemas.microsoft.com/office/drawing/2014/main" id="{8F9C4A5B-404F-45EC-A4C3-7806E2A59CAD}"/>
              </a:ext>
            </a:extLst>
          </p:cNvPr>
          <p:cNvSpPr>
            <a:spLocks noGrp="1"/>
          </p:cNvSpPr>
          <p:nvPr>
            <p:ph idx="1"/>
          </p:nvPr>
        </p:nvSpPr>
        <p:spPr/>
        <p:txBody>
          <a:bodyPr>
            <a:normAutofit fontScale="92500" lnSpcReduction="10000"/>
          </a:bodyPr>
          <a:lstStyle/>
          <a:p>
            <a:pPr marL="0" indent="0">
              <a:buNone/>
            </a:pPr>
            <a:r>
              <a:rPr lang="en-US" dirty="0"/>
              <a:t>A processing job is a compute job that performs a processing operation on data.</a:t>
            </a:r>
          </a:p>
          <a:p>
            <a:pPr marL="0" indent="0">
              <a:buNone/>
            </a:pPr>
            <a:r>
              <a:rPr lang="en-US" dirty="0"/>
              <a:t>A processor object is required for a compute job. Some managed processor objects, like </a:t>
            </a:r>
            <a:r>
              <a:rPr lang="en-US" dirty="0" err="1"/>
              <a:t>SKLearnProcessor</a:t>
            </a:r>
            <a:r>
              <a:rPr lang="en-US" dirty="0"/>
              <a:t>, are managed containers with preinstalled popular libraries, and </a:t>
            </a:r>
            <a:r>
              <a:rPr lang="en-US" dirty="0" err="1"/>
              <a:t>ScriptProcessor</a:t>
            </a:r>
            <a:r>
              <a:rPr lang="en-US" dirty="0"/>
              <a:t> objects allow you to define your own code from scratch.</a:t>
            </a:r>
          </a:p>
          <a:p>
            <a:pPr marL="0" indent="0">
              <a:buNone/>
            </a:pPr>
            <a:r>
              <a:rPr lang="en-US" dirty="0"/>
              <a:t>The following is required for a processing job:</a:t>
            </a:r>
          </a:p>
          <a:p>
            <a:pPr lvl="1"/>
            <a:r>
              <a:rPr lang="en-US" dirty="0"/>
              <a:t>The S3 URIs of the input and expected local location during the job.</a:t>
            </a:r>
          </a:p>
          <a:p>
            <a:pPr lvl="1"/>
            <a:r>
              <a:rPr lang="en-US" dirty="0"/>
              <a:t>The desired S3 URIs of the output and expected local location during the job.</a:t>
            </a:r>
          </a:p>
          <a:p>
            <a:pPr lvl="1"/>
            <a:r>
              <a:rPr lang="en-US" dirty="0"/>
              <a:t>Entry point, which is the script that's launched, as well as input parameters.</a:t>
            </a:r>
          </a:p>
          <a:p>
            <a:pPr lvl="1"/>
            <a:r>
              <a:rPr lang="en-US" dirty="0"/>
              <a:t>Your desired container. (Implicit with managed processor objects.)</a:t>
            </a:r>
          </a:p>
          <a:p>
            <a:pPr lvl="1"/>
            <a:r>
              <a:rPr lang="en-US" dirty="0"/>
              <a:t>Description of desired compute resources.</a:t>
            </a:r>
          </a:p>
        </p:txBody>
      </p:sp>
    </p:spTree>
    <p:extLst>
      <p:ext uri="{BB962C8B-B14F-4D97-AF65-F5344CB8AC3E}">
        <p14:creationId xmlns:p14="http://schemas.microsoft.com/office/powerpoint/2010/main" val="193715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19AF-474A-434C-A5CD-BEFAFE2A2D97}"/>
              </a:ext>
            </a:extLst>
          </p:cNvPr>
          <p:cNvSpPr>
            <a:spLocks noGrp="1"/>
          </p:cNvSpPr>
          <p:nvPr>
            <p:ph type="title"/>
          </p:nvPr>
        </p:nvSpPr>
        <p:spPr/>
        <p:txBody>
          <a:bodyPr/>
          <a:lstStyle/>
          <a:p>
            <a:r>
              <a:rPr lang="en-SG" dirty="0"/>
              <a:t>Demo</a:t>
            </a:r>
            <a:endParaRPr lang="en-US" dirty="0"/>
          </a:p>
        </p:txBody>
      </p:sp>
      <p:sp>
        <p:nvSpPr>
          <p:cNvPr id="3" name="Content Placeholder 2">
            <a:extLst>
              <a:ext uri="{FF2B5EF4-FFF2-40B4-BE49-F238E27FC236}">
                <a16:creationId xmlns:a16="http://schemas.microsoft.com/office/drawing/2014/main" id="{480A3AF3-933D-4543-A46A-B7E8E3633986}"/>
              </a:ext>
            </a:extLst>
          </p:cNvPr>
          <p:cNvSpPr>
            <a:spLocks noGrp="1"/>
          </p:cNvSpPr>
          <p:nvPr>
            <p:ph idx="1"/>
          </p:nvPr>
        </p:nvSpPr>
        <p:spPr/>
        <p:txBody>
          <a:bodyPr/>
          <a:lstStyle/>
          <a:p>
            <a:r>
              <a:rPr lang="en-SG" dirty="0"/>
              <a:t>SDK</a:t>
            </a:r>
          </a:p>
          <a:p>
            <a:r>
              <a:rPr lang="en-SG" dirty="0"/>
              <a:t>Console</a:t>
            </a:r>
            <a:endParaRPr lang="en-US" dirty="0"/>
          </a:p>
        </p:txBody>
      </p:sp>
    </p:spTree>
    <p:extLst>
      <p:ext uri="{BB962C8B-B14F-4D97-AF65-F5344CB8AC3E}">
        <p14:creationId xmlns:p14="http://schemas.microsoft.com/office/powerpoint/2010/main" val="344659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BDE5-46BF-4A95-AA19-0A0CAA7F13F1}"/>
              </a:ext>
            </a:extLst>
          </p:cNvPr>
          <p:cNvSpPr>
            <a:spLocks noGrp="1"/>
          </p:cNvSpPr>
          <p:nvPr>
            <p:ph type="title"/>
          </p:nvPr>
        </p:nvSpPr>
        <p:spPr/>
        <p:txBody>
          <a:bodyPr/>
          <a:lstStyle/>
          <a:p>
            <a:r>
              <a:rPr lang="en-SG" dirty="0"/>
              <a:t>Content</a:t>
            </a:r>
            <a:endParaRPr lang="en-US" dirty="0"/>
          </a:p>
        </p:txBody>
      </p:sp>
      <p:sp>
        <p:nvSpPr>
          <p:cNvPr id="3" name="Content Placeholder 2">
            <a:extLst>
              <a:ext uri="{FF2B5EF4-FFF2-40B4-BE49-F238E27FC236}">
                <a16:creationId xmlns:a16="http://schemas.microsoft.com/office/drawing/2014/main" id="{850140D8-E51C-4A6C-9F62-F74A3FA4F733}"/>
              </a:ext>
            </a:extLst>
          </p:cNvPr>
          <p:cNvSpPr>
            <a:spLocks noGrp="1"/>
          </p:cNvSpPr>
          <p:nvPr>
            <p:ph idx="1"/>
          </p:nvPr>
        </p:nvSpPr>
        <p:spPr/>
        <p:txBody>
          <a:bodyPr/>
          <a:lstStyle/>
          <a:p>
            <a:pPr marL="0" indent="0">
              <a:buNone/>
            </a:pPr>
            <a:r>
              <a:rPr lang="en-US" dirty="0"/>
              <a:t>By the end of the training, you should be able to:</a:t>
            </a:r>
          </a:p>
          <a:p>
            <a:pPr lvl="1"/>
            <a:r>
              <a:rPr lang="en-US" dirty="0"/>
              <a:t>Launch a processing Job</a:t>
            </a:r>
          </a:p>
          <a:p>
            <a:pPr lvl="1"/>
            <a:r>
              <a:rPr lang="en-US" dirty="0"/>
              <a:t>Launch a Training Job</a:t>
            </a:r>
          </a:p>
          <a:p>
            <a:pPr lvl="1"/>
            <a:r>
              <a:rPr lang="en-US" dirty="0"/>
              <a:t>Deploy an Endpoint</a:t>
            </a:r>
          </a:p>
          <a:p>
            <a:pPr lvl="1"/>
            <a:r>
              <a:rPr lang="en-US" dirty="0"/>
              <a:t>Launch a Batch Transform Job</a:t>
            </a:r>
          </a:p>
        </p:txBody>
      </p:sp>
    </p:spTree>
    <p:extLst>
      <p:ext uri="{BB962C8B-B14F-4D97-AF65-F5344CB8AC3E}">
        <p14:creationId xmlns:p14="http://schemas.microsoft.com/office/powerpoint/2010/main" val="235828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52" name="Rectangle 7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FB9B0-22D3-4B36-B0DB-E18C72E7C5E8}"/>
              </a:ext>
            </a:extLst>
          </p:cNvPr>
          <p:cNvSpPr>
            <a:spLocks noGrp="1"/>
          </p:cNvSpPr>
          <p:nvPr>
            <p:ph type="title"/>
          </p:nvPr>
        </p:nvSpPr>
        <p:spPr>
          <a:xfrm>
            <a:off x="643467" y="321734"/>
            <a:ext cx="10905066" cy="1135737"/>
          </a:xfrm>
        </p:spPr>
        <p:txBody>
          <a:bodyPr anchor="ctr">
            <a:normAutofit/>
          </a:bodyPr>
          <a:lstStyle/>
          <a:p>
            <a:r>
              <a:rPr lang="en-SG" sz="3600"/>
              <a:t>Why AWS</a:t>
            </a:r>
            <a:endParaRPr lang="en-US" sz="3600"/>
          </a:p>
        </p:txBody>
      </p:sp>
      <p:sp>
        <p:nvSpPr>
          <p:cNvPr id="3" name="Content Placeholder 2">
            <a:extLst>
              <a:ext uri="{FF2B5EF4-FFF2-40B4-BE49-F238E27FC236}">
                <a16:creationId xmlns:a16="http://schemas.microsoft.com/office/drawing/2014/main" id="{80E903C5-E5B9-40E9-8A7B-DFCD414036C4}"/>
              </a:ext>
            </a:extLst>
          </p:cNvPr>
          <p:cNvSpPr>
            <a:spLocks noGrp="1"/>
          </p:cNvSpPr>
          <p:nvPr>
            <p:ph idx="1"/>
          </p:nvPr>
        </p:nvSpPr>
        <p:spPr>
          <a:xfrm>
            <a:off x="643469" y="1782981"/>
            <a:ext cx="4008384" cy="4393982"/>
          </a:xfrm>
        </p:spPr>
        <p:txBody>
          <a:bodyPr anchor="ctr">
            <a:normAutofit/>
          </a:bodyPr>
          <a:lstStyle/>
          <a:p>
            <a:pPr marL="0" indent="0">
              <a:buNone/>
            </a:pPr>
            <a:r>
              <a:rPr lang="en-SG" sz="1700"/>
              <a:t>Before cloud computing, machine learning engineers need to be responsible for the infrastructure concerns:</a:t>
            </a:r>
          </a:p>
          <a:p>
            <a:r>
              <a:rPr lang="en-SG" sz="1700"/>
              <a:t>In addition to create ML pipelines, MLE also had to maintain infrastructure:</a:t>
            </a:r>
          </a:p>
          <a:p>
            <a:pPr lvl="1"/>
            <a:r>
              <a:rPr lang="en-SG" sz="1700"/>
              <a:t>Servers to run our trained algorithms</a:t>
            </a:r>
          </a:p>
          <a:p>
            <a:pPr lvl="1"/>
            <a:r>
              <a:rPr lang="en-SG" sz="1700"/>
              <a:t>disk storage for our datasets</a:t>
            </a:r>
          </a:p>
          <a:p>
            <a:r>
              <a:rPr lang="en-SG" sz="1700"/>
              <a:t> AWS manages the infrastructure for us: free the MLEs from hardware, OS and networking, less fixed cost</a:t>
            </a:r>
          </a:p>
          <a:p>
            <a:pPr lvl="1"/>
            <a:r>
              <a:rPr lang="en-SG" sz="1700"/>
              <a:t>Training servers replaced by training jobs, powered by EC2</a:t>
            </a:r>
          </a:p>
          <a:p>
            <a:pPr lvl="1"/>
            <a:r>
              <a:rPr lang="en-SG" sz="1700"/>
              <a:t>Inference servers replaced by Endpoints, also powered by EC2</a:t>
            </a:r>
          </a:p>
          <a:p>
            <a:pPr lvl="1"/>
            <a:r>
              <a:rPr lang="en-SG" sz="1700"/>
              <a:t>Data storage is replaced by S3</a:t>
            </a:r>
            <a:endParaRPr lang="en-US" sz="1700"/>
          </a:p>
        </p:txBody>
      </p:sp>
      <p:grpSp>
        <p:nvGrpSpPr>
          <p:cNvPr id="2055"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Processing jobs work on data, training jobs train off our data, endpoints are used to deploy our models, and batch transform is used to evaluate datasets. These are all SageMaker operations. ">
            <a:extLst>
              <a:ext uri="{FF2B5EF4-FFF2-40B4-BE49-F238E27FC236}">
                <a16:creationId xmlns:a16="http://schemas.microsoft.com/office/drawing/2014/main" id="{13D47E8E-3BD6-4631-8851-A905511D78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556955"/>
            <a:ext cx="6253212" cy="2813944"/>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4053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1E16-4D51-469B-A5BA-AAF50301D834}"/>
              </a:ext>
            </a:extLst>
          </p:cNvPr>
          <p:cNvSpPr>
            <a:spLocks noGrp="1"/>
          </p:cNvSpPr>
          <p:nvPr>
            <p:ph type="title"/>
          </p:nvPr>
        </p:nvSpPr>
        <p:spPr>
          <a:xfrm>
            <a:off x="643467" y="321734"/>
            <a:ext cx="10905066" cy="1135737"/>
          </a:xfrm>
        </p:spPr>
        <p:txBody>
          <a:bodyPr>
            <a:normAutofit/>
          </a:bodyPr>
          <a:lstStyle/>
          <a:p>
            <a:r>
              <a:rPr lang="en-US" sz="3600"/>
              <a:t>Intuition About SageMaker</a:t>
            </a:r>
          </a:p>
        </p:txBody>
      </p:sp>
      <p:sp>
        <p:nvSpPr>
          <p:cNvPr id="3" name="Content Placeholder 2">
            <a:extLst>
              <a:ext uri="{FF2B5EF4-FFF2-40B4-BE49-F238E27FC236}">
                <a16:creationId xmlns:a16="http://schemas.microsoft.com/office/drawing/2014/main" id="{431445D4-F2B9-487A-BC84-2F3F1CF80382}"/>
              </a:ext>
            </a:extLst>
          </p:cNvPr>
          <p:cNvSpPr>
            <a:spLocks noGrp="1"/>
          </p:cNvSpPr>
          <p:nvPr>
            <p:ph idx="1"/>
          </p:nvPr>
        </p:nvSpPr>
        <p:spPr>
          <a:xfrm>
            <a:off x="643469" y="1782981"/>
            <a:ext cx="4008384" cy="4393982"/>
          </a:xfrm>
        </p:spPr>
        <p:txBody>
          <a:bodyPr>
            <a:normAutofit/>
          </a:bodyPr>
          <a:lstStyle/>
          <a:p>
            <a:pPr marL="0" indent="0">
              <a:buNone/>
            </a:pPr>
            <a:r>
              <a:rPr lang="en-US" sz="1700"/>
              <a:t>SageMaker is a set of interconnected microservices meant to be used in conjunction with one another for general use. Keep the following principles in mind when working in SageMaker:</a:t>
            </a:r>
          </a:p>
          <a:p>
            <a:pPr lvl="1"/>
            <a:r>
              <a:rPr lang="en-US" sz="1700"/>
              <a:t>Outputs of most services are meant to be inputs to other services in SageMaker.</a:t>
            </a:r>
          </a:p>
          <a:p>
            <a:pPr lvl="1"/>
            <a:r>
              <a:rPr lang="en-US" sz="1700"/>
              <a:t>Interfaces are designed to be very similar and reminiscent of each other</a:t>
            </a:r>
          </a:p>
          <a:p>
            <a:pPr lvl="1"/>
            <a:r>
              <a:rPr lang="en-US" sz="1700"/>
              <a:t>Data is encouraged to stay ‘in-house’</a:t>
            </a:r>
          </a:p>
          <a:p>
            <a:pPr lvl="1"/>
            <a:r>
              <a:rPr lang="en-US" sz="1700"/>
              <a:t>Common use-cases are often premade</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0E12A44-666B-406C-BE1E-1F2828B00588}"/>
              </a:ext>
            </a:extLst>
          </p:cNvPr>
          <p:cNvPicPr>
            <a:picLocks noChangeAspect="1"/>
          </p:cNvPicPr>
          <p:nvPr/>
        </p:nvPicPr>
        <p:blipFill>
          <a:blip r:embed="rId2"/>
          <a:stretch>
            <a:fillRect/>
          </a:stretch>
        </p:blipFill>
        <p:spPr>
          <a:xfrm>
            <a:off x="5295320" y="2087964"/>
            <a:ext cx="6253212" cy="375192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8742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B2A4-F835-4AA6-8254-2C86AF944B5F}"/>
              </a:ext>
            </a:extLst>
          </p:cNvPr>
          <p:cNvSpPr>
            <a:spLocks noGrp="1"/>
          </p:cNvSpPr>
          <p:nvPr>
            <p:ph type="title"/>
          </p:nvPr>
        </p:nvSpPr>
        <p:spPr/>
        <p:txBody>
          <a:bodyPr/>
          <a:lstStyle/>
          <a:p>
            <a:r>
              <a:rPr lang="en-US" dirty="0"/>
              <a:t>Training Jobs</a:t>
            </a:r>
          </a:p>
        </p:txBody>
      </p:sp>
      <p:sp>
        <p:nvSpPr>
          <p:cNvPr id="3" name="Content Placeholder 2">
            <a:extLst>
              <a:ext uri="{FF2B5EF4-FFF2-40B4-BE49-F238E27FC236}">
                <a16:creationId xmlns:a16="http://schemas.microsoft.com/office/drawing/2014/main" id="{917AC918-AEA1-4EB5-8765-8D22573E3BF6}"/>
              </a:ext>
            </a:extLst>
          </p:cNvPr>
          <p:cNvSpPr>
            <a:spLocks noGrp="1"/>
          </p:cNvSpPr>
          <p:nvPr>
            <p:ph idx="1"/>
          </p:nvPr>
        </p:nvSpPr>
        <p:spPr/>
        <p:txBody>
          <a:bodyPr/>
          <a:lstStyle/>
          <a:p>
            <a:pPr marL="0" indent="0">
              <a:buNone/>
            </a:pPr>
            <a:r>
              <a:rPr lang="en-US" dirty="0"/>
              <a:t>A training job includes the following information:</a:t>
            </a:r>
          </a:p>
          <a:p>
            <a:pPr lvl="1"/>
            <a:r>
              <a:rPr lang="en-US" dirty="0"/>
              <a:t>The location of training data to use in S3</a:t>
            </a:r>
          </a:p>
          <a:p>
            <a:pPr lvl="1"/>
            <a:r>
              <a:rPr lang="en-US" dirty="0"/>
              <a:t>Which compute resources to use for model training</a:t>
            </a:r>
          </a:p>
          <a:p>
            <a:pPr lvl="1"/>
            <a:r>
              <a:rPr lang="en-US" dirty="0"/>
              <a:t>The location of the training code in ECS</a:t>
            </a:r>
          </a:p>
          <a:p>
            <a:pPr lvl="1"/>
            <a:r>
              <a:rPr lang="en-US" dirty="0"/>
              <a:t>The location of where to put job output artifacts in S3</a:t>
            </a:r>
          </a:p>
          <a:p>
            <a:pPr lvl="1"/>
            <a:r>
              <a:rPr lang="en-US" dirty="0"/>
              <a:t>Metadata (Including Version # and Tags)</a:t>
            </a:r>
          </a:p>
          <a:p>
            <a:pPr marL="0" indent="0">
              <a:buNone/>
            </a:pPr>
            <a:r>
              <a:rPr lang="en-US" dirty="0"/>
              <a:t>Ways to Launch a Training Job</a:t>
            </a:r>
          </a:p>
          <a:p>
            <a:pPr lvl="1"/>
            <a:r>
              <a:rPr lang="en-US" dirty="0"/>
              <a:t>AWS Console - For debugging and initial set-up</a:t>
            </a:r>
          </a:p>
          <a:p>
            <a:pPr lvl="1"/>
            <a:r>
              <a:rPr lang="en-US" dirty="0"/>
              <a:t>CLI (Command Line Interface) - For one-off jobs.</a:t>
            </a:r>
          </a:p>
          <a:p>
            <a:pPr lvl="1"/>
            <a:r>
              <a:rPr lang="en-US" dirty="0"/>
              <a:t>AWS SDK (Source Development Kit) - For programmatic access</a:t>
            </a:r>
          </a:p>
        </p:txBody>
      </p:sp>
    </p:spTree>
    <p:extLst>
      <p:ext uri="{BB962C8B-B14F-4D97-AF65-F5344CB8AC3E}">
        <p14:creationId xmlns:p14="http://schemas.microsoft.com/office/powerpoint/2010/main" val="87132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D573-2C17-423C-A397-C03E36E1534F}"/>
              </a:ext>
            </a:extLst>
          </p:cNvPr>
          <p:cNvSpPr>
            <a:spLocks noGrp="1"/>
          </p:cNvSpPr>
          <p:nvPr>
            <p:ph type="title"/>
          </p:nvPr>
        </p:nvSpPr>
        <p:spPr/>
        <p:txBody>
          <a:bodyPr/>
          <a:lstStyle/>
          <a:p>
            <a:r>
              <a:rPr lang="en-SG" dirty="0"/>
              <a:t>Customised Training</a:t>
            </a:r>
            <a:endParaRPr lang="en-US" dirty="0"/>
          </a:p>
        </p:txBody>
      </p:sp>
      <p:sp>
        <p:nvSpPr>
          <p:cNvPr id="3" name="Content Placeholder 2">
            <a:extLst>
              <a:ext uri="{FF2B5EF4-FFF2-40B4-BE49-F238E27FC236}">
                <a16:creationId xmlns:a16="http://schemas.microsoft.com/office/drawing/2014/main" id="{9F4D9075-D714-4412-8AEE-FD3B655ECC4C}"/>
              </a:ext>
            </a:extLst>
          </p:cNvPr>
          <p:cNvSpPr>
            <a:spLocks noGrp="1"/>
          </p:cNvSpPr>
          <p:nvPr>
            <p:ph idx="1"/>
          </p:nvPr>
        </p:nvSpPr>
        <p:spPr/>
        <p:txBody>
          <a:bodyPr>
            <a:normAutofit lnSpcReduction="10000"/>
          </a:bodyPr>
          <a:lstStyle/>
          <a:p>
            <a:pPr marL="0" indent="0">
              <a:buNone/>
            </a:pPr>
            <a:r>
              <a:rPr lang="en-US" b="1" dirty="0"/>
              <a:t>Script mode </a:t>
            </a:r>
            <a:r>
              <a:rPr lang="en-US" dirty="0"/>
              <a:t>allows you to create execute a custom script for your training jobs using popular machine learning frameworks like Scikit-learn. This mode allows you to specify custom libraries, run a custom script, and define a model on your own terms while still providing a stable managed container that you can rely on to execute your work.</a:t>
            </a:r>
          </a:p>
          <a:p>
            <a:pPr marL="0" indent="0">
              <a:buNone/>
            </a:pPr>
            <a:endParaRPr lang="en-US" dirty="0"/>
          </a:p>
          <a:p>
            <a:pPr marL="0" indent="0">
              <a:buNone/>
            </a:pPr>
            <a:r>
              <a:rPr lang="en-US" dirty="0"/>
              <a:t>You can also construct a custom image (copies of a computing system) that meets your specification and upload it to ECR (Elastic Container Registry) and invoke that container (a consolidated package of a computing runtime environment) through </a:t>
            </a:r>
            <a:r>
              <a:rPr lang="en-US" dirty="0" err="1"/>
              <a:t>SageMaker</a:t>
            </a:r>
            <a:r>
              <a:rPr lang="en-US" dirty="0"/>
              <a:t>. AWS will still handle, stably, the underlying OS and hardware.</a:t>
            </a:r>
          </a:p>
        </p:txBody>
      </p:sp>
    </p:spTree>
    <p:extLst>
      <p:ext uri="{BB962C8B-B14F-4D97-AF65-F5344CB8AC3E}">
        <p14:creationId xmlns:p14="http://schemas.microsoft.com/office/powerpoint/2010/main" val="89649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C1EC-4083-401F-9B47-16A950639E67}"/>
              </a:ext>
            </a:extLst>
          </p:cNvPr>
          <p:cNvSpPr>
            <a:spLocks noGrp="1"/>
          </p:cNvSpPr>
          <p:nvPr>
            <p:ph type="title"/>
          </p:nvPr>
        </p:nvSpPr>
        <p:spPr/>
        <p:txBody>
          <a:bodyPr/>
          <a:lstStyle/>
          <a:p>
            <a:r>
              <a:rPr lang="en-US" dirty="0"/>
              <a:t>Model Artifacts</a:t>
            </a:r>
          </a:p>
        </p:txBody>
      </p:sp>
      <p:sp>
        <p:nvSpPr>
          <p:cNvPr id="3" name="Content Placeholder 2">
            <a:extLst>
              <a:ext uri="{FF2B5EF4-FFF2-40B4-BE49-F238E27FC236}">
                <a16:creationId xmlns:a16="http://schemas.microsoft.com/office/drawing/2014/main" id="{755CE4FF-10D1-4CDC-9A68-D2000BF0452A}"/>
              </a:ext>
            </a:extLst>
          </p:cNvPr>
          <p:cNvSpPr>
            <a:spLocks noGrp="1"/>
          </p:cNvSpPr>
          <p:nvPr>
            <p:ph idx="1"/>
          </p:nvPr>
        </p:nvSpPr>
        <p:spPr/>
        <p:txBody>
          <a:bodyPr>
            <a:normAutofit fontScale="92500" lnSpcReduction="10000"/>
          </a:bodyPr>
          <a:lstStyle/>
          <a:p>
            <a:pPr marL="0" indent="0">
              <a:buNone/>
            </a:pPr>
            <a:r>
              <a:rPr lang="en-US" dirty="0"/>
              <a:t>Regardless of how you launch a training job, the result will be a model artifact. This model artifact will be stored in S3 and will consist both of a set of trained parameters and a set of instructions for inference.</a:t>
            </a:r>
          </a:p>
          <a:p>
            <a:endParaRPr lang="en-US" dirty="0"/>
          </a:p>
          <a:p>
            <a:pPr marL="0" indent="0">
              <a:buNone/>
            </a:pPr>
            <a:r>
              <a:rPr lang="en-US" dirty="0"/>
              <a:t>If you already have a trained model outside of AWS and you wish to incorporate it into the </a:t>
            </a:r>
            <a:r>
              <a:rPr lang="en-US" dirty="0" err="1"/>
              <a:t>SageMaker</a:t>
            </a:r>
            <a:r>
              <a:rPr lang="en-US" dirty="0"/>
              <a:t> environment, you can do so through the </a:t>
            </a:r>
            <a:r>
              <a:rPr lang="en-US" dirty="0" err="1"/>
              <a:t>CreateModel</a:t>
            </a:r>
            <a:r>
              <a:rPr lang="en-US" dirty="0"/>
              <a:t> API (Application Programming Interface). The result of calling this API is also a model artifact.</a:t>
            </a:r>
          </a:p>
          <a:p>
            <a:endParaRPr lang="en-US" dirty="0"/>
          </a:p>
          <a:p>
            <a:pPr marL="0" indent="0">
              <a:buNone/>
            </a:pPr>
            <a:r>
              <a:rPr lang="en-US" dirty="0"/>
              <a:t>This model artifact is a required parameter for an endpoint, which is how AWS deploys a model to production.</a:t>
            </a:r>
          </a:p>
        </p:txBody>
      </p:sp>
    </p:spTree>
    <p:extLst>
      <p:ext uri="{BB962C8B-B14F-4D97-AF65-F5344CB8AC3E}">
        <p14:creationId xmlns:p14="http://schemas.microsoft.com/office/powerpoint/2010/main" val="12505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EA42-05B6-4F51-8CFB-FF110A3E035A}"/>
              </a:ext>
            </a:extLst>
          </p:cNvPr>
          <p:cNvSpPr>
            <a:spLocks noGrp="1"/>
          </p:cNvSpPr>
          <p:nvPr>
            <p:ph type="title"/>
          </p:nvPr>
        </p:nvSpPr>
        <p:spPr/>
        <p:txBody>
          <a:bodyPr/>
          <a:lstStyle/>
          <a:p>
            <a:r>
              <a:rPr lang="en-SG" dirty="0"/>
              <a:t>Demo</a:t>
            </a:r>
            <a:endParaRPr lang="en-US" dirty="0"/>
          </a:p>
        </p:txBody>
      </p:sp>
      <p:sp>
        <p:nvSpPr>
          <p:cNvPr id="3" name="Content Placeholder 2">
            <a:extLst>
              <a:ext uri="{FF2B5EF4-FFF2-40B4-BE49-F238E27FC236}">
                <a16:creationId xmlns:a16="http://schemas.microsoft.com/office/drawing/2014/main" id="{5F649C74-B300-4FF2-96B5-20764B9390D6}"/>
              </a:ext>
            </a:extLst>
          </p:cNvPr>
          <p:cNvSpPr>
            <a:spLocks noGrp="1"/>
          </p:cNvSpPr>
          <p:nvPr>
            <p:ph idx="1"/>
          </p:nvPr>
        </p:nvSpPr>
        <p:spPr/>
        <p:txBody>
          <a:bodyPr/>
          <a:lstStyle/>
          <a:p>
            <a:r>
              <a:rPr lang="en-SG" dirty="0"/>
              <a:t>Console</a:t>
            </a:r>
          </a:p>
          <a:p>
            <a:r>
              <a:rPr lang="en-SG" dirty="0"/>
              <a:t>SDK</a:t>
            </a:r>
          </a:p>
          <a:p>
            <a:r>
              <a:rPr lang="en-SG" dirty="0"/>
              <a:t>CLI</a:t>
            </a:r>
            <a:endParaRPr lang="en-US" dirty="0"/>
          </a:p>
        </p:txBody>
      </p:sp>
    </p:spTree>
    <p:extLst>
      <p:ext uri="{BB962C8B-B14F-4D97-AF65-F5344CB8AC3E}">
        <p14:creationId xmlns:p14="http://schemas.microsoft.com/office/powerpoint/2010/main" val="407706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4C90-54D4-4084-8710-5CC34A2B8F11}"/>
              </a:ext>
            </a:extLst>
          </p:cNvPr>
          <p:cNvSpPr>
            <a:spLocks noGrp="1"/>
          </p:cNvSpPr>
          <p:nvPr>
            <p:ph type="title"/>
          </p:nvPr>
        </p:nvSpPr>
        <p:spPr/>
        <p:txBody>
          <a:bodyPr/>
          <a:lstStyle/>
          <a:p>
            <a:r>
              <a:rPr lang="en-US" dirty="0"/>
              <a:t>Endpoints</a:t>
            </a:r>
          </a:p>
        </p:txBody>
      </p:sp>
      <p:sp>
        <p:nvSpPr>
          <p:cNvPr id="3" name="Content Placeholder 2">
            <a:extLst>
              <a:ext uri="{FF2B5EF4-FFF2-40B4-BE49-F238E27FC236}">
                <a16:creationId xmlns:a16="http://schemas.microsoft.com/office/drawing/2014/main" id="{F5C42EAE-7D79-4836-8618-82318AA4B3B7}"/>
              </a:ext>
            </a:extLst>
          </p:cNvPr>
          <p:cNvSpPr>
            <a:spLocks noGrp="1"/>
          </p:cNvSpPr>
          <p:nvPr>
            <p:ph idx="1"/>
          </p:nvPr>
        </p:nvSpPr>
        <p:spPr/>
        <p:txBody>
          <a:bodyPr>
            <a:normAutofit fontScale="92500" lnSpcReduction="10000"/>
          </a:bodyPr>
          <a:lstStyle/>
          <a:p>
            <a:pPr marL="0" indent="0">
              <a:buNone/>
            </a:pPr>
            <a:r>
              <a:rPr lang="en-US" dirty="0"/>
              <a:t>RESTful API</a:t>
            </a:r>
          </a:p>
          <a:p>
            <a:pPr marL="0" indent="0">
              <a:buNone/>
            </a:pPr>
            <a:r>
              <a:rPr lang="en-US" dirty="0"/>
              <a:t>An interface is a shared methodology through which you can interact with different objects in computing. An Application Programming Interface (API) is an interface between a user and a backend of an application. A RESTful API is an API that follows specific architectural boundaries, which is called the REST architectural style.</a:t>
            </a:r>
          </a:p>
          <a:p>
            <a:pPr marL="0" indent="0">
              <a:buNone/>
            </a:pPr>
            <a:endParaRPr lang="en-US" dirty="0"/>
          </a:p>
          <a:p>
            <a:pPr marL="0" indent="0">
              <a:buNone/>
            </a:pPr>
            <a:r>
              <a:rPr lang="en-US" dirty="0"/>
              <a:t>4 HTTP operations that are supported are:</a:t>
            </a:r>
          </a:p>
          <a:p>
            <a:pPr marL="914400" lvl="1" indent="-457200">
              <a:buFont typeface="+mj-lt"/>
              <a:buAutoNum type="arabicPeriod"/>
            </a:pPr>
            <a:r>
              <a:rPr lang="en-US" dirty="0"/>
              <a:t>GET - Used to retrieve resources</a:t>
            </a:r>
          </a:p>
          <a:p>
            <a:pPr marL="914400" lvl="1" indent="-457200">
              <a:buFont typeface="+mj-lt"/>
              <a:buAutoNum type="arabicPeriod"/>
            </a:pPr>
            <a:r>
              <a:rPr lang="en-US" dirty="0"/>
              <a:t>PUT - Used to update existing resources</a:t>
            </a:r>
          </a:p>
          <a:p>
            <a:pPr marL="914400" lvl="1" indent="-457200">
              <a:buFont typeface="+mj-lt"/>
              <a:buAutoNum type="arabicPeriod"/>
            </a:pPr>
            <a:r>
              <a:rPr lang="en-US" dirty="0"/>
              <a:t>POST - Used to create a new resource</a:t>
            </a:r>
          </a:p>
          <a:p>
            <a:pPr marL="914400" lvl="1" indent="-457200">
              <a:buFont typeface="+mj-lt"/>
              <a:buAutoNum type="arabicPeriod"/>
            </a:pPr>
            <a:r>
              <a:rPr lang="en-US" dirty="0"/>
              <a:t>DELETE - Used to delete a resource</a:t>
            </a:r>
          </a:p>
        </p:txBody>
      </p:sp>
    </p:spTree>
    <p:extLst>
      <p:ext uri="{BB962C8B-B14F-4D97-AF65-F5344CB8AC3E}">
        <p14:creationId xmlns:p14="http://schemas.microsoft.com/office/powerpoint/2010/main" val="3796977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1038</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SageMaker Training</vt:lpstr>
      <vt:lpstr>Content</vt:lpstr>
      <vt:lpstr>Why AWS</vt:lpstr>
      <vt:lpstr>Intuition About SageMaker</vt:lpstr>
      <vt:lpstr>Training Jobs</vt:lpstr>
      <vt:lpstr>Customised Training</vt:lpstr>
      <vt:lpstr>Model Artifacts</vt:lpstr>
      <vt:lpstr>Demo</vt:lpstr>
      <vt:lpstr>Endpoints</vt:lpstr>
      <vt:lpstr>Endpoint</vt:lpstr>
      <vt:lpstr>Deploying on AWS</vt:lpstr>
      <vt:lpstr>Demo</vt:lpstr>
      <vt:lpstr>Inference</vt:lpstr>
      <vt:lpstr>Batch Transform</vt:lpstr>
      <vt:lpstr>Demo</vt:lpstr>
      <vt:lpstr>Processing Job</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SageMaker Training</dc:title>
  <dc:creator>Leo Li</dc:creator>
  <cp:lastModifiedBy>Leo Li</cp:lastModifiedBy>
  <cp:revision>1</cp:revision>
  <dcterms:created xsi:type="dcterms:W3CDTF">2021-10-29T04:40:58Z</dcterms:created>
  <dcterms:modified xsi:type="dcterms:W3CDTF">2021-10-29T08:57:14Z</dcterms:modified>
</cp:coreProperties>
</file>