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29606" y="-12700"/>
            <a:ext cx="16551777" cy="11034518"/>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647700" y="508000"/>
            <a:ext cx="12369801" cy="6142538"/>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451058" y="-138499"/>
            <a:ext cx="13525502" cy="90170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473575" y="2032000"/>
            <a:ext cx="10287000" cy="68580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426200" y="4965700"/>
            <a:ext cx="5886450" cy="3924300"/>
          </a:xfrm>
          <a:prstGeom prst="rect">
            <a:avLst/>
          </a:prstGeom>
        </p:spPr>
        <p:txBody>
          <a:bodyPr lIns="91439" tIns="45719" rIns="91439" bIns="45719" anchor="t">
            <a:noAutofit/>
          </a:bodyPr>
          <a:lstStyle/>
          <a:p>
            <a:pPr/>
          </a:p>
        </p:txBody>
      </p:sp>
      <p:sp>
        <p:nvSpPr>
          <p:cNvPr id="84" name="Image"/>
          <p:cNvSpPr/>
          <p:nvPr>
            <p:ph type="pic" sz="quarter" idx="14"/>
          </p:nvPr>
        </p:nvSpPr>
        <p:spPr>
          <a:xfrm>
            <a:off x="6737350" y="639233"/>
            <a:ext cx="5880100" cy="3920067"/>
          </a:xfrm>
          <a:prstGeom prst="rect">
            <a:avLst/>
          </a:prstGeom>
        </p:spPr>
        <p:txBody>
          <a:bodyPr lIns="91439" tIns="45719" rIns="91439" bIns="45719" anchor="t">
            <a:noAutofit/>
          </a:bodyPr>
          <a:lstStyle/>
          <a:p>
            <a:pPr/>
          </a:p>
        </p:txBody>
      </p:sp>
      <p:sp>
        <p:nvSpPr>
          <p:cNvPr id="85" name="Image"/>
          <p:cNvSpPr/>
          <p:nvPr>
            <p:ph type="pic" idx="15"/>
          </p:nvPr>
        </p:nvSpPr>
        <p:spPr>
          <a:xfrm>
            <a:off x="-3400425" y="-127000"/>
            <a:ext cx="13525500" cy="9017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log.prepscholar.com/sat-score-range" TargetMode="External"/><Relationship Id="rId3" Type="http://schemas.openxmlformats.org/officeDocument/2006/relationships/hyperlink" Target="https://blog.prepscholar.com/whats-the-highest-possible-act-score" TargetMode="External"/><Relationship Id="rId4" Type="http://schemas.openxmlformats.org/officeDocument/2006/relationships/hyperlink" Target="https://www.collegeraptor.com/getting-in/articles/act-sat/act-vs-sat-which-college-entrance-exam-is-more-popular/" TargetMode="External"/><Relationship Id="rId5" Type="http://schemas.openxmlformats.org/officeDocument/2006/relationships/hyperlink" Target="https://chalkbeat.org/posts/ny/2018/01/11/record-number-of-new-york-city-students-take-sat-after-city-offers-test-for-free/" TargetMode="External"/><Relationship Id="rId6" Type="http://schemas.openxmlformats.org/officeDocument/2006/relationships/hyperlink" Target="https://www.chalkbeat.org/posts/co/2015/12/23/goodbye-act-hello-sat-a-significant-change-for-colorado-high-schoolers/" TargetMode="External"/><Relationship Id="rId7" Type="http://schemas.openxmlformats.org/officeDocument/2006/relationships/hyperlink" Target="https://www.washingtonpost.com/education/2019/10/18/record-number-colleges-drop-satact-admissions-requirement-amid-growing-disenchantment-with-standardized-test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SI Project 1"/>
          <p:cNvSpPr txBox="1"/>
          <p:nvPr>
            <p:ph type="ctrTitle"/>
          </p:nvPr>
        </p:nvSpPr>
        <p:spPr>
          <a:xfrm>
            <a:off x="1270000" y="1511300"/>
            <a:ext cx="10464800" cy="3302000"/>
          </a:xfrm>
          <a:prstGeom prst="rect">
            <a:avLst/>
          </a:prstGeom>
        </p:spPr>
        <p:txBody>
          <a:bodyPr/>
          <a:lstStyle/>
          <a:p>
            <a:pPr/>
            <a:r>
              <a:t>DSI Project 1</a:t>
            </a:r>
          </a:p>
        </p:txBody>
      </p:sp>
      <p:sp>
        <p:nvSpPr>
          <p:cNvPr id="120" name="Analysis on SAT &amp; ACT for 2017 &amp; 2018…"/>
          <p:cNvSpPr txBox="1"/>
          <p:nvPr>
            <p:ph type="subTitle" sz="half" idx="1"/>
          </p:nvPr>
        </p:nvSpPr>
        <p:spPr>
          <a:xfrm>
            <a:off x="1270000" y="5029200"/>
            <a:ext cx="10464800" cy="2566774"/>
          </a:xfrm>
          <a:prstGeom prst="rect">
            <a:avLst/>
          </a:prstGeom>
        </p:spPr>
        <p:txBody>
          <a:bodyPr/>
          <a:lstStyle/>
          <a:p>
            <a:pPr/>
            <a:r>
              <a:t>Analysis on SAT &amp; ACT for 2017 &amp; 2018</a:t>
            </a:r>
          </a:p>
          <a:p>
            <a:pPr/>
          </a:p>
          <a:p>
            <a:pPr/>
          </a:p>
          <a:p>
            <a:pPr/>
            <a:r>
              <a:t>Shaun Kwek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Analysis"/>
          <p:cNvSpPr txBox="1"/>
          <p:nvPr>
            <p:ph type="title"/>
          </p:nvPr>
        </p:nvSpPr>
        <p:spPr>
          <a:prstGeom prst="rect">
            <a:avLst/>
          </a:prstGeom>
        </p:spPr>
        <p:txBody>
          <a:bodyPr/>
          <a:lstStyle/>
          <a:p>
            <a:pPr/>
            <a:r>
              <a:t>Analysis</a:t>
            </a:r>
          </a:p>
        </p:txBody>
      </p:sp>
      <p:sp>
        <p:nvSpPr>
          <p:cNvPr id="159" name="Interested in finding the trend in participation of SAT and ACT exams:…"/>
          <p:cNvSpPr txBox="1"/>
          <p:nvPr>
            <p:ph type="body" idx="1"/>
          </p:nvPr>
        </p:nvSpPr>
        <p:spPr>
          <a:xfrm>
            <a:off x="952500" y="2597150"/>
            <a:ext cx="11099800" cy="6286500"/>
          </a:xfrm>
          <a:prstGeom prst="rect">
            <a:avLst/>
          </a:prstGeom>
        </p:spPr>
        <p:txBody>
          <a:bodyPr/>
          <a:lstStyle/>
          <a:p>
            <a:pPr/>
            <a:r>
              <a:t>Interested in finding the trend in participation of SAT and ACT exams:</a:t>
            </a:r>
          </a:p>
          <a:p>
            <a:pPr/>
            <a:r>
              <a:t>Did 2 paired t-tests on 2 separate years: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Hypothesis testing"/>
          <p:cNvSpPr txBox="1"/>
          <p:nvPr>
            <p:ph type="title"/>
          </p:nvPr>
        </p:nvSpPr>
        <p:spPr>
          <a:prstGeom prst="rect">
            <a:avLst/>
          </a:prstGeom>
        </p:spPr>
        <p:txBody>
          <a:bodyPr/>
          <a:lstStyle/>
          <a:p>
            <a:pPr/>
            <a:r>
              <a:t>Hypothesis testing</a:t>
            </a:r>
          </a:p>
        </p:txBody>
      </p:sp>
      <p:sp>
        <p:nvSpPr>
          <p:cNvPr id="162" name="For 2017:…"/>
          <p:cNvSpPr txBox="1"/>
          <p:nvPr>
            <p:ph type="body" idx="1"/>
          </p:nvPr>
        </p:nvSpPr>
        <p:spPr>
          <a:prstGeom prst="rect">
            <a:avLst/>
          </a:prstGeom>
        </p:spPr>
        <p:txBody>
          <a:bodyPr/>
          <a:lstStyle/>
          <a:p>
            <a:pPr marL="426719" indent="-426719" defTabSz="560831">
              <a:spcBef>
                <a:spcPts val="4000"/>
              </a:spcBef>
              <a:defRPr sz="3072"/>
            </a:pPr>
            <a:r>
              <a:t>For 2017:</a:t>
            </a:r>
          </a:p>
          <a:p>
            <a:pPr lvl="1" marL="853439" indent="-426719" defTabSz="560831">
              <a:spcBef>
                <a:spcPts val="4000"/>
              </a:spcBef>
              <a:defRPr sz="3072"/>
            </a:pPr>
            <a:r>
              <a:t>Null Hypothesis:</a:t>
            </a:r>
            <a:br/>
            <a:r>
              <a:t>There is no difference between the participation rate in SAT 2017 and ACT 2017</a:t>
            </a:r>
            <a:br/>
            <a:br/>
            <a:r>
              <a:t>Mean(SAT17) == Mean(ACT17)</a:t>
            </a:r>
          </a:p>
          <a:p>
            <a:pPr lvl="1" marL="853439" indent="-426719" defTabSz="560831">
              <a:spcBef>
                <a:spcPts val="4000"/>
              </a:spcBef>
              <a:defRPr sz="3072"/>
            </a:pPr>
            <a:r>
              <a:t>Alt. Hypothesis:</a:t>
            </a:r>
            <a:br/>
            <a:r>
              <a:t>There is a difference between the participation rate in SAT 2017 and ACT 2017</a:t>
            </a:r>
            <a:br/>
            <a:br/>
            <a:r>
              <a:t>Mean(SAT17) != Mean(ACT17)</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Hypothesis testing"/>
          <p:cNvSpPr txBox="1"/>
          <p:nvPr>
            <p:ph type="title"/>
          </p:nvPr>
        </p:nvSpPr>
        <p:spPr>
          <a:prstGeom prst="rect">
            <a:avLst/>
          </a:prstGeom>
        </p:spPr>
        <p:txBody>
          <a:bodyPr/>
          <a:lstStyle/>
          <a:p>
            <a:pPr/>
            <a:r>
              <a:t>Hypothesis testing</a:t>
            </a:r>
          </a:p>
        </p:txBody>
      </p:sp>
      <p:sp>
        <p:nvSpPr>
          <p:cNvPr id="165" name="For 2018:…"/>
          <p:cNvSpPr txBox="1"/>
          <p:nvPr>
            <p:ph type="body" idx="1"/>
          </p:nvPr>
        </p:nvSpPr>
        <p:spPr>
          <a:prstGeom prst="rect">
            <a:avLst/>
          </a:prstGeom>
        </p:spPr>
        <p:txBody>
          <a:bodyPr/>
          <a:lstStyle/>
          <a:p>
            <a:pPr marL="426719" indent="-426719" defTabSz="560831">
              <a:spcBef>
                <a:spcPts val="4000"/>
              </a:spcBef>
              <a:defRPr sz="3072"/>
            </a:pPr>
            <a:r>
              <a:t>For 2018:</a:t>
            </a:r>
          </a:p>
          <a:p>
            <a:pPr lvl="1" marL="853439" indent="-426719" defTabSz="560831">
              <a:spcBef>
                <a:spcPts val="4000"/>
              </a:spcBef>
              <a:defRPr sz="3072"/>
            </a:pPr>
            <a:r>
              <a:t>Null Hypothesis:</a:t>
            </a:r>
            <a:br/>
            <a:r>
              <a:t>There is no difference between the participation rate in SAT 2018 and ACT 2018</a:t>
            </a:r>
            <a:br/>
            <a:br/>
            <a:r>
              <a:t>Mean(SAT18) == Mean(ACT18)</a:t>
            </a:r>
          </a:p>
          <a:p>
            <a:pPr lvl="1" marL="853439" indent="-426719" defTabSz="560831">
              <a:spcBef>
                <a:spcPts val="4000"/>
              </a:spcBef>
              <a:defRPr sz="3072"/>
            </a:pPr>
            <a:r>
              <a:t>Alt. Hypothesis:</a:t>
            </a:r>
            <a:br/>
            <a:r>
              <a:t>There is a difference between the participation rate in SAT 2018 and ACT 2018</a:t>
            </a:r>
            <a:br/>
            <a:br/>
            <a:r>
              <a:t>Mean(SAT18) != Mean(ACT18)</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Hypothesis testing"/>
          <p:cNvSpPr txBox="1"/>
          <p:nvPr>
            <p:ph type="title"/>
          </p:nvPr>
        </p:nvSpPr>
        <p:spPr>
          <a:prstGeom prst="rect">
            <a:avLst/>
          </a:prstGeom>
        </p:spPr>
        <p:txBody>
          <a:bodyPr/>
          <a:lstStyle/>
          <a:p>
            <a:pPr/>
            <a:r>
              <a:t>Hypothesis testing</a:t>
            </a:r>
          </a:p>
        </p:txBody>
      </p:sp>
      <p:sp>
        <p:nvSpPr>
          <p:cNvPr id="168" name="Alpha is set at 0.05…"/>
          <p:cNvSpPr txBox="1"/>
          <p:nvPr>
            <p:ph type="body" idx="1"/>
          </p:nvPr>
        </p:nvSpPr>
        <p:spPr>
          <a:prstGeom prst="rect">
            <a:avLst/>
          </a:prstGeom>
        </p:spPr>
        <p:txBody>
          <a:bodyPr anchor="t"/>
          <a:lstStyle/>
          <a:p>
            <a:pPr/>
            <a:r>
              <a:t>Alpha is set at 0.05</a:t>
            </a:r>
          </a:p>
          <a:p>
            <a:pPr/>
            <a:r>
              <a:t>P-value for 2017 paired t-test = 0.00024</a:t>
            </a:r>
            <a:br/>
            <a:r>
              <a:t>Since P-value &lt; Alpha, </a:t>
            </a:r>
            <a:br/>
            <a:r>
              <a:t>There is a significance difference between the participation rate of SAT 2017 &amp; ACT 2017</a:t>
            </a:r>
          </a:p>
          <a:p>
            <a:pPr/>
            <a:r>
              <a:t>P-value for 2018 paired t-test = 0.02684</a:t>
            </a:r>
            <a:br/>
            <a:r>
              <a:t>Since P-value &lt; Alpha, </a:t>
            </a:r>
            <a:br/>
            <a:r>
              <a:t>There is a significance difference between the participation rate of SAT 2018 &amp; ACT 2018</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Where is this difference?"/>
          <p:cNvSpPr txBox="1"/>
          <p:nvPr>
            <p:ph type="title"/>
          </p:nvPr>
        </p:nvSpPr>
        <p:spPr>
          <a:prstGeom prst="rect">
            <a:avLst/>
          </a:prstGeom>
        </p:spPr>
        <p:txBody>
          <a:bodyPr/>
          <a:lstStyle>
            <a:lvl1pPr defTabSz="554990">
              <a:defRPr sz="7600"/>
            </a:lvl1pPr>
          </a:lstStyle>
          <a:p>
            <a:pPr/>
            <a:r>
              <a:t>Where is this difference?</a:t>
            </a:r>
          </a:p>
        </p:txBody>
      </p:sp>
      <p:sp>
        <p:nvSpPr>
          <p:cNvPr id="171" name="Post-Hoc test needed to see where this difference is leaning towards to. Is the difference towards having more participation in SAT or in ACT?"/>
          <p:cNvSpPr txBox="1"/>
          <p:nvPr>
            <p:ph type="body" idx="1"/>
          </p:nvPr>
        </p:nvSpPr>
        <p:spPr>
          <a:prstGeom prst="rect">
            <a:avLst/>
          </a:prstGeom>
        </p:spPr>
        <p:txBody>
          <a:bodyPr/>
          <a:lstStyle/>
          <a:p>
            <a:pPr/>
            <a:r>
              <a:t>Post-Hoc test needed to see where this difference is leaning towards to.</a:t>
            </a:r>
            <a:br/>
            <a:r>
              <a:t>Is the difference towards having more participation in SAT or in ACT?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External Research"/>
          <p:cNvSpPr txBox="1"/>
          <p:nvPr>
            <p:ph type="title"/>
          </p:nvPr>
        </p:nvSpPr>
        <p:spPr>
          <a:prstGeom prst="rect">
            <a:avLst/>
          </a:prstGeom>
        </p:spPr>
        <p:txBody>
          <a:bodyPr/>
          <a:lstStyle/>
          <a:p>
            <a:pPr/>
            <a:r>
              <a:t>External Research</a:t>
            </a:r>
          </a:p>
        </p:txBody>
      </p:sp>
      <p:pic>
        <p:nvPicPr>
          <p:cNvPr id="174" name="Screenshot 2019-12-19 at 11.09.43 PM.png" descr="Screenshot 2019-12-19 at 11.09.43 PM.png"/>
          <p:cNvPicPr>
            <a:picLocks noChangeAspect="1"/>
          </p:cNvPicPr>
          <p:nvPr/>
        </p:nvPicPr>
        <p:blipFill>
          <a:blip r:embed="rId2">
            <a:extLst/>
          </a:blip>
          <a:stretch>
            <a:fillRect/>
          </a:stretch>
        </p:blipFill>
        <p:spPr>
          <a:xfrm>
            <a:off x="6624884" y="4362817"/>
            <a:ext cx="6070762" cy="1047482"/>
          </a:xfrm>
          <a:prstGeom prst="rect">
            <a:avLst/>
          </a:prstGeom>
          <a:ln w="12700">
            <a:miter lim="400000"/>
          </a:ln>
        </p:spPr>
      </p:pic>
      <p:pic>
        <p:nvPicPr>
          <p:cNvPr id="175" name="Screenshot 2019-12-19 at 11.10.58 PM.png" descr="Screenshot 2019-12-19 at 11.10.58 PM.png"/>
          <p:cNvPicPr>
            <a:picLocks noChangeAspect="1"/>
          </p:cNvPicPr>
          <p:nvPr/>
        </p:nvPicPr>
        <p:blipFill>
          <a:blip r:embed="rId3">
            <a:extLst/>
          </a:blip>
          <a:stretch>
            <a:fillRect/>
          </a:stretch>
        </p:blipFill>
        <p:spPr>
          <a:xfrm>
            <a:off x="5870204" y="5848079"/>
            <a:ext cx="6685321" cy="3573581"/>
          </a:xfrm>
          <a:prstGeom prst="rect">
            <a:avLst/>
          </a:prstGeom>
          <a:ln w="12700">
            <a:miter lim="400000"/>
          </a:ln>
        </p:spPr>
      </p:pic>
      <p:pic>
        <p:nvPicPr>
          <p:cNvPr id="176" name="Screenshot 2019-12-19 at 11.12.13 PM.png" descr="Screenshot 2019-12-19 at 11.12.13 PM.png"/>
          <p:cNvPicPr>
            <a:picLocks noChangeAspect="1"/>
          </p:cNvPicPr>
          <p:nvPr/>
        </p:nvPicPr>
        <p:blipFill>
          <a:blip r:embed="rId4">
            <a:extLst/>
          </a:blip>
          <a:stretch>
            <a:fillRect/>
          </a:stretch>
        </p:blipFill>
        <p:spPr>
          <a:xfrm>
            <a:off x="482336" y="4107146"/>
            <a:ext cx="5512589" cy="1127020"/>
          </a:xfrm>
          <a:prstGeom prst="rect">
            <a:avLst/>
          </a:prstGeom>
          <a:ln w="12700">
            <a:miter lim="400000"/>
          </a:ln>
        </p:spPr>
      </p:pic>
      <p:pic>
        <p:nvPicPr>
          <p:cNvPr id="177" name="Screenshot 2019-12-19 at 11.13.16 PM.png" descr="Screenshot 2019-12-19 at 11.13.16 PM.png"/>
          <p:cNvPicPr>
            <a:picLocks noChangeAspect="1"/>
          </p:cNvPicPr>
          <p:nvPr/>
        </p:nvPicPr>
        <p:blipFill>
          <a:blip r:embed="rId5">
            <a:extLst/>
          </a:blip>
          <a:stretch>
            <a:fillRect/>
          </a:stretch>
        </p:blipFill>
        <p:spPr>
          <a:xfrm>
            <a:off x="282505" y="2242094"/>
            <a:ext cx="6901704" cy="1251139"/>
          </a:xfrm>
          <a:prstGeom prst="rect">
            <a:avLst/>
          </a:prstGeom>
          <a:ln w="12700">
            <a:miter lim="400000"/>
          </a:ln>
        </p:spPr>
      </p:pic>
      <p:pic>
        <p:nvPicPr>
          <p:cNvPr id="178" name="Screenshot 2019-12-19 at 11.16.21 PM.png" descr="Screenshot 2019-12-19 at 11.16.21 PM.png"/>
          <p:cNvPicPr>
            <a:picLocks noChangeAspect="1"/>
          </p:cNvPicPr>
          <p:nvPr/>
        </p:nvPicPr>
        <p:blipFill>
          <a:blip r:embed="rId6">
            <a:extLst/>
          </a:blip>
          <a:stretch>
            <a:fillRect/>
          </a:stretch>
        </p:blipFill>
        <p:spPr>
          <a:xfrm>
            <a:off x="7290382" y="2510236"/>
            <a:ext cx="5620721" cy="714856"/>
          </a:xfrm>
          <a:prstGeom prst="rect">
            <a:avLst/>
          </a:prstGeom>
          <a:ln w="12700">
            <a:miter lim="400000"/>
          </a:ln>
        </p:spPr>
      </p:pic>
      <p:pic>
        <p:nvPicPr>
          <p:cNvPr id="179" name="Screenshot 2019-12-19 at 11.19.41 PM.png" descr="Screenshot 2019-12-19 at 11.19.41 PM.png"/>
          <p:cNvPicPr>
            <a:picLocks noChangeAspect="1"/>
          </p:cNvPicPr>
          <p:nvPr/>
        </p:nvPicPr>
        <p:blipFill>
          <a:blip r:embed="rId7">
            <a:extLst/>
          </a:blip>
          <a:stretch>
            <a:fillRect/>
          </a:stretch>
        </p:blipFill>
        <p:spPr>
          <a:xfrm>
            <a:off x="370744" y="5744178"/>
            <a:ext cx="4787718" cy="378138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Recommendations"/>
          <p:cNvSpPr txBox="1"/>
          <p:nvPr>
            <p:ph type="title"/>
          </p:nvPr>
        </p:nvSpPr>
        <p:spPr>
          <a:prstGeom prst="rect">
            <a:avLst/>
          </a:prstGeom>
        </p:spPr>
        <p:txBody>
          <a:bodyPr/>
          <a:lstStyle/>
          <a:p>
            <a:pPr/>
            <a:r>
              <a:t>Recommendations</a:t>
            </a:r>
          </a:p>
        </p:txBody>
      </p:sp>
      <p:sp>
        <p:nvSpPr>
          <p:cNvPr id="182" name="Provide more free waiver for SAT participation"/>
          <p:cNvSpPr txBox="1"/>
          <p:nvPr>
            <p:ph type="body" idx="1"/>
          </p:nvPr>
        </p:nvSpPr>
        <p:spPr>
          <a:prstGeom prst="rect">
            <a:avLst/>
          </a:prstGeom>
        </p:spPr>
        <p:txBody>
          <a:bodyPr/>
          <a:lstStyle/>
          <a:p>
            <a:pPr/>
            <a:r>
              <a:t>Provide more free waiver for SAT participation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eferences"/>
          <p:cNvSpPr txBox="1"/>
          <p:nvPr>
            <p:ph type="title"/>
          </p:nvPr>
        </p:nvSpPr>
        <p:spPr>
          <a:prstGeom prst="rect">
            <a:avLst/>
          </a:prstGeom>
        </p:spPr>
        <p:txBody>
          <a:bodyPr/>
          <a:lstStyle/>
          <a:p>
            <a:pPr/>
            <a:r>
              <a:t>References</a:t>
            </a:r>
          </a:p>
        </p:txBody>
      </p:sp>
      <p:sp>
        <p:nvSpPr>
          <p:cNvPr id="185" name="Min/Max SAT Scores:  https://blog.prepscholar.com/sat-score-range…"/>
          <p:cNvSpPr txBox="1"/>
          <p:nvPr>
            <p:ph type="body" idx="1"/>
          </p:nvPr>
        </p:nvSpPr>
        <p:spPr>
          <a:prstGeom prst="rect">
            <a:avLst/>
          </a:prstGeom>
        </p:spPr>
        <p:txBody>
          <a:bodyPr/>
          <a:lstStyle/>
          <a:p>
            <a:pPr marL="226695" indent="-226695" defTabSz="297941">
              <a:spcBef>
                <a:spcPts val="2100"/>
              </a:spcBef>
              <a:defRPr sz="1632"/>
            </a:pPr>
            <a:r>
              <a:t>Min/Max SAT Scores: </a:t>
            </a:r>
            <a:br/>
            <a:r>
              <a:rPr u="sng">
                <a:hlinkClick r:id="rId2" invalidUrl="" action="" tgtFrame="" tooltip="" history="1" highlightClick="0" endSnd="0"/>
              </a:rPr>
              <a:t>https://blog.prepscholar.com/sat-score-range</a:t>
            </a:r>
          </a:p>
          <a:p>
            <a:pPr marL="226695" indent="-226695" defTabSz="297941">
              <a:spcBef>
                <a:spcPts val="2100"/>
              </a:spcBef>
              <a:defRPr sz="1632"/>
            </a:pPr>
            <a:r>
              <a:t>Min/Max ACT Scores: </a:t>
            </a:r>
            <a:br/>
            <a:r>
              <a:rPr u="sng">
                <a:hlinkClick r:id="rId3" invalidUrl="" action="" tgtFrame="" tooltip="" history="1" highlightClick="0" endSnd="0"/>
              </a:rPr>
              <a:t>https://blog.prepscholar.com/whats-the-highest-possible-act-score</a:t>
            </a:r>
          </a:p>
          <a:p>
            <a:pPr marL="226695" indent="-226695" defTabSz="297941">
              <a:spcBef>
                <a:spcPts val="2100"/>
              </a:spcBef>
              <a:defRPr sz="1632"/>
            </a:pPr>
            <a:r>
              <a:t>College prefer SAT than ACT:</a:t>
            </a:r>
            <a:br/>
            <a:r>
              <a:rPr u="sng">
                <a:hlinkClick r:id="rId4" invalidUrl="" action="" tgtFrame="" tooltip="" history="1" highlightClick="0" endSnd="0"/>
              </a:rPr>
              <a:t>https://www.collegeraptor.com/getting-in/articles/act-sat/act-vs-sat-which-college-entrance-exam-is-more-popular/</a:t>
            </a:r>
          </a:p>
          <a:p>
            <a:pPr marL="226695" indent="-226695" defTabSz="297941">
              <a:spcBef>
                <a:spcPts val="2100"/>
              </a:spcBef>
              <a:defRPr sz="1632"/>
            </a:pPr>
            <a:r>
              <a:t>New York Takes SAT for free:</a:t>
            </a:r>
            <a:br/>
            <a:r>
              <a:rPr u="sng">
                <a:hlinkClick r:id="rId5" invalidUrl="" action="" tgtFrame="" tooltip="" history="1" highlightClick="0" endSnd="0"/>
              </a:rPr>
              <a:t>https://chalkbeat.org/posts/ny/2018/01/11/record-number-of-new-york-city-students-take-sat-after-city-offers-test-for-free/</a:t>
            </a:r>
          </a:p>
          <a:p>
            <a:pPr marL="226695" indent="-226695" defTabSz="297941">
              <a:spcBef>
                <a:spcPts val="2100"/>
              </a:spcBef>
              <a:defRPr sz="1632"/>
            </a:pPr>
            <a:r>
              <a:t>Colorado shift to take SAT:</a:t>
            </a:r>
            <a:br/>
            <a:r>
              <a:rPr u="sng">
                <a:hlinkClick r:id="rId6" invalidUrl="" action="" tgtFrame="" tooltip="" history="1" highlightClick="0" endSnd="0"/>
              </a:rPr>
              <a:t>https://www.chalkbeat.org/posts/co/2015/12/23/goodbye-act-hello-sat-a-significant-change-for-colorado-high-schoolers/</a:t>
            </a:r>
          </a:p>
          <a:p>
            <a:pPr marL="226695" indent="-226695" defTabSz="297941">
              <a:spcBef>
                <a:spcPts val="2100"/>
              </a:spcBef>
              <a:defRPr sz="1632"/>
            </a:pPr>
            <a:r>
              <a:t>Colleges dropping sat/act admission requirements</a:t>
            </a:r>
            <a:br/>
            <a:r>
              <a:rPr u="sng">
                <a:hlinkClick r:id="rId7" invalidUrl="" action="" tgtFrame="" tooltip="" history="1" highlightClick="0" endSnd="0"/>
              </a:rPr>
              <a:t>https://www.washingtonpost.com/education/2019/10/18/record-number-colleges-drop-satact-admissions-requirement-amid-growing-disenchantment-with-standardized-tests/</a:t>
            </a:r>
          </a:p>
          <a:p>
            <a:pPr marL="226695" indent="-226695" defTabSz="297941">
              <a:spcBef>
                <a:spcPts val="2100"/>
              </a:spcBef>
              <a:defRPr sz="1632"/>
            </a:pPr>
            <a:r>
              <a:t>States Requirements for ACT/SAT</a:t>
            </a:r>
            <a:br/>
            <a:r>
              <a:t>https://magoosh.com/hs/act/2017/states-that-require-the-act-or-sat/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Problem Statement:"/>
          <p:cNvSpPr txBox="1"/>
          <p:nvPr>
            <p:ph type="title"/>
          </p:nvPr>
        </p:nvSpPr>
        <p:spPr>
          <a:prstGeom prst="rect">
            <a:avLst/>
          </a:prstGeom>
        </p:spPr>
        <p:txBody>
          <a:bodyPr/>
          <a:lstStyle/>
          <a:p>
            <a:pPr/>
            <a:r>
              <a:t>Problem Statement:</a:t>
            </a:r>
          </a:p>
        </p:txBody>
      </p:sp>
      <p:sp>
        <p:nvSpPr>
          <p:cNvPr id="123" name="Is the funding/ financial support provided by  the government body, justified with the participation rates for ACT/SAT gathered in the data?"/>
          <p:cNvSpPr txBox="1"/>
          <p:nvPr>
            <p:ph type="body" sz="quarter" idx="1"/>
          </p:nvPr>
        </p:nvSpPr>
        <p:spPr>
          <a:xfrm>
            <a:off x="952500" y="2151211"/>
            <a:ext cx="11099800" cy="1874689"/>
          </a:xfrm>
          <a:prstGeom prst="rect">
            <a:avLst/>
          </a:prstGeom>
        </p:spPr>
        <p:txBody>
          <a:bodyPr/>
          <a:lstStyle/>
          <a:p>
            <a:pPr marL="0" indent="0" algn="ctr">
              <a:buSzTx/>
              <a:buNone/>
            </a:pPr>
            <a:r>
              <a:t>Is the funding/ financial support provided by </a:t>
            </a:r>
            <a:br/>
            <a:r>
              <a:t>the government body, justified with the participation rates for ACT/SAT gathered in the data?</a:t>
            </a:r>
          </a:p>
        </p:txBody>
      </p:sp>
      <p:sp>
        <p:nvSpPr>
          <p:cNvPr id="124" name="Data Science Problem:"/>
          <p:cNvSpPr txBox="1"/>
          <p:nvPr/>
        </p:nvSpPr>
        <p:spPr>
          <a:xfrm>
            <a:off x="952500" y="37973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0" sz="8000">
                <a:latin typeface="+mn-lt"/>
                <a:ea typeface="+mn-ea"/>
                <a:cs typeface="+mn-cs"/>
                <a:sym typeface="Helvetica Neue Medium"/>
              </a:defRPr>
            </a:lvl1pPr>
          </a:lstStyle>
          <a:p>
            <a:pPr/>
            <a:r>
              <a:t>Data Science Problem:</a:t>
            </a:r>
          </a:p>
        </p:txBody>
      </p:sp>
      <p:sp>
        <p:nvSpPr>
          <p:cNvPr id="125" name="What is the trends in the increase/decrease in participation rate in SAT/ACT in 2017 and 2018'"/>
          <p:cNvSpPr txBox="1"/>
          <p:nvPr/>
        </p:nvSpPr>
        <p:spPr>
          <a:xfrm>
            <a:off x="952500" y="5719911"/>
            <a:ext cx="11099800" cy="18746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spcBef>
                <a:spcPts val="4200"/>
              </a:spcBef>
              <a:defRPr b="0" sz="3200"/>
            </a:lvl1pPr>
          </a:lstStyle>
          <a:p>
            <a:pPr/>
            <a:r>
              <a:t>What is the trends in the increase/decrease in participation rate in SAT/ACT in 2017 and 2018'</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Data Cleaning"/>
          <p:cNvSpPr txBox="1"/>
          <p:nvPr>
            <p:ph type="title"/>
          </p:nvPr>
        </p:nvSpPr>
        <p:spPr>
          <a:prstGeom prst="rect">
            <a:avLst/>
          </a:prstGeom>
        </p:spPr>
        <p:txBody>
          <a:bodyPr/>
          <a:lstStyle/>
          <a:p>
            <a:pPr/>
            <a:r>
              <a:t>Data Cleaning</a:t>
            </a:r>
          </a:p>
        </p:txBody>
      </p:sp>
      <p:sp>
        <p:nvSpPr>
          <p:cNvPr id="128" name="1) Understanding the headers of the given data 2) Checking for null values 3) Checking for values that are out of range     4) Cross checking with updated sources for correction 5) Checking appropriate datatype(s) of respective columns 6) Re-naming headers names 7) Making Data Dictionary 8) Dropping unnecessary Datas"/>
          <p:cNvSpPr txBox="1"/>
          <p:nvPr>
            <p:ph type="body" idx="1"/>
          </p:nvPr>
        </p:nvSpPr>
        <p:spPr>
          <a:prstGeom prst="rect">
            <a:avLst/>
          </a:prstGeom>
        </p:spPr>
        <p:txBody>
          <a:bodyPr anchor="t"/>
          <a:lstStyle/>
          <a:p>
            <a:pPr lvl="2" marL="0" indent="0">
              <a:buSzTx/>
              <a:buNone/>
            </a:pPr>
            <a:r>
              <a:t>1) Understanding the headers of the given data</a:t>
            </a:r>
            <a:br/>
            <a:r>
              <a:t>2) Checking for null values</a:t>
            </a:r>
            <a:br/>
            <a:r>
              <a:t>3) Checking for values that are out of range</a:t>
            </a:r>
            <a:br/>
            <a:r>
              <a:t> </a:t>
            </a:r>
            <a:br/>
            <a:br/>
            <a:br/>
            <a:r>
              <a:t>4) Cross checking with updated sources for correction</a:t>
            </a:r>
            <a:br/>
            <a:r>
              <a:t>5) Checking appropriate datatype(s) of respective columns</a:t>
            </a:r>
            <a:br/>
            <a:r>
              <a:t>6) Re-naming headers names</a:t>
            </a:r>
            <a:br/>
            <a:r>
              <a:t>7) Making Data Dictionary</a:t>
            </a:r>
            <a:br/>
            <a:r>
              <a:t>8) Dropping unnecessary Datas</a:t>
            </a:r>
          </a:p>
        </p:txBody>
      </p:sp>
      <p:pic>
        <p:nvPicPr>
          <p:cNvPr id="129" name="Screenshot 2019-12-19 at 9.58.55 PM.png" descr="Screenshot 2019-12-19 at 9.58.55 PM.png"/>
          <p:cNvPicPr>
            <a:picLocks noChangeAspect="1"/>
          </p:cNvPicPr>
          <p:nvPr/>
        </p:nvPicPr>
        <p:blipFill>
          <a:blip r:embed="rId2">
            <a:extLst/>
          </a:blip>
          <a:srcRect l="4692" t="35008" r="0" b="35008"/>
          <a:stretch>
            <a:fillRect/>
          </a:stretch>
        </p:blipFill>
        <p:spPr>
          <a:xfrm>
            <a:off x="1603898" y="4710665"/>
            <a:ext cx="9475165" cy="279029"/>
          </a:xfrm>
          <a:prstGeom prst="rect">
            <a:avLst/>
          </a:prstGeom>
          <a:ln w="12700">
            <a:miter lim="400000"/>
          </a:ln>
        </p:spPr>
      </p:pic>
      <p:pic>
        <p:nvPicPr>
          <p:cNvPr id="130" name="Screenshot 2019-12-19 at 10.00.59 PM.png" descr="Screenshot 2019-12-19 at 10.00.59 PM.png"/>
          <p:cNvPicPr>
            <a:picLocks noChangeAspect="1"/>
          </p:cNvPicPr>
          <p:nvPr/>
        </p:nvPicPr>
        <p:blipFill>
          <a:blip r:embed="rId3">
            <a:extLst/>
          </a:blip>
          <a:srcRect l="3665" t="44717" r="0" b="8924"/>
          <a:stretch>
            <a:fillRect/>
          </a:stretch>
        </p:blipFill>
        <p:spPr>
          <a:xfrm>
            <a:off x="1594809" y="4265691"/>
            <a:ext cx="9475228" cy="331523"/>
          </a:xfrm>
          <a:prstGeom prst="rect">
            <a:avLst/>
          </a:prstGeom>
          <a:ln w="12700">
            <a:miter lim="400000"/>
          </a:ln>
        </p:spPr>
      </p:pic>
      <p:pic>
        <p:nvPicPr>
          <p:cNvPr id="131" name="Screenshot 2019-12-19 at 10.03.38 PM.png" descr="Screenshot 2019-12-19 at 10.03.38 PM.png"/>
          <p:cNvPicPr>
            <a:picLocks noChangeAspect="1"/>
          </p:cNvPicPr>
          <p:nvPr/>
        </p:nvPicPr>
        <p:blipFill>
          <a:blip r:embed="rId4">
            <a:extLst/>
          </a:blip>
          <a:stretch>
            <a:fillRect/>
          </a:stretch>
        </p:blipFill>
        <p:spPr>
          <a:xfrm>
            <a:off x="1595761" y="5103236"/>
            <a:ext cx="9474995" cy="270121"/>
          </a:xfrm>
          <a:prstGeom prst="rect">
            <a:avLst/>
          </a:prstGeom>
          <a:ln w="12700">
            <a:miter lim="400000"/>
          </a:ln>
        </p:spPr>
      </p:pic>
      <p:sp>
        <p:nvSpPr>
          <p:cNvPr id="132" name="Oval"/>
          <p:cNvSpPr/>
          <p:nvPr/>
        </p:nvSpPr>
        <p:spPr>
          <a:xfrm>
            <a:off x="10114177" y="4291091"/>
            <a:ext cx="746133" cy="280592"/>
          </a:xfrm>
          <a:prstGeom prst="ellipse">
            <a:avLst/>
          </a:prstGeom>
          <a:ln w="50800">
            <a:solidFill>
              <a:schemeClr val="accent5"/>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33" name="Oval"/>
          <p:cNvSpPr/>
          <p:nvPr/>
        </p:nvSpPr>
        <p:spPr>
          <a:xfrm>
            <a:off x="9085477" y="4697491"/>
            <a:ext cx="746133" cy="280592"/>
          </a:xfrm>
          <a:prstGeom prst="ellipse">
            <a:avLst/>
          </a:prstGeom>
          <a:ln w="50800">
            <a:solidFill>
              <a:schemeClr val="accent5"/>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34" name="Oval"/>
          <p:cNvSpPr/>
          <p:nvPr/>
        </p:nvSpPr>
        <p:spPr>
          <a:xfrm>
            <a:off x="9491877" y="5103891"/>
            <a:ext cx="746133" cy="280592"/>
          </a:xfrm>
          <a:prstGeom prst="ellipse">
            <a:avLst/>
          </a:prstGeom>
          <a:ln w="50800">
            <a:solidFill>
              <a:schemeClr val="accent5"/>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135" name="Screenshot 2019-12-19 at 10.13.24 PM.png" descr="Screenshot 2019-12-19 at 10.13.24 PM.png"/>
          <p:cNvPicPr>
            <a:picLocks noChangeAspect="1"/>
          </p:cNvPicPr>
          <p:nvPr/>
        </p:nvPicPr>
        <p:blipFill>
          <a:blip r:embed="rId5">
            <a:extLst/>
          </a:blip>
          <a:stretch>
            <a:fillRect/>
          </a:stretch>
        </p:blipFill>
        <p:spPr>
          <a:xfrm>
            <a:off x="7027255" y="6806854"/>
            <a:ext cx="5249063" cy="10264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EDA - Summary Statistics"/>
          <p:cNvSpPr txBox="1"/>
          <p:nvPr>
            <p:ph type="title"/>
          </p:nvPr>
        </p:nvSpPr>
        <p:spPr>
          <a:prstGeom prst="rect">
            <a:avLst/>
          </a:prstGeom>
        </p:spPr>
        <p:txBody>
          <a:bodyPr/>
          <a:lstStyle>
            <a:lvl1pPr defTabSz="525779">
              <a:defRPr sz="7200"/>
            </a:lvl1pPr>
          </a:lstStyle>
          <a:p>
            <a:pPr/>
            <a:r>
              <a:t>EDA - Summary Statistics </a:t>
            </a:r>
          </a:p>
        </p:txBody>
      </p:sp>
      <p:pic>
        <p:nvPicPr>
          <p:cNvPr id="138" name="Screenshot 2019-12-19 at 10.18.30 PM.png" descr="Screenshot 2019-12-19 at 10.18.30 PM.png"/>
          <p:cNvPicPr>
            <a:picLocks noChangeAspect="1"/>
          </p:cNvPicPr>
          <p:nvPr/>
        </p:nvPicPr>
        <p:blipFill>
          <a:blip r:embed="rId2">
            <a:extLst/>
          </a:blip>
          <a:stretch>
            <a:fillRect/>
          </a:stretch>
        </p:blipFill>
        <p:spPr>
          <a:xfrm>
            <a:off x="1771650" y="2146300"/>
            <a:ext cx="9461500" cy="71755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EDA - Trends"/>
          <p:cNvSpPr txBox="1"/>
          <p:nvPr>
            <p:ph type="title"/>
          </p:nvPr>
        </p:nvSpPr>
        <p:spPr>
          <a:prstGeom prst="rect">
            <a:avLst/>
          </a:prstGeom>
        </p:spPr>
        <p:txBody>
          <a:bodyPr/>
          <a:lstStyle/>
          <a:p>
            <a:pPr/>
            <a:r>
              <a:t>EDA - Trends</a:t>
            </a:r>
          </a:p>
        </p:txBody>
      </p:sp>
      <p:pic>
        <p:nvPicPr>
          <p:cNvPr id="141" name="Screenshot 2019-12-19 at 10.25.24 PM.png" descr="Screenshot 2019-12-19 at 10.25.24 PM.png"/>
          <p:cNvPicPr>
            <a:picLocks noChangeAspect="1"/>
          </p:cNvPicPr>
          <p:nvPr/>
        </p:nvPicPr>
        <p:blipFill>
          <a:blip r:embed="rId2">
            <a:extLst/>
          </a:blip>
          <a:stretch>
            <a:fillRect/>
          </a:stretch>
        </p:blipFill>
        <p:spPr>
          <a:xfrm>
            <a:off x="2110657" y="1988000"/>
            <a:ext cx="8783486" cy="74921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EDA - Box Plots"/>
          <p:cNvSpPr txBox="1"/>
          <p:nvPr>
            <p:ph type="title"/>
          </p:nvPr>
        </p:nvSpPr>
        <p:spPr>
          <a:prstGeom prst="rect">
            <a:avLst/>
          </a:prstGeom>
        </p:spPr>
        <p:txBody>
          <a:bodyPr/>
          <a:lstStyle/>
          <a:p>
            <a:pPr/>
            <a:r>
              <a:t>EDA - Box Plots</a:t>
            </a:r>
          </a:p>
        </p:txBody>
      </p:sp>
      <p:pic>
        <p:nvPicPr>
          <p:cNvPr id="144" name="Screenshot 2019-12-19 at 10.35.10 PM.png" descr="Screenshot 2019-12-19 at 10.35.10 PM.png"/>
          <p:cNvPicPr>
            <a:picLocks noChangeAspect="1"/>
          </p:cNvPicPr>
          <p:nvPr/>
        </p:nvPicPr>
        <p:blipFill>
          <a:blip r:embed="rId2">
            <a:extLst/>
          </a:blip>
          <a:stretch>
            <a:fillRect/>
          </a:stretch>
        </p:blipFill>
        <p:spPr>
          <a:xfrm>
            <a:off x="219259" y="5784891"/>
            <a:ext cx="12566282" cy="3424828"/>
          </a:xfrm>
          <a:prstGeom prst="rect">
            <a:avLst/>
          </a:prstGeom>
          <a:ln w="12700">
            <a:miter lim="400000"/>
          </a:ln>
        </p:spPr>
      </p:pic>
      <p:pic>
        <p:nvPicPr>
          <p:cNvPr id="145" name="Screenshot 2019-12-19 at 10.36.04 PM.png" descr="Screenshot 2019-12-19 at 10.36.04 PM.png"/>
          <p:cNvPicPr>
            <a:picLocks noChangeAspect="1"/>
          </p:cNvPicPr>
          <p:nvPr/>
        </p:nvPicPr>
        <p:blipFill>
          <a:blip r:embed="rId3">
            <a:extLst/>
          </a:blip>
          <a:stretch>
            <a:fillRect/>
          </a:stretch>
        </p:blipFill>
        <p:spPr>
          <a:xfrm>
            <a:off x="1830016" y="2124862"/>
            <a:ext cx="9344768" cy="33782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EDA - Histograms"/>
          <p:cNvSpPr txBox="1"/>
          <p:nvPr>
            <p:ph type="title"/>
          </p:nvPr>
        </p:nvSpPr>
        <p:spPr>
          <a:prstGeom prst="rect">
            <a:avLst/>
          </a:prstGeom>
        </p:spPr>
        <p:txBody>
          <a:bodyPr/>
          <a:lstStyle/>
          <a:p>
            <a:pPr/>
            <a:r>
              <a:t>EDA - Histograms</a:t>
            </a:r>
          </a:p>
        </p:txBody>
      </p:sp>
      <p:pic>
        <p:nvPicPr>
          <p:cNvPr id="148" name="Screenshot 2019-12-19 at 10.31.55 PM.png" descr="Screenshot 2019-12-19 at 10.31.55 PM.png"/>
          <p:cNvPicPr>
            <a:picLocks noChangeAspect="1"/>
          </p:cNvPicPr>
          <p:nvPr/>
        </p:nvPicPr>
        <p:blipFill>
          <a:blip r:embed="rId2">
            <a:extLst/>
          </a:blip>
          <a:stretch>
            <a:fillRect/>
          </a:stretch>
        </p:blipFill>
        <p:spPr>
          <a:xfrm>
            <a:off x="882650" y="3028950"/>
            <a:ext cx="11239500" cy="54229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EDA - Scatterplots"/>
          <p:cNvSpPr txBox="1"/>
          <p:nvPr>
            <p:ph type="title"/>
          </p:nvPr>
        </p:nvSpPr>
        <p:spPr>
          <a:xfrm>
            <a:off x="204508" y="254000"/>
            <a:ext cx="12595784" cy="2159000"/>
          </a:xfrm>
          <a:prstGeom prst="rect">
            <a:avLst/>
          </a:prstGeom>
        </p:spPr>
        <p:txBody>
          <a:bodyPr/>
          <a:lstStyle/>
          <a:p>
            <a:pPr/>
            <a:r>
              <a:t>EDA - Scatterplots</a:t>
            </a:r>
          </a:p>
        </p:txBody>
      </p:sp>
      <p:pic>
        <p:nvPicPr>
          <p:cNvPr id="151" name="Screenshot 2019-12-19 at 5.33.20 PM.png" descr="Screenshot 2019-12-19 at 5.33.20 PM.png"/>
          <p:cNvPicPr>
            <a:picLocks noChangeAspect="1"/>
          </p:cNvPicPr>
          <p:nvPr/>
        </p:nvPicPr>
        <p:blipFill>
          <a:blip r:embed="rId2">
            <a:extLst/>
          </a:blip>
          <a:stretch>
            <a:fillRect/>
          </a:stretch>
        </p:blipFill>
        <p:spPr>
          <a:xfrm>
            <a:off x="1182172" y="2744331"/>
            <a:ext cx="6145389" cy="5992138"/>
          </a:xfrm>
          <a:prstGeom prst="rect">
            <a:avLst/>
          </a:prstGeom>
          <a:ln w="12700">
            <a:miter lim="400000"/>
          </a:ln>
        </p:spPr>
      </p:pic>
      <p:pic>
        <p:nvPicPr>
          <p:cNvPr id="152" name="Screenshot 2019-12-19 at 5.36.00 PM.png" descr="Screenshot 2019-12-19 at 5.36.00 PM.png"/>
          <p:cNvPicPr>
            <a:picLocks noChangeAspect="1"/>
          </p:cNvPicPr>
          <p:nvPr/>
        </p:nvPicPr>
        <p:blipFill>
          <a:blip r:embed="rId3">
            <a:extLst/>
          </a:blip>
          <a:stretch>
            <a:fillRect/>
          </a:stretch>
        </p:blipFill>
        <p:spPr>
          <a:xfrm>
            <a:off x="8007299" y="2283926"/>
            <a:ext cx="3703979" cy="3574339"/>
          </a:xfrm>
          <a:prstGeom prst="rect">
            <a:avLst/>
          </a:prstGeom>
          <a:ln w="12700">
            <a:miter lim="400000"/>
          </a:ln>
        </p:spPr>
      </p:pic>
      <p:pic>
        <p:nvPicPr>
          <p:cNvPr id="153" name="Screenshot 2019-12-19 at 5.36.48 PM.png" descr="Screenshot 2019-12-19 at 5.36.48 PM.png"/>
          <p:cNvPicPr>
            <a:picLocks noChangeAspect="1"/>
          </p:cNvPicPr>
          <p:nvPr/>
        </p:nvPicPr>
        <p:blipFill>
          <a:blip r:embed="rId4">
            <a:extLst/>
          </a:blip>
          <a:stretch>
            <a:fillRect/>
          </a:stretch>
        </p:blipFill>
        <p:spPr>
          <a:xfrm>
            <a:off x="8007299" y="6076610"/>
            <a:ext cx="3703979" cy="352373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imary Findings"/>
          <p:cNvSpPr txBox="1"/>
          <p:nvPr>
            <p:ph type="title"/>
          </p:nvPr>
        </p:nvSpPr>
        <p:spPr>
          <a:prstGeom prst="rect">
            <a:avLst/>
          </a:prstGeom>
        </p:spPr>
        <p:txBody>
          <a:bodyPr/>
          <a:lstStyle/>
          <a:p>
            <a:pPr/>
            <a:r>
              <a:t>Primary Findings</a:t>
            </a:r>
          </a:p>
        </p:txBody>
      </p:sp>
      <p:sp>
        <p:nvSpPr>
          <p:cNvPr id="156" name="There is an inverse relationship of the ACT and SCT Total/Composite Scores.…"/>
          <p:cNvSpPr txBox="1"/>
          <p:nvPr>
            <p:ph type="body" idx="1"/>
          </p:nvPr>
        </p:nvSpPr>
        <p:spPr>
          <a:prstGeom prst="rect">
            <a:avLst/>
          </a:prstGeom>
        </p:spPr>
        <p:txBody>
          <a:bodyPr/>
          <a:lstStyle/>
          <a:p>
            <a:pPr marL="635000" indent="-635000">
              <a:buSzPct val="100000"/>
              <a:buAutoNum type="arabicPeriod" startAt="1"/>
            </a:pPr>
            <a:r>
              <a:t>There is an inverse relationship of the ACT and SCT Total/Composite Scores.</a:t>
            </a:r>
          </a:p>
          <a:p>
            <a:pPr marL="635000" indent="-635000">
              <a:buSzPct val="100000"/>
              <a:buAutoNum type="arabicPeriod" startAt="1"/>
            </a:pPr>
            <a:r>
              <a:t>There is an increase in Participation of SAT in 2018 when compared with 2017.</a:t>
            </a:r>
          </a:p>
          <a:p>
            <a:pPr marL="635000" indent="-635000">
              <a:buSzPct val="100000"/>
              <a:buAutoNum type="arabicPeriod" startAt="1"/>
            </a:pPr>
            <a:r>
              <a:t>For ACT, Reading Scores are distinctively higher than the other 3 subjects.</a:t>
            </a:r>
          </a:p>
          <a:p>
            <a:pPr marL="635000" indent="-635000">
              <a:buSzPct val="100000"/>
              <a:buAutoNum type="arabicPeriod" startAt="1"/>
            </a:pPr>
            <a:r>
              <a:t>For SAT, mean scores are around the same for both of the tested subjects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