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60"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80" r:id="rId21"/>
    <p:sldId id="281" r:id="rId22"/>
    <p:sldId id="282" r:id="rId23"/>
    <p:sldId id="278" r:id="rId24"/>
    <p:sldId id="286" r:id="rId25"/>
    <p:sldId id="287" r:id="rId26"/>
    <p:sldId id="288" r:id="rId27"/>
    <p:sldId id="289" r:id="rId28"/>
    <p:sldId id="290" r:id="rId29"/>
    <p:sldId id="291" r:id="rId30"/>
    <p:sldId id="293" r:id="rId31"/>
    <p:sldId id="294" r:id="rId32"/>
    <p:sldId id="317"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292" r:id="rId48"/>
    <p:sldId id="309" r:id="rId49"/>
    <p:sldId id="310" r:id="rId50"/>
    <p:sldId id="311" r:id="rId51"/>
    <p:sldId id="312" r:id="rId52"/>
    <p:sldId id="313" r:id="rId53"/>
    <p:sldId id="314" r:id="rId54"/>
    <p:sldId id="315" r:id="rId55"/>
    <p:sldId id="316" r:id="rId56"/>
    <p:sldId id="318" r:id="rId57"/>
    <p:sldId id="319" r:id="rId58"/>
    <p:sldId id="320" r:id="rId59"/>
    <p:sldId id="330" r:id="rId60"/>
    <p:sldId id="321" r:id="rId61"/>
    <p:sldId id="322" r:id="rId62"/>
    <p:sldId id="323" r:id="rId63"/>
    <p:sldId id="324" r:id="rId64"/>
    <p:sldId id="325" r:id="rId65"/>
    <p:sldId id="326" r:id="rId66"/>
    <p:sldId id="327" r:id="rId67"/>
    <p:sldId id="328" r:id="rId68"/>
    <p:sldId id="32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9966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lvl1pPr>
              <a:defRPr/>
            </a:lvl1pPr>
          </a:lstStyle>
          <a:p>
            <a:pPr>
              <a:defRPr/>
            </a:pPr>
            <a:fld id="{96908106-373D-44D8-9DF1-7A29614D1508}" type="datetimeFigureOut">
              <a:rPr lang="en-MY">
                <a:solidFill>
                  <a:prstClr val="black">
                    <a:tint val="75000"/>
                  </a:prstClr>
                </a:solidFill>
              </a:rPr>
              <a:pPr>
                <a:defRPr/>
              </a:pPr>
              <a:t>5/3/2016</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B5B955F-9A60-47C8-BC1E-FB0650E4FC8C}"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25525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88739DDE-32CE-4792-B6B5-03BDC8F5FBD9}" type="datetimeFigureOut">
              <a:rPr lang="en-MY">
                <a:solidFill>
                  <a:prstClr val="black">
                    <a:tint val="75000"/>
                  </a:prstClr>
                </a:solidFill>
              </a:rPr>
              <a:pPr>
                <a:defRPr/>
              </a:pPr>
              <a:t>5/3/2016</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E7D95CE-F394-44DB-9B94-AF202EE901F4}"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83152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429FD89B-C1BE-43BF-860C-AF41A1E761A0}" type="datetimeFigureOut">
              <a:rPr lang="en-MY">
                <a:solidFill>
                  <a:prstClr val="black">
                    <a:tint val="75000"/>
                  </a:prstClr>
                </a:solidFill>
              </a:rPr>
              <a:pPr>
                <a:defRPr/>
              </a:pPr>
              <a:t>5/3/2016</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0F27E4-361E-494D-A609-79A602E09EC0}"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20860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D1A158E2-BC13-4F50-8BBE-C7C3A32D1474}" type="datetimeFigureOut">
              <a:rPr lang="en-MY">
                <a:solidFill>
                  <a:prstClr val="black">
                    <a:tint val="75000"/>
                  </a:prstClr>
                </a:solidFill>
              </a:rPr>
              <a:pPr>
                <a:defRPr/>
              </a:pPr>
              <a:t>5/3/2016</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1F39769-412B-442C-8C4E-CB6033C33AD7}"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500955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CE68A3E-36C9-4752-B577-B62A2CCFF664}" type="datetimeFigureOut">
              <a:rPr lang="en-MY">
                <a:solidFill>
                  <a:prstClr val="black">
                    <a:tint val="75000"/>
                  </a:prstClr>
                </a:solidFill>
              </a:rPr>
              <a:pPr>
                <a:defRPr/>
              </a:pPr>
              <a:t>5/3/2016</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6331031-B76B-4A32-BD4A-ABEFECDD148F}"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40457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3"/>
          <p:cNvSpPr>
            <a:spLocks noGrp="1"/>
          </p:cNvSpPr>
          <p:nvPr>
            <p:ph type="dt" sz="half" idx="10"/>
          </p:nvPr>
        </p:nvSpPr>
        <p:spPr/>
        <p:txBody>
          <a:bodyPr/>
          <a:lstStyle>
            <a:lvl1pPr>
              <a:defRPr/>
            </a:lvl1pPr>
          </a:lstStyle>
          <a:p>
            <a:pPr>
              <a:defRPr/>
            </a:pPr>
            <a:fld id="{2ED56E9B-D892-449F-AD2B-C05E8D9CE7F6}" type="datetimeFigureOut">
              <a:rPr lang="en-MY">
                <a:solidFill>
                  <a:prstClr val="black">
                    <a:tint val="75000"/>
                  </a:prstClr>
                </a:solidFill>
              </a:rPr>
              <a:pPr>
                <a:defRPr/>
              </a:pPr>
              <a:t>5/3/2016</a:t>
            </a:fld>
            <a:endParaRPr lang="en-MY">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2097E55-29D3-458D-8187-25BE8D5275DE}"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293548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3"/>
          <p:cNvSpPr>
            <a:spLocks noGrp="1"/>
          </p:cNvSpPr>
          <p:nvPr>
            <p:ph type="dt" sz="half" idx="10"/>
          </p:nvPr>
        </p:nvSpPr>
        <p:spPr/>
        <p:txBody>
          <a:bodyPr/>
          <a:lstStyle>
            <a:lvl1pPr>
              <a:defRPr/>
            </a:lvl1pPr>
          </a:lstStyle>
          <a:p>
            <a:pPr>
              <a:defRPr/>
            </a:pPr>
            <a:fld id="{7D80B651-01E2-449E-912B-B1C91B54E74D}" type="datetimeFigureOut">
              <a:rPr lang="en-MY">
                <a:solidFill>
                  <a:prstClr val="black">
                    <a:tint val="75000"/>
                  </a:prstClr>
                </a:solidFill>
              </a:rPr>
              <a:pPr>
                <a:defRPr/>
              </a:pPr>
              <a:t>5/3/2016</a:t>
            </a:fld>
            <a:endParaRPr lang="en-MY">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C688BFA2-2A9E-4F96-8F69-22415848D6DB}"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64946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3"/>
          <p:cNvSpPr>
            <a:spLocks noGrp="1"/>
          </p:cNvSpPr>
          <p:nvPr>
            <p:ph type="dt" sz="half" idx="10"/>
          </p:nvPr>
        </p:nvSpPr>
        <p:spPr/>
        <p:txBody>
          <a:bodyPr/>
          <a:lstStyle>
            <a:lvl1pPr>
              <a:defRPr/>
            </a:lvl1pPr>
          </a:lstStyle>
          <a:p>
            <a:pPr>
              <a:defRPr/>
            </a:pPr>
            <a:fld id="{B02A6305-7282-48D7-98F4-4707BCE90B50}" type="datetimeFigureOut">
              <a:rPr lang="en-MY">
                <a:solidFill>
                  <a:prstClr val="black">
                    <a:tint val="75000"/>
                  </a:prstClr>
                </a:solidFill>
              </a:rPr>
              <a:pPr>
                <a:defRPr/>
              </a:pPr>
              <a:t>5/3/2016</a:t>
            </a:fld>
            <a:endParaRPr lang="en-MY">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302620F-2723-4C1D-A0D6-2D78DF04BBE5}"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342441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C8A0E29-0CB6-437B-B927-0738FB0AE310}" type="datetimeFigureOut">
              <a:rPr lang="en-MY">
                <a:solidFill>
                  <a:prstClr val="black">
                    <a:tint val="75000"/>
                  </a:prstClr>
                </a:solidFill>
              </a:rPr>
              <a:pPr>
                <a:defRPr/>
              </a:pPr>
              <a:t>5/3/2016</a:t>
            </a:fld>
            <a:endParaRPr lang="en-MY">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B1F368E8-7762-4CC4-9161-103D68C3B527}"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4103066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DFBFA9E-9862-4E23-B972-0B0B2DFE30B3}" type="datetimeFigureOut">
              <a:rPr lang="en-MY">
                <a:solidFill>
                  <a:prstClr val="black">
                    <a:tint val="75000"/>
                  </a:prstClr>
                </a:solidFill>
              </a:rPr>
              <a:pPr>
                <a:defRPr/>
              </a:pPr>
              <a:t>5/3/2016</a:t>
            </a:fld>
            <a:endParaRPr lang="en-MY">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B1DB542-F085-45F1-AF3E-F1AE0F4101E2}"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12038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F3CD48E-6A16-4B08-9BE7-8224E2763E32}" type="datetimeFigureOut">
              <a:rPr lang="en-MY">
                <a:solidFill>
                  <a:prstClr val="black">
                    <a:tint val="75000"/>
                  </a:prstClr>
                </a:solidFill>
              </a:rPr>
              <a:pPr>
                <a:defRPr/>
              </a:pPr>
              <a:t>5/3/2016</a:t>
            </a:fld>
            <a:endParaRPr lang="en-MY">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FB0185E-359C-42B0-B25B-3C3BBD808EE0}"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400159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MY"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MY"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7EE7152-6909-4618-BDFA-5049A6E696F4}" type="datetimeFigureOut">
              <a:rPr lang="en-MY">
                <a:solidFill>
                  <a:prstClr val="black">
                    <a:tint val="75000"/>
                  </a:prstClr>
                </a:solidFill>
              </a:rPr>
              <a:pPr>
                <a:defRPr/>
              </a:pPr>
              <a:t>5/3/2016</a:t>
            </a:fld>
            <a:endParaRPr lang="en-MY">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EE15C99-C70B-4EFB-91A5-0C57D5B15733}" type="slidenum">
              <a:rPr lang="en-MY">
                <a:solidFill>
                  <a:prstClr val="black">
                    <a:tint val="75000"/>
                  </a:prstClr>
                </a:solidFill>
              </a:rPr>
              <a:pPr>
                <a:defRPr/>
              </a:pPr>
              <a:t>‹#›</a:t>
            </a:fld>
            <a:endParaRPr lang="en-MY">
              <a:solidFill>
                <a:prstClr val="black">
                  <a:tint val="75000"/>
                </a:prstClr>
              </a:solidFill>
            </a:endParaRPr>
          </a:p>
        </p:txBody>
      </p:sp>
      <p:pic>
        <p:nvPicPr>
          <p:cNvPr id="1031" name="Picture 7"/>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133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12" charset="0"/>
        </a:defRPr>
      </a:lvl2pPr>
      <a:lvl3pPr algn="ctr" rtl="0" eaLnBrk="0" fontAlgn="base" hangingPunct="0">
        <a:spcBef>
          <a:spcPct val="0"/>
        </a:spcBef>
        <a:spcAft>
          <a:spcPct val="0"/>
        </a:spcAft>
        <a:defRPr sz="4400">
          <a:solidFill>
            <a:schemeClr val="tx1"/>
          </a:solidFill>
          <a:latin typeface="Calibri" pitchFamily="-112" charset="0"/>
        </a:defRPr>
      </a:lvl3pPr>
      <a:lvl4pPr algn="ctr" rtl="0" eaLnBrk="0" fontAlgn="base" hangingPunct="0">
        <a:spcBef>
          <a:spcPct val="0"/>
        </a:spcBef>
        <a:spcAft>
          <a:spcPct val="0"/>
        </a:spcAft>
        <a:defRPr sz="4400">
          <a:solidFill>
            <a:schemeClr val="tx1"/>
          </a:solidFill>
          <a:latin typeface="Calibri" pitchFamily="-112" charset="0"/>
        </a:defRPr>
      </a:lvl4pPr>
      <a:lvl5pPr algn="ctr" rtl="0" eaLnBrk="0" fontAlgn="base" hangingPunct="0">
        <a:spcBef>
          <a:spcPct val="0"/>
        </a:spcBef>
        <a:spcAft>
          <a:spcPct val="0"/>
        </a:spcAft>
        <a:defRPr sz="4400">
          <a:solidFill>
            <a:schemeClr val="tx1"/>
          </a:solidFill>
          <a:latin typeface="Calibri" pitchFamily="-112" charset="0"/>
        </a:defRPr>
      </a:lvl5pPr>
      <a:lvl6pPr marL="457200" algn="ctr" rtl="0" fontAlgn="base">
        <a:spcBef>
          <a:spcPct val="0"/>
        </a:spcBef>
        <a:spcAft>
          <a:spcPct val="0"/>
        </a:spcAft>
        <a:defRPr sz="4400">
          <a:solidFill>
            <a:schemeClr val="tx1"/>
          </a:solidFill>
          <a:latin typeface="Calibri" pitchFamily="-112" charset="0"/>
        </a:defRPr>
      </a:lvl6pPr>
      <a:lvl7pPr marL="914400" algn="ctr" rtl="0" fontAlgn="base">
        <a:spcBef>
          <a:spcPct val="0"/>
        </a:spcBef>
        <a:spcAft>
          <a:spcPct val="0"/>
        </a:spcAft>
        <a:defRPr sz="4400">
          <a:solidFill>
            <a:schemeClr val="tx1"/>
          </a:solidFill>
          <a:latin typeface="Calibri" pitchFamily="-112" charset="0"/>
        </a:defRPr>
      </a:lvl7pPr>
      <a:lvl8pPr marL="1371600" algn="ctr" rtl="0" fontAlgn="base">
        <a:spcBef>
          <a:spcPct val="0"/>
        </a:spcBef>
        <a:spcAft>
          <a:spcPct val="0"/>
        </a:spcAft>
        <a:defRPr sz="4400">
          <a:solidFill>
            <a:schemeClr val="tx1"/>
          </a:solidFill>
          <a:latin typeface="Calibri" pitchFamily="-112" charset="0"/>
        </a:defRPr>
      </a:lvl8pPr>
      <a:lvl9pPr marL="1828800" algn="ctr" rtl="0" fontAlgn="base">
        <a:spcBef>
          <a:spcPct val="0"/>
        </a:spcBef>
        <a:spcAft>
          <a:spcPct val="0"/>
        </a:spcAft>
        <a:defRPr sz="4400">
          <a:solidFill>
            <a:schemeClr val="tx1"/>
          </a:solidFill>
          <a:latin typeface="Calibri" pitchFamily="-112"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dirty="0" smtClean="0">
                <a:solidFill>
                  <a:srgbClr val="990000"/>
                </a:solidFill>
              </a:rPr>
              <a:t>POINTERS</a:t>
            </a:r>
            <a:endParaRPr lang="en-US" sz="6000" b="1" dirty="0">
              <a:solidFill>
                <a:srgbClr val="990000"/>
              </a:solidFill>
            </a:endParaRPr>
          </a:p>
        </p:txBody>
      </p:sp>
      <p:sp>
        <p:nvSpPr>
          <p:cNvPr id="3" name="Text Placeholder 2"/>
          <p:cNvSpPr>
            <a:spLocks noGrp="1"/>
          </p:cNvSpPr>
          <p:nvPr>
            <p:ph type="subTitle" idx="1"/>
          </p:nvPr>
        </p:nvSpPr>
        <p:spPr/>
        <p:txBody>
          <a:bodyPr/>
          <a:lstStyle/>
          <a:p>
            <a:r>
              <a:rPr lang="en-US" sz="2800" b="1" dirty="0" smtClean="0">
                <a:solidFill>
                  <a:srgbClr val="996600"/>
                </a:solidFill>
              </a:rPr>
              <a:t>Weeks 2 and 3</a:t>
            </a:r>
            <a:endParaRPr lang="en-US" sz="2800" b="1" dirty="0">
              <a:solidFill>
                <a:srgbClr val="9966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Pointer Variables (cont.)</a:t>
            </a:r>
            <a:endParaRPr lang="en-US" dirty="0"/>
          </a:p>
        </p:txBody>
      </p:sp>
      <p:sp>
        <p:nvSpPr>
          <p:cNvPr id="3" name="Content Placeholder 2"/>
          <p:cNvSpPr>
            <a:spLocks noGrp="1"/>
          </p:cNvSpPr>
          <p:nvPr>
            <p:ph idx="1"/>
          </p:nvPr>
        </p:nvSpPr>
        <p:spPr/>
        <p:txBody>
          <a:bodyPr/>
          <a:lstStyle/>
          <a:p>
            <a:r>
              <a:rPr lang="en-US" dirty="0" smtClean="0"/>
              <a:t>Assigning an address to a pointer variable:</a:t>
            </a:r>
          </a:p>
          <a:p>
            <a:pPr lvl="1">
              <a:buClr>
                <a:srgbClr val="3333CC"/>
              </a:buClr>
              <a:buFontTx/>
              <a:buNone/>
            </a:pP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intptr</a:t>
            </a:r>
            <a:r>
              <a:rPr lang="en-US" dirty="0" smtClean="0">
                <a:latin typeface="Courier New" pitchFamily="49" charset="0"/>
              </a:rPr>
              <a:t>;</a:t>
            </a:r>
            <a:r>
              <a:rPr lang="en-US" dirty="0" smtClean="0"/>
              <a:t>	</a:t>
            </a:r>
          </a:p>
          <a:p>
            <a:pPr lvl="1">
              <a:buClr>
                <a:srgbClr val="3333CC"/>
              </a:buClr>
              <a:buFontTx/>
              <a:buNone/>
            </a:pPr>
            <a:r>
              <a:rPr lang="en-US" dirty="0" err="1" smtClean="0">
                <a:latin typeface="Courier New" pitchFamily="49" charset="0"/>
              </a:rPr>
              <a:t>intptr</a:t>
            </a:r>
            <a:r>
              <a:rPr lang="en-US" dirty="0" smtClean="0">
                <a:latin typeface="Courier New" pitchFamily="49" charset="0"/>
              </a:rPr>
              <a:t> = &amp;num;</a:t>
            </a:r>
          </a:p>
          <a:p>
            <a:pPr lvl="1">
              <a:buClr>
                <a:srgbClr val="3333CC"/>
              </a:buClr>
              <a:buFontTx/>
              <a:buNone/>
            </a:pPr>
            <a:endParaRPr lang="en-US" dirty="0" smtClean="0">
              <a:latin typeface="Courier New" pitchFamily="49" charset="0"/>
            </a:endParaRPr>
          </a:p>
          <a:p>
            <a:pPr>
              <a:buClr>
                <a:srgbClr val="3333CC"/>
              </a:buClr>
            </a:pPr>
            <a:r>
              <a:rPr lang="en-US" dirty="0" smtClean="0"/>
              <a:t>Memory layout:</a:t>
            </a:r>
            <a:endParaRPr lang="en-US" dirty="0"/>
          </a:p>
        </p:txBody>
      </p:sp>
      <p:grpSp>
        <p:nvGrpSpPr>
          <p:cNvPr id="4" name="Group 4"/>
          <p:cNvGrpSpPr>
            <a:grpSpLocks/>
          </p:cNvGrpSpPr>
          <p:nvPr/>
        </p:nvGrpSpPr>
        <p:grpSpPr bwMode="auto">
          <a:xfrm>
            <a:off x="1600200" y="4343400"/>
            <a:ext cx="5308600" cy="1219200"/>
            <a:chOff x="720" y="2256"/>
            <a:chExt cx="3344" cy="768"/>
          </a:xfrm>
        </p:grpSpPr>
        <p:sp>
          <p:nvSpPr>
            <p:cNvPr id="5" name="Rectangle 5"/>
            <p:cNvSpPr>
              <a:spLocks noChangeArrowheads="1"/>
            </p:cNvSpPr>
            <p:nvPr/>
          </p:nvSpPr>
          <p:spPr bwMode="auto">
            <a:xfrm>
              <a:off x="1920" y="2448"/>
              <a:ext cx="672" cy="288"/>
            </a:xfrm>
            <a:prstGeom prst="rect">
              <a:avLst/>
            </a:prstGeom>
            <a:noFill/>
            <a:ln w="9525">
              <a:solidFill>
                <a:schemeClr val="tx1"/>
              </a:solidFill>
              <a:miter lim="800000"/>
              <a:headEnd/>
              <a:tailEnd/>
            </a:ln>
          </p:spPr>
          <p:txBody>
            <a:bodyPr wrap="none" anchor="ctr"/>
            <a:lstStyle/>
            <a:p>
              <a:endParaRPr lang="en-US"/>
            </a:p>
          </p:txBody>
        </p:sp>
        <p:sp>
          <p:nvSpPr>
            <p:cNvPr id="6" name="Rectangle 6"/>
            <p:cNvSpPr>
              <a:spLocks noChangeArrowheads="1"/>
            </p:cNvSpPr>
            <p:nvPr/>
          </p:nvSpPr>
          <p:spPr bwMode="auto">
            <a:xfrm>
              <a:off x="3360" y="2448"/>
              <a:ext cx="672" cy="288"/>
            </a:xfrm>
            <a:prstGeom prst="rect">
              <a:avLst/>
            </a:prstGeom>
            <a:noFill/>
            <a:ln w="9525">
              <a:solidFill>
                <a:schemeClr val="tx1"/>
              </a:solidFill>
              <a:miter lim="800000"/>
              <a:headEnd/>
              <a:tailEnd/>
            </a:ln>
          </p:spPr>
          <p:txBody>
            <a:bodyPr wrap="none" anchor="ctr"/>
            <a:lstStyle/>
            <a:p>
              <a:endParaRPr lang="en-US"/>
            </a:p>
          </p:txBody>
        </p:sp>
        <p:sp>
          <p:nvSpPr>
            <p:cNvPr id="7" name="Text Box 7"/>
            <p:cNvSpPr txBox="1">
              <a:spLocks noChangeArrowheads="1"/>
            </p:cNvSpPr>
            <p:nvPr/>
          </p:nvSpPr>
          <p:spPr bwMode="auto">
            <a:xfrm>
              <a:off x="2064" y="2256"/>
              <a:ext cx="404" cy="250"/>
            </a:xfrm>
            <a:prstGeom prst="rect">
              <a:avLst/>
            </a:prstGeom>
            <a:noFill/>
            <a:ln w="9525">
              <a:noFill/>
              <a:miter lim="800000"/>
              <a:headEnd/>
              <a:tailEnd/>
            </a:ln>
          </p:spPr>
          <p:txBody>
            <a:bodyPr wrap="none">
              <a:spAutoFit/>
            </a:bodyPr>
            <a:lstStyle/>
            <a:p>
              <a:pPr algn="l"/>
              <a:r>
                <a:rPr lang="en-US" sz="2000" b="0">
                  <a:solidFill>
                    <a:schemeClr val="tx1"/>
                  </a:solidFill>
                  <a:latin typeface="Courier New" pitchFamily="49" charset="0"/>
                </a:rPr>
                <a:t>num</a:t>
              </a:r>
            </a:p>
          </p:txBody>
        </p:sp>
        <p:sp>
          <p:nvSpPr>
            <p:cNvPr id="8" name="Text Box 8"/>
            <p:cNvSpPr txBox="1">
              <a:spLocks noChangeArrowheads="1"/>
            </p:cNvSpPr>
            <p:nvPr/>
          </p:nvSpPr>
          <p:spPr bwMode="auto">
            <a:xfrm>
              <a:off x="3312" y="2256"/>
              <a:ext cx="692" cy="250"/>
            </a:xfrm>
            <a:prstGeom prst="rect">
              <a:avLst/>
            </a:prstGeom>
            <a:noFill/>
            <a:ln w="9525">
              <a:noFill/>
              <a:miter lim="800000"/>
              <a:headEnd/>
              <a:tailEnd/>
            </a:ln>
          </p:spPr>
          <p:txBody>
            <a:bodyPr wrap="none">
              <a:spAutoFit/>
            </a:bodyPr>
            <a:lstStyle/>
            <a:p>
              <a:pPr algn="l"/>
              <a:r>
                <a:rPr lang="en-US" sz="2000" b="0">
                  <a:solidFill>
                    <a:schemeClr val="tx1"/>
                  </a:solidFill>
                  <a:latin typeface="Courier New" pitchFamily="49" charset="0"/>
                </a:rPr>
                <a:t>intptr</a:t>
              </a:r>
            </a:p>
          </p:txBody>
        </p:sp>
        <p:sp>
          <p:nvSpPr>
            <p:cNvPr id="9" name="Text Box 9"/>
            <p:cNvSpPr txBox="1">
              <a:spLocks noChangeArrowheads="1"/>
            </p:cNvSpPr>
            <p:nvPr/>
          </p:nvSpPr>
          <p:spPr bwMode="auto">
            <a:xfrm>
              <a:off x="2064" y="2448"/>
              <a:ext cx="346" cy="288"/>
            </a:xfrm>
            <a:prstGeom prst="rect">
              <a:avLst/>
            </a:prstGeom>
            <a:noFill/>
            <a:ln w="9525">
              <a:noFill/>
              <a:miter lim="800000"/>
              <a:headEnd/>
              <a:tailEnd/>
            </a:ln>
          </p:spPr>
          <p:txBody>
            <a:bodyPr wrap="none">
              <a:spAutoFit/>
            </a:bodyPr>
            <a:lstStyle/>
            <a:p>
              <a:pPr algn="l"/>
              <a:r>
                <a:rPr lang="en-US" sz="2400" b="0">
                  <a:solidFill>
                    <a:schemeClr val="tx1"/>
                  </a:solidFill>
                  <a:latin typeface="Courier New" pitchFamily="49" charset="0"/>
                </a:rPr>
                <a:t>25</a:t>
              </a:r>
            </a:p>
          </p:txBody>
        </p:sp>
        <p:sp>
          <p:nvSpPr>
            <p:cNvPr id="10" name="Text Box 10"/>
            <p:cNvSpPr txBox="1">
              <a:spLocks noChangeArrowheads="1"/>
            </p:cNvSpPr>
            <p:nvPr/>
          </p:nvSpPr>
          <p:spPr bwMode="auto">
            <a:xfrm>
              <a:off x="3312" y="2448"/>
              <a:ext cx="752" cy="269"/>
            </a:xfrm>
            <a:prstGeom prst="rect">
              <a:avLst/>
            </a:prstGeom>
            <a:noFill/>
            <a:ln w="9525">
              <a:noFill/>
              <a:miter lim="800000"/>
              <a:headEnd/>
              <a:tailEnd/>
            </a:ln>
          </p:spPr>
          <p:txBody>
            <a:bodyPr wrap="none">
              <a:spAutoFit/>
            </a:bodyPr>
            <a:lstStyle/>
            <a:p>
              <a:pPr algn="l"/>
              <a:r>
                <a:rPr lang="en-US" sz="2200" b="0">
                  <a:solidFill>
                    <a:schemeClr val="tx1"/>
                  </a:solidFill>
                  <a:latin typeface="Courier New" pitchFamily="49" charset="0"/>
                </a:rPr>
                <a:t>0x4a00</a:t>
              </a:r>
            </a:p>
          </p:txBody>
        </p:sp>
        <p:sp>
          <p:nvSpPr>
            <p:cNvPr id="11" name="Line 11"/>
            <p:cNvSpPr>
              <a:spLocks noChangeShapeType="1"/>
            </p:cNvSpPr>
            <p:nvPr/>
          </p:nvSpPr>
          <p:spPr bwMode="auto">
            <a:xfrm flipH="1">
              <a:off x="2592" y="2592"/>
              <a:ext cx="768" cy="0"/>
            </a:xfrm>
            <a:prstGeom prst="line">
              <a:avLst/>
            </a:prstGeom>
            <a:noFill/>
            <a:ln w="9525">
              <a:solidFill>
                <a:schemeClr val="tx1"/>
              </a:solidFill>
              <a:round/>
              <a:headEnd/>
              <a:tailEnd type="triangle" w="med" len="med"/>
            </a:ln>
          </p:spPr>
          <p:txBody>
            <a:bodyPr/>
            <a:lstStyle/>
            <a:p>
              <a:endParaRPr lang="en-US"/>
            </a:p>
          </p:txBody>
        </p:sp>
        <p:sp>
          <p:nvSpPr>
            <p:cNvPr id="12" name="Text Box 12"/>
            <p:cNvSpPr txBox="1">
              <a:spLocks noChangeArrowheads="1"/>
            </p:cNvSpPr>
            <p:nvPr/>
          </p:nvSpPr>
          <p:spPr bwMode="auto">
            <a:xfrm>
              <a:off x="720" y="2736"/>
              <a:ext cx="2207" cy="288"/>
            </a:xfrm>
            <a:prstGeom prst="rect">
              <a:avLst/>
            </a:prstGeom>
            <a:noFill/>
            <a:ln w="9525">
              <a:noFill/>
              <a:miter lim="800000"/>
              <a:headEnd/>
              <a:tailEnd/>
            </a:ln>
          </p:spPr>
          <p:txBody>
            <a:bodyPr wrap="none">
              <a:spAutoFit/>
            </a:bodyPr>
            <a:lstStyle/>
            <a:p>
              <a:pPr algn="l"/>
              <a:r>
                <a:rPr lang="en-US" sz="2400" b="0">
                  <a:solidFill>
                    <a:schemeClr val="tx1"/>
                  </a:solidFill>
                  <a:latin typeface="Arial" charset="0"/>
                </a:rPr>
                <a:t>address of </a:t>
              </a:r>
              <a:r>
                <a:rPr lang="en-US" sz="2400" b="0">
                  <a:solidFill>
                    <a:schemeClr val="tx1"/>
                  </a:solidFill>
                  <a:latin typeface="Courier New" pitchFamily="49" charset="0"/>
                </a:rPr>
                <a:t>num</a:t>
              </a:r>
              <a:r>
                <a:rPr lang="en-US" sz="2400" b="0">
                  <a:solidFill>
                    <a:schemeClr val="tx1"/>
                  </a:solidFill>
                  <a:latin typeface="Arial" charset="0"/>
                </a:rPr>
                <a:t>: </a:t>
              </a:r>
              <a:r>
                <a:rPr lang="en-US" sz="2400" b="0">
                  <a:solidFill>
                    <a:schemeClr val="tx1"/>
                  </a:solidFill>
                  <a:latin typeface="Courier New" pitchFamily="49" charset="0"/>
                </a:rPr>
                <a:t>0x4a00</a:t>
              </a:r>
              <a:endParaRPr lang="en-US" sz="2400" b="0">
                <a:solidFill>
                  <a:schemeClr val="tx1"/>
                </a:solidFill>
                <a:latin typeface="Arial"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Pointer Variables (cont.)</a:t>
            </a:r>
            <a:endParaRPr lang="en-US" dirty="0"/>
          </a:p>
        </p:txBody>
      </p:sp>
      <p:sp>
        <p:nvSpPr>
          <p:cNvPr id="23" name="Text Box 11"/>
          <p:cNvSpPr txBox="1">
            <a:spLocks noChangeArrowheads="1"/>
          </p:cNvSpPr>
          <p:nvPr/>
        </p:nvSpPr>
        <p:spPr bwMode="auto">
          <a:xfrm>
            <a:off x="3886200" y="2514600"/>
            <a:ext cx="458780" cy="461665"/>
          </a:xfrm>
          <a:prstGeom prst="rect">
            <a:avLst/>
          </a:prstGeom>
          <a:noFill/>
          <a:ln w="9525">
            <a:noFill/>
            <a:miter lim="800000"/>
            <a:headEnd/>
            <a:tailEnd/>
          </a:ln>
        </p:spPr>
        <p:txBody>
          <a:bodyPr wrap="none">
            <a:spAutoFit/>
          </a:bodyPr>
          <a:lstStyle/>
          <a:p>
            <a:pPr latinLnBrk="1"/>
            <a:r>
              <a:rPr kumimoji="1" lang="en-US" altLang="ko-KR" sz="2400" b="0" dirty="0">
                <a:solidFill>
                  <a:schemeClr val="tx1"/>
                </a:solidFill>
                <a:latin typeface="굴림" pitchFamily="50" charset="-127"/>
                <a:ea typeface="굴림" pitchFamily="50" charset="-127"/>
              </a:rPr>
              <a:t>or</a:t>
            </a:r>
          </a:p>
        </p:txBody>
      </p:sp>
      <p:sp>
        <p:nvSpPr>
          <p:cNvPr id="24" name="Text Box 13"/>
          <p:cNvSpPr txBox="1">
            <a:spLocks noChangeArrowheads="1"/>
          </p:cNvSpPr>
          <p:nvPr/>
        </p:nvSpPr>
        <p:spPr bwMode="auto">
          <a:xfrm>
            <a:off x="533400" y="2133600"/>
            <a:ext cx="3134191" cy="904863"/>
          </a:xfrm>
          <a:prstGeom prst="rect">
            <a:avLst/>
          </a:prstGeom>
          <a:noFill/>
          <a:ln w="9525">
            <a:noFill/>
            <a:miter lim="800000"/>
            <a:headEnd/>
            <a:tailEnd/>
          </a:ln>
        </p:spPr>
        <p:txBody>
          <a:bodyPr wrap="none">
            <a:spAutoFit/>
          </a:bodyPr>
          <a:lstStyle/>
          <a:p>
            <a:pPr algn="l" latinLnBrk="1">
              <a:spcBef>
                <a:spcPct val="20000"/>
              </a:spcBef>
            </a:pPr>
            <a:r>
              <a:rPr kumimoji="1" lang="en-US" altLang="ko-KR" sz="2400" b="1" dirty="0" err="1">
                <a:solidFill>
                  <a:schemeClr val="tx1"/>
                </a:solidFill>
                <a:latin typeface="Courier New" pitchFamily="49" charset="0"/>
                <a:ea typeface="굴림" pitchFamily="50" charset="-127"/>
                <a:cs typeface="Courier New" pitchFamily="49" charset="0"/>
              </a:rPr>
              <a:t>int</a:t>
            </a:r>
            <a:r>
              <a:rPr kumimoji="1" lang="en-US" altLang="ko-KR" sz="2400" b="1" dirty="0">
                <a:solidFill>
                  <a:schemeClr val="tx1"/>
                </a:solidFill>
                <a:latin typeface="Courier New" pitchFamily="49" charset="0"/>
                <a:ea typeface="굴림" pitchFamily="50" charset="-127"/>
                <a:cs typeface="Courier New" pitchFamily="49" charset="0"/>
              </a:rPr>
              <a:t> a, b, *</a:t>
            </a:r>
            <a:r>
              <a:rPr kumimoji="1" lang="en-US" altLang="ko-KR" sz="2400" b="1" dirty="0" err="1">
                <a:solidFill>
                  <a:schemeClr val="tx1"/>
                </a:solidFill>
                <a:latin typeface="Courier New" pitchFamily="49" charset="0"/>
                <a:ea typeface="굴림" pitchFamily="50" charset="-127"/>
                <a:cs typeface="Courier New" pitchFamily="49" charset="0"/>
              </a:rPr>
              <a:t>ptr</a:t>
            </a:r>
            <a:r>
              <a:rPr kumimoji="1" lang="en-US" altLang="ko-KR" sz="2400" b="1" dirty="0">
                <a:solidFill>
                  <a:schemeClr val="tx1"/>
                </a:solidFill>
                <a:latin typeface="Courier New" pitchFamily="49" charset="0"/>
                <a:ea typeface="굴림" pitchFamily="50" charset="-127"/>
                <a:cs typeface="Courier New" pitchFamily="49" charset="0"/>
              </a:rPr>
              <a:t> ;</a:t>
            </a:r>
          </a:p>
          <a:p>
            <a:pPr algn="l" latinLnBrk="1">
              <a:spcBef>
                <a:spcPct val="20000"/>
              </a:spcBef>
            </a:pPr>
            <a:r>
              <a:rPr kumimoji="1" lang="en-US" altLang="ko-KR" sz="2400" b="1" dirty="0" err="1">
                <a:solidFill>
                  <a:schemeClr val="tx1"/>
                </a:solidFill>
                <a:latin typeface="Courier New" pitchFamily="49" charset="0"/>
                <a:ea typeface="굴림" pitchFamily="50" charset="-127"/>
                <a:cs typeface="Courier New" pitchFamily="49" charset="0"/>
              </a:rPr>
              <a:t>ptr</a:t>
            </a:r>
            <a:r>
              <a:rPr kumimoji="1" lang="en-US" altLang="ko-KR" sz="2400" b="1" dirty="0">
                <a:solidFill>
                  <a:schemeClr val="tx1"/>
                </a:solidFill>
                <a:latin typeface="Courier New" pitchFamily="49" charset="0"/>
                <a:ea typeface="굴림" pitchFamily="50" charset="-127"/>
                <a:cs typeface="Courier New" pitchFamily="49" charset="0"/>
              </a:rPr>
              <a:t> = </a:t>
            </a:r>
            <a:r>
              <a:rPr kumimoji="1" lang="en-US" altLang="ko-KR" sz="2400" b="1">
                <a:solidFill>
                  <a:schemeClr val="tx1"/>
                </a:solidFill>
                <a:latin typeface="Courier New" pitchFamily="49" charset="0"/>
                <a:ea typeface="굴림" pitchFamily="50" charset="-127"/>
                <a:cs typeface="Courier New" pitchFamily="49" charset="0"/>
              </a:rPr>
              <a:t>&amp;</a:t>
            </a:r>
            <a:r>
              <a:rPr kumimoji="1" lang="en-US" altLang="ko-KR" sz="2400" b="1" smtClean="0">
                <a:solidFill>
                  <a:schemeClr val="tx1"/>
                </a:solidFill>
                <a:latin typeface="Courier New" pitchFamily="49" charset="0"/>
                <a:ea typeface="굴림" pitchFamily="50" charset="-127"/>
                <a:cs typeface="Courier New" pitchFamily="49" charset="0"/>
              </a:rPr>
              <a:t>a;</a:t>
            </a:r>
            <a:endParaRPr kumimoji="1" lang="en-US" altLang="ko-KR" sz="2400" b="1" dirty="0">
              <a:solidFill>
                <a:schemeClr val="tx1"/>
              </a:solidFill>
              <a:latin typeface="Courier New" pitchFamily="49" charset="0"/>
              <a:ea typeface="굴림" pitchFamily="50" charset="-127"/>
              <a:cs typeface="Courier New" pitchFamily="49" charset="0"/>
            </a:endParaRPr>
          </a:p>
        </p:txBody>
      </p:sp>
      <p:sp>
        <p:nvSpPr>
          <p:cNvPr id="25" name="Rectangle 14"/>
          <p:cNvSpPr>
            <a:spLocks noChangeArrowheads="1"/>
          </p:cNvSpPr>
          <p:nvPr/>
        </p:nvSpPr>
        <p:spPr bwMode="auto">
          <a:xfrm>
            <a:off x="457200" y="1676400"/>
            <a:ext cx="3200400" cy="1828800"/>
          </a:xfrm>
          <a:prstGeom prst="rect">
            <a:avLst/>
          </a:prstGeom>
          <a:noFill/>
          <a:ln w="9525">
            <a:solidFill>
              <a:schemeClr val="tx1"/>
            </a:solidFill>
            <a:miter lim="800000"/>
            <a:headEnd/>
            <a:tailEnd/>
          </a:ln>
        </p:spPr>
        <p:txBody>
          <a:bodyPr wrap="none" anchor="ctr"/>
          <a:lstStyle/>
          <a:p>
            <a:endParaRPr lang="en-US"/>
          </a:p>
        </p:txBody>
      </p:sp>
      <p:sp>
        <p:nvSpPr>
          <p:cNvPr id="26" name="Text Box 16"/>
          <p:cNvSpPr txBox="1">
            <a:spLocks noChangeArrowheads="1"/>
          </p:cNvSpPr>
          <p:nvPr/>
        </p:nvSpPr>
        <p:spPr bwMode="auto">
          <a:xfrm>
            <a:off x="4495800" y="2286000"/>
            <a:ext cx="4055919" cy="461665"/>
          </a:xfrm>
          <a:prstGeom prst="rect">
            <a:avLst/>
          </a:prstGeom>
          <a:noFill/>
          <a:ln w="9525">
            <a:noFill/>
            <a:miter lim="800000"/>
            <a:headEnd/>
            <a:tailEnd/>
          </a:ln>
        </p:spPr>
        <p:txBody>
          <a:bodyPr wrap="none">
            <a:spAutoFit/>
          </a:bodyPr>
          <a:lstStyle/>
          <a:p>
            <a:pPr algn="l" latinLnBrk="1">
              <a:spcBef>
                <a:spcPct val="20000"/>
              </a:spcBef>
            </a:pPr>
            <a:r>
              <a:rPr kumimoji="1" lang="en-US" altLang="ko-KR" sz="2400" b="1" dirty="0" err="1">
                <a:solidFill>
                  <a:schemeClr val="tx1"/>
                </a:solidFill>
                <a:latin typeface="Courier New" pitchFamily="49" charset="0"/>
                <a:ea typeface="굴림" pitchFamily="50" charset="-127"/>
                <a:cs typeface="Courier New" pitchFamily="49" charset="0"/>
              </a:rPr>
              <a:t>int</a:t>
            </a:r>
            <a:r>
              <a:rPr kumimoji="1" lang="en-US" altLang="ko-KR" sz="2400" b="1" dirty="0">
                <a:solidFill>
                  <a:schemeClr val="tx1"/>
                </a:solidFill>
                <a:latin typeface="Courier New" pitchFamily="49" charset="0"/>
                <a:ea typeface="굴림" pitchFamily="50" charset="-127"/>
                <a:cs typeface="Courier New" pitchFamily="49" charset="0"/>
              </a:rPr>
              <a:t> a, b, *</a:t>
            </a:r>
            <a:r>
              <a:rPr kumimoji="1" lang="en-US" altLang="ko-KR" sz="2400" b="1" dirty="0" err="1">
                <a:solidFill>
                  <a:schemeClr val="tx1"/>
                </a:solidFill>
                <a:latin typeface="Courier New" pitchFamily="49" charset="0"/>
                <a:ea typeface="굴림" pitchFamily="50" charset="-127"/>
                <a:cs typeface="Courier New" pitchFamily="49" charset="0"/>
              </a:rPr>
              <a:t>ptr</a:t>
            </a:r>
            <a:r>
              <a:rPr kumimoji="1" lang="en-US" altLang="ko-KR" sz="2400" b="1" dirty="0">
                <a:solidFill>
                  <a:schemeClr val="tx1"/>
                </a:solidFill>
                <a:latin typeface="Courier New" pitchFamily="49" charset="0"/>
                <a:ea typeface="굴림" pitchFamily="50" charset="-127"/>
                <a:cs typeface="Courier New" pitchFamily="49" charset="0"/>
              </a:rPr>
              <a:t> = &amp;a ;</a:t>
            </a:r>
          </a:p>
        </p:txBody>
      </p:sp>
      <p:sp>
        <p:nvSpPr>
          <p:cNvPr id="27" name="Rectangle 17"/>
          <p:cNvSpPr>
            <a:spLocks noChangeArrowheads="1"/>
          </p:cNvSpPr>
          <p:nvPr/>
        </p:nvSpPr>
        <p:spPr bwMode="auto">
          <a:xfrm>
            <a:off x="4419600" y="1676400"/>
            <a:ext cx="4267200" cy="1752600"/>
          </a:xfrm>
          <a:prstGeom prst="rect">
            <a:avLst/>
          </a:prstGeom>
          <a:noFill/>
          <a:ln w="9525">
            <a:solidFill>
              <a:schemeClr val="tx1"/>
            </a:solidFill>
            <a:miter lim="800000"/>
            <a:headEnd/>
            <a:tailEnd/>
          </a:ln>
        </p:spPr>
        <p:txBody>
          <a:bodyPr wrap="none" anchor="ctr"/>
          <a:lstStyle/>
          <a:p>
            <a:endParaRPr lang="en-US"/>
          </a:p>
        </p:txBody>
      </p:sp>
      <p:sp>
        <p:nvSpPr>
          <p:cNvPr id="32" name="Rectangle 5"/>
          <p:cNvSpPr>
            <a:spLocks noChangeArrowheads="1"/>
          </p:cNvSpPr>
          <p:nvPr/>
        </p:nvSpPr>
        <p:spPr bwMode="auto">
          <a:xfrm>
            <a:off x="3765551" y="4572000"/>
            <a:ext cx="533400" cy="533400"/>
          </a:xfrm>
          <a:prstGeom prst="rect">
            <a:avLst/>
          </a:prstGeom>
          <a:noFill/>
          <a:ln w="9525">
            <a:solidFill>
              <a:schemeClr val="tx1"/>
            </a:solidFill>
            <a:miter lim="800000"/>
            <a:headEnd/>
            <a:tailEnd/>
          </a:ln>
        </p:spPr>
        <p:txBody>
          <a:bodyPr wrap="none" anchor="ctr"/>
          <a:lstStyle/>
          <a:p>
            <a:pPr latinLnBrk="1"/>
            <a:r>
              <a:rPr kumimoji="1" lang="en-US" altLang="ko-KR" sz="2400" b="0">
                <a:solidFill>
                  <a:schemeClr val="tx1"/>
                </a:solidFill>
                <a:latin typeface="굴림" pitchFamily="50" charset="-127"/>
                <a:ea typeface="굴림" pitchFamily="50" charset="-127"/>
              </a:rPr>
              <a:t>0</a:t>
            </a:r>
          </a:p>
        </p:txBody>
      </p:sp>
      <p:sp>
        <p:nvSpPr>
          <p:cNvPr id="33" name="Rectangle 6"/>
          <p:cNvSpPr>
            <a:spLocks noChangeArrowheads="1"/>
          </p:cNvSpPr>
          <p:nvPr/>
        </p:nvSpPr>
        <p:spPr bwMode="auto">
          <a:xfrm>
            <a:off x="5137151" y="4572000"/>
            <a:ext cx="533400" cy="533400"/>
          </a:xfrm>
          <a:prstGeom prst="rect">
            <a:avLst/>
          </a:prstGeom>
          <a:noFill/>
          <a:ln w="9525">
            <a:solidFill>
              <a:schemeClr val="tx1"/>
            </a:solidFill>
            <a:miter lim="800000"/>
            <a:headEnd/>
            <a:tailEnd/>
          </a:ln>
        </p:spPr>
        <p:txBody>
          <a:bodyPr wrap="none" anchor="ctr"/>
          <a:lstStyle/>
          <a:p>
            <a:pPr latinLnBrk="1"/>
            <a:r>
              <a:rPr kumimoji="1" lang="en-US" altLang="ko-KR" sz="2400" b="0" dirty="0">
                <a:solidFill>
                  <a:schemeClr val="tx1"/>
                </a:solidFill>
                <a:latin typeface="굴림" pitchFamily="50" charset="-127"/>
                <a:ea typeface="굴림" pitchFamily="50" charset="-127"/>
              </a:rPr>
              <a:t>0</a:t>
            </a:r>
          </a:p>
        </p:txBody>
      </p:sp>
      <p:sp>
        <p:nvSpPr>
          <p:cNvPr id="34" name="Text Box 7"/>
          <p:cNvSpPr txBox="1">
            <a:spLocks noChangeArrowheads="1"/>
          </p:cNvSpPr>
          <p:nvPr/>
        </p:nvSpPr>
        <p:spPr bwMode="auto">
          <a:xfrm>
            <a:off x="3352801" y="4464050"/>
            <a:ext cx="399468" cy="523220"/>
          </a:xfrm>
          <a:prstGeom prst="rect">
            <a:avLst/>
          </a:prstGeom>
          <a:noFill/>
          <a:ln w="9525">
            <a:noFill/>
            <a:miter lim="800000"/>
            <a:headEnd/>
            <a:tailEnd/>
          </a:ln>
        </p:spPr>
        <p:txBody>
          <a:bodyPr wrap="none">
            <a:spAutoFit/>
          </a:bodyPr>
          <a:lstStyle/>
          <a:p>
            <a:pPr latinLnBrk="1"/>
            <a:r>
              <a:rPr kumimoji="1" lang="en-US" altLang="ko-KR" sz="2800" b="1" dirty="0">
                <a:solidFill>
                  <a:schemeClr val="tx1"/>
                </a:solidFill>
                <a:latin typeface="Courier New" pitchFamily="49" charset="0"/>
                <a:ea typeface="굴림" pitchFamily="50" charset="-127"/>
                <a:cs typeface="Courier New" pitchFamily="49" charset="0"/>
              </a:rPr>
              <a:t>a</a:t>
            </a:r>
          </a:p>
        </p:txBody>
      </p:sp>
      <p:sp>
        <p:nvSpPr>
          <p:cNvPr id="35" name="Text Box 8"/>
          <p:cNvSpPr txBox="1">
            <a:spLocks noChangeArrowheads="1"/>
          </p:cNvSpPr>
          <p:nvPr/>
        </p:nvSpPr>
        <p:spPr bwMode="auto">
          <a:xfrm>
            <a:off x="4711701" y="4495800"/>
            <a:ext cx="399468" cy="523220"/>
          </a:xfrm>
          <a:prstGeom prst="rect">
            <a:avLst/>
          </a:prstGeom>
          <a:noFill/>
          <a:ln w="9525">
            <a:noFill/>
            <a:miter lim="800000"/>
            <a:headEnd/>
            <a:tailEnd/>
          </a:ln>
        </p:spPr>
        <p:txBody>
          <a:bodyPr wrap="none">
            <a:spAutoFit/>
          </a:bodyPr>
          <a:lstStyle/>
          <a:p>
            <a:pPr latinLnBrk="1"/>
            <a:r>
              <a:rPr kumimoji="1" lang="en-US" altLang="ko-KR" sz="2800" b="1">
                <a:solidFill>
                  <a:schemeClr val="tx1"/>
                </a:solidFill>
                <a:latin typeface="Courier New" pitchFamily="49" charset="0"/>
                <a:ea typeface="굴림" pitchFamily="50" charset="-127"/>
                <a:cs typeface="Courier New" pitchFamily="49" charset="0"/>
              </a:rPr>
              <a:t>b</a:t>
            </a:r>
          </a:p>
        </p:txBody>
      </p:sp>
      <p:sp>
        <p:nvSpPr>
          <p:cNvPr id="36" name="Text Box 9"/>
          <p:cNvSpPr txBox="1">
            <a:spLocks noChangeArrowheads="1"/>
          </p:cNvSpPr>
          <p:nvPr/>
        </p:nvSpPr>
        <p:spPr bwMode="auto">
          <a:xfrm>
            <a:off x="2865438" y="3795712"/>
            <a:ext cx="829073" cy="523220"/>
          </a:xfrm>
          <a:prstGeom prst="rect">
            <a:avLst/>
          </a:prstGeom>
          <a:noFill/>
          <a:ln w="9525">
            <a:noFill/>
            <a:miter lim="800000"/>
            <a:headEnd/>
            <a:tailEnd/>
          </a:ln>
        </p:spPr>
        <p:txBody>
          <a:bodyPr wrap="none">
            <a:spAutoFit/>
          </a:bodyPr>
          <a:lstStyle/>
          <a:p>
            <a:pPr latinLnBrk="1"/>
            <a:r>
              <a:rPr kumimoji="1" lang="en-US" altLang="ko-KR" sz="2800" b="1" dirty="0" err="1">
                <a:solidFill>
                  <a:schemeClr val="tx1"/>
                </a:solidFill>
                <a:latin typeface="Courier New" pitchFamily="49" charset="0"/>
                <a:ea typeface="굴림" pitchFamily="50" charset="-127"/>
              </a:rPr>
              <a:t>ptr</a:t>
            </a:r>
            <a:endParaRPr kumimoji="1" lang="en-US" altLang="ko-KR" sz="2800" b="1" dirty="0">
              <a:solidFill>
                <a:schemeClr val="tx1"/>
              </a:solidFill>
              <a:latin typeface="Courier New" pitchFamily="49" charset="0"/>
              <a:ea typeface="굴림" pitchFamily="50" charset="-127"/>
            </a:endParaRPr>
          </a:p>
        </p:txBody>
      </p:sp>
      <p:sp>
        <p:nvSpPr>
          <p:cNvPr id="37" name="Line 10"/>
          <p:cNvSpPr>
            <a:spLocks noChangeShapeType="1"/>
          </p:cNvSpPr>
          <p:nvPr/>
        </p:nvSpPr>
        <p:spPr bwMode="auto">
          <a:xfrm>
            <a:off x="3810001" y="4235450"/>
            <a:ext cx="228600" cy="304800"/>
          </a:xfrm>
          <a:prstGeom prst="line">
            <a:avLst/>
          </a:prstGeom>
          <a:noFill/>
          <a:ln w="12700">
            <a:solidFill>
              <a:schemeClr val="tx1"/>
            </a:solidFill>
            <a:round/>
            <a:headEnd/>
            <a:tailEnd type="arrow" w="lg"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Pointer Variables - example</a:t>
            </a:r>
            <a:endParaRPr lang="en-US" b="1" dirty="0">
              <a:solidFill>
                <a:srgbClr val="990000"/>
              </a:solidFill>
            </a:endParaRPr>
          </a:p>
        </p:txBody>
      </p:sp>
      <p:pic>
        <p:nvPicPr>
          <p:cNvPr id="4" name="Picture 2"/>
          <p:cNvPicPr>
            <a:picLocks noChangeAspect="1" noChangeArrowheads="1"/>
          </p:cNvPicPr>
          <p:nvPr/>
        </p:nvPicPr>
        <p:blipFill>
          <a:blip r:embed="rId2"/>
          <a:srcRect/>
          <a:stretch>
            <a:fillRect/>
          </a:stretch>
        </p:blipFill>
        <p:spPr>
          <a:xfrm>
            <a:off x="0" y="1295400"/>
            <a:ext cx="9144000" cy="4953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The Indirection Operator</a:t>
            </a:r>
            <a:endParaRPr lang="en-US" b="1" dirty="0">
              <a:solidFill>
                <a:srgbClr val="990000"/>
              </a:solidFill>
            </a:endParaRPr>
          </a:p>
        </p:txBody>
      </p:sp>
      <p:sp>
        <p:nvSpPr>
          <p:cNvPr id="3" name="Content Placeholder 2"/>
          <p:cNvSpPr>
            <a:spLocks noGrp="1"/>
          </p:cNvSpPr>
          <p:nvPr>
            <p:ph idx="1"/>
          </p:nvPr>
        </p:nvSpPr>
        <p:spPr/>
        <p:txBody>
          <a:bodyPr/>
          <a:lstStyle/>
          <a:p>
            <a:r>
              <a:rPr lang="en-US" dirty="0" smtClean="0"/>
              <a:t>The indirection operator (</a:t>
            </a:r>
            <a:r>
              <a:rPr lang="en-US" dirty="0" smtClean="0">
                <a:latin typeface="Courier New" pitchFamily="49" charset="0"/>
              </a:rPr>
              <a:t>*</a:t>
            </a:r>
            <a:r>
              <a:rPr lang="en-US" dirty="0" smtClean="0"/>
              <a:t>) dereferences a pointer.</a:t>
            </a:r>
          </a:p>
          <a:p>
            <a:r>
              <a:rPr lang="en-US" dirty="0" smtClean="0"/>
              <a:t>It allows you to access the item that the pointer points to.</a:t>
            </a:r>
          </a:p>
          <a:p>
            <a:pPr>
              <a:buNone/>
            </a:pPr>
            <a:r>
              <a:rPr lang="en-US" dirty="0" smtClean="0"/>
              <a:t/>
            </a:r>
            <a:br>
              <a:rPr lang="en-US" dirty="0" smtClean="0"/>
            </a:br>
            <a:r>
              <a:rPr lang="en-US" dirty="0" err="1" smtClean="0">
                <a:latin typeface="Courier New" pitchFamily="49" charset="0"/>
              </a:rPr>
              <a:t>int</a:t>
            </a:r>
            <a:r>
              <a:rPr lang="en-US" dirty="0" smtClean="0">
                <a:latin typeface="Courier New" pitchFamily="49" charset="0"/>
              </a:rPr>
              <a:t> x = 25;</a:t>
            </a:r>
            <a:br>
              <a:rPr lang="en-US" dirty="0" smtClean="0">
                <a:latin typeface="Courier New" pitchFamily="49" charset="0"/>
              </a:rPr>
            </a:b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intptr</a:t>
            </a:r>
            <a:r>
              <a:rPr lang="en-US" dirty="0" smtClean="0">
                <a:latin typeface="Courier New" pitchFamily="49" charset="0"/>
              </a:rPr>
              <a:t> = &amp;x;</a:t>
            </a:r>
            <a:br>
              <a:rPr lang="en-US" dirty="0" smtClean="0">
                <a:latin typeface="Courier New" pitchFamily="49" charset="0"/>
              </a:rPr>
            </a:br>
            <a:r>
              <a:rPr lang="en-US" dirty="0" err="1" smtClean="0">
                <a:latin typeface="Courier New" pitchFamily="49" charset="0"/>
              </a:rPr>
              <a:t>cout</a:t>
            </a:r>
            <a:r>
              <a:rPr lang="en-US" dirty="0" smtClean="0">
                <a:latin typeface="Courier New" pitchFamily="49" charset="0"/>
              </a:rPr>
              <a:t> &lt;&lt; *</a:t>
            </a:r>
            <a:r>
              <a:rPr lang="en-US" dirty="0" err="1" smtClean="0">
                <a:latin typeface="Courier New" pitchFamily="49" charset="0"/>
              </a:rPr>
              <a:t>intptr</a:t>
            </a:r>
            <a:r>
              <a:rPr lang="en-US" dirty="0" smtClean="0">
                <a:latin typeface="Courier New" pitchFamily="49" charset="0"/>
              </a:rPr>
              <a:t> &lt;&lt; </a:t>
            </a:r>
            <a:r>
              <a:rPr lang="en-US" dirty="0" err="1" smtClean="0">
                <a:latin typeface="Courier New" pitchFamily="49" charset="0"/>
              </a:rPr>
              <a:t>endl</a:t>
            </a:r>
            <a:r>
              <a:rPr lang="en-US" dirty="0" smtClean="0">
                <a:latin typeface="Courier New" pitchFamily="49" charset="0"/>
              </a:rPr>
              <a:t>;</a:t>
            </a:r>
          </a:p>
          <a:p>
            <a:endParaRPr lang="en-US" dirty="0"/>
          </a:p>
        </p:txBody>
      </p:sp>
      <p:sp>
        <p:nvSpPr>
          <p:cNvPr id="4" name="Text Box 4"/>
          <p:cNvSpPr txBox="1">
            <a:spLocks noChangeArrowheads="1"/>
          </p:cNvSpPr>
          <p:nvPr/>
        </p:nvSpPr>
        <p:spPr bwMode="auto">
          <a:xfrm>
            <a:off x="3429000" y="6019800"/>
            <a:ext cx="2514600" cy="457200"/>
          </a:xfrm>
          <a:prstGeom prst="rect">
            <a:avLst/>
          </a:prstGeom>
          <a:noFill/>
          <a:ln w="9525">
            <a:noFill/>
            <a:miter lim="800000"/>
            <a:headEnd/>
            <a:tailEnd/>
          </a:ln>
        </p:spPr>
        <p:txBody>
          <a:bodyPr>
            <a:spAutoFit/>
          </a:bodyPr>
          <a:lstStyle/>
          <a:p>
            <a:pPr algn="l">
              <a:spcBef>
                <a:spcPct val="50000"/>
              </a:spcBef>
            </a:pPr>
            <a:r>
              <a:rPr lang="en-US" sz="2400" b="0">
                <a:solidFill>
                  <a:srgbClr val="FF6600"/>
                </a:solidFill>
                <a:latin typeface="Arial" charset="0"/>
              </a:rPr>
              <a:t>This prints 25.</a:t>
            </a:r>
          </a:p>
        </p:txBody>
      </p:sp>
      <p:sp>
        <p:nvSpPr>
          <p:cNvPr id="5" name="Line 5"/>
          <p:cNvSpPr>
            <a:spLocks noChangeShapeType="1"/>
          </p:cNvSpPr>
          <p:nvPr/>
        </p:nvSpPr>
        <p:spPr bwMode="auto">
          <a:xfrm flipH="1" flipV="1">
            <a:off x="4191000" y="5715000"/>
            <a:ext cx="304800" cy="228600"/>
          </a:xfrm>
          <a:prstGeom prst="line">
            <a:avLst/>
          </a:prstGeom>
          <a:noFill/>
          <a:ln w="28575">
            <a:solidFill>
              <a:srgbClr val="FF33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990000"/>
                </a:solidFill>
              </a:rPr>
              <a:t>Pointer Variables (cont.)</a:t>
            </a:r>
            <a:endParaRPr lang="en-US" dirty="0"/>
          </a:p>
        </p:txBody>
      </p:sp>
      <p:sp>
        <p:nvSpPr>
          <p:cNvPr id="5" name="Rectangle 3"/>
          <p:cNvSpPr txBox="1">
            <a:spLocks noChangeArrowheads="1"/>
          </p:cNvSpPr>
          <p:nvPr/>
        </p:nvSpPr>
        <p:spPr>
          <a:xfrm>
            <a:off x="457200" y="1922463"/>
            <a:ext cx="4800600" cy="2573337"/>
          </a:xfrm>
          <a:prstGeom prst="rect">
            <a:avLst/>
          </a:prstGeom>
          <a:noFill/>
          <a:ln>
            <a:solidFill>
              <a:schemeClr val="tx1"/>
            </a:solidFill>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ko-KR" sz="2800" b="1" i="0" u="none" strike="noStrike" kern="1200" cap="none" spc="0" normalizeH="0" baseline="0" noProof="0" dirty="0" err="1" smtClean="0">
                <a:ln>
                  <a:noFill/>
                </a:ln>
                <a:solidFill>
                  <a:schemeClr val="tx1"/>
                </a:solidFill>
                <a:effectLst/>
                <a:uLnTx/>
                <a:uFillTx/>
                <a:latin typeface="Courier New" pitchFamily="49" charset="0"/>
                <a:ea typeface="굴림" pitchFamily="50" charset="-127"/>
                <a:cs typeface="+mn-cs"/>
              </a:rPr>
              <a:t>int</a:t>
            </a:r>
            <a:r>
              <a:rPr kumimoji="0" lang="en-US" altLang="ko-KR" sz="2800" b="1" i="0" u="none" strike="noStrike" kern="1200" cap="none" spc="0" normalizeH="0" baseline="0" noProof="0" dirty="0" smtClean="0">
                <a:ln>
                  <a:noFill/>
                </a:ln>
                <a:solidFill>
                  <a:schemeClr val="tx1"/>
                </a:solidFill>
                <a:effectLst/>
                <a:uLnTx/>
                <a:uFillTx/>
                <a:latin typeface="Courier New" pitchFamily="49" charset="0"/>
                <a:ea typeface="굴림" pitchFamily="50" charset="-127"/>
                <a:cs typeface="+mn-cs"/>
              </a:rPr>
              <a:t> a = 5, b = 9,</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ko-KR" sz="2800" b="1" i="0" u="none" strike="noStrike" kern="1200" cap="none" spc="0" normalizeH="0" baseline="0" noProof="0" dirty="0" smtClean="0">
                <a:ln>
                  <a:noFill/>
                </a:ln>
                <a:solidFill>
                  <a:schemeClr val="tx1"/>
                </a:solidFill>
                <a:effectLst/>
                <a:uLnTx/>
                <a:uFillTx/>
                <a:latin typeface="Courier New" pitchFamily="49" charset="0"/>
                <a:ea typeface="굴림" pitchFamily="50" charset="-127"/>
                <a:cs typeface="+mn-cs"/>
              </a:rPr>
              <a:t>*</a:t>
            </a:r>
            <a:r>
              <a:rPr kumimoji="0" lang="en-US" altLang="ko-KR" sz="2800" b="1" i="0" u="none" strike="noStrike" kern="1200" cap="none" spc="0" normalizeH="0" baseline="0" noProof="0" dirty="0" err="1" smtClean="0">
                <a:ln>
                  <a:noFill/>
                </a:ln>
                <a:solidFill>
                  <a:schemeClr val="tx1"/>
                </a:solidFill>
                <a:effectLst/>
                <a:uLnTx/>
                <a:uFillTx/>
                <a:latin typeface="Courier New" pitchFamily="49" charset="0"/>
                <a:ea typeface="굴림" pitchFamily="50" charset="-127"/>
                <a:cs typeface="+mn-cs"/>
              </a:rPr>
              <a:t>ptr</a:t>
            </a:r>
            <a:r>
              <a:rPr kumimoji="0" lang="en-US" altLang="ko-KR" sz="2800" b="1" i="0" u="none" strike="noStrike" kern="1200" cap="none" spc="0" normalizeH="0" baseline="0" noProof="0" dirty="0" smtClean="0">
                <a:ln>
                  <a:noFill/>
                </a:ln>
                <a:solidFill>
                  <a:schemeClr val="tx1"/>
                </a:solidFill>
                <a:effectLst/>
                <a:uLnTx/>
                <a:uFillTx/>
                <a:latin typeface="Courier New" pitchFamily="49" charset="0"/>
                <a:ea typeface="굴림" pitchFamily="50" charset="-127"/>
                <a:cs typeface="+mn-cs"/>
              </a:rPr>
              <a:t>=&amp;a;</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ko-KR" sz="2800" b="1" i="0" u="none" strike="noStrike" kern="1200" cap="none" spc="0" normalizeH="0" baseline="0" noProof="0" dirty="0" smtClean="0">
              <a:ln>
                <a:noFill/>
              </a:ln>
              <a:solidFill>
                <a:schemeClr val="tx1"/>
              </a:solidFill>
              <a:effectLst/>
              <a:uLnTx/>
              <a:uFillTx/>
              <a:latin typeface="Courier New" pitchFamily="49" charset="0"/>
              <a:ea typeface="굴림" pitchFamily="50" charset="-127"/>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ko-KR" sz="2800" b="1" i="0" u="none" strike="noStrike" kern="1200" cap="none" spc="0" normalizeH="0" baseline="0" noProof="0" dirty="0" smtClean="0">
              <a:ln>
                <a:noFill/>
              </a:ln>
              <a:solidFill>
                <a:schemeClr val="tx1"/>
              </a:solidFill>
              <a:effectLst/>
              <a:uLnTx/>
              <a:uFillTx/>
              <a:latin typeface="Courier New" pitchFamily="49" charset="0"/>
              <a:ea typeface="굴림" pitchFamily="50" charset="-127"/>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ko-KR" sz="2800" b="1" i="0" u="none" strike="noStrike" kern="1200" cap="none" spc="0" normalizeH="0" baseline="0" noProof="0" dirty="0" smtClean="0">
                <a:ln>
                  <a:noFill/>
                </a:ln>
                <a:solidFill>
                  <a:schemeClr val="tx1"/>
                </a:solidFill>
                <a:effectLst/>
                <a:uLnTx/>
                <a:uFillTx/>
                <a:latin typeface="Courier New" pitchFamily="49" charset="0"/>
                <a:ea typeface="굴림" pitchFamily="50" charset="-127"/>
                <a:cs typeface="+mn-cs"/>
              </a:rPr>
              <a:t>b = *</a:t>
            </a:r>
            <a:r>
              <a:rPr kumimoji="0" lang="en-US" altLang="ko-KR" sz="2800" b="1" i="0" u="none" strike="noStrike" kern="1200" cap="none" spc="0" normalizeH="0" baseline="0" noProof="0" dirty="0" err="1" smtClean="0">
                <a:ln>
                  <a:noFill/>
                </a:ln>
                <a:solidFill>
                  <a:schemeClr val="tx1"/>
                </a:solidFill>
                <a:effectLst/>
                <a:uLnTx/>
                <a:uFillTx/>
                <a:latin typeface="Courier New" pitchFamily="49" charset="0"/>
                <a:ea typeface="굴림" pitchFamily="50" charset="-127"/>
                <a:cs typeface="+mn-cs"/>
              </a:rPr>
              <a:t>ptr</a:t>
            </a:r>
            <a:r>
              <a:rPr kumimoji="0" lang="en-US" altLang="ko-KR" sz="2800" b="1" i="0" u="none" strike="noStrike" kern="1200" cap="none" spc="0" normalizeH="0" baseline="0" noProof="0" dirty="0" smtClean="0">
                <a:ln>
                  <a:noFill/>
                </a:ln>
                <a:solidFill>
                  <a:schemeClr val="tx1"/>
                </a:solidFill>
                <a:effectLst/>
                <a:uLnTx/>
                <a:uFillTx/>
                <a:latin typeface="Courier New" pitchFamily="49" charset="0"/>
                <a:ea typeface="굴림" pitchFamily="50" charset="-127"/>
                <a:cs typeface="+mn-cs"/>
              </a:rPr>
              <a:t>;   </a:t>
            </a:r>
          </a:p>
        </p:txBody>
      </p:sp>
      <p:grpSp>
        <p:nvGrpSpPr>
          <p:cNvPr id="6" name="Group 4"/>
          <p:cNvGrpSpPr>
            <a:grpSpLocks/>
          </p:cNvGrpSpPr>
          <p:nvPr/>
        </p:nvGrpSpPr>
        <p:grpSpPr bwMode="auto">
          <a:xfrm>
            <a:off x="5424488" y="4102100"/>
            <a:ext cx="2760662" cy="1295400"/>
            <a:chOff x="1017" y="1192"/>
            <a:chExt cx="1739" cy="816"/>
          </a:xfrm>
        </p:grpSpPr>
        <p:sp>
          <p:nvSpPr>
            <p:cNvPr id="7" name="Rectangle 5"/>
            <p:cNvSpPr>
              <a:spLocks noChangeArrowheads="1"/>
            </p:cNvSpPr>
            <p:nvPr/>
          </p:nvSpPr>
          <p:spPr bwMode="auto">
            <a:xfrm>
              <a:off x="1556" y="1652"/>
              <a:ext cx="336" cy="336"/>
            </a:xfrm>
            <a:prstGeom prst="rect">
              <a:avLst/>
            </a:prstGeom>
            <a:noFill/>
            <a:ln w="9525">
              <a:solidFill>
                <a:schemeClr val="tx1"/>
              </a:solidFill>
              <a:miter lim="800000"/>
              <a:headEnd/>
              <a:tailEnd/>
            </a:ln>
          </p:spPr>
          <p:txBody>
            <a:bodyPr wrap="none" anchor="ctr"/>
            <a:lstStyle/>
            <a:p>
              <a:pPr latinLnBrk="1"/>
              <a:r>
                <a:rPr kumimoji="1" lang="en-US" altLang="ko-KR" sz="2400" b="0" dirty="0">
                  <a:solidFill>
                    <a:schemeClr val="tx1"/>
                  </a:solidFill>
                  <a:latin typeface="Times New Roman" pitchFamily="18" charset="0"/>
                  <a:ea typeface="굴림" pitchFamily="50" charset="-127"/>
                </a:rPr>
                <a:t>5</a:t>
              </a:r>
            </a:p>
          </p:txBody>
        </p:sp>
        <p:sp>
          <p:nvSpPr>
            <p:cNvPr id="8" name="Rectangle 6"/>
            <p:cNvSpPr>
              <a:spLocks noChangeArrowheads="1"/>
            </p:cNvSpPr>
            <p:nvPr/>
          </p:nvSpPr>
          <p:spPr bwMode="auto">
            <a:xfrm>
              <a:off x="2420" y="1652"/>
              <a:ext cx="336" cy="336"/>
            </a:xfrm>
            <a:prstGeom prst="rect">
              <a:avLst/>
            </a:prstGeom>
            <a:noFill/>
            <a:ln w="9525">
              <a:solidFill>
                <a:schemeClr val="tx1"/>
              </a:solidFill>
              <a:miter lim="800000"/>
              <a:headEnd/>
              <a:tailEnd/>
            </a:ln>
          </p:spPr>
          <p:txBody>
            <a:bodyPr wrap="none" anchor="ctr"/>
            <a:lstStyle/>
            <a:p>
              <a:pPr latinLnBrk="1"/>
              <a:r>
                <a:rPr kumimoji="1" lang="en-US" altLang="ko-KR" sz="2400" u="sng" dirty="0">
                  <a:solidFill>
                    <a:schemeClr val="tx1"/>
                  </a:solidFill>
                  <a:latin typeface="Times New Roman" pitchFamily="18" charset="0"/>
                  <a:ea typeface="굴림" pitchFamily="50" charset="-127"/>
                </a:rPr>
                <a:t>5</a:t>
              </a:r>
            </a:p>
          </p:txBody>
        </p:sp>
        <p:sp>
          <p:nvSpPr>
            <p:cNvPr id="9" name="Text Box 7"/>
            <p:cNvSpPr txBox="1">
              <a:spLocks noChangeArrowheads="1"/>
            </p:cNvSpPr>
            <p:nvPr/>
          </p:nvSpPr>
          <p:spPr bwMode="auto">
            <a:xfrm>
              <a:off x="1296" y="1584"/>
              <a:ext cx="260" cy="404"/>
            </a:xfrm>
            <a:prstGeom prst="rect">
              <a:avLst/>
            </a:prstGeom>
            <a:noFill/>
            <a:ln w="9525">
              <a:noFill/>
              <a:miter lim="800000"/>
              <a:headEnd/>
              <a:tailEnd/>
            </a:ln>
          </p:spPr>
          <p:txBody>
            <a:bodyPr wrap="none">
              <a:spAutoFit/>
            </a:bodyPr>
            <a:lstStyle/>
            <a:p>
              <a:pPr latinLnBrk="1"/>
              <a:r>
                <a:rPr kumimoji="1" lang="en-US" altLang="ko-KR" sz="3600">
                  <a:solidFill>
                    <a:schemeClr val="tx1"/>
                  </a:solidFill>
                  <a:latin typeface="Times New Roman" pitchFamily="18" charset="0"/>
                  <a:ea typeface="굴림" pitchFamily="50" charset="-127"/>
                </a:rPr>
                <a:t>a</a:t>
              </a:r>
            </a:p>
          </p:txBody>
        </p:sp>
        <p:sp>
          <p:nvSpPr>
            <p:cNvPr id="10" name="Text Box 8"/>
            <p:cNvSpPr txBox="1">
              <a:spLocks noChangeArrowheads="1"/>
            </p:cNvSpPr>
            <p:nvPr/>
          </p:nvSpPr>
          <p:spPr bwMode="auto">
            <a:xfrm>
              <a:off x="2152" y="1604"/>
              <a:ext cx="276" cy="404"/>
            </a:xfrm>
            <a:prstGeom prst="rect">
              <a:avLst/>
            </a:prstGeom>
            <a:noFill/>
            <a:ln w="9525">
              <a:noFill/>
              <a:miter lim="800000"/>
              <a:headEnd/>
              <a:tailEnd/>
            </a:ln>
          </p:spPr>
          <p:txBody>
            <a:bodyPr wrap="none">
              <a:spAutoFit/>
            </a:bodyPr>
            <a:lstStyle/>
            <a:p>
              <a:pPr latinLnBrk="1"/>
              <a:r>
                <a:rPr kumimoji="1" lang="en-US" altLang="ko-KR" sz="3600">
                  <a:solidFill>
                    <a:schemeClr val="tx1"/>
                  </a:solidFill>
                  <a:latin typeface="Times New Roman" pitchFamily="18" charset="0"/>
                  <a:ea typeface="굴림" pitchFamily="50" charset="-127"/>
                </a:rPr>
                <a:t>b</a:t>
              </a:r>
            </a:p>
          </p:txBody>
        </p:sp>
        <p:sp>
          <p:nvSpPr>
            <p:cNvPr id="11" name="Text Box 9"/>
            <p:cNvSpPr txBox="1">
              <a:spLocks noChangeArrowheads="1"/>
            </p:cNvSpPr>
            <p:nvPr/>
          </p:nvSpPr>
          <p:spPr bwMode="auto">
            <a:xfrm>
              <a:off x="1017" y="1192"/>
              <a:ext cx="522" cy="330"/>
            </a:xfrm>
            <a:prstGeom prst="rect">
              <a:avLst/>
            </a:prstGeom>
            <a:noFill/>
            <a:ln w="9525">
              <a:noFill/>
              <a:miter lim="800000"/>
              <a:headEnd/>
              <a:tailEnd/>
            </a:ln>
          </p:spPr>
          <p:txBody>
            <a:bodyPr wrap="none">
              <a:spAutoFit/>
            </a:bodyPr>
            <a:lstStyle/>
            <a:p>
              <a:pPr latinLnBrk="1"/>
              <a:r>
                <a:rPr kumimoji="1" lang="en-US" altLang="ko-KR" sz="2800" b="1" dirty="0" err="1">
                  <a:solidFill>
                    <a:schemeClr val="tx1"/>
                  </a:solidFill>
                  <a:latin typeface="Courier New" pitchFamily="49" charset="0"/>
                  <a:ea typeface="굴림" pitchFamily="50" charset="-127"/>
                </a:rPr>
                <a:t>ptr</a:t>
              </a:r>
              <a:endParaRPr kumimoji="1" lang="en-US" altLang="ko-KR" sz="2800" b="1" dirty="0">
                <a:solidFill>
                  <a:schemeClr val="tx1"/>
                </a:solidFill>
                <a:latin typeface="Courier New" pitchFamily="49" charset="0"/>
                <a:ea typeface="굴림" pitchFamily="50" charset="-127"/>
              </a:endParaRPr>
            </a:p>
          </p:txBody>
        </p:sp>
        <p:sp>
          <p:nvSpPr>
            <p:cNvPr id="12" name="Line 10"/>
            <p:cNvSpPr>
              <a:spLocks noChangeShapeType="1"/>
            </p:cNvSpPr>
            <p:nvPr/>
          </p:nvSpPr>
          <p:spPr bwMode="auto">
            <a:xfrm>
              <a:off x="1584" y="1440"/>
              <a:ext cx="144" cy="192"/>
            </a:xfrm>
            <a:prstGeom prst="line">
              <a:avLst/>
            </a:prstGeom>
            <a:noFill/>
            <a:ln w="12700">
              <a:solidFill>
                <a:schemeClr val="tx1"/>
              </a:solidFill>
              <a:round/>
              <a:headEnd/>
              <a:tailEnd type="arrow" w="lg" len="med"/>
            </a:ln>
          </p:spPr>
          <p:txBody>
            <a:bodyPr wrap="none" anchor="ctr"/>
            <a:lstStyle/>
            <a:p>
              <a:endParaRPr lang="en-US"/>
            </a:p>
          </p:txBody>
        </p:sp>
      </p:grpSp>
      <p:sp>
        <p:nvSpPr>
          <p:cNvPr id="13" name="AutoShape 11"/>
          <p:cNvSpPr>
            <a:spLocks noChangeArrowheads="1"/>
          </p:cNvSpPr>
          <p:nvPr/>
        </p:nvSpPr>
        <p:spPr bwMode="auto">
          <a:xfrm>
            <a:off x="6553200" y="3429000"/>
            <a:ext cx="762000" cy="685800"/>
          </a:xfrm>
          <a:prstGeom prst="downArrow">
            <a:avLst>
              <a:gd name="adj1" fmla="val 50000"/>
              <a:gd name="adj2" fmla="val 25000"/>
            </a:avLst>
          </a:prstGeom>
          <a:noFill/>
          <a:ln w="9525">
            <a:solidFill>
              <a:schemeClr val="tx1"/>
            </a:solidFill>
            <a:miter lim="800000"/>
            <a:headEnd/>
            <a:tailEnd/>
          </a:ln>
        </p:spPr>
        <p:txBody>
          <a:bodyPr wrap="none" anchor="ctr"/>
          <a:lstStyle/>
          <a:p>
            <a:endParaRPr lang="en-US"/>
          </a:p>
        </p:txBody>
      </p:sp>
      <p:sp>
        <p:nvSpPr>
          <p:cNvPr id="14" name="Text Box 13"/>
          <p:cNvSpPr txBox="1">
            <a:spLocks noChangeArrowheads="1"/>
          </p:cNvSpPr>
          <p:nvPr/>
        </p:nvSpPr>
        <p:spPr bwMode="auto">
          <a:xfrm>
            <a:off x="609600" y="5638800"/>
            <a:ext cx="7708900" cy="457200"/>
          </a:xfrm>
          <a:prstGeom prst="rect">
            <a:avLst/>
          </a:prstGeom>
          <a:noFill/>
          <a:ln w="9525">
            <a:noFill/>
            <a:miter lim="800000"/>
            <a:headEnd/>
            <a:tailEnd/>
          </a:ln>
        </p:spPr>
        <p:txBody>
          <a:bodyPr>
            <a:spAutoFit/>
          </a:bodyPr>
          <a:lstStyle/>
          <a:p>
            <a:pPr algn="l" latinLnBrk="1">
              <a:tabLst>
                <a:tab pos="1333500" algn="l"/>
              </a:tabLst>
            </a:pPr>
            <a:r>
              <a:rPr kumimoji="1" lang="en-US" altLang="ko-KR" sz="2400" b="1" dirty="0">
                <a:solidFill>
                  <a:schemeClr val="tx1"/>
                </a:solidFill>
                <a:latin typeface="Courier New" pitchFamily="49" charset="0"/>
                <a:ea typeface="굴림" pitchFamily="50" charset="-127"/>
              </a:rPr>
              <a:t>b=*</a:t>
            </a:r>
            <a:r>
              <a:rPr kumimoji="1" lang="en-US" altLang="ko-KR" sz="2400" b="1" dirty="0" err="1">
                <a:solidFill>
                  <a:schemeClr val="tx1"/>
                </a:solidFill>
                <a:latin typeface="Courier New" pitchFamily="49" charset="0"/>
                <a:ea typeface="굴림" pitchFamily="50" charset="-127"/>
              </a:rPr>
              <a:t>ptr</a:t>
            </a:r>
            <a:r>
              <a:rPr kumimoji="1" lang="en-US" altLang="ko-KR" sz="2400" b="1" dirty="0">
                <a:solidFill>
                  <a:schemeClr val="tx1"/>
                </a:solidFill>
                <a:latin typeface="굴림" pitchFamily="50" charset="-127"/>
                <a:ea typeface="굴림" pitchFamily="50" charset="-127"/>
              </a:rPr>
              <a:t>  : </a:t>
            </a:r>
            <a:r>
              <a:rPr kumimoji="1" lang="en-US" altLang="ko-KR" sz="2400" b="1" dirty="0">
                <a:solidFill>
                  <a:schemeClr val="tx1"/>
                </a:solidFill>
                <a:latin typeface="Courier New" pitchFamily="49" charset="0"/>
                <a:ea typeface="굴림" pitchFamily="50" charset="-127"/>
              </a:rPr>
              <a:t>b</a:t>
            </a:r>
            <a:r>
              <a:rPr kumimoji="1" lang="en-US" altLang="ko-KR" sz="2400" b="1" dirty="0">
                <a:solidFill>
                  <a:schemeClr val="tx1"/>
                </a:solidFill>
                <a:latin typeface="굴림" pitchFamily="50" charset="-127"/>
                <a:ea typeface="굴림" pitchFamily="50" charset="-127"/>
              </a:rPr>
              <a:t> </a:t>
            </a:r>
            <a:r>
              <a:rPr kumimoji="1" lang="en-US" altLang="ko-KR" sz="2400" b="0" dirty="0">
                <a:solidFill>
                  <a:schemeClr val="tx1"/>
                </a:solidFill>
                <a:latin typeface="굴림" pitchFamily="50" charset="-127"/>
                <a:ea typeface="굴림" pitchFamily="50" charset="-127"/>
              </a:rPr>
              <a:t>is assigned the value pointed to by </a:t>
            </a:r>
            <a:r>
              <a:rPr kumimoji="1" lang="en-US" altLang="ko-KR" sz="2400" b="1" dirty="0" err="1">
                <a:solidFill>
                  <a:schemeClr val="tx1"/>
                </a:solidFill>
                <a:latin typeface="Courier New" pitchFamily="49" charset="0"/>
                <a:ea typeface="굴림" pitchFamily="50" charset="-127"/>
              </a:rPr>
              <a:t>ptr</a:t>
            </a:r>
            <a:endParaRPr kumimoji="1" lang="en-US" altLang="ko-KR" sz="2400" b="1" dirty="0">
              <a:solidFill>
                <a:schemeClr val="tx1"/>
              </a:solidFill>
              <a:latin typeface="Courier New" pitchFamily="49" charset="0"/>
              <a:ea typeface="굴림" pitchFamily="50" charset="-127"/>
            </a:endParaRPr>
          </a:p>
        </p:txBody>
      </p:sp>
      <p:grpSp>
        <p:nvGrpSpPr>
          <p:cNvPr id="15" name="Group 14"/>
          <p:cNvGrpSpPr>
            <a:grpSpLocks/>
          </p:cNvGrpSpPr>
          <p:nvPr/>
        </p:nvGrpSpPr>
        <p:grpSpPr bwMode="auto">
          <a:xfrm>
            <a:off x="5486400" y="1828800"/>
            <a:ext cx="2851150" cy="1358900"/>
            <a:chOff x="960" y="1152"/>
            <a:chExt cx="1796" cy="856"/>
          </a:xfrm>
        </p:grpSpPr>
        <p:sp>
          <p:nvSpPr>
            <p:cNvPr id="16" name="Rectangle 15"/>
            <p:cNvSpPr>
              <a:spLocks noChangeArrowheads="1"/>
            </p:cNvSpPr>
            <p:nvPr/>
          </p:nvSpPr>
          <p:spPr bwMode="auto">
            <a:xfrm>
              <a:off x="1556" y="1652"/>
              <a:ext cx="336" cy="336"/>
            </a:xfrm>
            <a:prstGeom prst="rect">
              <a:avLst/>
            </a:prstGeom>
            <a:noFill/>
            <a:ln w="9525">
              <a:solidFill>
                <a:schemeClr val="tx1"/>
              </a:solidFill>
              <a:miter lim="800000"/>
              <a:headEnd/>
              <a:tailEnd/>
            </a:ln>
          </p:spPr>
          <p:txBody>
            <a:bodyPr wrap="none" anchor="ctr"/>
            <a:lstStyle/>
            <a:p>
              <a:pPr latinLnBrk="1"/>
              <a:r>
                <a:rPr kumimoji="1" lang="en-US" altLang="ko-KR" sz="2400" b="0" dirty="0">
                  <a:solidFill>
                    <a:schemeClr val="tx1"/>
                  </a:solidFill>
                  <a:latin typeface="Times New Roman" pitchFamily="18" charset="0"/>
                  <a:ea typeface="굴림" pitchFamily="50" charset="-127"/>
                </a:rPr>
                <a:t>5</a:t>
              </a:r>
            </a:p>
          </p:txBody>
        </p:sp>
        <p:sp>
          <p:nvSpPr>
            <p:cNvPr id="17" name="Rectangle 16"/>
            <p:cNvSpPr>
              <a:spLocks noChangeArrowheads="1"/>
            </p:cNvSpPr>
            <p:nvPr/>
          </p:nvSpPr>
          <p:spPr bwMode="auto">
            <a:xfrm>
              <a:off x="2420" y="1652"/>
              <a:ext cx="336" cy="336"/>
            </a:xfrm>
            <a:prstGeom prst="rect">
              <a:avLst/>
            </a:prstGeom>
            <a:noFill/>
            <a:ln w="9525">
              <a:solidFill>
                <a:schemeClr val="tx1"/>
              </a:solidFill>
              <a:miter lim="800000"/>
              <a:headEnd/>
              <a:tailEnd/>
            </a:ln>
          </p:spPr>
          <p:txBody>
            <a:bodyPr wrap="none" anchor="ctr"/>
            <a:lstStyle/>
            <a:p>
              <a:pPr latinLnBrk="1"/>
              <a:r>
                <a:rPr kumimoji="1" lang="en-US" altLang="ko-KR" sz="2400" b="0">
                  <a:solidFill>
                    <a:schemeClr val="tx1"/>
                  </a:solidFill>
                  <a:latin typeface="Times New Roman" pitchFamily="18" charset="0"/>
                  <a:ea typeface="굴림" pitchFamily="50" charset="-127"/>
                </a:rPr>
                <a:t>9</a:t>
              </a:r>
            </a:p>
          </p:txBody>
        </p:sp>
        <p:sp>
          <p:nvSpPr>
            <p:cNvPr id="18" name="Text Box 17"/>
            <p:cNvSpPr txBox="1">
              <a:spLocks noChangeArrowheads="1"/>
            </p:cNvSpPr>
            <p:nvPr/>
          </p:nvSpPr>
          <p:spPr bwMode="auto">
            <a:xfrm>
              <a:off x="1296" y="1584"/>
              <a:ext cx="260" cy="404"/>
            </a:xfrm>
            <a:prstGeom prst="rect">
              <a:avLst/>
            </a:prstGeom>
            <a:noFill/>
            <a:ln w="9525">
              <a:noFill/>
              <a:miter lim="800000"/>
              <a:headEnd/>
              <a:tailEnd/>
            </a:ln>
          </p:spPr>
          <p:txBody>
            <a:bodyPr wrap="none">
              <a:spAutoFit/>
            </a:bodyPr>
            <a:lstStyle/>
            <a:p>
              <a:pPr latinLnBrk="1"/>
              <a:r>
                <a:rPr kumimoji="1" lang="en-US" altLang="ko-KR" sz="3600">
                  <a:solidFill>
                    <a:schemeClr val="tx1"/>
                  </a:solidFill>
                  <a:latin typeface="Times New Roman" pitchFamily="18" charset="0"/>
                  <a:ea typeface="굴림" pitchFamily="50" charset="-127"/>
                </a:rPr>
                <a:t>a</a:t>
              </a:r>
            </a:p>
          </p:txBody>
        </p:sp>
        <p:sp>
          <p:nvSpPr>
            <p:cNvPr id="19" name="Text Box 18"/>
            <p:cNvSpPr txBox="1">
              <a:spLocks noChangeArrowheads="1"/>
            </p:cNvSpPr>
            <p:nvPr/>
          </p:nvSpPr>
          <p:spPr bwMode="auto">
            <a:xfrm>
              <a:off x="2152" y="1604"/>
              <a:ext cx="276" cy="404"/>
            </a:xfrm>
            <a:prstGeom prst="rect">
              <a:avLst/>
            </a:prstGeom>
            <a:noFill/>
            <a:ln w="9525">
              <a:noFill/>
              <a:miter lim="800000"/>
              <a:headEnd/>
              <a:tailEnd/>
            </a:ln>
          </p:spPr>
          <p:txBody>
            <a:bodyPr wrap="none">
              <a:spAutoFit/>
            </a:bodyPr>
            <a:lstStyle/>
            <a:p>
              <a:pPr latinLnBrk="1"/>
              <a:r>
                <a:rPr kumimoji="1" lang="en-US" altLang="ko-KR" sz="3600">
                  <a:solidFill>
                    <a:schemeClr val="tx1"/>
                  </a:solidFill>
                  <a:latin typeface="Times New Roman" pitchFamily="18" charset="0"/>
                  <a:ea typeface="굴림" pitchFamily="50" charset="-127"/>
                </a:rPr>
                <a:t>b</a:t>
              </a:r>
            </a:p>
          </p:txBody>
        </p:sp>
        <p:sp>
          <p:nvSpPr>
            <p:cNvPr id="20" name="Text Box 19"/>
            <p:cNvSpPr txBox="1">
              <a:spLocks noChangeArrowheads="1"/>
            </p:cNvSpPr>
            <p:nvPr/>
          </p:nvSpPr>
          <p:spPr bwMode="auto">
            <a:xfrm>
              <a:off x="960" y="1152"/>
              <a:ext cx="596" cy="330"/>
            </a:xfrm>
            <a:prstGeom prst="rect">
              <a:avLst/>
            </a:prstGeom>
            <a:noFill/>
            <a:ln w="9525">
              <a:noFill/>
              <a:miter lim="800000"/>
              <a:headEnd/>
              <a:tailEnd/>
            </a:ln>
          </p:spPr>
          <p:txBody>
            <a:bodyPr wrap="square">
              <a:spAutoFit/>
            </a:bodyPr>
            <a:lstStyle/>
            <a:p>
              <a:pPr latinLnBrk="1"/>
              <a:r>
                <a:rPr kumimoji="1" lang="en-US" altLang="ko-KR" sz="2800" b="1" dirty="0" err="1">
                  <a:solidFill>
                    <a:schemeClr val="tx1"/>
                  </a:solidFill>
                  <a:latin typeface="Courier New" pitchFamily="49" charset="0"/>
                  <a:ea typeface="굴림" pitchFamily="50" charset="-127"/>
                </a:rPr>
                <a:t>ptr</a:t>
              </a:r>
              <a:endParaRPr kumimoji="1" lang="en-US" altLang="ko-KR" sz="2800" b="1" dirty="0">
                <a:solidFill>
                  <a:schemeClr val="tx1"/>
                </a:solidFill>
                <a:latin typeface="Courier New" pitchFamily="49" charset="0"/>
                <a:ea typeface="굴림" pitchFamily="50" charset="-127"/>
              </a:endParaRPr>
            </a:p>
          </p:txBody>
        </p:sp>
        <p:sp>
          <p:nvSpPr>
            <p:cNvPr id="21" name="Line 20"/>
            <p:cNvSpPr>
              <a:spLocks noChangeShapeType="1"/>
            </p:cNvSpPr>
            <p:nvPr/>
          </p:nvSpPr>
          <p:spPr bwMode="auto">
            <a:xfrm>
              <a:off x="1584" y="1440"/>
              <a:ext cx="144" cy="192"/>
            </a:xfrm>
            <a:prstGeom prst="line">
              <a:avLst/>
            </a:prstGeom>
            <a:noFill/>
            <a:ln w="12700">
              <a:solidFill>
                <a:schemeClr val="tx1"/>
              </a:solidFill>
              <a:round/>
              <a:headEnd/>
              <a:tailEnd type="arrow" w="lg"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b="1" dirty="0" smtClean="0">
                <a:solidFill>
                  <a:srgbClr val="990000"/>
                </a:solidFill>
              </a:rPr>
              <a:t>Pointer Variables (cont.)</a:t>
            </a:r>
            <a:endParaRPr lang="en-US" b="1" dirty="0">
              <a:solidFill>
                <a:srgbClr val="990000"/>
              </a:solidFill>
            </a:endParaRPr>
          </a:p>
        </p:txBody>
      </p:sp>
      <p:sp>
        <p:nvSpPr>
          <p:cNvPr id="4" name="Rectangle 3"/>
          <p:cNvSpPr txBox="1">
            <a:spLocks noChangeArrowheads="1"/>
          </p:cNvSpPr>
          <p:nvPr/>
        </p:nvSpPr>
        <p:spPr bwMode="auto">
          <a:xfrm>
            <a:off x="533400" y="1922463"/>
            <a:ext cx="4800600"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ko-KR" sz="3200" b="1" i="0" u="none" strike="noStrike" kern="1200" cap="none" spc="0" normalizeH="0" baseline="0" noProof="0" smtClean="0">
                <a:ln>
                  <a:noFill/>
                </a:ln>
                <a:solidFill>
                  <a:schemeClr val="tx1"/>
                </a:solidFill>
                <a:effectLst/>
                <a:uLnTx/>
                <a:uFillTx/>
                <a:latin typeface="Courier New" pitchFamily="49" charset="0"/>
                <a:ea typeface="굴림" pitchFamily="50" charset="-127"/>
                <a:cs typeface="+mn-cs"/>
              </a:rPr>
              <a:t>int a = 5, b = 9, *ptr=&amp;a;</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0" lang="en-US" altLang="ko-KR" sz="3200" b="1" i="0" u="none" strike="noStrike" kern="1200" cap="none" spc="0" normalizeH="0" baseline="0" noProof="0" smtClean="0">
              <a:ln>
                <a:noFill/>
              </a:ln>
              <a:solidFill>
                <a:schemeClr val="tx1"/>
              </a:solidFill>
              <a:effectLst/>
              <a:uLnTx/>
              <a:uFillTx/>
              <a:latin typeface="Courier New" pitchFamily="49" charset="0"/>
              <a:ea typeface="굴림" pitchFamily="50" charset="-127"/>
              <a:cs typeface="+mn-cs"/>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0" lang="en-US" altLang="ko-KR" sz="3200" b="1" i="0" u="none" strike="noStrike" kern="1200" cap="none" spc="0" normalizeH="0" baseline="0" noProof="0" smtClean="0">
              <a:ln>
                <a:noFill/>
              </a:ln>
              <a:solidFill>
                <a:schemeClr val="tx1"/>
              </a:solidFill>
              <a:effectLst/>
              <a:uLnTx/>
              <a:uFillTx/>
              <a:latin typeface="Courier New" pitchFamily="49" charset="0"/>
              <a:ea typeface="굴림" pitchFamily="50" charset="-127"/>
              <a:cs typeface="+mn-cs"/>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ko-KR" sz="3200" b="1" i="0" u="none" strike="noStrike" kern="1200" cap="none" spc="0" normalizeH="0" baseline="0" noProof="0" smtClean="0">
                <a:ln>
                  <a:noFill/>
                </a:ln>
                <a:solidFill>
                  <a:schemeClr val="tx1"/>
                </a:solidFill>
                <a:effectLst/>
                <a:uLnTx/>
                <a:uFillTx/>
                <a:latin typeface="Courier New" pitchFamily="49" charset="0"/>
                <a:ea typeface="굴림" pitchFamily="50" charset="-127"/>
                <a:cs typeface="+mn-cs"/>
              </a:rPr>
              <a:t>*ptr = b;   </a:t>
            </a:r>
            <a:endParaRPr kumimoji="0" lang="en-US" altLang="ko-KR" sz="3200" b="1" i="0" u="none" strike="noStrike" kern="1200" cap="none" spc="0" normalizeH="0" baseline="0" noProof="0" dirty="0" smtClean="0">
              <a:ln>
                <a:noFill/>
              </a:ln>
              <a:solidFill>
                <a:schemeClr val="tx1"/>
              </a:solidFill>
              <a:effectLst/>
              <a:uLnTx/>
              <a:uFillTx/>
              <a:latin typeface="Courier New" pitchFamily="49" charset="0"/>
              <a:ea typeface="굴림" pitchFamily="50" charset="-127"/>
              <a:cs typeface="+mn-cs"/>
            </a:endParaRPr>
          </a:p>
        </p:txBody>
      </p:sp>
      <p:grpSp>
        <p:nvGrpSpPr>
          <p:cNvPr id="5" name="Group 4"/>
          <p:cNvGrpSpPr>
            <a:grpSpLocks/>
          </p:cNvGrpSpPr>
          <p:nvPr/>
        </p:nvGrpSpPr>
        <p:grpSpPr bwMode="auto">
          <a:xfrm>
            <a:off x="5791200" y="1371600"/>
            <a:ext cx="2698750" cy="1358900"/>
            <a:chOff x="1056" y="1152"/>
            <a:chExt cx="1700" cy="856"/>
          </a:xfrm>
        </p:grpSpPr>
        <p:sp>
          <p:nvSpPr>
            <p:cNvPr id="6" name="Rectangle 5"/>
            <p:cNvSpPr>
              <a:spLocks noChangeArrowheads="1"/>
            </p:cNvSpPr>
            <p:nvPr/>
          </p:nvSpPr>
          <p:spPr bwMode="auto">
            <a:xfrm>
              <a:off x="1556" y="1652"/>
              <a:ext cx="336" cy="336"/>
            </a:xfrm>
            <a:prstGeom prst="rect">
              <a:avLst/>
            </a:prstGeom>
            <a:noFill/>
            <a:ln w="9525">
              <a:solidFill>
                <a:schemeClr val="tx1"/>
              </a:solidFill>
              <a:miter lim="800000"/>
              <a:headEnd/>
              <a:tailEnd/>
            </a:ln>
          </p:spPr>
          <p:txBody>
            <a:bodyPr wrap="none" anchor="ctr"/>
            <a:lstStyle/>
            <a:p>
              <a:pPr latinLnBrk="1"/>
              <a:r>
                <a:rPr kumimoji="1" lang="en-US" altLang="ko-KR" sz="2400" b="0" dirty="0">
                  <a:solidFill>
                    <a:schemeClr val="tx1"/>
                  </a:solidFill>
                  <a:latin typeface="Times New Roman" pitchFamily="18" charset="0"/>
                  <a:ea typeface="굴림" pitchFamily="50" charset="-127"/>
                </a:rPr>
                <a:t>5</a:t>
              </a:r>
            </a:p>
          </p:txBody>
        </p:sp>
        <p:sp>
          <p:nvSpPr>
            <p:cNvPr id="7" name="Rectangle 6"/>
            <p:cNvSpPr>
              <a:spLocks noChangeArrowheads="1"/>
            </p:cNvSpPr>
            <p:nvPr/>
          </p:nvSpPr>
          <p:spPr bwMode="auto">
            <a:xfrm>
              <a:off x="2420" y="1652"/>
              <a:ext cx="336" cy="336"/>
            </a:xfrm>
            <a:prstGeom prst="rect">
              <a:avLst/>
            </a:prstGeom>
            <a:noFill/>
            <a:ln w="9525">
              <a:solidFill>
                <a:schemeClr val="tx1"/>
              </a:solidFill>
              <a:miter lim="800000"/>
              <a:headEnd/>
              <a:tailEnd/>
            </a:ln>
          </p:spPr>
          <p:txBody>
            <a:bodyPr wrap="none" anchor="ctr"/>
            <a:lstStyle/>
            <a:p>
              <a:pPr latinLnBrk="1"/>
              <a:r>
                <a:rPr kumimoji="1" lang="en-US" altLang="ko-KR" sz="2400" b="0" dirty="0">
                  <a:solidFill>
                    <a:schemeClr val="tx1"/>
                  </a:solidFill>
                  <a:latin typeface="Times New Roman" pitchFamily="18" charset="0"/>
                  <a:ea typeface="굴림" pitchFamily="50" charset="-127"/>
                </a:rPr>
                <a:t>9</a:t>
              </a:r>
            </a:p>
          </p:txBody>
        </p:sp>
        <p:sp>
          <p:nvSpPr>
            <p:cNvPr id="8" name="Text Box 7"/>
            <p:cNvSpPr txBox="1">
              <a:spLocks noChangeArrowheads="1"/>
            </p:cNvSpPr>
            <p:nvPr/>
          </p:nvSpPr>
          <p:spPr bwMode="auto">
            <a:xfrm>
              <a:off x="1296" y="1584"/>
              <a:ext cx="260" cy="404"/>
            </a:xfrm>
            <a:prstGeom prst="rect">
              <a:avLst/>
            </a:prstGeom>
            <a:noFill/>
            <a:ln w="9525">
              <a:noFill/>
              <a:miter lim="800000"/>
              <a:headEnd/>
              <a:tailEnd/>
            </a:ln>
          </p:spPr>
          <p:txBody>
            <a:bodyPr wrap="none">
              <a:spAutoFit/>
            </a:bodyPr>
            <a:lstStyle/>
            <a:p>
              <a:pPr latinLnBrk="1"/>
              <a:r>
                <a:rPr kumimoji="1" lang="en-US" altLang="ko-KR" sz="3600">
                  <a:solidFill>
                    <a:schemeClr val="tx1"/>
                  </a:solidFill>
                  <a:latin typeface="Times New Roman" pitchFamily="18" charset="0"/>
                  <a:ea typeface="굴림" pitchFamily="50" charset="-127"/>
                </a:rPr>
                <a:t>a</a:t>
              </a:r>
            </a:p>
          </p:txBody>
        </p:sp>
        <p:sp>
          <p:nvSpPr>
            <p:cNvPr id="9" name="Text Box 8"/>
            <p:cNvSpPr txBox="1">
              <a:spLocks noChangeArrowheads="1"/>
            </p:cNvSpPr>
            <p:nvPr/>
          </p:nvSpPr>
          <p:spPr bwMode="auto">
            <a:xfrm>
              <a:off x="2152" y="1604"/>
              <a:ext cx="276" cy="404"/>
            </a:xfrm>
            <a:prstGeom prst="rect">
              <a:avLst/>
            </a:prstGeom>
            <a:noFill/>
            <a:ln w="9525">
              <a:noFill/>
              <a:miter lim="800000"/>
              <a:headEnd/>
              <a:tailEnd/>
            </a:ln>
          </p:spPr>
          <p:txBody>
            <a:bodyPr wrap="none">
              <a:spAutoFit/>
            </a:bodyPr>
            <a:lstStyle/>
            <a:p>
              <a:pPr latinLnBrk="1"/>
              <a:r>
                <a:rPr kumimoji="1" lang="en-US" altLang="ko-KR" sz="3600">
                  <a:solidFill>
                    <a:schemeClr val="tx1"/>
                  </a:solidFill>
                  <a:latin typeface="Times New Roman" pitchFamily="18" charset="0"/>
                  <a:ea typeface="굴림" pitchFamily="50" charset="-127"/>
                </a:rPr>
                <a:t>b</a:t>
              </a:r>
            </a:p>
          </p:txBody>
        </p:sp>
        <p:sp>
          <p:nvSpPr>
            <p:cNvPr id="10" name="Text Box 9"/>
            <p:cNvSpPr txBox="1">
              <a:spLocks noChangeArrowheads="1"/>
            </p:cNvSpPr>
            <p:nvPr/>
          </p:nvSpPr>
          <p:spPr bwMode="auto">
            <a:xfrm>
              <a:off x="1056" y="1152"/>
              <a:ext cx="500" cy="404"/>
            </a:xfrm>
            <a:prstGeom prst="rect">
              <a:avLst/>
            </a:prstGeom>
            <a:noFill/>
            <a:ln w="9525">
              <a:noFill/>
              <a:miter lim="800000"/>
              <a:headEnd/>
              <a:tailEnd/>
            </a:ln>
          </p:spPr>
          <p:txBody>
            <a:bodyPr wrap="none">
              <a:spAutoFit/>
            </a:bodyPr>
            <a:lstStyle/>
            <a:p>
              <a:pPr latinLnBrk="1"/>
              <a:r>
                <a:rPr kumimoji="1" lang="en-US" altLang="ko-KR" sz="3600">
                  <a:solidFill>
                    <a:schemeClr val="tx1"/>
                  </a:solidFill>
                  <a:latin typeface="Times New Roman" pitchFamily="18" charset="0"/>
                  <a:ea typeface="굴림" pitchFamily="50" charset="-127"/>
                </a:rPr>
                <a:t>ptr</a:t>
              </a:r>
            </a:p>
          </p:txBody>
        </p:sp>
        <p:sp>
          <p:nvSpPr>
            <p:cNvPr id="11" name="Line 10"/>
            <p:cNvSpPr>
              <a:spLocks noChangeShapeType="1"/>
            </p:cNvSpPr>
            <p:nvPr/>
          </p:nvSpPr>
          <p:spPr bwMode="auto">
            <a:xfrm>
              <a:off x="1584" y="1440"/>
              <a:ext cx="144" cy="192"/>
            </a:xfrm>
            <a:prstGeom prst="line">
              <a:avLst/>
            </a:prstGeom>
            <a:noFill/>
            <a:ln w="12700">
              <a:solidFill>
                <a:schemeClr val="tx1"/>
              </a:solidFill>
              <a:round/>
              <a:headEnd/>
              <a:tailEnd type="arrow" w="lg" len="med"/>
            </a:ln>
          </p:spPr>
          <p:txBody>
            <a:bodyPr wrap="none" anchor="ctr"/>
            <a:lstStyle/>
            <a:p>
              <a:endParaRPr lang="en-US"/>
            </a:p>
          </p:txBody>
        </p:sp>
      </p:grpSp>
      <p:grpSp>
        <p:nvGrpSpPr>
          <p:cNvPr id="12" name="Group 11"/>
          <p:cNvGrpSpPr>
            <a:grpSpLocks/>
          </p:cNvGrpSpPr>
          <p:nvPr/>
        </p:nvGrpSpPr>
        <p:grpSpPr bwMode="auto">
          <a:xfrm>
            <a:off x="5867400" y="3505200"/>
            <a:ext cx="2698750" cy="1358900"/>
            <a:chOff x="1056" y="1152"/>
            <a:chExt cx="1700" cy="856"/>
          </a:xfrm>
        </p:grpSpPr>
        <p:sp>
          <p:nvSpPr>
            <p:cNvPr id="13" name="Rectangle 12"/>
            <p:cNvSpPr>
              <a:spLocks noChangeArrowheads="1"/>
            </p:cNvSpPr>
            <p:nvPr/>
          </p:nvSpPr>
          <p:spPr bwMode="auto">
            <a:xfrm>
              <a:off x="1556" y="1652"/>
              <a:ext cx="336" cy="336"/>
            </a:xfrm>
            <a:prstGeom prst="rect">
              <a:avLst/>
            </a:prstGeom>
            <a:noFill/>
            <a:ln w="9525">
              <a:solidFill>
                <a:schemeClr val="tx1"/>
              </a:solidFill>
              <a:miter lim="800000"/>
              <a:headEnd/>
              <a:tailEnd/>
            </a:ln>
          </p:spPr>
          <p:txBody>
            <a:bodyPr wrap="none" anchor="ctr"/>
            <a:lstStyle/>
            <a:p>
              <a:pPr latinLnBrk="1"/>
              <a:r>
                <a:rPr kumimoji="1" lang="en-US" altLang="ko-KR" sz="2400" u="sng" dirty="0">
                  <a:solidFill>
                    <a:schemeClr val="tx1"/>
                  </a:solidFill>
                  <a:latin typeface="Times New Roman" pitchFamily="18" charset="0"/>
                  <a:ea typeface="굴림" pitchFamily="50" charset="-127"/>
                </a:rPr>
                <a:t>9</a:t>
              </a:r>
            </a:p>
          </p:txBody>
        </p:sp>
        <p:sp>
          <p:nvSpPr>
            <p:cNvPr id="14" name="Rectangle 13"/>
            <p:cNvSpPr>
              <a:spLocks noChangeArrowheads="1"/>
            </p:cNvSpPr>
            <p:nvPr/>
          </p:nvSpPr>
          <p:spPr bwMode="auto">
            <a:xfrm>
              <a:off x="2420" y="1652"/>
              <a:ext cx="336" cy="336"/>
            </a:xfrm>
            <a:prstGeom prst="rect">
              <a:avLst/>
            </a:prstGeom>
            <a:noFill/>
            <a:ln w="9525">
              <a:solidFill>
                <a:schemeClr val="tx1"/>
              </a:solidFill>
              <a:miter lim="800000"/>
              <a:headEnd/>
              <a:tailEnd/>
            </a:ln>
          </p:spPr>
          <p:txBody>
            <a:bodyPr wrap="none" anchor="ctr"/>
            <a:lstStyle/>
            <a:p>
              <a:pPr latinLnBrk="1"/>
              <a:r>
                <a:rPr kumimoji="1" lang="en-US" altLang="ko-KR" sz="2400" b="0" dirty="0">
                  <a:solidFill>
                    <a:schemeClr val="tx1"/>
                  </a:solidFill>
                  <a:latin typeface="Times New Roman" pitchFamily="18" charset="0"/>
                  <a:ea typeface="굴림" pitchFamily="50" charset="-127"/>
                </a:rPr>
                <a:t>9</a:t>
              </a:r>
            </a:p>
          </p:txBody>
        </p:sp>
        <p:sp>
          <p:nvSpPr>
            <p:cNvPr id="15" name="Text Box 14"/>
            <p:cNvSpPr txBox="1">
              <a:spLocks noChangeArrowheads="1"/>
            </p:cNvSpPr>
            <p:nvPr/>
          </p:nvSpPr>
          <p:spPr bwMode="auto">
            <a:xfrm>
              <a:off x="1296" y="1584"/>
              <a:ext cx="260" cy="404"/>
            </a:xfrm>
            <a:prstGeom prst="rect">
              <a:avLst/>
            </a:prstGeom>
            <a:noFill/>
            <a:ln w="9525">
              <a:noFill/>
              <a:miter lim="800000"/>
              <a:headEnd/>
              <a:tailEnd/>
            </a:ln>
          </p:spPr>
          <p:txBody>
            <a:bodyPr wrap="none">
              <a:spAutoFit/>
            </a:bodyPr>
            <a:lstStyle/>
            <a:p>
              <a:pPr latinLnBrk="1"/>
              <a:r>
                <a:rPr kumimoji="1" lang="en-US" altLang="ko-KR" sz="3600">
                  <a:solidFill>
                    <a:schemeClr val="tx1"/>
                  </a:solidFill>
                  <a:latin typeface="Times New Roman" pitchFamily="18" charset="0"/>
                  <a:ea typeface="굴림" pitchFamily="50" charset="-127"/>
                </a:rPr>
                <a:t>a</a:t>
              </a:r>
            </a:p>
          </p:txBody>
        </p:sp>
        <p:sp>
          <p:nvSpPr>
            <p:cNvPr id="16" name="Text Box 15"/>
            <p:cNvSpPr txBox="1">
              <a:spLocks noChangeArrowheads="1"/>
            </p:cNvSpPr>
            <p:nvPr/>
          </p:nvSpPr>
          <p:spPr bwMode="auto">
            <a:xfrm>
              <a:off x="2152" y="1604"/>
              <a:ext cx="276" cy="404"/>
            </a:xfrm>
            <a:prstGeom prst="rect">
              <a:avLst/>
            </a:prstGeom>
            <a:noFill/>
            <a:ln w="9525">
              <a:noFill/>
              <a:miter lim="800000"/>
              <a:headEnd/>
              <a:tailEnd/>
            </a:ln>
          </p:spPr>
          <p:txBody>
            <a:bodyPr wrap="none">
              <a:spAutoFit/>
            </a:bodyPr>
            <a:lstStyle/>
            <a:p>
              <a:pPr latinLnBrk="1"/>
              <a:r>
                <a:rPr kumimoji="1" lang="en-US" altLang="ko-KR" sz="3600">
                  <a:solidFill>
                    <a:schemeClr val="tx1"/>
                  </a:solidFill>
                  <a:latin typeface="Times New Roman" pitchFamily="18" charset="0"/>
                  <a:ea typeface="굴림" pitchFamily="50" charset="-127"/>
                </a:rPr>
                <a:t>b</a:t>
              </a:r>
            </a:p>
          </p:txBody>
        </p:sp>
        <p:sp>
          <p:nvSpPr>
            <p:cNvPr id="17" name="Text Box 16"/>
            <p:cNvSpPr txBox="1">
              <a:spLocks noChangeArrowheads="1"/>
            </p:cNvSpPr>
            <p:nvPr/>
          </p:nvSpPr>
          <p:spPr bwMode="auto">
            <a:xfrm>
              <a:off x="1056" y="1152"/>
              <a:ext cx="500" cy="404"/>
            </a:xfrm>
            <a:prstGeom prst="rect">
              <a:avLst/>
            </a:prstGeom>
            <a:noFill/>
            <a:ln w="9525">
              <a:noFill/>
              <a:miter lim="800000"/>
              <a:headEnd/>
              <a:tailEnd/>
            </a:ln>
          </p:spPr>
          <p:txBody>
            <a:bodyPr wrap="none">
              <a:spAutoFit/>
            </a:bodyPr>
            <a:lstStyle/>
            <a:p>
              <a:pPr latinLnBrk="1"/>
              <a:r>
                <a:rPr kumimoji="1" lang="en-US" altLang="ko-KR" sz="3600">
                  <a:solidFill>
                    <a:schemeClr val="tx1"/>
                  </a:solidFill>
                  <a:latin typeface="Times New Roman" pitchFamily="18" charset="0"/>
                  <a:ea typeface="굴림" pitchFamily="50" charset="-127"/>
                </a:rPr>
                <a:t>ptr</a:t>
              </a:r>
            </a:p>
          </p:txBody>
        </p:sp>
        <p:sp>
          <p:nvSpPr>
            <p:cNvPr id="18" name="Line 17"/>
            <p:cNvSpPr>
              <a:spLocks noChangeShapeType="1"/>
            </p:cNvSpPr>
            <p:nvPr/>
          </p:nvSpPr>
          <p:spPr bwMode="auto">
            <a:xfrm>
              <a:off x="1584" y="1440"/>
              <a:ext cx="144" cy="192"/>
            </a:xfrm>
            <a:prstGeom prst="line">
              <a:avLst/>
            </a:prstGeom>
            <a:noFill/>
            <a:ln w="12700">
              <a:solidFill>
                <a:schemeClr val="tx1"/>
              </a:solidFill>
              <a:round/>
              <a:headEnd/>
              <a:tailEnd type="arrow" w="lg" len="med"/>
            </a:ln>
          </p:spPr>
          <p:txBody>
            <a:bodyPr wrap="none" anchor="ctr"/>
            <a:lstStyle/>
            <a:p>
              <a:endParaRPr lang="en-US"/>
            </a:p>
          </p:txBody>
        </p:sp>
      </p:grpSp>
      <p:sp>
        <p:nvSpPr>
          <p:cNvPr id="19" name="AutoShape 18"/>
          <p:cNvSpPr>
            <a:spLocks noChangeArrowheads="1"/>
          </p:cNvSpPr>
          <p:nvPr/>
        </p:nvSpPr>
        <p:spPr bwMode="auto">
          <a:xfrm>
            <a:off x="7010400" y="2971800"/>
            <a:ext cx="762000" cy="685800"/>
          </a:xfrm>
          <a:prstGeom prst="downArrow">
            <a:avLst>
              <a:gd name="adj1" fmla="val 50000"/>
              <a:gd name="adj2" fmla="val 25000"/>
            </a:avLst>
          </a:prstGeom>
          <a:noFill/>
          <a:ln w="9525">
            <a:solidFill>
              <a:schemeClr val="tx1"/>
            </a:solidFill>
            <a:miter lim="800000"/>
            <a:headEnd/>
            <a:tailEnd/>
          </a:ln>
        </p:spPr>
        <p:txBody>
          <a:bodyPr wrap="none" anchor="ctr"/>
          <a:lstStyle/>
          <a:p>
            <a:endParaRPr lang="en-US"/>
          </a:p>
        </p:txBody>
      </p:sp>
      <p:sp>
        <p:nvSpPr>
          <p:cNvPr id="20" name="Rectangle 19"/>
          <p:cNvSpPr>
            <a:spLocks noChangeArrowheads="1"/>
          </p:cNvSpPr>
          <p:nvPr/>
        </p:nvSpPr>
        <p:spPr bwMode="auto">
          <a:xfrm>
            <a:off x="381000" y="1905000"/>
            <a:ext cx="4724400" cy="2667000"/>
          </a:xfrm>
          <a:prstGeom prst="rect">
            <a:avLst/>
          </a:prstGeom>
          <a:noFill/>
          <a:ln w="9525">
            <a:solidFill>
              <a:schemeClr val="tx1"/>
            </a:solidFill>
            <a:miter lim="800000"/>
            <a:headEnd/>
            <a:tailEnd/>
          </a:ln>
        </p:spPr>
        <p:txBody>
          <a:bodyPr wrap="none" anchor="ctr"/>
          <a:lstStyle/>
          <a:p>
            <a:endParaRPr lang="en-US"/>
          </a:p>
        </p:txBody>
      </p:sp>
      <p:sp>
        <p:nvSpPr>
          <p:cNvPr id="21" name="Text Box 20"/>
          <p:cNvSpPr txBox="1">
            <a:spLocks noChangeArrowheads="1"/>
          </p:cNvSpPr>
          <p:nvPr/>
        </p:nvSpPr>
        <p:spPr bwMode="auto">
          <a:xfrm>
            <a:off x="381000" y="5029200"/>
            <a:ext cx="8534400" cy="830997"/>
          </a:xfrm>
          <a:prstGeom prst="rect">
            <a:avLst/>
          </a:prstGeom>
          <a:noFill/>
          <a:ln w="9525">
            <a:noFill/>
            <a:miter lim="800000"/>
            <a:headEnd/>
            <a:tailEnd/>
          </a:ln>
        </p:spPr>
        <p:txBody>
          <a:bodyPr>
            <a:spAutoFit/>
          </a:bodyPr>
          <a:lstStyle/>
          <a:p>
            <a:pPr algn="l" latinLnBrk="1">
              <a:tabLst>
                <a:tab pos="1428750" algn="l"/>
              </a:tabLst>
            </a:pPr>
            <a:r>
              <a:rPr kumimoji="1" lang="en-US" altLang="ko-KR" sz="2400" b="1" dirty="0">
                <a:solidFill>
                  <a:schemeClr val="tx1"/>
                </a:solidFill>
                <a:latin typeface="Courier New" pitchFamily="49" charset="0"/>
                <a:ea typeface="굴림" pitchFamily="50" charset="-127"/>
              </a:rPr>
              <a:t>*</a:t>
            </a:r>
            <a:r>
              <a:rPr kumimoji="1" lang="en-US" altLang="ko-KR" sz="2400" b="1" dirty="0" err="1">
                <a:solidFill>
                  <a:schemeClr val="tx1"/>
                </a:solidFill>
                <a:latin typeface="Courier New" pitchFamily="49" charset="0"/>
                <a:ea typeface="굴림" pitchFamily="50" charset="-127"/>
              </a:rPr>
              <a:t>ptr</a:t>
            </a:r>
            <a:r>
              <a:rPr kumimoji="1" lang="en-US" altLang="ko-KR" sz="2400" b="1" dirty="0">
                <a:solidFill>
                  <a:schemeClr val="tx1"/>
                </a:solidFill>
                <a:latin typeface="Courier New" pitchFamily="49" charset="0"/>
                <a:ea typeface="굴림" pitchFamily="50" charset="-127"/>
              </a:rPr>
              <a:t> = b</a:t>
            </a:r>
            <a:r>
              <a:rPr kumimoji="1" lang="en-US" altLang="ko-KR" sz="2400" b="1" dirty="0">
                <a:solidFill>
                  <a:schemeClr val="tx1"/>
                </a:solidFill>
                <a:latin typeface="굴림" pitchFamily="50" charset="-127"/>
                <a:ea typeface="굴림" pitchFamily="50" charset="-127"/>
              </a:rPr>
              <a:t> </a:t>
            </a:r>
            <a:r>
              <a:rPr kumimoji="1" lang="en-US" altLang="ko-KR" sz="2400" b="0" dirty="0">
                <a:solidFill>
                  <a:schemeClr val="tx1"/>
                </a:solidFill>
                <a:latin typeface="굴림" pitchFamily="50" charset="-127"/>
                <a:ea typeface="굴림" pitchFamily="50" charset="-127"/>
              </a:rPr>
              <a:t>:	the value pointed to by </a:t>
            </a:r>
            <a:r>
              <a:rPr kumimoji="1" lang="en-US" altLang="ko-KR" sz="2400" b="1" dirty="0" err="1">
                <a:solidFill>
                  <a:schemeClr val="tx1"/>
                </a:solidFill>
                <a:latin typeface="Courier New" pitchFamily="49" charset="0"/>
                <a:ea typeface="굴림" pitchFamily="50" charset="-127"/>
              </a:rPr>
              <a:t>ptr</a:t>
            </a:r>
            <a:r>
              <a:rPr kumimoji="1" lang="en-US" altLang="ko-KR" sz="2400" dirty="0">
                <a:solidFill>
                  <a:schemeClr val="tx1"/>
                </a:solidFill>
                <a:latin typeface="Times New Roman" pitchFamily="18" charset="0"/>
                <a:ea typeface="굴림" pitchFamily="50" charset="-127"/>
              </a:rPr>
              <a:t> </a:t>
            </a:r>
            <a:r>
              <a:rPr kumimoji="1" lang="en-US" altLang="ko-KR" sz="2400" b="0" dirty="0">
                <a:solidFill>
                  <a:schemeClr val="tx1"/>
                </a:solidFill>
                <a:latin typeface="굴림" pitchFamily="50" charset="-127"/>
                <a:ea typeface="굴림" pitchFamily="50" charset="-127"/>
              </a:rPr>
              <a:t>is assigned the value in </a:t>
            </a:r>
            <a:r>
              <a:rPr kumimoji="1" lang="en-US" altLang="ko-KR" sz="2400" dirty="0">
                <a:solidFill>
                  <a:schemeClr val="tx1"/>
                </a:solidFill>
                <a:latin typeface="Times New Roman" pitchFamily="18" charset="0"/>
                <a:ea typeface="굴림" pitchFamily="50" charset="-127"/>
              </a:rPr>
              <a:t>b</a:t>
            </a:r>
            <a:r>
              <a:rPr kumimoji="1" lang="en-US" altLang="ko-KR" sz="2400" b="0" dirty="0">
                <a:solidFill>
                  <a:schemeClr val="tx1"/>
                </a:solidFill>
                <a:latin typeface="굴림" pitchFamily="50" charset="-127"/>
                <a:ea typeface="굴림" pitchFamily="50" charset="-127"/>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Pointer Variables - example</a:t>
            </a:r>
            <a:endParaRPr lang="en-US" b="1" dirty="0">
              <a:solidFill>
                <a:srgbClr val="990000"/>
              </a:solidFill>
            </a:endParaRPr>
          </a:p>
        </p:txBody>
      </p:sp>
      <p:pic>
        <p:nvPicPr>
          <p:cNvPr id="4" name="Picture 2"/>
          <p:cNvPicPr>
            <a:picLocks noChangeAspect="1" noChangeArrowheads="1"/>
          </p:cNvPicPr>
          <p:nvPr/>
        </p:nvPicPr>
        <p:blipFill>
          <a:blip r:embed="rId2"/>
          <a:srcRect/>
          <a:stretch>
            <a:fillRect/>
          </a:stretch>
        </p:blipFill>
        <p:spPr bwMode="auto">
          <a:xfrm>
            <a:off x="228600" y="1295400"/>
            <a:ext cx="8636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solidFill>
                  <a:srgbClr val="990000"/>
                </a:solidFill>
              </a:rPr>
              <a:t>Exercise Weeks 2/3_2</a:t>
            </a:r>
            <a:endParaRPr lang="en-US" b="1" dirty="0">
              <a:solidFill>
                <a:srgbClr val="990000"/>
              </a:solidFill>
            </a:endParaRPr>
          </a:p>
        </p:txBody>
      </p:sp>
      <p:sp>
        <p:nvSpPr>
          <p:cNvPr id="3" name="Content Placeholder 2"/>
          <p:cNvSpPr>
            <a:spLocks noGrp="1"/>
          </p:cNvSpPr>
          <p:nvPr>
            <p:ph idx="1"/>
          </p:nvPr>
        </p:nvSpPr>
        <p:spPr>
          <a:xfrm>
            <a:off x="457200" y="1219200"/>
            <a:ext cx="8229600" cy="1066800"/>
          </a:xfrm>
        </p:spPr>
        <p:txBody>
          <a:bodyPr/>
          <a:lstStyle/>
          <a:p>
            <a:r>
              <a:rPr kumimoji="1" lang="en-US" altLang="ko-KR" dirty="0" smtClean="0">
                <a:ea typeface="굴림" pitchFamily="50" charset="-127"/>
              </a:rPr>
              <a:t>Give memory snapshots after each of these sets of statements are executed.</a:t>
            </a:r>
          </a:p>
          <a:p>
            <a:endParaRPr lang="en-US" dirty="0"/>
          </a:p>
        </p:txBody>
      </p:sp>
      <p:pic>
        <p:nvPicPr>
          <p:cNvPr id="4" name="Picture 3" descr="281"/>
          <p:cNvPicPr>
            <a:picLocks noChangeAspect="1" noChangeArrowheads="1"/>
          </p:cNvPicPr>
          <p:nvPr/>
        </p:nvPicPr>
        <p:blipFill>
          <a:blip r:embed="rId2"/>
          <a:srcRect/>
          <a:stretch>
            <a:fillRect/>
          </a:stretch>
        </p:blipFill>
        <p:spPr bwMode="auto">
          <a:xfrm>
            <a:off x="838200" y="2286000"/>
            <a:ext cx="76200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Exercise Weeks 2/3_3</a:t>
            </a:r>
            <a:endParaRPr lang="en-US" dirty="0"/>
          </a:p>
        </p:txBody>
      </p:sp>
      <p:sp>
        <p:nvSpPr>
          <p:cNvPr id="3" name="Content Placeholder 2"/>
          <p:cNvSpPr>
            <a:spLocks noGrp="1"/>
          </p:cNvSpPr>
          <p:nvPr>
            <p:ph idx="1"/>
          </p:nvPr>
        </p:nvSpPr>
        <p:spPr/>
        <p:txBody>
          <a:bodyPr/>
          <a:lstStyle/>
          <a:p>
            <a:r>
              <a:rPr lang="en-US" dirty="0" smtClean="0"/>
              <a:t>Refer to Exercise 2 No. 1 in pg. 59.</a:t>
            </a:r>
          </a:p>
          <a:p>
            <a:r>
              <a:rPr lang="en-US" dirty="0" smtClean="0"/>
              <a:t>Refer to Exercise 2 No. 5 in pg. 61 &amp; 62.</a:t>
            </a:r>
          </a:p>
          <a:p>
            <a:endParaRPr lang="en-US" dirty="0" smtClean="0"/>
          </a:p>
          <a:p>
            <a:r>
              <a:rPr lang="en-US" dirty="0" smtClean="0"/>
              <a:t>Solve the problems.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Something Like Pointers: Arrays</a:t>
            </a:r>
            <a:endParaRPr lang="en-US" b="1" dirty="0">
              <a:solidFill>
                <a:srgbClr val="990000"/>
              </a:solidFill>
            </a:endParaRPr>
          </a:p>
        </p:txBody>
      </p:sp>
      <p:sp>
        <p:nvSpPr>
          <p:cNvPr id="3" name="Content Placeholder 2"/>
          <p:cNvSpPr>
            <a:spLocks noGrp="1"/>
          </p:cNvSpPr>
          <p:nvPr>
            <p:ph idx="1"/>
          </p:nvPr>
        </p:nvSpPr>
        <p:spPr/>
        <p:txBody>
          <a:bodyPr/>
          <a:lstStyle/>
          <a:p>
            <a:pPr>
              <a:lnSpc>
                <a:spcPct val="90000"/>
              </a:lnSpc>
            </a:pPr>
            <a:r>
              <a:rPr lang="en-US" dirty="0" smtClean="0"/>
              <a:t>We have already worked with something similar to pointers, when we learned to pass arrays as arguments to functions.</a:t>
            </a:r>
            <a:br>
              <a:rPr lang="en-US" dirty="0" smtClean="0"/>
            </a:br>
            <a:endParaRPr lang="en-US" dirty="0" smtClean="0"/>
          </a:p>
          <a:p>
            <a:pPr>
              <a:lnSpc>
                <a:spcPct val="90000"/>
              </a:lnSpc>
            </a:pPr>
            <a:r>
              <a:rPr lang="en-US" dirty="0" smtClean="0"/>
              <a:t>For example, suppose we use this statement to pass the array </a:t>
            </a:r>
            <a:r>
              <a:rPr lang="en-US" dirty="0" smtClean="0">
                <a:latin typeface="Courier New" pitchFamily="49" charset="0"/>
              </a:rPr>
              <a:t>numbers</a:t>
            </a:r>
            <a:r>
              <a:rPr lang="en-US" dirty="0" smtClean="0"/>
              <a:t> to the </a:t>
            </a:r>
            <a:r>
              <a:rPr lang="en-US" dirty="0" err="1" smtClean="0">
                <a:latin typeface="Courier New" pitchFamily="49" charset="0"/>
              </a:rPr>
              <a:t>showValues</a:t>
            </a:r>
            <a:r>
              <a:rPr lang="en-US" dirty="0" smtClean="0"/>
              <a:t> function:</a:t>
            </a:r>
            <a:br>
              <a:rPr lang="en-US" dirty="0" smtClean="0"/>
            </a:br>
            <a:r>
              <a:rPr lang="en-US" dirty="0" smtClean="0"/>
              <a:t/>
            </a:r>
            <a:br>
              <a:rPr lang="en-US" dirty="0" smtClean="0"/>
            </a:br>
            <a:r>
              <a:rPr lang="en-US" dirty="0" err="1" smtClean="0">
                <a:latin typeface="Courier New" pitchFamily="49" charset="0"/>
              </a:rPr>
              <a:t>showValues</a:t>
            </a:r>
            <a:r>
              <a:rPr lang="en-US" dirty="0" smtClean="0">
                <a:latin typeface="Courier New" pitchFamily="49" charset="0"/>
              </a:rPr>
              <a:t>(numbers, SIZE);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990000"/>
                </a:solidFill>
                <a:ea typeface="굴림" pitchFamily="50" charset="-127"/>
              </a:rPr>
              <a:t>Addresses and Pointers</a:t>
            </a:r>
            <a:endParaRPr lang="en-US" b="1" dirty="0">
              <a:solidFill>
                <a:srgbClr val="990000"/>
              </a:solidFill>
            </a:endParaRPr>
          </a:p>
        </p:txBody>
      </p:sp>
      <p:sp>
        <p:nvSpPr>
          <p:cNvPr id="3" name="Content Placeholder 2"/>
          <p:cNvSpPr>
            <a:spLocks noGrp="1"/>
          </p:cNvSpPr>
          <p:nvPr>
            <p:ph idx="1"/>
          </p:nvPr>
        </p:nvSpPr>
        <p:spPr/>
        <p:txBody>
          <a:bodyPr/>
          <a:lstStyle/>
          <a:p>
            <a:r>
              <a:rPr lang="en-US" altLang="ko-KR" sz="3600" b="1" dirty="0" smtClean="0">
                <a:ea typeface="굴림" pitchFamily="50" charset="-127"/>
              </a:rPr>
              <a:t>Address</a:t>
            </a:r>
            <a:r>
              <a:rPr lang="en-US" altLang="ko-KR" sz="3600" dirty="0" smtClean="0">
                <a:ea typeface="굴림" pitchFamily="50" charset="-127"/>
              </a:rPr>
              <a:t>: </a:t>
            </a:r>
          </a:p>
          <a:p>
            <a:pPr lvl="1"/>
            <a:r>
              <a:rPr lang="en-US" altLang="ko-KR" dirty="0" smtClean="0">
                <a:ea typeface="굴림" pitchFamily="50" charset="-127"/>
              </a:rPr>
              <a:t>A uniquely defined memory location which is assigned to a variable. </a:t>
            </a:r>
          </a:p>
          <a:p>
            <a:pPr lvl="1"/>
            <a:r>
              <a:rPr lang="en-US" altLang="ko-KR" dirty="0" smtClean="0">
                <a:ea typeface="굴림" pitchFamily="50" charset="-127"/>
              </a:rPr>
              <a:t>Example - a positive integer value</a:t>
            </a:r>
            <a:endParaRPr lang="en-US" dirty="0" smtClean="0"/>
          </a:p>
          <a:p>
            <a:endParaRPr lang="en-US" dirty="0"/>
          </a:p>
        </p:txBody>
      </p:sp>
      <p:grpSp>
        <p:nvGrpSpPr>
          <p:cNvPr id="4" name="Group 5"/>
          <p:cNvGrpSpPr>
            <a:grpSpLocks/>
          </p:cNvGrpSpPr>
          <p:nvPr/>
        </p:nvGrpSpPr>
        <p:grpSpPr bwMode="auto">
          <a:xfrm>
            <a:off x="609600" y="4395788"/>
            <a:ext cx="7924800" cy="2005161"/>
            <a:chOff x="432" y="2256"/>
            <a:chExt cx="4992" cy="1447"/>
          </a:xfrm>
        </p:grpSpPr>
        <p:sp>
          <p:nvSpPr>
            <p:cNvPr id="5" name="Text Box 6"/>
            <p:cNvSpPr txBox="1">
              <a:spLocks noChangeArrowheads="1"/>
            </p:cNvSpPr>
            <p:nvPr/>
          </p:nvSpPr>
          <p:spPr bwMode="auto">
            <a:xfrm>
              <a:off x="480" y="2304"/>
              <a:ext cx="4788" cy="1399"/>
            </a:xfrm>
            <a:prstGeom prst="rect">
              <a:avLst/>
            </a:prstGeom>
            <a:noFill/>
            <a:ln w="9525">
              <a:noFill/>
              <a:miter lim="800000"/>
              <a:headEnd/>
              <a:tailEnd/>
            </a:ln>
          </p:spPr>
          <p:txBody>
            <a:bodyPr wrap="none">
              <a:spAutoFit/>
            </a:bodyPr>
            <a:lstStyle/>
            <a:p>
              <a:pPr marL="457200" indent="-457200" algn="l" latinLnBrk="1">
                <a:tabLst>
                  <a:tab pos="3619500" algn="l"/>
                  <a:tab pos="6191250" algn="l"/>
                </a:tabLst>
              </a:pPr>
              <a:r>
                <a:rPr kumimoji="1" lang="en-US" altLang="ko-KR" sz="2400" dirty="0">
                  <a:solidFill>
                    <a:schemeClr val="tx1"/>
                  </a:solidFill>
                  <a:latin typeface="굴림" pitchFamily="50" charset="-127"/>
                  <a:ea typeface="굴림" pitchFamily="50" charset="-127"/>
                </a:rPr>
                <a:t>Post office box number	individual name	contents</a:t>
              </a:r>
            </a:p>
            <a:p>
              <a:pPr marL="457200" indent="-457200" algn="l" latinLnBrk="1">
                <a:tabLst>
                  <a:tab pos="3619500" algn="l"/>
                  <a:tab pos="6191250" algn="l"/>
                </a:tabLst>
              </a:pPr>
              <a:r>
                <a:rPr kumimoji="1" lang="en-US" altLang="ko-KR" sz="2400" b="0" dirty="0">
                  <a:solidFill>
                    <a:schemeClr val="tx1"/>
                  </a:solidFill>
                  <a:latin typeface="굴림" pitchFamily="50" charset="-127"/>
                  <a:ea typeface="굴림" pitchFamily="50" charset="-127"/>
                </a:rPr>
                <a:t>78		</a:t>
              </a:r>
              <a:r>
                <a:rPr kumimoji="1" lang="en-US" altLang="ko-KR" sz="2400" b="0" dirty="0" smtClean="0">
                  <a:solidFill>
                    <a:schemeClr val="tx1"/>
                  </a:solidFill>
                  <a:latin typeface="굴림" pitchFamily="50" charset="-127"/>
                  <a:ea typeface="굴림" pitchFamily="50" charset="-127"/>
                </a:rPr>
                <a:t>Johan </a:t>
              </a:r>
              <a:r>
                <a:rPr kumimoji="1" lang="en-US" altLang="ko-KR" sz="2400" b="0" dirty="0" err="1" smtClean="0">
                  <a:solidFill>
                    <a:schemeClr val="tx1"/>
                  </a:solidFill>
                  <a:latin typeface="굴림" pitchFamily="50" charset="-127"/>
                  <a:ea typeface="굴림" pitchFamily="50" charset="-127"/>
                </a:rPr>
                <a:t>Ridzwan</a:t>
              </a:r>
              <a:r>
                <a:rPr kumimoji="1" lang="en-US" altLang="ko-KR" sz="2400" b="0" dirty="0">
                  <a:solidFill>
                    <a:schemeClr val="tx1"/>
                  </a:solidFill>
                  <a:latin typeface="굴림" pitchFamily="50" charset="-127"/>
                  <a:ea typeface="굴림" pitchFamily="50" charset="-127"/>
                </a:rPr>
                <a:t>	catalog</a:t>
              </a:r>
            </a:p>
            <a:p>
              <a:pPr marL="457200" indent="-457200" algn="l" latinLnBrk="1">
                <a:tabLst>
                  <a:tab pos="3619500" algn="l"/>
                  <a:tab pos="6191250" algn="l"/>
                </a:tabLst>
              </a:pPr>
              <a:endParaRPr kumimoji="1" lang="en-US" altLang="ko-KR" sz="2400" b="0" dirty="0">
                <a:solidFill>
                  <a:schemeClr val="tx1"/>
                </a:solidFill>
                <a:latin typeface="굴림" pitchFamily="50" charset="-127"/>
                <a:ea typeface="굴림" pitchFamily="50" charset="-127"/>
              </a:endParaRPr>
            </a:p>
            <a:p>
              <a:pPr marL="457200" indent="-457200" algn="l" latinLnBrk="1">
                <a:tabLst>
                  <a:tab pos="3619500" algn="l"/>
                  <a:tab pos="6191250" algn="l"/>
                </a:tabLst>
              </a:pPr>
              <a:r>
                <a:rPr kumimoji="1" lang="en-US" altLang="ko-KR" sz="2400" dirty="0">
                  <a:solidFill>
                    <a:schemeClr val="tx1"/>
                  </a:solidFill>
                  <a:latin typeface="굴림" pitchFamily="50" charset="-127"/>
                  <a:ea typeface="굴림" pitchFamily="50" charset="-127"/>
                </a:rPr>
                <a:t>Memory Address	identifier	contents</a:t>
              </a:r>
            </a:p>
            <a:p>
              <a:pPr marL="457200" indent="-457200" algn="l" latinLnBrk="1">
                <a:tabLst>
                  <a:tab pos="3619500" algn="l"/>
                  <a:tab pos="6191250" algn="l"/>
                </a:tabLst>
              </a:pPr>
              <a:r>
                <a:rPr kumimoji="1" lang="en-US" altLang="ko-KR" sz="2400" b="0" dirty="0">
                  <a:solidFill>
                    <a:schemeClr val="tx1"/>
                  </a:solidFill>
                  <a:latin typeface="굴림" pitchFamily="50" charset="-127"/>
                  <a:ea typeface="굴림" pitchFamily="50" charset="-127"/>
                </a:rPr>
                <a:t>66572	x	105</a:t>
              </a:r>
            </a:p>
          </p:txBody>
        </p:sp>
        <p:sp>
          <p:nvSpPr>
            <p:cNvPr id="6" name="Rectangle 7"/>
            <p:cNvSpPr>
              <a:spLocks noChangeArrowheads="1"/>
            </p:cNvSpPr>
            <p:nvPr/>
          </p:nvSpPr>
          <p:spPr bwMode="auto">
            <a:xfrm>
              <a:off x="432" y="2256"/>
              <a:ext cx="4992" cy="1392"/>
            </a:xfrm>
            <a:prstGeom prst="rect">
              <a:avLst/>
            </a:prstGeom>
            <a:noFill/>
            <a:ln w="9525">
              <a:solidFill>
                <a:schemeClr val="tx1"/>
              </a:solidFill>
              <a:miter lim="800000"/>
              <a:headEnd/>
              <a:tailEnd/>
            </a:ln>
          </p:spPr>
          <p:txBody>
            <a:bodyPr wrap="none" anchor="ctr"/>
            <a:lstStyle/>
            <a:p>
              <a:endParaRPr lang="en-US"/>
            </a:p>
          </p:txBody>
        </p:sp>
        <p:sp>
          <p:nvSpPr>
            <p:cNvPr id="7" name="Line 8"/>
            <p:cNvSpPr>
              <a:spLocks noChangeShapeType="1"/>
            </p:cNvSpPr>
            <p:nvPr/>
          </p:nvSpPr>
          <p:spPr bwMode="auto">
            <a:xfrm>
              <a:off x="2736" y="2256"/>
              <a:ext cx="0" cy="1392"/>
            </a:xfrm>
            <a:prstGeom prst="line">
              <a:avLst/>
            </a:prstGeom>
            <a:noFill/>
            <a:ln w="9525">
              <a:solidFill>
                <a:schemeClr val="tx1"/>
              </a:solidFill>
              <a:round/>
              <a:headEnd/>
              <a:tailEnd/>
            </a:ln>
          </p:spPr>
          <p:txBody>
            <a:bodyPr wrap="none" anchor="ctr"/>
            <a:lstStyle/>
            <a:p>
              <a:endParaRPr lang="en-US"/>
            </a:p>
          </p:txBody>
        </p:sp>
        <p:sp>
          <p:nvSpPr>
            <p:cNvPr id="8" name="Line 9"/>
            <p:cNvSpPr>
              <a:spLocks noChangeShapeType="1"/>
            </p:cNvSpPr>
            <p:nvPr/>
          </p:nvSpPr>
          <p:spPr bwMode="auto">
            <a:xfrm>
              <a:off x="4320" y="2256"/>
              <a:ext cx="0" cy="1392"/>
            </a:xfrm>
            <a:prstGeom prst="line">
              <a:avLst/>
            </a:prstGeom>
            <a:noFill/>
            <a:ln w="9525">
              <a:solidFill>
                <a:schemeClr val="tx1"/>
              </a:solidFill>
              <a:round/>
              <a:headEnd/>
              <a:tailEnd/>
            </a:ln>
          </p:spPr>
          <p:txBody>
            <a:bodyPr wrap="none" anchor="ctr"/>
            <a:lstStyle/>
            <a:p>
              <a:endParaRPr lang="en-US"/>
            </a:p>
          </p:txBody>
        </p:sp>
        <p:sp>
          <p:nvSpPr>
            <p:cNvPr id="9" name="Line 10"/>
            <p:cNvSpPr>
              <a:spLocks noChangeShapeType="1"/>
            </p:cNvSpPr>
            <p:nvPr/>
          </p:nvSpPr>
          <p:spPr bwMode="auto">
            <a:xfrm>
              <a:off x="432" y="2928"/>
              <a:ext cx="4992" cy="0"/>
            </a:xfrm>
            <a:prstGeom prst="line">
              <a:avLst/>
            </a:prstGeom>
            <a:noFill/>
            <a:ln w="9525">
              <a:solidFill>
                <a:schemeClr val="tx1"/>
              </a:solidFill>
              <a:round/>
              <a:headEnd/>
              <a:tailEnd/>
            </a:ln>
          </p:spPr>
          <p:txBody>
            <a:bodyPr wrap="none" anchor="ctr"/>
            <a:lstStyle/>
            <a:p>
              <a:endParaRPr lang="en-US"/>
            </a:p>
          </p:txBody>
        </p:sp>
      </p:grpSp>
      <p:sp>
        <p:nvSpPr>
          <p:cNvPr id="10" name="Text Box 11"/>
          <p:cNvSpPr txBox="1">
            <a:spLocks noChangeArrowheads="1"/>
          </p:cNvSpPr>
          <p:nvPr/>
        </p:nvSpPr>
        <p:spPr bwMode="auto">
          <a:xfrm>
            <a:off x="2176463" y="3810000"/>
            <a:ext cx="4846637" cy="519113"/>
          </a:xfrm>
          <a:prstGeom prst="rect">
            <a:avLst/>
          </a:prstGeom>
          <a:noFill/>
          <a:ln w="9525">
            <a:noFill/>
            <a:miter lim="800000"/>
            <a:headEnd/>
            <a:tailEnd/>
          </a:ln>
        </p:spPr>
        <p:txBody>
          <a:bodyPr wrap="none">
            <a:spAutoFit/>
          </a:bodyPr>
          <a:lstStyle/>
          <a:p>
            <a:pPr latinLnBrk="1"/>
            <a:r>
              <a:rPr kumimoji="1" lang="en-US" altLang="ko-KR" sz="2800" b="0" dirty="0">
                <a:solidFill>
                  <a:schemeClr val="tx1"/>
                </a:solidFill>
                <a:latin typeface="굴림" pitchFamily="50" charset="-127"/>
                <a:ea typeface="굴림" pitchFamily="50" charset="-127"/>
              </a:rPr>
              <a:t>&lt;An analogy with post box&gt;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Something Like Pointers: Arrays</a:t>
            </a:r>
            <a:endParaRPr lang="en-US" dirty="0"/>
          </a:p>
        </p:txBody>
      </p:sp>
      <p:pic>
        <p:nvPicPr>
          <p:cNvPr id="6" name="Picture 3" descr="0902sowc copy"/>
          <p:cNvPicPr>
            <a:picLocks noChangeAspect="1" noChangeArrowheads="1"/>
          </p:cNvPicPr>
          <p:nvPr/>
        </p:nvPicPr>
        <p:blipFill>
          <a:blip r:embed="rId2"/>
          <a:srcRect/>
          <a:stretch>
            <a:fillRect/>
          </a:stretch>
        </p:blipFill>
        <p:spPr bwMode="auto">
          <a:xfrm>
            <a:off x="455613" y="2057400"/>
            <a:ext cx="8555037" cy="4267200"/>
          </a:xfrm>
          <a:prstGeom prst="rect">
            <a:avLst/>
          </a:prstGeom>
          <a:noFill/>
          <a:ln w="9525">
            <a:noFill/>
            <a:miter lim="800000"/>
            <a:headEnd/>
            <a:tailEnd/>
          </a:ln>
        </p:spPr>
      </p:pic>
      <p:sp>
        <p:nvSpPr>
          <p:cNvPr id="7" name="Text Box 4"/>
          <p:cNvSpPr txBox="1">
            <a:spLocks noChangeArrowheads="1"/>
          </p:cNvSpPr>
          <p:nvPr/>
        </p:nvSpPr>
        <p:spPr bwMode="auto">
          <a:xfrm>
            <a:off x="3429000" y="1752600"/>
            <a:ext cx="5410200" cy="1187450"/>
          </a:xfrm>
          <a:prstGeom prst="rect">
            <a:avLst/>
          </a:prstGeom>
          <a:noFill/>
          <a:ln w="9525">
            <a:noFill/>
            <a:miter lim="800000"/>
            <a:headEnd/>
            <a:tailEnd/>
          </a:ln>
        </p:spPr>
        <p:txBody>
          <a:bodyPr>
            <a:spAutoFit/>
          </a:bodyPr>
          <a:lstStyle/>
          <a:p>
            <a:pPr>
              <a:spcBef>
                <a:spcPct val="50000"/>
              </a:spcBef>
            </a:pPr>
            <a:r>
              <a:rPr lang="en-US" sz="2400" b="0">
                <a:solidFill>
                  <a:srgbClr val="FF6600"/>
                </a:solidFill>
                <a:latin typeface="Arial" charset="0"/>
              </a:rPr>
              <a:t>The </a:t>
            </a:r>
            <a:r>
              <a:rPr lang="en-US" sz="2400" b="0">
                <a:solidFill>
                  <a:srgbClr val="FF6600"/>
                </a:solidFill>
                <a:latin typeface="Courier New" pitchFamily="49" charset="0"/>
              </a:rPr>
              <a:t>values</a:t>
            </a:r>
            <a:r>
              <a:rPr lang="en-US" sz="2400" b="0">
                <a:solidFill>
                  <a:srgbClr val="FF6600"/>
                </a:solidFill>
                <a:latin typeface="Arial" charset="0"/>
              </a:rPr>
              <a:t> parameter, in the </a:t>
            </a:r>
            <a:r>
              <a:rPr lang="en-US" sz="2400" b="0">
                <a:solidFill>
                  <a:srgbClr val="FF6600"/>
                </a:solidFill>
                <a:latin typeface="Courier New" pitchFamily="49" charset="0"/>
              </a:rPr>
              <a:t>showValues</a:t>
            </a:r>
            <a:r>
              <a:rPr lang="en-US" sz="2400" b="0">
                <a:solidFill>
                  <a:srgbClr val="FF6600"/>
                </a:solidFill>
                <a:latin typeface="Arial" charset="0"/>
              </a:rPr>
              <a:t> function, points to the </a:t>
            </a:r>
            <a:r>
              <a:rPr lang="en-US" sz="2400" b="0">
                <a:solidFill>
                  <a:srgbClr val="FF6600"/>
                </a:solidFill>
                <a:latin typeface="Courier New" pitchFamily="49" charset="0"/>
              </a:rPr>
              <a:t>numbers</a:t>
            </a:r>
            <a:r>
              <a:rPr lang="en-US" sz="2400" b="0">
                <a:solidFill>
                  <a:srgbClr val="FF6600"/>
                </a:solidFill>
                <a:latin typeface="Arial" charset="0"/>
              </a:rPr>
              <a:t> array.</a:t>
            </a:r>
          </a:p>
        </p:txBody>
      </p:sp>
      <p:sp>
        <p:nvSpPr>
          <p:cNvPr id="8" name="Text Box 5"/>
          <p:cNvSpPr txBox="1">
            <a:spLocks noChangeArrowheads="1"/>
          </p:cNvSpPr>
          <p:nvPr/>
        </p:nvSpPr>
        <p:spPr bwMode="auto">
          <a:xfrm>
            <a:off x="228600" y="4559300"/>
            <a:ext cx="2971800" cy="1552575"/>
          </a:xfrm>
          <a:prstGeom prst="rect">
            <a:avLst/>
          </a:prstGeom>
          <a:noFill/>
          <a:ln w="9525">
            <a:noFill/>
            <a:miter lim="800000"/>
            <a:headEnd/>
            <a:tailEnd/>
          </a:ln>
        </p:spPr>
        <p:txBody>
          <a:bodyPr>
            <a:spAutoFit/>
          </a:bodyPr>
          <a:lstStyle/>
          <a:p>
            <a:pPr>
              <a:spcBef>
                <a:spcPct val="50000"/>
              </a:spcBef>
            </a:pPr>
            <a:r>
              <a:rPr lang="en-US" sz="2400" b="0">
                <a:solidFill>
                  <a:srgbClr val="FF6600"/>
                </a:solidFill>
                <a:latin typeface="Arial" charset="0"/>
              </a:rPr>
              <a:t>C++ automatically stores the address of </a:t>
            </a:r>
            <a:r>
              <a:rPr lang="en-US" sz="2400" b="0">
                <a:solidFill>
                  <a:srgbClr val="FF6600"/>
                </a:solidFill>
                <a:latin typeface="Courier New" pitchFamily="49" charset="0"/>
              </a:rPr>
              <a:t>numbers</a:t>
            </a:r>
            <a:r>
              <a:rPr lang="en-US" sz="2400" b="0">
                <a:solidFill>
                  <a:srgbClr val="FF6600"/>
                </a:solidFill>
                <a:latin typeface="Arial" charset="0"/>
              </a:rPr>
              <a:t> in the </a:t>
            </a:r>
            <a:r>
              <a:rPr lang="en-US" sz="2400" b="0">
                <a:solidFill>
                  <a:srgbClr val="FF6600"/>
                </a:solidFill>
                <a:latin typeface="Courier New" pitchFamily="49" charset="0"/>
              </a:rPr>
              <a:t>values</a:t>
            </a:r>
            <a:r>
              <a:rPr lang="en-US" sz="2400" b="0">
                <a:solidFill>
                  <a:srgbClr val="FF6600"/>
                </a:solidFill>
                <a:latin typeface="Arial" charset="0"/>
              </a:rPr>
              <a:t> parameter.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62000"/>
          </a:xfrm>
        </p:spPr>
        <p:txBody>
          <a:bodyPr/>
          <a:lstStyle/>
          <a:p>
            <a:pPr algn="r"/>
            <a:r>
              <a:rPr lang="en-US" sz="2800" b="1" dirty="0" smtClean="0">
                <a:solidFill>
                  <a:srgbClr val="990000"/>
                </a:solidFill>
              </a:rPr>
              <a:t>Something Like Pointers:    Reference Variables</a:t>
            </a:r>
            <a:endParaRPr lang="en-US" sz="2800" b="1" dirty="0">
              <a:solidFill>
                <a:srgbClr val="990000"/>
              </a:solidFill>
            </a:endParaRPr>
          </a:p>
        </p:txBody>
      </p:sp>
      <p:sp>
        <p:nvSpPr>
          <p:cNvPr id="3" name="Content Placeholder 2"/>
          <p:cNvSpPr>
            <a:spLocks noGrp="1"/>
          </p:cNvSpPr>
          <p:nvPr>
            <p:ph idx="1"/>
          </p:nvPr>
        </p:nvSpPr>
        <p:spPr>
          <a:xfrm>
            <a:off x="228600" y="990600"/>
            <a:ext cx="8686800" cy="5410200"/>
          </a:xfrm>
        </p:spPr>
        <p:txBody>
          <a:bodyPr/>
          <a:lstStyle/>
          <a:p>
            <a:r>
              <a:rPr lang="en-US" sz="2800" dirty="0" smtClean="0"/>
              <a:t>We have also worked with something like pointers when we learned to use reference variables. Suppose we have this function:</a:t>
            </a:r>
          </a:p>
          <a:p>
            <a:pPr>
              <a:buNone/>
            </a:pPr>
            <a:endParaRPr lang="en-US" sz="2400" dirty="0" smtClean="0"/>
          </a:p>
          <a:p>
            <a:pPr>
              <a:buFontTx/>
              <a:buNone/>
            </a:pPr>
            <a:r>
              <a:rPr lang="en-US" sz="2400" b="1" dirty="0" smtClean="0">
                <a:latin typeface="Courier New" pitchFamily="49" charset="0"/>
              </a:rPr>
              <a:t>  void </a:t>
            </a:r>
            <a:r>
              <a:rPr lang="en-US" sz="2400" b="1" dirty="0" err="1" smtClean="0">
                <a:latin typeface="Courier New" pitchFamily="49" charset="0"/>
              </a:rPr>
              <a:t>getOrder</a:t>
            </a:r>
            <a:r>
              <a:rPr lang="en-US" sz="2400" b="1" dirty="0" smtClean="0">
                <a:latin typeface="Courier New" pitchFamily="49" charset="0"/>
              </a:rPr>
              <a:t>(</a:t>
            </a:r>
            <a:r>
              <a:rPr lang="en-US" sz="2400" b="1" dirty="0" err="1" smtClean="0">
                <a:latin typeface="Courier New" pitchFamily="49" charset="0"/>
              </a:rPr>
              <a:t>int</a:t>
            </a:r>
            <a:r>
              <a:rPr lang="en-US" sz="2400" b="1" dirty="0" smtClean="0">
                <a:latin typeface="Courier New" pitchFamily="49" charset="0"/>
              </a:rPr>
              <a:t> &amp;donuts)</a:t>
            </a:r>
          </a:p>
          <a:p>
            <a:pPr>
              <a:buFontTx/>
              <a:buNone/>
            </a:pPr>
            <a:r>
              <a:rPr lang="en-US" sz="2400" b="1" dirty="0" smtClean="0">
                <a:latin typeface="Courier New" pitchFamily="49" charset="0"/>
              </a:rPr>
              <a:t>  {</a:t>
            </a:r>
            <a:br>
              <a:rPr lang="en-US" sz="2400" b="1" dirty="0" smtClean="0">
                <a:latin typeface="Courier New" pitchFamily="49" charset="0"/>
              </a:rPr>
            </a:br>
            <a:r>
              <a:rPr lang="en-US" sz="2400" b="1" dirty="0" smtClean="0">
                <a:latin typeface="Courier New" pitchFamily="49" charset="0"/>
              </a:rPr>
              <a:t> </a:t>
            </a:r>
            <a:r>
              <a:rPr lang="en-US" sz="2400" b="1" dirty="0" err="1" smtClean="0">
                <a:latin typeface="Courier New" pitchFamily="49" charset="0"/>
              </a:rPr>
              <a:t>cout</a:t>
            </a:r>
            <a:r>
              <a:rPr lang="en-US" sz="2400" b="1" dirty="0" smtClean="0">
                <a:latin typeface="Courier New" pitchFamily="49" charset="0"/>
              </a:rPr>
              <a:t> &lt;&lt; "How many doughnuts do you want? ";</a:t>
            </a:r>
            <a:br>
              <a:rPr lang="en-US" sz="2400" b="1" dirty="0" smtClean="0">
                <a:latin typeface="Courier New" pitchFamily="49" charset="0"/>
              </a:rPr>
            </a:br>
            <a:r>
              <a:rPr lang="en-US" sz="2400" b="1" dirty="0" smtClean="0">
                <a:latin typeface="Courier New" pitchFamily="49" charset="0"/>
              </a:rPr>
              <a:t> </a:t>
            </a:r>
            <a:r>
              <a:rPr lang="en-US" sz="2400" b="1" dirty="0" err="1" smtClean="0">
                <a:latin typeface="Courier New" pitchFamily="49" charset="0"/>
              </a:rPr>
              <a:t>cin</a:t>
            </a:r>
            <a:r>
              <a:rPr lang="en-US" sz="2400" b="1" dirty="0" smtClean="0">
                <a:latin typeface="Courier New" pitchFamily="49" charset="0"/>
              </a:rPr>
              <a:t> &gt;&gt; donuts;</a:t>
            </a:r>
            <a:br>
              <a:rPr lang="en-US" sz="2400" b="1" dirty="0" smtClean="0">
                <a:latin typeface="Courier New" pitchFamily="49" charset="0"/>
              </a:rPr>
            </a:br>
            <a:r>
              <a:rPr lang="en-US" sz="2400" b="1" dirty="0" smtClean="0">
                <a:latin typeface="Courier New" pitchFamily="49" charset="0"/>
              </a:rPr>
              <a:t>}</a:t>
            </a:r>
          </a:p>
          <a:p>
            <a:pPr>
              <a:buFontTx/>
              <a:buNone/>
            </a:pPr>
            <a:endParaRPr lang="en-US" sz="2400" b="1" dirty="0" smtClean="0">
              <a:latin typeface="Courier New" pitchFamily="49" charset="0"/>
            </a:endParaRPr>
          </a:p>
          <a:p>
            <a:r>
              <a:rPr lang="en-US" sz="2800" dirty="0" smtClean="0"/>
              <a:t>And we call it with this code:</a:t>
            </a:r>
            <a:br>
              <a:rPr lang="en-US" sz="2800" dirty="0" smtClean="0"/>
            </a:br>
            <a:r>
              <a:rPr lang="en-US" sz="2400" b="1" dirty="0" err="1" smtClean="0">
                <a:latin typeface="Courier New" pitchFamily="49" charset="0"/>
              </a:rPr>
              <a:t>int</a:t>
            </a:r>
            <a:r>
              <a:rPr lang="en-US" sz="2400" b="1" dirty="0" smtClean="0">
                <a:latin typeface="Courier New" pitchFamily="49" charset="0"/>
              </a:rPr>
              <a:t> </a:t>
            </a:r>
            <a:r>
              <a:rPr lang="en-US" sz="2400" b="1" dirty="0" err="1" smtClean="0">
                <a:latin typeface="Courier New" pitchFamily="49" charset="0"/>
              </a:rPr>
              <a:t>jellyDonuts</a:t>
            </a:r>
            <a:r>
              <a:rPr lang="en-US" sz="2400" b="1" dirty="0" smtClean="0">
                <a:latin typeface="Courier New" pitchFamily="49" charset="0"/>
              </a:rPr>
              <a:t>;</a:t>
            </a:r>
            <a:br>
              <a:rPr lang="en-US" sz="2400" b="1" dirty="0" smtClean="0">
                <a:latin typeface="Courier New" pitchFamily="49" charset="0"/>
              </a:rPr>
            </a:br>
            <a:r>
              <a:rPr lang="en-US" sz="2400" b="1" dirty="0" err="1" smtClean="0">
                <a:latin typeface="Courier New" pitchFamily="49" charset="0"/>
              </a:rPr>
              <a:t>getOrder</a:t>
            </a:r>
            <a:r>
              <a:rPr lang="en-US" sz="2400" b="1" dirty="0" smtClean="0">
                <a:latin typeface="Courier New" pitchFamily="49" charset="0"/>
              </a:rPr>
              <a:t>(</a:t>
            </a:r>
            <a:r>
              <a:rPr lang="en-US" sz="2400" b="1" dirty="0" err="1" smtClean="0">
                <a:latin typeface="Courier New" pitchFamily="49" charset="0"/>
              </a:rPr>
              <a:t>jellyDonuts</a:t>
            </a:r>
            <a:r>
              <a:rPr lang="en-US" sz="2400" b="1" dirty="0" smtClean="0">
                <a:latin typeface="Courier New" pitchFamily="49" charset="0"/>
              </a:rPr>
              <a: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228600"/>
            <a:ext cx="8229600" cy="960438"/>
          </a:xfrm>
        </p:spPr>
        <p:txBody>
          <a:bodyPr/>
          <a:lstStyle/>
          <a:p>
            <a:pPr algn="r"/>
            <a:r>
              <a:rPr lang="en-US" sz="2800" b="1" dirty="0" smtClean="0">
                <a:solidFill>
                  <a:srgbClr val="990000"/>
                </a:solidFill>
              </a:rPr>
              <a:t>Something Like Pointers:    Reference Variables</a:t>
            </a:r>
            <a:endParaRPr lang="en-US" sz="2800" b="1" dirty="0">
              <a:solidFill>
                <a:srgbClr val="990000"/>
              </a:solidFill>
            </a:endParaRPr>
          </a:p>
        </p:txBody>
      </p:sp>
      <p:pic>
        <p:nvPicPr>
          <p:cNvPr id="5" name="Picture 3" descr="0903sowc copy"/>
          <p:cNvPicPr>
            <a:picLocks noChangeAspect="1" noChangeArrowheads="1"/>
          </p:cNvPicPr>
          <p:nvPr/>
        </p:nvPicPr>
        <p:blipFill>
          <a:blip r:embed="rId2"/>
          <a:srcRect/>
          <a:stretch>
            <a:fillRect/>
          </a:stretch>
        </p:blipFill>
        <p:spPr bwMode="auto">
          <a:xfrm>
            <a:off x="342900" y="1676400"/>
            <a:ext cx="8648700" cy="4419600"/>
          </a:xfrm>
          <a:prstGeom prst="rect">
            <a:avLst/>
          </a:prstGeom>
          <a:noFill/>
          <a:ln w="9525">
            <a:noFill/>
            <a:miter lim="800000"/>
            <a:headEnd/>
            <a:tailEnd/>
          </a:ln>
        </p:spPr>
      </p:pic>
      <p:sp>
        <p:nvSpPr>
          <p:cNvPr id="6" name="Text Box 4"/>
          <p:cNvSpPr txBox="1">
            <a:spLocks noChangeArrowheads="1"/>
          </p:cNvSpPr>
          <p:nvPr/>
        </p:nvSpPr>
        <p:spPr bwMode="auto">
          <a:xfrm>
            <a:off x="3429000" y="1905000"/>
            <a:ext cx="5410200" cy="1187450"/>
          </a:xfrm>
          <a:prstGeom prst="rect">
            <a:avLst/>
          </a:prstGeom>
          <a:noFill/>
          <a:ln w="9525">
            <a:noFill/>
            <a:miter lim="800000"/>
            <a:headEnd/>
            <a:tailEnd/>
          </a:ln>
        </p:spPr>
        <p:txBody>
          <a:bodyPr>
            <a:spAutoFit/>
          </a:bodyPr>
          <a:lstStyle/>
          <a:p>
            <a:pPr>
              <a:spcBef>
                <a:spcPct val="50000"/>
              </a:spcBef>
            </a:pPr>
            <a:r>
              <a:rPr lang="en-US" sz="2400" b="0" dirty="0">
                <a:solidFill>
                  <a:srgbClr val="FF6600"/>
                </a:solidFill>
                <a:latin typeface="Arial" charset="0"/>
              </a:rPr>
              <a:t>The </a:t>
            </a:r>
            <a:r>
              <a:rPr lang="en-US" sz="2400" b="0" dirty="0">
                <a:solidFill>
                  <a:srgbClr val="FF6600"/>
                </a:solidFill>
                <a:latin typeface="Courier New" pitchFamily="49" charset="0"/>
              </a:rPr>
              <a:t>donuts</a:t>
            </a:r>
            <a:r>
              <a:rPr lang="en-US" sz="2400" b="0" dirty="0">
                <a:solidFill>
                  <a:srgbClr val="FF6600"/>
                </a:solidFill>
                <a:latin typeface="Arial" charset="0"/>
              </a:rPr>
              <a:t> parameter, in the </a:t>
            </a:r>
            <a:r>
              <a:rPr lang="en-US" sz="2400" b="0" dirty="0" err="1">
                <a:solidFill>
                  <a:srgbClr val="FF6600"/>
                </a:solidFill>
                <a:latin typeface="Courier New" pitchFamily="49" charset="0"/>
              </a:rPr>
              <a:t>getOrder</a:t>
            </a:r>
            <a:r>
              <a:rPr lang="en-US" sz="2400" b="0" dirty="0">
                <a:solidFill>
                  <a:srgbClr val="FF6600"/>
                </a:solidFill>
                <a:latin typeface="Arial" charset="0"/>
              </a:rPr>
              <a:t> function, points to the </a:t>
            </a:r>
            <a:r>
              <a:rPr lang="en-US" sz="2400" b="0" dirty="0" err="1">
                <a:solidFill>
                  <a:srgbClr val="FF6600"/>
                </a:solidFill>
                <a:latin typeface="Courier New" pitchFamily="49" charset="0"/>
              </a:rPr>
              <a:t>jellyDonuts</a:t>
            </a:r>
            <a:r>
              <a:rPr lang="en-US" sz="2400" b="0" dirty="0">
                <a:solidFill>
                  <a:srgbClr val="FF6600"/>
                </a:solidFill>
                <a:latin typeface="Arial" charset="0"/>
              </a:rPr>
              <a:t> variable.</a:t>
            </a:r>
          </a:p>
        </p:txBody>
      </p:sp>
      <p:sp>
        <p:nvSpPr>
          <p:cNvPr id="7" name="Text Box 5"/>
          <p:cNvSpPr txBox="1">
            <a:spLocks noChangeArrowheads="1"/>
          </p:cNvSpPr>
          <p:nvPr/>
        </p:nvSpPr>
        <p:spPr bwMode="auto">
          <a:xfrm>
            <a:off x="228600" y="4419600"/>
            <a:ext cx="2819400" cy="1917700"/>
          </a:xfrm>
          <a:prstGeom prst="rect">
            <a:avLst/>
          </a:prstGeom>
          <a:noFill/>
          <a:ln w="9525">
            <a:noFill/>
            <a:miter lim="800000"/>
            <a:headEnd/>
            <a:tailEnd/>
          </a:ln>
        </p:spPr>
        <p:txBody>
          <a:bodyPr>
            <a:spAutoFit/>
          </a:bodyPr>
          <a:lstStyle/>
          <a:p>
            <a:pPr>
              <a:spcBef>
                <a:spcPct val="50000"/>
              </a:spcBef>
            </a:pPr>
            <a:r>
              <a:rPr lang="en-US" sz="2400" b="0">
                <a:solidFill>
                  <a:srgbClr val="FF6600"/>
                </a:solidFill>
                <a:latin typeface="Arial" charset="0"/>
              </a:rPr>
              <a:t>C++ automatically stores the address of </a:t>
            </a:r>
            <a:r>
              <a:rPr lang="en-US" sz="2400" b="0">
                <a:solidFill>
                  <a:srgbClr val="FF6600"/>
                </a:solidFill>
                <a:latin typeface="Courier New" pitchFamily="49" charset="0"/>
              </a:rPr>
              <a:t>jellyDonuts</a:t>
            </a:r>
            <a:r>
              <a:rPr lang="en-US" sz="2400" b="0">
                <a:solidFill>
                  <a:srgbClr val="FF6600"/>
                </a:solidFill>
                <a:latin typeface="Arial" charset="0"/>
              </a:rPr>
              <a:t>    in the </a:t>
            </a:r>
            <a:r>
              <a:rPr lang="en-US" sz="2400" b="0">
                <a:solidFill>
                  <a:srgbClr val="FF6600"/>
                </a:solidFill>
                <a:latin typeface="Courier New" pitchFamily="49" charset="0"/>
              </a:rPr>
              <a:t>donuts</a:t>
            </a:r>
            <a:r>
              <a:rPr lang="en-US" sz="2400" b="0">
                <a:solidFill>
                  <a:srgbClr val="FF6600"/>
                </a:solidFill>
                <a:latin typeface="Arial" charset="0"/>
              </a:rPr>
              <a:t> parameter.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8229600" cy="1143000"/>
          </a:xfrm>
        </p:spPr>
        <p:txBody>
          <a:bodyPr/>
          <a:lstStyle/>
          <a:p>
            <a:pPr algn="r"/>
            <a:r>
              <a:rPr lang="en-US" sz="3600" b="1" dirty="0" smtClean="0">
                <a:solidFill>
                  <a:srgbClr val="990000"/>
                </a:solidFill>
              </a:rPr>
              <a:t>The Relationship bet. Arrays &amp; Pointers</a:t>
            </a:r>
            <a:endParaRPr lang="en-US" sz="3600" dirty="0"/>
          </a:p>
        </p:txBody>
      </p:sp>
      <p:sp>
        <p:nvSpPr>
          <p:cNvPr id="3" name="Content Placeholder 2"/>
          <p:cNvSpPr>
            <a:spLocks noGrp="1"/>
          </p:cNvSpPr>
          <p:nvPr>
            <p:ph idx="1"/>
          </p:nvPr>
        </p:nvSpPr>
        <p:spPr/>
        <p:txBody>
          <a:bodyPr/>
          <a:lstStyle/>
          <a:p>
            <a:r>
              <a:rPr lang="en-US" sz="2800" dirty="0" smtClean="0"/>
              <a:t>Array name is starting address of array</a:t>
            </a:r>
          </a:p>
          <a:p>
            <a:pPr lvl="1">
              <a:buFontTx/>
              <a:buNone/>
            </a:pPr>
            <a:r>
              <a:rPr lang="en-US" sz="2400" dirty="0" smtClean="0"/>
              <a:t>	</a:t>
            </a:r>
            <a:r>
              <a:rPr lang="en-US" sz="3200" b="1" dirty="0" err="1" smtClean="0">
                <a:latin typeface="Courier New" pitchFamily="49" charset="0"/>
              </a:rPr>
              <a:t>int</a:t>
            </a:r>
            <a:r>
              <a:rPr lang="en-US" sz="3200" b="1" dirty="0" smtClean="0">
                <a:latin typeface="Courier New" pitchFamily="49" charset="0"/>
              </a:rPr>
              <a:t> </a:t>
            </a:r>
            <a:r>
              <a:rPr lang="en-US" sz="3200" b="1" dirty="0" err="1" smtClean="0">
                <a:latin typeface="Courier New" pitchFamily="49" charset="0"/>
              </a:rPr>
              <a:t>vals</a:t>
            </a:r>
            <a:r>
              <a:rPr lang="en-US" sz="3200" b="1" dirty="0" smtClean="0">
                <a:latin typeface="Courier New" pitchFamily="49" charset="0"/>
              </a:rPr>
              <a:t>[] = {4, 7, 11};</a:t>
            </a:r>
          </a:p>
          <a:p>
            <a:endParaRPr lang="en-US" dirty="0" smtClean="0"/>
          </a:p>
          <a:p>
            <a:pPr lvl="1">
              <a:buFontTx/>
              <a:buNone/>
            </a:pPr>
            <a:endParaRPr lang="en-US" dirty="0" smtClean="0"/>
          </a:p>
          <a:p>
            <a:pPr lvl="1">
              <a:buFontTx/>
              <a:buNone/>
            </a:pPr>
            <a:r>
              <a:rPr lang="en-US" dirty="0" smtClean="0"/>
              <a:t>starting address of </a:t>
            </a:r>
            <a:r>
              <a:rPr lang="en-US" dirty="0" err="1" smtClean="0"/>
              <a:t>vals</a:t>
            </a:r>
            <a:r>
              <a:rPr lang="en-US" dirty="0" smtClean="0"/>
              <a:t>: 0x4a00</a:t>
            </a:r>
          </a:p>
          <a:p>
            <a:pPr lvl="1">
              <a:buFontTx/>
              <a:buNone/>
            </a:pPr>
            <a:r>
              <a:rPr lang="en-US" sz="2400" dirty="0" smtClean="0">
                <a:latin typeface="Courier New" pitchFamily="49" charset="0"/>
              </a:rPr>
              <a:t>	</a:t>
            </a:r>
          </a:p>
          <a:p>
            <a:pPr lvl="1">
              <a:buFontTx/>
              <a:buNone/>
            </a:pPr>
            <a:r>
              <a:rPr lang="en-US" sz="2400" dirty="0" smtClean="0">
                <a:latin typeface="Courier New" pitchFamily="49" charset="0"/>
              </a:rPr>
              <a:t>	</a:t>
            </a:r>
            <a:r>
              <a:rPr lang="en-US" sz="3200" b="1" dirty="0" err="1" smtClean="0">
                <a:latin typeface="Courier New" pitchFamily="49" charset="0"/>
              </a:rPr>
              <a:t>cout</a:t>
            </a:r>
            <a:r>
              <a:rPr lang="en-US" sz="3200" b="1" dirty="0" smtClean="0">
                <a:latin typeface="Courier New" pitchFamily="49" charset="0"/>
              </a:rPr>
              <a:t> &lt;&lt; </a:t>
            </a:r>
            <a:r>
              <a:rPr lang="en-US" sz="3200" b="1" dirty="0" err="1" smtClean="0">
                <a:latin typeface="Courier New" pitchFamily="49" charset="0"/>
              </a:rPr>
              <a:t>vals</a:t>
            </a:r>
            <a:r>
              <a:rPr lang="en-US" sz="3200" b="1" dirty="0" smtClean="0">
                <a:latin typeface="Courier New" pitchFamily="49" charset="0"/>
              </a:rPr>
              <a:t>; </a:t>
            </a:r>
            <a:r>
              <a:rPr lang="en-US" sz="2400" b="1" dirty="0" smtClean="0">
                <a:latin typeface="Courier New" pitchFamily="49" charset="0"/>
              </a:rPr>
              <a:t>// displays 0x4a00</a:t>
            </a:r>
          </a:p>
          <a:p>
            <a:pPr lvl="1">
              <a:buFontTx/>
              <a:buNone/>
            </a:pPr>
            <a:r>
              <a:rPr lang="en-US" sz="3200" b="1" dirty="0" smtClean="0">
                <a:latin typeface="Courier New" pitchFamily="49" charset="0"/>
              </a:rPr>
              <a:t>	</a:t>
            </a:r>
            <a:r>
              <a:rPr lang="en-US" sz="3200" b="1" dirty="0" err="1" smtClean="0">
                <a:latin typeface="Courier New" pitchFamily="49" charset="0"/>
              </a:rPr>
              <a:t>cout</a:t>
            </a:r>
            <a:r>
              <a:rPr lang="en-US" sz="3200" b="1" dirty="0" smtClean="0">
                <a:latin typeface="Courier New" pitchFamily="49" charset="0"/>
              </a:rPr>
              <a:t> &lt;&lt; </a:t>
            </a:r>
            <a:r>
              <a:rPr lang="en-US" sz="3200" b="1" dirty="0" err="1" smtClean="0">
                <a:latin typeface="Courier New" pitchFamily="49" charset="0"/>
              </a:rPr>
              <a:t>vals</a:t>
            </a:r>
            <a:r>
              <a:rPr lang="en-US" sz="3200" b="1" dirty="0" smtClean="0">
                <a:latin typeface="Courier New" pitchFamily="49" charset="0"/>
              </a:rPr>
              <a:t>[0]; </a:t>
            </a:r>
            <a:r>
              <a:rPr lang="en-US" sz="2400" b="1" dirty="0" smtClean="0">
                <a:latin typeface="Courier New" pitchFamily="49" charset="0"/>
              </a:rPr>
              <a:t>// displays 4</a:t>
            </a:r>
            <a:endParaRPr lang="en-US" dirty="0"/>
          </a:p>
        </p:txBody>
      </p:sp>
      <p:pic>
        <p:nvPicPr>
          <p:cNvPr id="4" name="Picture 2"/>
          <p:cNvPicPr>
            <a:picLocks noChangeAspect="1" noChangeArrowheads="1"/>
          </p:cNvPicPr>
          <p:nvPr/>
        </p:nvPicPr>
        <p:blipFill>
          <a:blip r:embed="rId2"/>
          <a:srcRect/>
          <a:stretch>
            <a:fillRect/>
          </a:stretch>
        </p:blipFill>
        <p:spPr bwMode="auto">
          <a:xfrm>
            <a:off x="2133600" y="2819400"/>
            <a:ext cx="4122466" cy="619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smtClean="0">
                <a:solidFill>
                  <a:srgbClr val="990000"/>
                </a:solidFill>
              </a:rPr>
              <a:t>The Relationship bet. Arrays &amp; Pointers</a:t>
            </a:r>
            <a:endParaRPr lang="en-US" sz="3600" dirty="0"/>
          </a:p>
        </p:txBody>
      </p:sp>
      <p:sp>
        <p:nvSpPr>
          <p:cNvPr id="4" name="Rectangle 2"/>
          <p:cNvSpPr txBox="1">
            <a:spLocks noChangeArrowheads="1"/>
          </p:cNvSpPr>
          <p:nvPr/>
        </p:nvSpPr>
        <p:spPr bwMode="auto">
          <a:xfrm>
            <a:off x="381000" y="1295400"/>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ko-KR" sz="3200" b="0" i="0" u="none" strike="noStrike" kern="1200" cap="none" spc="0" normalizeH="0" baseline="0" noProof="0" smtClean="0">
                <a:ln>
                  <a:noFill/>
                </a:ln>
                <a:solidFill>
                  <a:schemeClr val="tx1"/>
                </a:solidFill>
                <a:effectLst/>
                <a:uLnTx/>
                <a:uFillTx/>
                <a:latin typeface="Courier New" pitchFamily="49" charset="0"/>
                <a:ea typeface="굴림" pitchFamily="50" charset="-127"/>
                <a:cs typeface="+mn-cs"/>
              </a:rPr>
              <a:t>int x[5], *ptr_x;</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ko-KR" sz="3200" b="0" i="0" u="none" strike="noStrike" kern="1200" cap="none" spc="0" normalizeH="0" baseline="0" noProof="0" smtClean="0">
                <a:ln>
                  <a:noFill/>
                </a:ln>
                <a:solidFill>
                  <a:schemeClr val="tx1"/>
                </a:solidFill>
                <a:effectLst/>
                <a:uLnTx/>
                <a:uFillTx/>
                <a:latin typeface="Courier New" pitchFamily="49" charset="0"/>
                <a:ea typeface="굴림" pitchFamily="50" charset="-127"/>
                <a:cs typeface="+mn-cs"/>
              </a:rPr>
              <a:t>ptr_x = &amp;x[0];</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ko-KR" sz="3200" b="0" i="0" u="none" strike="noStrike" kern="1200" cap="none" spc="0" normalizeH="0" baseline="0" noProof="0" dirty="0" smtClean="0">
              <a:ln>
                <a:noFill/>
              </a:ln>
              <a:solidFill>
                <a:schemeClr val="tx1"/>
              </a:solidFill>
              <a:effectLst/>
              <a:uLnTx/>
              <a:uFillTx/>
              <a:latin typeface="+mn-lt"/>
              <a:ea typeface="굴림" pitchFamily="50" charset="-127"/>
              <a:cs typeface="+mn-cs"/>
            </a:endParaRPr>
          </a:p>
        </p:txBody>
      </p:sp>
      <p:sp>
        <p:nvSpPr>
          <p:cNvPr id="5" name="Rectangle 3"/>
          <p:cNvSpPr>
            <a:spLocks noChangeArrowheads="1"/>
          </p:cNvSpPr>
          <p:nvPr/>
        </p:nvSpPr>
        <p:spPr bwMode="auto">
          <a:xfrm>
            <a:off x="2743200" y="3352800"/>
            <a:ext cx="762000" cy="533400"/>
          </a:xfrm>
          <a:prstGeom prst="rect">
            <a:avLst/>
          </a:prstGeom>
          <a:noFill/>
          <a:ln w="9525">
            <a:solidFill>
              <a:schemeClr val="tx1"/>
            </a:solidFill>
            <a:miter lim="800000"/>
            <a:headEnd/>
            <a:tailEnd/>
          </a:ln>
        </p:spPr>
        <p:txBody>
          <a:bodyPr wrap="none" anchor="ctr"/>
          <a:lstStyle/>
          <a:p>
            <a:pPr latinLnBrk="1"/>
            <a:r>
              <a:rPr kumimoji="1" lang="en-US" altLang="ko-KR" sz="2400" b="0">
                <a:solidFill>
                  <a:schemeClr val="tx1"/>
                </a:solidFill>
                <a:latin typeface="Times New Roman" pitchFamily="18" charset="0"/>
                <a:ea typeface="굴림" pitchFamily="50" charset="-127"/>
              </a:rPr>
              <a:t>?</a:t>
            </a:r>
          </a:p>
        </p:txBody>
      </p:sp>
      <p:sp>
        <p:nvSpPr>
          <p:cNvPr id="6" name="Rectangle 4"/>
          <p:cNvSpPr>
            <a:spLocks noChangeArrowheads="1"/>
          </p:cNvSpPr>
          <p:nvPr/>
        </p:nvSpPr>
        <p:spPr bwMode="auto">
          <a:xfrm>
            <a:off x="3505200" y="3352800"/>
            <a:ext cx="762000" cy="533400"/>
          </a:xfrm>
          <a:prstGeom prst="rect">
            <a:avLst/>
          </a:prstGeom>
          <a:noFill/>
          <a:ln w="9525">
            <a:solidFill>
              <a:schemeClr val="tx1"/>
            </a:solidFill>
            <a:miter lim="800000"/>
            <a:headEnd/>
            <a:tailEnd/>
          </a:ln>
        </p:spPr>
        <p:txBody>
          <a:bodyPr wrap="none" anchor="ctr"/>
          <a:lstStyle/>
          <a:p>
            <a:pPr latinLnBrk="1"/>
            <a:r>
              <a:rPr kumimoji="1" lang="en-US" altLang="ko-KR" sz="2400" b="0">
                <a:solidFill>
                  <a:schemeClr val="tx1"/>
                </a:solidFill>
                <a:latin typeface="Times New Roman" pitchFamily="18" charset="0"/>
                <a:ea typeface="굴림" pitchFamily="50" charset="-127"/>
              </a:rPr>
              <a:t>?</a:t>
            </a:r>
          </a:p>
        </p:txBody>
      </p:sp>
      <p:sp>
        <p:nvSpPr>
          <p:cNvPr id="7" name="Rectangle 5"/>
          <p:cNvSpPr>
            <a:spLocks noChangeArrowheads="1"/>
          </p:cNvSpPr>
          <p:nvPr/>
        </p:nvSpPr>
        <p:spPr bwMode="auto">
          <a:xfrm>
            <a:off x="4267200" y="3352800"/>
            <a:ext cx="762000" cy="533400"/>
          </a:xfrm>
          <a:prstGeom prst="rect">
            <a:avLst/>
          </a:prstGeom>
          <a:noFill/>
          <a:ln w="9525">
            <a:solidFill>
              <a:schemeClr val="tx1"/>
            </a:solidFill>
            <a:miter lim="800000"/>
            <a:headEnd/>
            <a:tailEnd/>
          </a:ln>
        </p:spPr>
        <p:txBody>
          <a:bodyPr wrap="none" anchor="ctr"/>
          <a:lstStyle/>
          <a:p>
            <a:pPr latinLnBrk="1"/>
            <a:r>
              <a:rPr kumimoji="1" lang="en-US" altLang="ko-KR" sz="2400" b="0">
                <a:solidFill>
                  <a:schemeClr val="tx1"/>
                </a:solidFill>
                <a:latin typeface="Times New Roman" pitchFamily="18" charset="0"/>
                <a:ea typeface="굴림" pitchFamily="50" charset="-127"/>
              </a:rPr>
              <a:t>?</a:t>
            </a:r>
          </a:p>
        </p:txBody>
      </p:sp>
      <p:sp>
        <p:nvSpPr>
          <p:cNvPr id="8" name="Rectangle 6"/>
          <p:cNvSpPr>
            <a:spLocks noChangeArrowheads="1"/>
          </p:cNvSpPr>
          <p:nvPr/>
        </p:nvSpPr>
        <p:spPr bwMode="auto">
          <a:xfrm>
            <a:off x="5029200" y="3352800"/>
            <a:ext cx="762000" cy="533400"/>
          </a:xfrm>
          <a:prstGeom prst="rect">
            <a:avLst/>
          </a:prstGeom>
          <a:noFill/>
          <a:ln w="9525">
            <a:solidFill>
              <a:schemeClr val="tx1"/>
            </a:solidFill>
            <a:miter lim="800000"/>
            <a:headEnd/>
            <a:tailEnd/>
          </a:ln>
        </p:spPr>
        <p:txBody>
          <a:bodyPr wrap="none" anchor="ctr"/>
          <a:lstStyle/>
          <a:p>
            <a:pPr latinLnBrk="1"/>
            <a:r>
              <a:rPr kumimoji="1" lang="en-US" altLang="ko-KR" sz="2400" b="0">
                <a:solidFill>
                  <a:schemeClr val="tx1"/>
                </a:solidFill>
                <a:latin typeface="Times New Roman" pitchFamily="18" charset="0"/>
                <a:ea typeface="굴림" pitchFamily="50" charset="-127"/>
              </a:rPr>
              <a:t>?</a:t>
            </a:r>
          </a:p>
        </p:txBody>
      </p:sp>
      <p:sp>
        <p:nvSpPr>
          <p:cNvPr id="9" name="Rectangle 7"/>
          <p:cNvSpPr>
            <a:spLocks noChangeArrowheads="1"/>
          </p:cNvSpPr>
          <p:nvPr/>
        </p:nvSpPr>
        <p:spPr bwMode="auto">
          <a:xfrm>
            <a:off x="5791200" y="3352800"/>
            <a:ext cx="762000" cy="533400"/>
          </a:xfrm>
          <a:prstGeom prst="rect">
            <a:avLst/>
          </a:prstGeom>
          <a:noFill/>
          <a:ln w="9525">
            <a:solidFill>
              <a:schemeClr val="tx1"/>
            </a:solidFill>
            <a:miter lim="800000"/>
            <a:headEnd/>
            <a:tailEnd/>
          </a:ln>
        </p:spPr>
        <p:txBody>
          <a:bodyPr wrap="none" anchor="ctr"/>
          <a:lstStyle/>
          <a:p>
            <a:pPr latinLnBrk="1"/>
            <a:r>
              <a:rPr kumimoji="1" lang="en-US" altLang="ko-KR" sz="2400" b="0">
                <a:solidFill>
                  <a:schemeClr val="tx1"/>
                </a:solidFill>
                <a:latin typeface="Times New Roman" pitchFamily="18" charset="0"/>
                <a:ea typeface="굴림" pitchFamily="50" charset="-127"/>
              </a:rPr>
              <a:t>?</a:t>
            </a:r>
          </a:p>
        </p:txBody>
      </p:sp>
      <p:sp>
        <p:nvSpPr>
          <p:cNvPr id="10" name="Text Box 8"/>
          <p:cNvSpPr txBox="1">
            <a:spLocks noChangeArrowheads="1"/>
          </p:cNvSpPr>
          <p:nvPr/>
        </p:nvSpPr>
        <p:spPr bwMode="auto">
          <a:xfrm>
            <a:off x="1801813" y="2424113"/>
            <a:ext cx="1247775" cy="519112"/>
          </a:xfrm>
          <a:prstGeom prst="rect">
            <a:avLst/>
          </a:prstGeom>
          <a:noFill/>
          <a:ln w="9525">
            <a:noFill/>
            <a:miter lim="800000"/>
            <a:headEnd/>
            <a:tailEnd/>
          </a:ln>
        </p:spPr>
        <p:txBody>
          <a:bodyPr wrap="none">
            <a:spAutoFit/>
          </a:bodyPr>
          <a:lstStyle/>
          <a:p>
            <a:pPr latinLnBrk="1"/>
            <a:r>
              <a:rPr kumimoji="1" lang="en-US" altLang="ko-KR" sz="2800" dirty="0" err="1">
                <a:solidFill>
                  <a:schemeClr val="tx1"/>
                </a:solidFill>
                <a:latin typeface="Courier New" pitchFamily="49" charset="0"/>
                <a:ea typeface="굴림" pitchFamily="50" charset="-127"/>
              </a:rPr>
              <a:t>ptr_x</a:t>
            </a:r>
            <a:endParaRPr kumimoji="1" lang="en-US" altLang="ko-KR" sz="2800" dirty="0">
              <a:solidFill>
                <a:schemeClr val="tx1"/>
              </a:solidFill>
              <a:latin typeface="Courier New" pitchFamily="49" charset="0"/>
              <a:ea typeface="굴림" pitchFamily="50" charset="-127"/>
            </a:endParaRPr>
          </a:p>
        </p:txBody>
      </p:sp>
      <p:sp>
        <p:nvSpPr>
          <p:cNvPr id="11" name="Line 9"/>
          <p:cNvSpPr>
            <a:spLocks noChangeShapeType="1"/>
          </p:cNvSpPr>
          <p:nvPr/>
        </p:nvSpPr>
        <p:spPr bwMode="auto">
          <a:xfrm>
            <a:off x="2819400" y="2895600"/>
            <a:ext cx="228600" cy="381000"/>
          </a:xfrm>
          <a:prstGeom prst="line">
            <a:avLst/>
          </a:prstGeom>
          <a:noFill/>
          <a:ln w="9525">
            <a:solidFill>
              <a:schemeClr val="tx1"/>
            </a:solidFill>
            <a:round/>
            <a:headEnd/>
            <a:tailEnd type="arrow" w="lg" len="med"/>
          </a:ln>
        </p:spPr>
        <p:txBody>
          <a:bodyPr wrap="none" anchor="ctr"/>
          <a:lstStyle/>
          <a:p>
            <a:endParaRPr lang="en-US"/>
          </a:p>
        </p:txBody>
      </p:sp>
      <p:sp>
        <p:nvSpPr>
          <p:cNvPr id="12" name="Text Box 10"/>
          <p:cNvSpPr txBox="1">
            <a:spLocks noChangeArrowheads="1"/>
          </p:cNvSpPr>
          <p:nvPr/>
        </p:nvSpPr>
        <p:spPr bwMode="auto">
          <a:xfrm>
            <a:off x="914400" y="5029200"/>
            <a:ext cx="7241085" cy="1107996"/>
          </a:xfrm>
          <a:prstGeom prst="rect">
            <a:avLst/>
          </a:prstGeom>
          <a:noFill/>
          <a:ln w="9525">
            <a:noFill/>
            <a:miter lim="800000"/>
            <a:headEnd/>
            <a:tailEnd/>
          </a:ln>
        </p:spPr>
        <p:txBody>
          <a:bodyPr wrap="none">
            <a:spAutoFit/>
          </a:bodyPr>
          <a:lstStyle/>
          <a:p>
            <a:pPr algn="l" latinLnBrk="1"/>
            <a:r>
              <a:rPr kumimoji="1" lang="en-US" altLang="ko-KR" sz="2800" b="0" dirty="0">
                <a:solidFill>
                  <a:schemeClr val="tx1"/>
                </a:solidFill>
                <a:latin typeface="굴림" pitchFamily="50" charset="-127"/>
                <a:ea typeface="굴림" pitchFamily="50" charset="-127"/>
              </a:rPr>
              <a:t>The memory location for </a:t>
            </a:r>
            <a:r>
              <a:rPr kumimoji="1" lang="en-US" altLang="ko-KR" sz="2800" dirty="0">
                <a:solidFill>
                  <a:schemeClr val="tx1"/>
                </a:solidFill>
                <a:latin typeface="Times New Roman" pitchFamily="18" charset="0"/>
                <a:ea typeface="굴림" pitchFamily="50" charset="-127"/>
              </a:rPr>
              <a:t>x[1]</a:t>
            </a:r>
            <a:r>
              <a:rPr kumimoji="1" lang="en-US" altLang="ko-KR" sz="2800" b="0" dirty="0">
                <a:solidFill>
                  <a:schemeClr val="tx1"/>
                </a:solidFill>
                <a:latin typeface="굴림" pitchFamily="50" charset="-127"/>
                <a:ea typeface="굴림" pitchFamily="50" charset="-127"/>
              </a:rPr>
              <a:t> is </a:t>
            </a:r>
            <a:r>
              <a:rPr kumimoji="1" lang="en-US" altLang="ko-KR" sz="2800" b="0" u="sng" dirty="0">
                <a:solidFill>
                  <a:schemeClr val="tx1"/>
                </a:solidFill>
                <a:latin typeface="굴림" pitchFamily="50" charset="-127"/>
                <a:ea typeface="굴림" pitchFamily="50" charset="-127"/>
              </a:rPr>
              <a:t>immediately</a:t>
            </a:r>
            <a:r>
              <a:rPr kumimoji="1" lang="en-US" altLang="ko-KR" sz="2800" b="0" dirty="0">
                <a:solidFill>
                  <a:schemeClr val="tx1"/>
                </a:solidFill>
                <a:latin typeface="굴림" pitchFamily="50" charset="-127"/>
                <a:ea typeface="굴림" pitchFamily="50" charset="-127"/>
              </a:rPr>
              <a:t> </a:t>
            </a:r>
          </a:p>
          <a:p>
            <a:pPr algn="l" latinLnBrk="1"/>
            <a:r>
              <a:rPr kumimoji="1" lang="en-US" altLang="ko-KR" sz="2800" b="0" u="sng" dirty="0">
                <a:solidFill>
                  <a:schemeClr val="tx1"/>
                </a:solidFill>
                <a:latin typeface="굴림" pitchFamily="50" charset="-127"/>
                <a:ea typeface="굴림" pitchFamily="50" charset="-127"/>
              </a:rPr>
              <a:t>follow</a:t>
            </a:r>
            <a:r>
              <a:rPr kumimoji="1" lang="en-US" altLang="ko-KR" sz="2800" b="0" dirty="0">
                <a:solidFill>
                  <a:schemeClr val="tx1"/>
                </a:solidFill>
                <a:latin typeface="굴림" pitchFamily="50" charset="-127"/>
                <a:ea typeface="굴림" pitchFamily="50" charset="-127"/>
              </a:rPr>
              <a:t> the memory location of </a:t>
            </a:r>
            <a:r>
              <a:rPr kumimoji="1" lang="en-US" altLang="ko-KR" sz="2800" dirty="0">
                <a:solidFill>
                  <a:schemeClr val="tx1"/>
                </a:solidFill>
                <a:latin typeface="Times New Roman" pitchFamily="18" charset="0"/>
                <a:ea typeface="굴림" pitchFamily="50" charset="-127"/>
              </a:rPr>
              <a:t>x[0]</a:t>
            </a:r>
          </a:p>
          <a:p>
            <a:pPr algn="l" latinLnBrk="1"/>
            <a:endParaRPr kumimoji="1" lang="en-US" altLang="ko-KR" sz="1000" dirty="0">
              <a:solidFill>
                <a:schemeClr val="tx1"/>
              </a:solidFill>
              <a:latin typeface="Times New Roman" pitchFamily="18" charset="0"/>
              <a:ea typeface="굴림" pitchFamily="50" charset="-127"/>
            </a:endParaRPr>
          </a:p>
        </p:txBody>
      </p:sp>
      <p:sp>
        <p:nvSpPr>
          <p:cNvPr id="13" name="Rectangle 11"/>
          <p:cNvSpPr>
            <a:spLocks noChangeArrowheads="1"/>
          </p:cNvSpPr>
          <p:nvPr/>
        </p:nvSpPr>
        <p:spPr bwMode="auto">
          <a:xfrm>
            <a:off x="2743200" y="3810000"/>
            <a:ext cx="762000" cy="533400"/>
          </a:xfrm>
          <a:prstGeom prst="rect">
            <a:avLst/>
          </a:prstGeom>
          <a:noFill/>
          <a:ln w="9525">
            <a:noFill/>
            <a:miter lim="800000"/>
            <a:headEnd/>
            <a:tailEnd/>
          </a:ln>
        </p:spPr>
        <p:txBody>
          <a:bodyPr wrap="none" anchor="ctr"/>
          <a:lstStyle/>
          <a:p>
            <a:pPr latinLnBrk="1"/>
            <a:r>
              <a:rPr kumimoji="1" lang="en-US" altLang="ko-KR" sz="2400" b="0">
                <a:solidFill>
                  <a:schemeClr val="tx1"/>
                </a:solidFill>
                <a:latin typeface="Times New Roman" pitchFamily="18" charset="0"/>
                <a:ea typeface="굴림" pitchFamily="50" charset="-127"/>
              </a:rPr>
              <a:t>x[0]</a:t>
            </a:r>
          </a:p>
        </p:txBody>
      </p:sp>
      <p:sp>
        <p:nvSpPr>
          <p:cNvPr id="14" name="Rectangle 12"/>
          <p:cNvSpPr>
            <a:spLocks noChangeArrowheads="1"/>
          </p:cNvSpPr>
          <p:nvPr/>
        </p:nvSpPr>
        <p:spPr bwMode="auto">
          <a:xfrm>
            <a:off x="3505200" y="3810000"/>
            <a:ext cx="762000" cy="533400"/>
          </a:xfrm>
          <a:prstGeom prst="rect">
            <a:avLst/>
          </a:prstGeom>
          <a:noFill/>
          <a:ln w="9525">
            <a:noFill/>
            <a:miter lim="800000"/>
            <a:headEnd/>
            <a:tailEnd/>
          </a:ln>
        </p:spPr>
        <p:txBody>
          <a:bodyPr wrap="none" anchor="ctr"/>
          <a:lstStyle/>
          <a:p>
            <a:pPr latinLnBrk="1"/>
            <a:r>
              <a:rPr kumimoji="1" lang="en-US" altLang="ko-KR" sz="2400" b="0">
                <a:solidFill>
                  <a:schemeClr val="tx1"/>
                </a:solidFill>
                <a:latin typeface="Times New Roman" pitchFamily="18" charset="0"/>
                <a:ea typeface="굴림" pitchFamily="50" charset="-127"/>
              </a:rPr>
              <a:t>x[1]</a:t>
            </a:r>
          </a:p>
        </p:txBody>
      </p:sp>
      <p:sp>
        <p:nvSpPr>
          <p:cNvPr id="15" name="Rectangle 13"/>
          <p:cNvSpPr>
            <a:spLocks noChangeArrowheads="1"/>
          </p:cNvSpPr>
          <p:nvPr/>
        </p:nvSpPr>
        <p:spPr bwMode="auto">
          <a:xfrm>
            <a:off x="4267200" y="3810000"/>
            <a:ext cx="762000" cy="533400"/>
          </a:xfrm>
          <a:prstGeom prst="rect">
            <a:avLst/>
          </a:prstGeom>
          <a:noFill/>
          <a:ln w="9525">
            <a:noFill/>
            <a:miter lim="800000"/>
            <a:headEnd/>
            <a:tailEnd/>
          </a:ln>
        </p:spPr>
        <p:txBody>
          <a:bodyPr wrap="none" anchor="ctr"/>
          <a:lstStyle/>
          <a:p>
            <a:pPr latinLnBrk="1"/>
            <a:r>
              <a:rPr kumimoji="1" lang="en-US" altLang="ko-KR" sz="2400" b="0">
                <a:solidFill>
                  <a:schemeClr val="tx1"/>
                </a:solidFill>
                <a:latin typeface="Times New Roman" pitchFamily="18" charset="0"/>
                <a:ea typeface="굴림" pitchFamily="50" charset="-127"/>
              </a:rPr>
              <a:t>x[2]</a:t>
            </a:r>
          </a:p>
        </p:txBody>
      </p:sp>
      <p:sp>
        <p:nvSpPr>
          <p:cNvPr id="16" name="Rectangle 14"/>
          <p:cNvSpPr>
            <a:spLocks noChangeArrowheads="1"/>
          </p:cNvSpPr>
          <p:nvPr/>
        </p:nvSpPr>
        <p:spPr bwMode="auto">
          <a:xfrm>
            <a:off x="5029200" y="3810000"/>
            <a:ext cx="762000" cy="533400"/>
          </a:xfrm>
          <a:prstGeom prst="rect">
            <a:avLst/>
          </a:prstGeom>
          <a:noFill/>
          <a:ln w="9525">
            <a:noFill/>
            <a:miter lim="800000"/>
            <a:headEnd/>
            <a:tailEnd/>
          </a:ln>
        </p:spPr>
        <p:txBody>
          <a:bodyPr wrap="none" anchor="ctr"/>
          <a:lstStyle/>
          <a:p>
            <a:pPr latinLnBrk="1"/>
            <a:r>
              <a:rPr kumimoji="1" lang="en-US" altLang="ko-KR" sz="2400" b="0">
                <a:solidFill>
                  <a:schemeClr val="tx1"/>
                </a:solidFill>
                <a:latin typeface="Times New Roman" pitchFamily="18" charset="0"/>
                <a:ea typeface="굴림" pitchFamily="50" charset="-127"/>
              </a:rPr>
              <a:t>x[3]</a:t>
            </a:r>
          </a:p>
        </p:txBody>
      </p:sp>
      <p:sp>
        <p:nvSpPr>
          <p:cNvPr id="17" name="Rectangle 15"/>
          <p:cNvSpPr>
            <a:spLocks noChangeArrowheads="1"/>
          </p:cNvSpPr>
          <p:nvPr/>
        </p:nvSpPr>
        <p:spPr bwMode="auto">
          <a:xfrm>
            <a:off x="5791200" y="3810000"/>
            <a:ext cx="762000" cy="533400"/>
          </a:xfrm>
          <a:prstGeom prst="rect">
            <a:avLst/>
          </a:prstGeom>
          <a:noFill/>
          <a:ln w="9525">
            <a:noFill/>
            <a:miter lim="800000"/>
            <a:headEnd/>
            <a:tailEnd/>
          </a:ln>
        </p:spPr>
        <p:txBody>
          <a:bodyPr wrap="none" anchor="ctr"/>
          <a:lstStyle/>
          <a:p>
            <a:pPr latinLnBrk="1"/>
            <a:r>
              <a:rPr kumimoji="1" lang="en-US" altLang="ko-KR" sz="2400" b="0">
                <a:solidFill>
                  <a:schemeClr val="tx1"/>
                </a:solidFill>
                <a:latin typeface="Times New Roman" pitchFamily="18" charset="0"/>
                <a:ea typeface="굴림" pitchFamily="50" charset="-127"/>
              </a:rPr>
              <a:t>x[4]</a:t>
            </a:r>
          </a:p>
        </p:txBody>
      </p:sp>
      <p:sp>
        <p:nvSpPr>
          <p:cNvPr id="18" name="Text Box 16"/>
          <p:cNvSpPr txBox="1">
            <a:spLocks noChangeArrowheads="1"/>
          </p:cNvSpPr>
          <p:nvPr/>
        </p:nvSpPr>
        <p:spPr bwMode="auto">
          <a:xfrm>
            <a:off x="996950" y="3182938"/>
            <a:ext cx="1268413" cy="822325"/>
          </a:xfrm>
          <a:prstGeom prst="rect">
            <a:avLst/>
          </a:prstGeom>
          <a:noFill/>
          <a:ln w="9525">
            <a:noFill/>
            <a:miter lim="800000"/>
            <a:headEnd/>
            <a:tailEnd/>
          </a:ln>
        </p:spPr>
        <p:txBody>
          <a:bodyPr wrap="none">
            <a:spAutoFit/>
          </a:bodyPr>
          <a:lstStyle/>
          <a:p>
            <a:pPr latinLnBrk="1"/>
            <a:r>
              <a:rPr kumimoji="1" lang="en-US" altLang="ko-KR" sz="2400" b="0" dirty="0">
                <a:solidFill>
                  <a:schemeClr val="tx1"/>
                </a:solidFill>
                <a:latin typeface="굴림" pitchFamily="50" charset="-127"/>
                <a:ea typeface="굴림" pitchFamily="50" charset="-127"/>
              </a:rPr>
              <a:t>memory </a:t>
            </a:r>
          </a:p>
          <a:p>
            <a:pPr latinLnBrk="1"/>
            <a:r>
              <a:rPr kumimoji="1" lang="en-US" altLang="ko-KR" sz="2400" b="0" dirty="0">
                <a:solidFill>
                  <a:schemeClr val="tx1"/>
                </a:solidFill>
                <a:latin typeface="굴림" pitchFamily="50" charset="-127"/>
                <a:ea typeface="굴림" pitchFamily="50" charset="-127"/>
              </a:rPr>
              <a:t>allocation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Array name can be used as a pointer constant:</a:t>
            </a:r>
          </a:p>
          <a:p>
            <a:pPr lvl="1">
              <a:buClr>
                <a:srgbClr val="3333CC"/>
              </a:buClr>
              <a:buFontTx/>
              <a:buNone/>
            </a:pPr>
            <a:r>
              <a:rPr lang="en-US" dirty="0" smtClean="0"/>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vals</a:t>
            </a:r>
            <a:r>
              <a:rPr lang="en-US" dirty="0" smtClean="0">
                <a:latin typeface="Courier New" pitchFamily="49" charset="0"/>
              </a:rPr>
              <a:t>[] = {4, 7, 11};</a:t>
            </a:r>
          </a:p>
          <a:p>
            <a:pPr lvl="1">
              <a:buClr>
                <a:srgbClr val="3333CC"/>
              </a:buClr>
              <a:buFontTx/>
              <a:buNone/>
            </a:pPr>
            <a:r>
              <a:rPr lang="en-US" dirty="0" smtClean="0">
                <a:latin typeface="Courier New" pitchFamily="49" charset="0"/>
              </a:rPr>
              <a:t>	</a:t>
            </a:r>
            <a:r>
              <a:rPr lang="en-US" dirty="0" err="1" smtClean="0">
                <a:latin typeface="Courier New" pitchFamily="49" charset="0"/>
              </a:rPr>
              <a:t>cout</a:t>
            </a:r>
            <a:r>
              <a:rPr lang="en-US" dirty="0" smtClean="0">
                <a:latin typeface="Courier New" pitchFamily="49" charset="0"/>
              </a:rPr>
              <a:t> &lt;&lt; *</a:t>
            </a:r>
            <a:r>
              <a:rPr lang="en-US" dirty="0" err="1" smtClean="0">
                <a:latin typeface="Courier New" pitchFamily="49" charset="0"/>
              </a:rPr>
              <a:t>vals</a:t>
            </a:r>
            <a:r>
              <a:rPr lang="en-US" dirty="0" smtClean="0">
                <a:latin typeface="Courier New" pitchFamily="49" charset="0"/>
              </a:rPr>
              <a:t>;    // displays 4</a:t>
            </a:r>
            <a:endParaRPr lang="en-US" dirty="0" smtClean="0"/>
          </a:p>
          <a:p>
            <a:endParaRPr lang="en-US" dirty="0" smtClean="0"/>
          </a:p>
          <a:p>
            <a:r>
              <a:rPr lang="en-US" dirty="0" smtClean="0"/>
              <a:t>Pointer can be used as an array name:</a:t>
            </a:r>
          </a:p>
          <a:p>
            <a:pPr lvl="1">
              <a:buClr>
                <a:srgbClr val="3333CC"/>
              </a:buClr>
              <a:buFontTx/>
              <a:buNone/>
            </a:pPr>
            <a:r>
              <a:rPr lang="en-US" dirty="0" smtClean="0"/>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valptr</a:t>
            </a:r>
            <a:r>
              <a:rPr lang="en-US" dirty="0" smtClean="0">
                <a:latin typeface="Courier New" pitchFamily="49" charset="0"/>
              </a:rPr>
              <a:t> = </a:t>
            </a:r>
            <a:r>
              <a:rPr lang="en-US" dirty="0" err="1" smtClean="0">
                <a:latin typeface="Courier New" pitchFamily="49" charset="0"/>
              </a:rPr>
              <a:t>vals</a:t>
            </a:r>
            <a:r>
              <a:rPr lang="en-US" dirty="0" smtClean="0">
                <a:latin typeface="Courier New" pitchFamily="49" charset="0"/>
              </a:rPr>
              <a:t>;</a:t>
            </a:r>
          </a:p>
          <a:p>
            <a:pPr lvl="1">
              <a:buClr>
                <a:srgbClr val="3333CC"/>
              </a:buClr>
              <a:buFontTx/>
              <a:buNone/>
            </a:pPr>
            <a:r>
              <a:rPr lang="en-US" dirty="0" smtClean="0">
                <a:latin typeface="Courier New" pitchFamily="49" charset="0"/>
              </a:rPr>
              <a:t>	</a:t>
            </a:r>
            <a:r>
              <a:rPr lang="en-US" dirty="0" err="1" smtClean="0">
                <a:latin typeface="Courier New" pitchFamily="49" charset="0"/>
              </a:rPr>
              <a:t>cout</a:t>
            </a:r>
            <a:r>
              <a:rPr lang="en-US" dirty="0" smtClean="0">
                <a:latin typeface="Courier New" pitchFamily="49" charset="0"/>
              </a:rPr>
              <a:t> &lt;&lt; </a:t>
            </a:r>
            <a:r>
              <a:rPr lang="en-US" dirty="0" err="1" smtClean="0">
                <a:latin typeface="Courier New" pitchFamily="49" charset="0"/>
              </a:rPr>
              <a:t>valptr</a:t>
            </a:r>
            <a:r>
              <a:rPr lang="en-US" dirty="0" smtClean="0">
                <a:latin typeface="Courier New" pitchFamily="49" charset="0"/>
              </a:rPr>
              <a:t>[1]; // displays 7</a:t>
            </a:r>
            <a:endParaRPr lang="en-US" dirty="0" smtClean="0"/>
          </a:p>
          <a:p>
            <a:endParaRPr lang="en-US" dirty="0"/>
          </a:p>
        </p:txBody>
      </p:sp>
      <p:sp>
        <p:nvSpPr>
          <p:cNvPr id="4" name="Title 1"/>
          <p:cNvSpPr>
            <a:spLocks noGrp="1"/>
          </p:cNvSpPr>
          <p:nvPr>
            <p:ph type="title"/>
          </p:nvPr>
        </p:nvSpPr>
        <p:spPr/>
        <p:txBody>
          <a:bodyPr/>
          <a:lstStyle/>
          <a:p>
            <a:pPr algn="r"/>
            <a:r>
              <a:rPr lang="en-US" sz="3600" b="1" dirty="0" smtClean="0">
                <a:solidFill>
                  <a:srgbClr val="990000"/>
                </a:solidFill>
              </a:rPr>
              <a:t>The Relationship bet. Arrays &amp; Pointers</a:t>
            </a:r>
            <a:endParaRPr lang="en-US"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0"/>
            <a:ext cx="8229600" cy="1143000"/>
          </a:xfrm>
        </p:spPr>
        <p:txBody>
          <a:bodyPr/>
          <a:lstStyle/>
          <a:p>
            <a:pPr algn="r"/>
            <a:r>
              <a:rPr lang="en-US" sz="3600" b="1" dirty="0" smtClean="0">
                <a:solidFill>
                  <a:srgbClr val="990000"/>
                </a:solidFill>
              </a:rPr>
              <a:t>The Relationship bet. Arrays &amp; </a:t>
            </a:r>
            <a:br>
              <a:rPr lang="en-US" sz="3600" b="1" dirty="0" smtClean="0">
                <a:solidFill>
                  <a:srgbClr val="990000"/>
                </a:solidFill>
              </a:rPr>
            </a:br>
            <a:r>
              <a:rPr lang="en-US" sz="3600" b="1" dirty="0" smtClean="0">
                <a:solidFill>
                  <a:srgbClr val="990000"/>
                </a:solidFill>
              </a:rPr>
              <a:t>Pointers (example)</a:t>
            </a:r>
            <a:endParaRPr lang="en-US" sz="3600" dirty="0"/>
          </a:p>
        </p:txBody>
      </p:sp>
      <p:pic>
        <p:nvPicPr>
          <p:cNvPr id="5" name="Picture 2"/>
          <p:cNvPicPr>
            <a:picLocks noChangeAspect="1" noChangeArrowheads="1"/>
          </p:cNvPicPr>
          <p:nvPr/>
        </p:nvPicPr>
        <p:blipFill>
          <a:blip r:embed="rId2"/>
          <a:srcRect/>
          <a:stretch>
            <a:fillRect/>
          </a:stretch>
        </p:blipFill>
        <p:spPr bwMode="auto">
          <a:xfrm>
            <a:off x="0" y="1066800"/>
            <a:ext cx="9144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Refer to previous program in slide 26 Program 9-5.</a:t>
            </a:r>
          </a:p>
          <a:p>
            <a:endParaRPr lang="en-US" dirty="0" smtClean="0"/>
          </a:p>
          <a:p>
            <a:r>
              <a:rPr lang="en-US" dirty="0" smtClean="0"/>
              <a:t>Print the third element in the array using pointer </a:t>
            </a:r>
            <a:r>
              <a:rPr lang="en-US" b="1" dirty="0" smtClean="0">
                <a:latin typeface="Courier New" pitchFamily="49" charset="0"/>
              </a:rPr>
              <a:t>number</a:t>
            </a:r>
            <a:r>
              <a:rPr lang="en-US" dirty="0" smtClean="0"/>
              <a:t>. </a:t>
            </a:r>
          </a:p>
          <a:p>
            <a:endParaRPr lang="en-US" dirty="0"/>
          </a:p>
        </p:txBody>
      </p:sp>
      <p:sp>
        <p:nvSpPr>
          <p:cNvPr id="4" name="Title 1"/>
          <p:cNvSpPr>
            <a:spLocks noGrp="1"/>
          </p:cNvSpPr>
          <p:nvPr>
            <p:ph type="title"/>
          </p:nvPr>
        </p:nvSpPr>
        <p:spPr/>
        <p:txBody>
          <a:bodyPr/>
          <a:lstStyle/>
          <a:p>
            <a:r>
              <a:rPr lang="en-US" sz="3600" b="1" dirty="0" smtClean="0">
                <a:solidFill>
                  <a:srgbClr val="990000"/>
                </a:solidFill>
              </a:rPr>
              <a:t>Exercise Weeks 2/3_4</a:t>
            </a:r>
            <a:endParaRPr lang="en-US" sz="3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Pointer Arithmetic</a:t>
            </a:r>
            <a:endParaRPr lang="en-US" b="1" dirty="0">
              <a:solidFill>
                <a:srgbClr val="990000"/>
              </a:solidFill>
            </a:endParaRPr>
          </a:p>
        </p:txBody>
      </p:sp>
      <p:sp>
        <p:nvSpPr>
          <p:cNvPr id="4" name="Rectangle 3"/>
          <p:cNvSpPr txBox="1">
            <a:spLocks noChangeArrowheads="1"/>
          </p:cNvSpPr>
          <p:nvPr/>
        </p:nvSpPr>
        <p:spPr>
          <a:xfrm>
            <a:off x="457200" y="1600200"/>
            <a:ext cx="7467600" cy="444500"/>
          </a:xfrm>
          <a:prstGeom prst="rect">
            <a:avLst/>
          </a:prstGeom>
        </p:spPr>
        <p:txBody>
          <a:bodyPr/>
          <a:lstStyle/>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Operations on pointer variables:</a:t>
            </a: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5" name="Group 24"/>
          <p:cNvGraphicFramePr>
            <a:graphicFrameLocks/>
          </p:cNvGraphicFramePr>
          <p:nvPr/>
        </p:nvGraphicFramePr>
        <p:xfrm>
          <a:off x="457200" y="2438400"/>
          <a:ext cx="8458200" cy="3905377"/>
        </p:xfrm>
        <a:graphic>
          <a:graphicData uri="http://schemas.openxmlformats.org/drawingml/2006/table">
            <a:tbl>
              <a:tblPr/>
              <a:tblGrid>
                <a:gridCol w="3190875"/>
                <a:gridCol w="5267325"/>
              </a:tblGrid>
              <a:tr h="992188">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Example</a:t>
                      </a:r>
                    </a:p>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int vals[]={4,7,11}; </a:t>
                      </a:r>
                    </a:p>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int *valptr = vals;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valptr++; // points at 7</a:t>
                      </a:r>
                    </a:p>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valptr--; // now points at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 - </a:t>
                      </a:r>
                      <a:r>
                        <a:rPr kumimoji="0" lang="en-US" sz="2000" b="0" i="0" u="none" strike="noStrike" cap="none" normalizeH="0" baseline="0" smtClean="0">
                          <a:ln>
                            <a:noFill/>
                          </a:ln>
                          <a:solidFill>
                            <a:schemeClr val="tx1"/>
                          </a:solidFill>
                          <a:effectLst/>
                          <a:latin typeface="Arial" charset="0"/>
                        </a:rPr>
                        <a:t>(pointer and </a:t>
                      </a:r>
                      <a:r>
                        <a:rPr kumimoji="0" lang="en-US" sz="2000" b="0" i="0" u="none" strike="noStrike" cap="none" normalizeH="0" baseline="0" smtClean="0">
                          <a:ln>
                            <a:noFill/>
                          </a:ln>
                          <a:solidFill>
                            <a:schemeClr val="tx1"/>
                          </a:solidFill>
                          <a:effectLst/>
                          <a:latin typeface="Courier New" pitchFamily="49" charset="0"/>
                        </a:rPr>
                        <a:t>int</a:t>
                      </a:r>
                      <a:r>
                        <a:rPr kumimoji="0" lang="en-US" sz="20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cout &lt;&lt; *(valptr + 2); //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 -= </a:t>
                      </a:r>
                      <a:r>
                        <a:rPr kumimoji="0" lang="en-US" sz="2000" b="0" i="0" u="none" strike="noStrike" cap="none" normalizeH="0" baseline="0" smtClean="0">
                          <a:ln>
                            <a:noFill/>
                          </a:ln>
                          <a:solidFill>
                            <a:schemeClr val="tx1"/>
                          </a:solidFill>
                          <a:effectLst/>
                          <a:latin typeface="Arial" charset="0"/>
                        </a:rPr>
                        <a:t>(pointer </a:t>
                      </a:r>
                    </a:p>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and </a:t>
                      </a:r>
                      <a:r>
                        <a:rPr kumimoji="0" lang="en-US" sz="2000" b="0" i="0" u="none" strike="noStrike" cap="none" normalizeH="0" baseline="0" smtClean="0">
                          <a:ln>
                            <a:noFill/>
                          </a:ln>
                          <a:solidFill>
                            <a:schemeClr val="tx1"/>
                          </a:solidFill>
                          <a:effectLst/>
                          <a:latin typeface="Courier New" pitchFamily="49" charset="0"/>
                        </a:rPr>
                        <a:t>int</a:t>
                      </a:r>
                      <a:r>
                        <a:rPr kumimoji="0" lang="en-US" sz="20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valptr = vals; // points at 4</a:t>
                      </a:r>
                    </a:p>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valptr += 2;   // points at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6938">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 </a:t>
                      </a:r>
                      <a:r>
                        <a:rPr kumimoji="0" lang="en-US" sz="2000" b="0" i="0" u="none" strike="noStrike" cap="none" normalizeH="0" baseline="0" smtClean="0">
                          <a:ln>
                            <a:noFill/>
                          </a:ln>
                          <a:solidFill>
                            <a:schemeClr val="tx1"/>
                          </a:solidFill>
                          <a:effectLst/>
                          <a:latin typeface="Arial" charset="0"/>
                        </a:rPr>
                        <a:t>(pointer from pointer)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ourier New" pitchFamily="49" charset="0"/>
                        </a:rPr>
                        <a:t>cout</a:t>
                      </a:r>
                      <a:r>
                        <a:rPr kumimoji="0" lang="en-US" sz="2000" b="0" i="0" u="none" strike="noStrike" cap="none" normalizeH="0" baseline="0" dirty="0" smtClean="0">
                          <a:ln>
                            <a:noFill/>
                          </a:ln>
                          <a:solidFill>
                            <a:schemeClr val="tx1"/>
                          </a:solidFill>
                          <a:effectLst/>
                          <a:latin typeface="Courier New" pitchFamily="49" charset="0"/>
                        </a:rPr>
                        <a:t> &lt;&lt; </a:t>
                      </a:r>
                      <a:r>
                        <a:rPr kumimoji="0" lang="en-US" sz="2000" b="0" i="0" u="none" strike="noStrike" cap="none" normalizeH="0" baseline="0" dirty="0" err="1" smtClean="0">
                          <a:ln>
                            <a:noFill/>
                          </a:ln>
                          <a:solidFill>
                            <a:schemeClr val="tx1"/>
                          </a:solidFill>
                          <a:effectLst/>
                          <a:latin typeface="Courier New" pitchFamily="49" charset="0"/>
                        </a:rPr>
                        <a:t>valptr</a:t>
                      </a:r>
                      <a:r>
                        <a:rPr kumimoji="0" lang="en-US" sz="2000" b="0" i="0" u="none" strike="noStrike" cap="none" normalizeH="0" baseline="0" dirty="0" err="1" smtClean="0">
                          <a:ln>
                            <a:noFill/>
                          </a:ln>
                          <a:solidFill>
                            <a:schemeClr val="tx1"/>
                          </a:solidFill>
                          <a:effectLst/>
                          <a:latin typeface="Arial"/>
                        </a:rPr>
                        <a:t>–</a:t>
                      </a:r>
                      <a:r>
                        <a:rPr kumimoji="0" lang="en-US" sz="2000" b="0" i="0" u="none" strike="noStrike" cap="none" normalizeH="0" baseline="0" dirty="0" err="1" smtClean="0">
                          <a:ln>
                            <a:noFill/>
                          </a:ln>
                          <a:solidFill>
                            <a:schemeClr val="tx1"/>
                          </a:solidFill>
                          <a:effectLst/>
                          <a:latin typeface="Courier New" pitchFamily="49" charset="0"/>
                        </a:rPr>
                        <a:t>val</a:t>
                      </a:r>
                      <a:r>
                        <a:rPr kumimoji="0" lang="en-US" sz="2000" b="0" i="0" u="none" strike="noStrike" cap="none" normalizeH="0" baseline="0" dirty="0" smtClean="0">
                          <a:ln>
                            <a:noFill/>
                          </a:ln>
                          <a:solidFill>
                            <a:schemeClr val="tx1"/>
                          </a:solidFill>
                          <a:effectLst/>
                          <a:latin typeface="Courier New" pitchFamily="49" charset="0"/>
                        </a:rPr>
                        <a:t>; // difference</a:t>
                      </a:r>
                    </a:p>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rPr>
                        <a:t>//(number of </a:t>
                      </a:r>
                      <a:r>
                        <a:rPr kumimoji="0" lang="en-US" sz="2000" b="0" i="0" u="none" strike="noStrike" cap="none" normalizeH="0" baseline="0" dirty="0" err="1" smtClean="0">
                          <a:ln>
                            <a:noFill/>
                          </a:ln>
                          <a:solidFill>
                            <a:schemeClr val="tx1"/>
                          </a:solidFill>
                          <a:effectLst/>
                          <a:latin typeface="Courier New" pitchFamily="49" charset="0"/>
                        </a:rPr>
                        <a:t>ints</a:t>
                      </a:r>
                      <a:r>
                        <a:rPr kumimoji="0" lang="en-US" sz="2000" b="0" i="0" u="none" strike="noStrike" cap="none" normalizeH="0" baseline="0" dirty="0" smtClean="0">
                          <a:ln>
                            <a:noFill/>
                          </a:ln>
                          <a:solidFill>
                            <a:schemeClr val="tx1"/>
                          </a:solidFill>
                          <a:effectLst/>
                          <a:latin typeface="Courier New" pitchFamily="49" charset="0"/>
                        </a:rPr>
                        <a:t>) between </a:t>
                      </a:r>
                      <a:r>
                        <a:rPr kumimoji="0" lang="en-US" sz="2000" b="0" i="0" u="none" strike="noStrike" cap="none" normalizeH="0" baseline="0" dirty="0" err="1" smtClean="0">
                          <a:ln>
                            <a:noFill/>
                          </a:ln>
                          <a:solidFill>
                            <a:schemeClr val="tx1"/>
                          </a:solidFill>
                          <a:effectLst/>
                          <a:latin typeface="Courier New" pitchFamily="49" charset="0"/>
                        </a:rPr>
                        <a:t>valptr</a:t>
                      </a:r>
                      <a:endParaRPr kumimoji="0" lang="en-US" sz="2000" b="0" i="0" u="none" strike="noStrike" cap="none" normalizeH="0" baseline="0" dirty="0" smtClean="0">
                        <a:ln>
                          <a:noFill/>
                        </a:ln>
                        <a:solidFill>
                          <a:schemeClr val="tx1"/>
                        </a:solidFill>
                        <a:effectLst/>
                        <a:latin typeface="Courier New" pitchFamily="49" charset="0"/>
                      </a:endParaRPr>
                    </a:p>
                    <a:p>
                      <a:pPr marL="0" marR="0" lvl="0" indent="0" algn="l" defTabSz="914400" rtl="0" eaLnBrk="0" fontAlgn="base" latinLnBrk="0" hangingPunct="0">
                        <a:lnSpc>
                          <a:spcPct val="85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rPr>
                        <a:t>// and </a:t>
                      </a:r>
                      <a:r>
                        <a:rPr kumimoji="0" lang="en-US" sz="2000" b="0" i="0" u="none" strike="noStrike" cap="none" normalizeH="0" baseline="0" dirty="0" err="1" smtClean="0">
                          <a:ln>
                            <a:noFill/>
                          </a:ln>
                          <a:solidFill>
                            <a:schemeClr val="tx1"/>
                          </a:solidFill>
                          <a:effectLst/>
                          <a:latin typeface="Courier New" pitchFamily="49" charset="0"/>
                        </a:rPr>
                        <a:t>val</a:t>
                      </a:r>
                      <a:r>
                        <a:rPr kumimoji="0" lang="en-US" sz="2000" b="0" i="0" u="none" strike="noStrike" cap="none" normalizeH="0" baseline="0" dirty="0" smtClean="0">
                          <a:ln>
                            <a:noFill/>
                          </a:ln>
                          <a:solidFill>
                            <a:schemeClr val="tx1"/>
                          </a:solidFill>
                          <a:effectLst/>
                          <a:latin typeface="Courier New" pitchFamily="49"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pPr algn="r"/>
            <a:r>
              <a:rPr lang="en-US" b="1" dirty="0" smtClean="0">
                <a:solidFill>
                  <a:srgbClr val="990000"/>
                </a:solidFill>
              </a:rPr>
              <a:t>Pointer Arithmetic - Example</a:t>
            </a:r>
            <a:endParaRPr lang="en-US" dirty="0"/>
          </a:p>
        </p:txBody>
      </p:sp>
      <p:pic>
        <p:nvPicPr>
          <p:cNvPr id="5" name="Picture 2"/>
          <p:cNvPicPr>
            <a:picLocks noChangeAspect="1" noChangeArrowheads="1"/>
          </p:cNvPicPr>
          <p:nvPr/>
        </p:nvPicPr>
        <p:blipFill>
          <a:blip r:embed="rId2"/>
          <a:srcRect/>
          <a:stretch>
            <a:fillRect/>
          </a:stretch>
        </p:blipFill>
        <p:spPr bwMode="auto">
          <a:xfrm>
            <a:off x="457200" y="1219200"/>
            <a:ext cx="7620000" cy="5153025"/>
          </a:xfrm>
          <a:prstGeom prst="rect">
            <a:avLst/>
          </a:prstGeom>
          <a:noFill/>
          <a:ln w="9525">
            <a:noFill/>
            <a:miter lim="800000"/>
            <a:headEnd/>
            <a:tailEnd/>
          </a:ln>
        </p:spPr>
      </p:pic>
      <p:sp>
        <p:nvSpPr>
          <p:cNvPr id="6" name="Rectangle 4"/>
          <p:cNvSpPr>
            <a:spLocks noChangeArrowheads="1"/>
          </p:cNvSpPr>
          <p:nvPr/>
        </p:nvSpPr>
        <p:spPr bwMode="auto">
          <a:xfrm>
            <a:off x="914400" y="4114800"/>
            <a:ext cx="4191000" cy="304800"/>
          </a:xfrm>
          <a:prstGeom prst="rect">
            <a:avLst/>
          </a:prstGeom>
          <a:noFill/>
          <a:ln w="38100" algn="ctr">
            <a:solidFill>
              <a:srgbClr val="FF0000"/>
            </a:solidFill>
            <a:miter lim="800000"/>
            <a:headEnd/>
            <a:tailEnd/>
          </a:ln>
        </p:spPr>
        <p:txBody>
          <a:bodyPr wrap="none" anchor="ctr"/>
          <a:lstStyle/>
          <a:p>
            <a:endParaRPr lang="en-US"/>
          </a:p>
        </p:txBody>
      </p:sp>
      <p:sp>
        <p:nvSpPr>
          <p:cNvPr id="7" name="Rectangle 5"/>
          <p:cNvSpPr>
            <a:spLocks noChangeArrowheads="1"/>
          </p:cNvSpPr>
          <p:nvPr/>
        </p:nvSpPr>
        <p:spPr bwMode="auto">
          <a:xfrm>
            <a:off x="838200" y="5638800"/>
            <a:ext cx="4191000" cy="304800"/>
          </a:xfrm>
          <a:prstGeom prst="rect">
            <a:avLst/>
          </a:prstGeom>
          <a:noFill/>
          <a:ln w="38100" algn="ctr">
            <a:solidFill>
              <a:srgbClr val="FF00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ko-KR" b="1" dirty="0" smtClean="0">
                <a:solidFill>
                  <a:srgbClr val="990000"/>
                </a:solidFill>
                <a:ea typeface="굴림" pitchFamily="50" charset="-127"/>
              </a:rPr>
              <a:t>Notation for memory snapshot</a:t>
            </a:r>
            <a:endParaRPr lang="en-US" b="1" dirty="0">
              <a:solidFill>
                <a:srgbClr val="990000"/>
              </a:solidFill>
            </a:endParaRPr>
          </a:p>
        </p:txBody>
      </p:sp>
      <p:grpSp>
        <p:nvGrpSpPr>
          <p:cNvPr id="4" name="Group 3"/>
          <p:cNvGrpSpPr>
            <a:grpSpLocks/>
          </p:cNvGrpSpPr>
          <p:nvPr/>
        </p:nvGrpSpPr>
        <p:grpSpPr bwMode="auto">
          <a:xfrm>
            <a:off x="4800600" y="3124200"/>
            <a:ext cx="3657600" cy="2438400"/>
            <a:chOff x="1584" y="1440"/>
            <a:chExt cx="2304" cy="1536"/>
          </a:xfrm>
        </p:grpSpPr>
        <p:sp>
          <p:nvSpPr>
            <p:cNvPr id="5" name="Rectangle 4"/>
            <p:cNvSpPr>
              <a:spLocks noChangeArrowheads="1"/>
            </p:cNvSpPr>
            <p:nvPr/>
          </p:nvSpPr>
          <p:spPr bwMode="auto">
            <a:xfrm>
              <a:off x="2640" y="2352"/>
              <a:ext cx="1248" cy="624"/>
            </a:xfrm>
            <a:prstGeom prst="rect">
              <a:avLst/>
            </a:prstGeom>
            <a:noFill/>
            <a:ln w="9525">
              <a:solidFill>
                <a:schemeClr val="tx1"/>
              </a:solidFill>
              <a:miter lim="800000"/>
              <a:headEnd/>
              <a:tailEnd/>
            </a:ln>
          </p:spPr>
          <p:txBody>
            <a:bodyPr wrap="none" anchor="ctr"/>
            <a:lstStyle/>
            <a:p>
              <a:pPr latinLnBrk="1"/>
              <a:r>
                <a:rPr kumimoji="1" lang="en-US" altLang="ko-KR" sz="4400" b="0">
                  <a:solidFill>
                    <a:schemeClr val="tx1"/>
                  </a:solidFill>
                  <a:latin typeface="굴림" pitchFamily="50" charset="-127"/>
                  <a:ea typeface="굴림" pitchFamily="50" charset="-127"/>
                </a:rPr>
                <a:t>105</a:t>
              </a:r>
            </a:p>
          </p:txBody>
        </p:sp>
        <p:sp>
          <p:nvSpPr>
            <p:cNvPr id="6" name="Text Box 5"/>
            <p:cNvSpPr txBox="1">
              <a:spLocks noChangeArrowheads="1"/>
            </p:cNvSpPr>
            <p:nvPr/>
          </p:nvSpPr>
          <p:spPr bwMode="auto">
            <a:xfrm>
              <a:off x="2304" y="2448"/>
              <a:ext cx="276" cy="442"/>
            </a:xfrm>
            <a:prstGeom prst="rect">
              <a:avLst/>
            </a:prstGeom>
            <a:noFill/>
            <a:ln w="9525">
              <a:noFill/>
              <a:miter lim="800000"/>
              <a:headEnd/>
              <a:tailEnd/>
            </a:ln>
          </p:spPr>
          <p:txBody>
            <a:bodyPr wrap="none">
              <a:spAutoFit/>
            </a:bodyPr>
            <a:lstStyle/>
            <a:p>
              <a:pPr latinLnBrk="1"/>
              <a:r>
                <a:rPr kumimoji="1" lang="en-US" altLang="ko-KR" sz="4000">
                  <a:solidFill>
                    <a:schemeClr val="tx1"/>
                  </a:solidFill>
                  <a:latin typeface="Times New Roman" pitchFamily="18" charset="0"/>
                  <a:ea typeface="굴림" pitchFamily="50" charset="-127"/>
                </a:rPr>
                <a:t>x</a:t>
              </a:r>
            </a:p>
          </p:txBody>
        </p:sp>
        <p:sp>
          <p:nvSpPr>
            <p:cNvPr id="7" name="Line 6"/>
            <p:cNvSpPr>
              <a:spLocks noChangeShapeType="1"/>
            </p:cNvSpPr>
            <p:nvPr/>
          </p:nvSpPr>
          <p:spPr bwMode="auto">
            <a:xfrm>
              <a:off x="2544" y="1824"/>
              <a:ext cx="528" cy="528"/>
            </a:xfrm>
            <a:prstGeom prst="line">
              <a:avLst/>
            </a:prstGeom>
            <a:noFill/>
            <a:ln w="28575">
              <a:solidFill>
                <a:schemeClr val="tx1"/>
              </a:solidFill>
              <a:round/>
              <a:headEnd/>
              <a:tailEnd type="arrow" w="lg" len="lg"/>
            </a:ln>
          </p:spPr>
          <p:txBody>
            <a:bodyPr wrap="none" anchor="ctr"/>
            <a:lstStyle/>
            <a:p>
              <a:endParaRPr lang="en-US"/>
            </a:p>
          </p:txBody>
        </p:sp>
        <p:sp>
          <p:nvSpPr>
            <p:cNvPr id="8" name="Text Box 7"/>
            <p:cNvSpPr txBox="1">
              <a:spLocks noChangeArrowheads="1"/>
            </p:cNvSpPr>
            <p:nvPr/>
          </p:nvSpPr>
          <p:spPr bwMode="auto">
            <a:xfrm>
              <a:off x="1584" y="1440"/>
              <a:ext cx="941" cy="404"/>
            </a:xfrm>
            <a:prstGeom prst="rect">
              <a:avLst/>
            </a:prstGeom>
            <a:noFill/>
            <a:ln w="9525">
              <a:noFill/>
              <a:miter lim="800000"/>
              <a:headEnd/>
              <a:tailEnd/>
            </a:ln>
          </p:spPr>
          <p:txBody>
            <a:bodyPr wrap="none">
              <a:spAutoFit/>
            </a:bodyPr>
            <a:lstStyle/>
            <a:p>
              <a:pPr latinLnBrk="1"/>
              <a:r>
                <a:rPr kumimoji="1" lang="en-US" altLang="ko-KR" sz="3600" b="0">
                  <a:solidFill>
                    <a:schemeClr val="tx1"/>
                  </a:solidFill>
                  <a:latin typeface="굴림" pitchFamily="50" charset="-127"/>
                  <a:ea typeface="굴림" pitchFamily="50" charset="-127"/>
                </a:rPr>
                <a:t>66572</a:t>
              </a:r>
            </a:p>
          </p:txBody>
        </p:sp>
      </p:grpSp>
      <p:sp>
        <p:nvSpPr>
          <p:cNvPr id="9" name="Rectangle 8"/>
          <p:cNvSpPr>
            <a:spLocks noChangeArrowheads="1"/>
          </p:cNvSpPr>
          <p:nvPr/>
        </p:nvSpPr>
        <p:spPr bwMode="auto">
          <a:xfrm>
            <a:off x="2590800" y="4572000"/>
            <a:ext cx="1981200" cy="990600"/>
          </a:xfrm>
          <a:prstGeom prst="rect">
            <a:avLst/>
          </a:prstGeom>
          <a:noFill/>
          <a:ln w="9525">
            <a:solidFill>
              <a:schemeClr val="tx1"/>
            </a:solidFill>
            <a:miter lim="800000"/>
            <a:headEnd/>
            <a:tailEnd/>
          </a:ln>
        </p:spPr>
        <p:txBody>
          <a:bodyPr wrap="none" anchor="ctr"/>
          <a:lstStyle/>
          <a:p>
            <a:pPr latinLnBrk="1"/>
            <a:r>
              <a:rPr kumimoji="1" lang="en-US" altLang="ko-KR" b="0">
                <a:solidFill>
                  <a:schemeClr val="tx1"/>
                </a:solidFill>
                <a:latin typeface="굴림" pitchFamily="50" charset="-127"/>
                <a:ea typeface="굴림" pitchFamily="50" charset="-127"/>
              </a:rPr>
              <a:t>contents</a:t>
            </a:r>
          </a:p>
        </p:txBody>
      </p:sp>
      <p:sp>
        <p:nvSpPr>
          <p:cNvPr id="10" name="Text Box 9"/>
          <p:cNvSpPr txBox="1">
            <a:spLocks noChangeArrowheads="1"/>
          </p:cNvSpPr>
          <p:nvPr/>
        </p:nvSpPr>
        <p:spPr bwMode="auto">
          <a:xfrm>
            <a:off x="1143000" y="4876800"/>
            <a:ext cx="1384300" cy="457200"/>
          </a:xfrm>
          <a:prstGeom prst="rect">
            <a:avLst/>
          </a:prstGeom>
          <a:noFill/>
          <a:ln w="9525">
            <a:noFill/>
            <a:miter lim="800000"/>
            <a:headEnd/>
            <a:tailEnd/>
          </a:ln>
        </p:spPr>
        <p:txBody>
          <a:bodyPr wrap="none">
            <a:spAutoFit/>
          </a:bodyPr>
          <a:lstStyle/>
          <a:p>
            <a:pPr latinLnBrk="1"/>
            <a:r>
              <a:rPr kumimoji="1" lang="en-US" altLang="ko-KR" sz="2400">
                <a:solidFill>
                  <a:schemeClr val="tx1"/>
                </a:solidFill>
                <a:latin typeface="Times New Roman" pitchFamily="18" charset="0"/>
                <a:ea typeface="굴림" pitchFamily="50" charset="-127"/>
              </a:rPr>
              <a:t>identifier</a:t>
            </a:r>
          </a:p>
        </p:txBody>
      </p:sp>
      <p:sp>
        <p:nvSpPr>
          <p:cNvPr id="11" name="Line 10"/>
          <p:cNvSpPr>
            <a:spLocks noChangeShapeType="1"/>
          </p:cNvSpPr>
          <p:nvPr/>
        </p:nvSpPr>
        <p:spPr bwMode="auto">
          <a:xfrm>
            <a:off x="2438400" y="3733800"/>
            <a:ext cx="838200" cy="838200"/>
          </a:xfrm>
          <a:prstGeom prst="line">
            <a:avLst/>
          </a:prstGeom>
          <a:noFill/>
          <a:ln w="28575">
            <a:solidFill>
              <a:schemeClr val="tx1"/>
            </a:solidFill>
            <a:round/>
            <a:headEnd/>
            <a:tailEnd type="arrow" w="lg" len="lg"/>
          </a:ln>
        </p:spPr>
        <p:txBody>
          <a:bodyPr wrap="none" anchor="ctr"/>
          <a:lstStyle/>
          <a:p>
            <a:endParaRPr lang="en-US"/>
          </a:p>
        </p:txBody>
      </p:sp>
      <p:sp>
        <p:nvSpPr>
          <p:cNvPr id="12" name="Text Box 11"/>
          <p:cNvSpPr txBox="1">
            <a:spLocks noChangeArrowheads="1"/>
          </p:cNvSpPr>
          <p:nvPr/>
        </p:nvSpPr>
        <p:spPr bwMode="auto">
          <a:xfrm>
            <a:off x="838200" y="3048000"/>
            <a:ext cx="1630363" cy="946150"/>
          </a:xfrm>
          <a:prstGeom prst="rect">
            <a:avLst/>
          </a:prstGeom>
          <a:noFill/>
          <a:ln w="9525">
            <a:noFill/>
            <a:miter lim="800000"/>
            <a:headEnd/>
            <a:tailEnd/>
          </a:ln>
        </p:spPr>
        <p:txBody>
          <a:bodyPr wrap="none">
            <a:spAutoFit/>
          </a:bodyPr>
          <a:lstStyle/>
          <a:p>
            <a:pPr algn="l" latinLnBrk="1"/>
            <a:r>
              <a:rPr kumimoji="1" lang="en-US" altLang="ko-KR" sz="2800" b="0">
                <a:solidFill>
                  <a:schemeClr val="tx1"/>
                </a:solidFill>
                <a:latin typeface="굴림" pitchFamily="50" charset="-127"/>
                <a:ea typeface="굴림" pitchFamily="50" charset="-127"/>
              </a:rPr>
              <a:t>memory </a:t>
            </a:r>
          </a:p>
          <a:p>
            <a:pPr algn="l" latinLnBrk="1"/>
            <a:r>
              <a:rPr kumimoji="1" lang="en-US" altLang="ko-KR" sz="2800" b="0">
                <a:solidFill>
                  <a:schemeClr val="tx1"/>
                </a:solidFill>
                <a:latin typeface="굴림" pitchFamily="50" charset="-127"/>
                <a:ea typeface="굴림" pitchFamily="50" charset="-127"/>
              </a:rPr>
              <a:t>address</a:t>
            </a:r>
          </a:p>
        </p:txBody>
      </p:sp>
      <p:grpSp>
        <p:nvGrpSpPr>
          <p:cNvPr id="13" name="Group 12"/>
          <p:cNvGrpSpPr>
            <a:grpSpLocks/>
          </p:cNvGrpSpPr>
          <p:nvPr/>
        </p:nvGrpSpPr>
        <p:grpSpPr bwMode="auto">
          <a:xfrm>
            <a:off x="533400" y="1905000"/>
            <a:ext cx="7924800" cy="990600"/>
            <a:chOff x="240" y="1008"/>
            <a:chExt cx="4992" cy="624"/>
          </a:xfrm>
        </p:grpSpPr>
        <p:sp>
          <p:nvSpPr>
            <p:cNvPr id="14" name="Text Box 13"/>
            <p:cNvSpPr txBox="1">
              <a:spLocks noChangeArrowheads="1"/>
            </p:cNvSpPr>
            <p:nvPr/>
          </p:nvSpPr>
          <p:spPr bwMode="auto">
            <a:xfrm>
              <a:off x="288" y="1056"/>
              <a:ext cx="4787" cy="518"/>
            </a:xfrm>
            <a:prstGeom prst="rect">
              <a:avLst/>
            </a:prstGeom>
            <a:noFill/>
            <a:ln w="9525">
              <a:noFill/>
              <a:miter lim="800000"/>
              <a:headEnd/>
              <a:tailEnd/>
            </a:ln>
          </p:spPr>
          <p:txBody>
            <a:bodyPr wrap="none">
              <a:spAutoFit/>
            </a:bodyPr>
            <a:lstStyle/>
            <a:p>
              <a:pPr marL="457200" indent="-457200" algn="l" latinLnBrk="1">
                <a:tabLst>
                  <a:tab pos="3619500" algn="l"/>
                  <a:tab pos="6191250" algn="l"/>
                </a:tabLst>
              </a:pPr>
              <a:r>
                <a:rPr kumimoji="1" lang="en-US" altLang="ko-KR" sz="2400" dirty="0">
                  <a:solidFill>
                    <a:schemeClr val="tx1"/>
                  </a:solidFill>
                  <a:latin typeface="굴림" pitchFamily="50" charset="-127"/>
                  <a:ea typeface="굴림" pitchFamily="50" charset="-127"/>
                </a:rPr>
                <a:t>Memory Address	identifier	contents</a:t>
              </a:r>
            </a:p>
            <a:p>
              <a:pPr marL="457200" indent="-457200" algn="l" latinLnBrk="1">
                <a:tabLst>
                  <a:tab pos="3619500" algn="l"/>
                  <a:tab pos="6191250" algn="l"/>
                </a:tabLst>
              </a:pPr>
              <a:r>
                <a:rPr kumimoji="1" lang="en-US" altLang="ko-KR" sz="2400" b="0" dirty="0">
                  <a:solidFill>
                    <a:schemeClr val="tx1"/>
                  </a:solidFill>
                  <a:latin typeface="굴림" pitchFamily="50" charset="-127"/>
                  <a:ea typeface="굴림" pitchFamily="50" charset="-127"/>
                </a:rPr>
                <a:t>66572	x	105</a:t>
              </a:r>
            </a:p>
          </p:txBody>
        </p:sp>
        <p:sp>
          <p:nvSpPr>
            <p:cNvPr id="15" name="Rectangle 14"/>
            <p:cNvSpPr>
              <a:spLocks noChangeArrowheads="1"/>
            </p:cNvSpPr>
            <p:nvPr/>
          </p:nvSpPr>
          <p:spPr bwMode="auto">
            <a:xfrm>
              <a:off x="240" y="1008"/>
              <a:ext cx="4992" cy="624"/>
            </a:xfrm>
            <a:prstGeom prst="rect">
              <a:avLst/>
            </a:prstGeom>
            <a:noFill/>
            <a:ln w="9525">
              <a:solidFill>
                <a:schemeClr val="tx1"/>
              </a:solidFill>
              <a:miter lim="800000"/>
              <a:headEnd/>
              <a:tailEnd/>
            </a:ln>
          </p:spPr>
          <p:txBody>
            <a:bodyPr wrap="none" anchor="ctr"/>
            <a:lstStyle/>
            <a:p>
              <a:endParaRPr lang="en-US"/>
            </a:p>
          </p:txBody>
        </p:sp>
        <p:sp>
          <p:nvSpPr>
            <p:cNvPr id="16" name="Line 15"/>
            <p:cNvSpPr>
              <a:spLocks noChangeShapeType="1"/>
            </p:cNvSpPr>
            <p:nvPr/>
          </p:nvSpPr>
          <p:spPr bwMode="auto">
            <a:xfrm>
              <a:off x="2544" y="1008"/>
              <a:ext cx="0" cy="624"/>
            </a:xfrm>
            <a:prstGeom prst="line">
              <a:avLst/>
            </a:prstGeom>
            <a:noFill/>
            <a:ln w="9525">
              <a:solidFill>
                <a:schemeClr val="tx1"/>
              </a:solidFill>
              <a:round/>
              <a:headEnd/>
              <a:tailEnd/>
            </a:ln>
          </p:spPr>
          <p:txBody>
            <a:bodyPr wrap="none" anchor="ctr"/>
            <a:lstStyle/>
            <a:p>
              <a:endParaRPr lang="en-US"/>
            </a:p>
          </p:txBody>
        </p:sp>
        <p:sp>
          <p:nvSpPr>
            <p:cNvPr id="17" name="Line 16"/>
            <p:cNvSpPr>
              <a:spLocks noChangeShapeType="1"/>
            </p:cNvSpPr>
            <p:nvPr/>
          </p:nvSpPr>
          <p:spPr bwMode="auto">
            <a:xfrm>
              <a:off x="4128" y="1008"/>
              <a:ext cx="0" cy="624"/>
            </a:xfrm>
            <a:prstGeom prst="line">
              <a:avLst/>
            </a:prstGeom>
            <a:no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1143000"/>
          </a:xfrm>
        </p:spPr>
        <p:txBody>
          <a:bodyPr/>
          <a:lstStyle/>
          <a:p>
            <a:r>
              <a:rPr lang="en-US" b="1" dirty="0" smtClean="0">
                <a:solidFill>
                  <a:srgbClr val="990000"/>
                </a:solidFill>
              </a:rPr>
              <a:t>Pointers in Expressions</a:t>
            </a:r>
            <a:endParaRPr lang="en-US" b="1" dirty="0">
              <a:solidFill>
                <a:srgbClr val="990000"/>
              </a:solidFill>
            </a:endParaRPr>
          </a:p>
        </p:txBody>
      </p:sp>
      <p:sp>
        <p:nvSpPr>
          <p:cNvPr id="4" name="Rectangle 3"/>
          <p:cNvSpPr>
            <a:spLocks noGrp="1" noChangeArrowheads="1"/>
          </p:cNvSpPr>
          <p:nvPr>
            <p:ph idx="1"/>
          </p:nvPr>
        </p:nvSpPr>
        <p:spPr/>
        <p:txBody>
          <a:bodyPr/>
          <a:lstStyle/>
          <a:p>
            <a:pPr>
              <a:lnSpc>
                <a:spcPct val="90000"/>
              </a:lnSpc>
              <a:buFontTx/>
              <a:buNone/>
            </a:pPr>
            <a:r>
              <a:rPr lang="en-US" dirty="0" smtClean="0"/>
              <a:t>Given:</a:t>
            </a:r>
          </a:p>
          <a:p>
            <a:pPr lvl="1">
              <a:lnSpc>
                <a:spcPct val="90000"/>
              </a:lnSpc>
              <a:buFontTx/>
              <a:buNone/>
            </a:pP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vals</a:t>
            </a:r>
            <a:r>
              <a:rPr lang="en-US" dirty="0" smtClean="0">
                <a:latin typeface="Courier New" pitchFamily="49" charset="0"/>
              </a:rPr>
              <a:t>[]={4,7,11}, *</a:t>
            </a:r>
            <a:r>
              <a:rPr lang="en-US" dirty="0" err="1" smtClean="0">
                <a:latin typeface="Courier New" pitchFamily="49" charset="0"/>
              </a:rPr>
              <a:t>valptr</a:t>
            </a:r>
            <a:r>
              <a:rPr lang="en-US" dirty="0" smtClean="0">
                <a:latin typeface="Courier New" pitchFamily="49" charset="0"/>
              </a:rPr>
              <a:t>;</a:t>
            </a:r>
          </a:p>
          <a:p>
            <a:pPr lvl="1">
              <a:buFontTx/>
              <a:buNone/>
            </a:pPr>
            <a:r>
              <a:rPr lang="en-US" dirty="0" err="1" smtClean="0">
                <a:latin typeface="Courier New" pitchFamily="49" charset="0"/>
              </a:rPr>
              <a:t>valptr</a:t>
            </a:r>
            <a:r>
              <a:rPr lang="en-US" dirty="0" smtClean="0">
                <a:latin typeface="Courier New" pitchFamily="49" charset="0"/>
              </a:rPr>
              <a:t> = </a:t>
            </a:r>
            <a:r>
              <a:rPr lang="en-US" dirty="0" err="1" smtClean="0">
                <a:latin typeface="Courier New" pitchFamily="49" charset="0"/>
              </a:rPr>
              <a:t>vals</a:t>
            </a:r>
            <a:r>
              <a:rPr lang="en-US" dirty="0" smtClean="0">
                <a:latin typeface="Courier New" pitchFamily="49" charset="0"/>
              </a:rPr>
              <a:t>;</a:t>
            </a:r>
            <a:br>
              <a:rPr lang="en-US" dirty="0" smtClean="0">
                <a:latin typeface="Courier New" pitchFamily="49" charset="0"/>
              </a:rPr>
            </a:br>
            <a:endParaRPr lang="en-US" dirty="0" smtClean="0">
              <a:latin typeface="Courier New" pitchFamily="49" charset="0"/>
            </a:endParaRPr>
          </a:p>
          <a:p>
            <a:pPr>
              <a:buClr>
                <a:schemeClr val="tx1"/>
              </a:buClr>
              <a:buFontTx/>
              <a:buNone/>
            </a:pPr>
            <a:r>
              <a:rPr lang="en-US" dirty="0" smtClean="0"/>
              <a:t>What is </a:t>
            </a:r>
            <a:r>
              <a:rPr lang="en-US" dirty="0" err="1" smtClean="0">
                <a:latin typeface="Courier New" pitchFamily="49" charset="0"/>
              </a:rPr>
              <a:t>valptr</a:t>
            </a:r>
            <a:r>
              <a:rPr lang="en-US" dirty="0" smtClean="0">
                <a:latin typeface="Courier New" pitchFamily="49" charset="0"/>
              </a:rPr>
              <a:t> + 1</a:t>
            </a:r>
            <a:r>
              <a:rPr lang="en-US" dirty="0" smtClean="0"/>
              <a:t>?  	It means (address in </a:t>
            </a:r>
            <a:r>
              <a:rPr lang="en-US" dirty="0" err="1" smtClean="0">
                <a:latin typeface="Courier New" pitchFamily="49" charset="0"/>
              </a:rPr>
              <a:t>valptr</a:t>
            </a:r>
            <a:r>
              <a:rPr lang="en-US" dirty="0" smtClean="0"/>
              <a:t>) + (1 * size of an </a:t>
            </a:r>
            <a:r>
              <a:rPr lang="en-US" dirty="0" err="1" smtClean="0"/>
              <a:t>int</a:t>
            </a:r>
            <a:r>
              <a:rPr lang="en-US" dirty="0" smtClean="0"/>
              <a:t>)</a:t>
            </a:r>
          </a:p>
          <a:p>
            <a:pPr lvl="1">
              <a:buClr>
                <a:schemeClr val="tx1"/>
              </a:buClr>
              <a:buFontTx/>
              <a:buNone/>
            </a:pPr>
            <a:r>
              <a:rPr lang="en-US" dirty="0" err="1" smtClean="0">
                <a:latin typeface="Courier New" pitchFamily="49" charset="0"/>
              </a:rPr>
              <a:t>cout</a:t>
            </a:r>
            <a:r>
              <a:rPr lang="en-US" dirty="0" smtClean="0">
                <a:latin typeface="Courier New" pitchFamily="49" charset="0"/>
              </a:rPr>
              <a:t> &lt;&lt; *(valptr+1); //displays 7</a:t>
            </a:r>
          </a:p>
          <a:p>
            <a:pPr lvl="1">
              <a:lnSpc>
                <a:spcPct val="90000"/>
              </a:lnSpc>
              <a:buClr>
                <a:schemeClr val="tx1"/>
              </a:buClr>
              <a:buFontTx/>
              <a:buNone/>
            </a:pPr>
            <a:r>
              <a:rPr lang="en-US" dirty="0" err="1" smtClean="0">
                <a:latin typeface="Courier New" pitchFamily="49" charset="0"/>
              </a:rPr>
              <a:t>cout</a:t>
            </a:r>
            <a:r>
              <a:rPr lang="en-US" dirty="0" smtClean="0">
                <a:latin typeface="Courier New" pitchFamily="49" charset="0"/>
              </a:rPr>
              <a:t> &lt;&lt; *(valptr+2); //displays 11</a:t>
            </a:r>
            <a:br>
              <a:rPr lang="en-US" dirty="0" smtClean="0">
                <a:latin typeface="Courier New" pitchFamily="49" charset="0"/>
              </a:rPr>
            </a:br>
            <a:endParaRPr lang="en-US" dirty="0" smtClean="0">
              <a:latin typeface="Courier New" pitchFamily="49" charset="0"/>
            </a:endParaRPr>
          </a:p>
          <a:p>
            <a:pPr>
              <a:lnSpc>
                <a:spcPct val="90000"/>
              </a:lnSpc>
              <a:buClr>
                <a:schemeClr val="tx1"/>
              </a:buClr>
              <a:buFontTx/>
              <a:buNone/>
            </a:pPr>
            <a:r>
              <a:rPr lang="en-US" dirty="0" smtClean="0"/>
              <a:t>Must use </a:t>
            </a:r>
            <a:r>
              <a:rPr lang="en-US" dirty="0" smtClean="0">
                <a:latin typeface="Courier New" pitchFamily="49" charset="0"/>
              </a:rPr>
              <a:t>( )</a:t>
            </a:r>
            <a:r>
              <a:rPr lang="en-US" dirty="0" smtClean="0"/>
              <a:t> as shown in the expressions</a:t>
            </a:r>
          </a:p>
          <a:p>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solidFill>
                  <a:srgbClr val="990000"/>
                </a:solidFill>
              </a:rPr>
              <a:t>Pointers in Expressions</a:t>
            </a:r>
            <a:endParaRPr lang="en-US" dirty="0"/>
          </a:p>
        </p:txBody>
      </p:sp>
      <p:sp>
        <p:nvSpPr>
          <p:cNvPr id="4" name="Rectangle 2"/>
          <p:cNvSpPr txBox="1">
            <a:spLocks noChangeArrowheads="1"/>
          </p:cNvSpPr>
          <p:nvPr/>
        </p:nvSpPr>
        <p:spPr bwMode="auto">
          <a:xfrm>
            <a:off x="228600" y="1447800"/>
            <a:ext cx="8915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altLang="ko-KR" sz="2800" b="0" i="0" u="none" strike="noStrike" kern="1200" cap="none" spc="0" normalizeH="0" baseline="0" noProof="0" dirty="0" smtClean="0">
              <a:ln>
                <a:noFill/>
              </a:ln>
              <a:solidFill>
                <a:schemeClr val="tx1"/>
              </a:solidFill>
              <a:effectLst/>
              <a:uLnTx/>
              <a:uFillTx/>
              <a:latin typeface="+mn-lt"/>
              <a:ea typeface="굴림" pitchFamily="50" charset="-127"/>
              <a:cs typeface="+mn-cs"/>
            </a:endParaRPr>
          </a:p>
        </p:txBody>
      </p:sp>
      <p:sp>
        <p:nvSpPr>
          <p:cNvPr id="7" name="Rectangle 2"/>
          <p:cNvSpPr txBox="1">
            <a:spLocks noChangeArrowheads="1"/>
          </p:cNvSpPr>
          <p:nvPr/>
        </p:nvSpPr>
        <p:spPr>
          <a:xfrm>
            <a:off x="228600" y="1447800"/>
            <a:ext cx="8915400" cy="5105400"/>
          </a:xfrm>
          <a:prstGeom prst="rect">
            <a:avLst/>
          </a:prstGeom>
          <a:noFill/>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altLang="ko-KR" sz="3200" b="0" i="0" u="none" strike="noStrike" kern="1200" cap="none" spc="0" normalizeH="0" baseline="0" noProof="0" smtClean="0">
                <a:ln>
                  <a:noFill/>
                </a:ln>
                <a:solidFill>
                  <a:schemeClr val="tx1"/>
                </a:solidFill>
                <a:effectLst/>
                <a:uLnTx/>
                <a:uFillTx/>
                <a:latin typeface="+mn-lt"/>
                <a:ea typeface="굴림" pitchFamily="50" charset="-127"/>
                <a:cs typeface="+mn-cs"/>
              </a:rPr>
              <a:t>depends on the machine used</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altLang="ko-KR" sz="3200" b="0" i="0" u="none" strike="noStrike" kern="1200" cap="none" spc="0" normalizeH="0" baseline="0" noProof="0" smtClean="0">
                <a:ln>
                  <a:noFill/>
                </a:ln>
                <a:solidFill>
                  <a:schemeClr val="tx1"/>
                </a:solidFill>
                <a:effectLst/>
                <a:uLnTx/>
                <a:uFillTx/>
                <a:latin typeface="+mn-lt"/>
                <a:ea typeface="굴림" pitchFamily="50" charset="-127"/>
                <a:cs typeface="+mn-cs"/>
              </a:rPr>
              <a:t>depends on the variable type </a:t>
            </a:r>
            <a:endParaRPr kumimoji="0" lang="en-US" altLang="ko-KR" sz="3200" b="1" i="0" u="none" strike="noStrike" kern="1200" cap="none" spc="0" normalizeH="0" baseline="0" noProof="0" smtClean="0">
              <a:ln>
                <a:noFill/>
              </a:ln>
              <a:solidFill>
                <a:schemeClr val="tx1"/>
              </a:solidFill>
              <a:effectLst/>
              <a:uLnTx/>
              <a:uFillTx/>
              <a:latin typeface="+mn-lt"/>
              <a:ea typeface="굴림" pitchFamily="50" charset="-127"/>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altLang="ko-KR" sz="3200" b="0" i="0" u="none" strike="noStrike" kern="1200" cap="none" spc="0" normalizeH="0" baseline="0" noProof="0" smtClean="0">
                <a:ln>
                  <a:noFill/>
                </a:ln>
                <a:solidFill>
                  <a:schemeClr val="tx1"/>
                </a:solidFill>
                <a:effectLst/>
                <a:uLnTx/>
                <a:uFillTx/>
                <a:latin typeface="+mn-lt"/>
                <a:ea typeface="굴림" pitchFamily="50" charset="-127"/>
                <a:cs typeface="+mn-cs"/>
              </a:rPr>
              <a:t>For examples,</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altLang="ko-KR" sz="2800" b="0" i="0" u="none" strike="noStrike" kern="1200" cap="none" spc="0" normalizeH="0" baseline="0" noProof="0" smtClean="0">
                <a:ln>
                  <a:noFill/>
                </a:ln>
                <a:solidFill>
                  <a:schemeClr val="tx1"/>
                </a:solidFill>
                <a:effectLst/>
                <a:uLnTx/>
                <a:uFillTx/>
                <a:latin typeface="+mn-lt"/>
                <a:ea typeface="굴림" pitchFamily="50" charset="-127"/>
                <a:cs typeface="+mn-cs"/>
              </a:rPr>
              <a:t>Short integers ( 2 byte )</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altLang="ko-KR" sz="2800" b="1" i="0" u="none" strike="noStrike" kern="1200" cap="none" spc="0" normalizeH="0" baseline="0" noProof="0" smtClean="0">
                <a:ln>
                  <a:noFill/>
                </a:ln>
                <a:solidFill>
                  <a:schemeClr val="tx1"/>
                </a:solidFill>
                <a:effectLst/>
                <a:uLnTx/>
                <a:uFillTx/>
                <a:latin typeface="+mn-lt"/>
                <a:ea typeface="굴림" pitchFamily="50" charset="-127"/>
                <a:cs typeface="+mn-cs"/>
              </a:rPr>
              <a:t>     </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altLang="ko-KR" sz="2800" b="1" i="0" u="none" strike="noStrike" kern="1200" cap="none" spc="0" normalizeH="0" baseline="0" noProof="0" smtClean="0">
              <a:ln>
                <a:noFill/>
              </a:ln>
              <a:solidFill>
                <a:schemeClr val="tx1"/>
              </a:solidFill>
              <a:effectLst/>
              <a:uLnTx/>
              <a:uFillTx/>
              <a:latin typeface="+mn-lt"/>
              <a:ea typeface="굴림" pitchFamily="50" charset="-127"/>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altLang="ko-KR" sz="2800" b="0" i="0" u="none" strike="noStrike" kern="1200" cap="none" spc="0" normalizeH="0" baseline="0" noProof="0" smtClean="0">
                <a:ln>
                  <a:noFill/>
                </a:ln>
                <a:solidFill>
                  <a:schemeClr val="tx1"/>
                </a:solidFill>
                <a:effectLst/>
                <a:uLnTx/>
                <a:uFillTx/>
                <a:latin typeface="+mn-lt"/>
                <a:ea typeface="굴림" pitchFamily="50" charset="-127"/>
                <a:cs typeface="+mn-cs"/>
              </a:rPr>
              <a:t>Floating point values ( 4 byte )</a:t>
            </a:r>
            <a:endParaRPr kumimoji="0" lang="en-US" altLang="ko-KR" sz="2800" b="0" i="0" u="none" strike="noStrike" kern="1200" cap="none" spc="0" normalizeH="0" baseline="0" noProof="0" dirty="0" smtClean="0">
              <a:ln>
                <a:noFill/>
              </a:ln>
              <a:solidFill>
                <a:schemeClr val="tx1"/>
              </a:solidFill>
              <a:effectLst/>
              <a:uLnTx/>
              <a:uFillTx/>
              <a:latin typeface="+mn-lt"/>
              <a:ea typeface="굴림" pitchFamily="50" charset="-127"/>
              <a:cs typeface="+mn-cs"/>
            </a:endParaRPr>
          </a:p>
        </p:txBody>
      </p:sp>
      <p:sp>
        <p:nvSpPr>
          <p:cNvPr id="8" name="Text Box 3"/>
          <p:cNvSpPr txBox="1">
            <a:spLocks noChangeArrowheads="1"/>
          </p:cNvSpPr>
          <p:nvPr/>
        </p:nvSpPr>
        <p:spPr bwMode="auto">
          <a:xfrm>
            <a:off x="1066800" y="3657600"/>
            <a:ext cx="6400800" cy="946150"/>
          </a:xfrm>
          <a:prstGeom prst="rect">
            <a:avLst/>
          </a:prstGeom>
          <a:noFill/>
          <a:ln w="9525">
            <a:noFill/>
            <a:miter lim="800000"/>
            <a:headEnd/>
            <a:tailEnd/>
          </a:ln>
        </p:spPr>
        <p:txBody>
          <a:bodyPr>
            <a:spAutoFit/>
          </a:bodyPr>
          <a:lstStyle/>
          <a:p>
            <a:pPr algn="l" latinLnBrk="1">
              <a:tabLst>
                <a:tab pos="2190750" algn="l"/>
              </a:tabLst>
            </a:pPr>
            <a:r>
              <a:rPr kumimoji="1" lang="en-US" altLang="ko-KR" sz="2800" b="0">
                <a:solidFill>
                  <a:schemeClr val="tx1"/>
                </a:solidFill>
                <a:latin typeface="굴림" pitchFamily="50" charset="-127"/>
                <a:ea typeface="굴림" pitchFamily="50" charset="-127"/>
              </a:rPr>
              <a:t>beginning 	: </a:t>
            </a:r>
            <a:r>
              <a:rPr kumimoji="1" lang="en-US" altLang="ko-KR" sz="2800">
                <a:solidFill>
                  <a:schemeClr val="tx1"/>
                </a:solidFill>
                <a:latin typeface="Times New Roman" pitchFamily="18" charset="0"/>
                <a:ea typeface="굴림" pitchFamily="50" charset="-127"/>
              </a:rPr>
              <a:t>ptr = 45530</a:t>
            </a:r>
          </a:p>
          <a:p>
            <a:pPr algn="l" latinLnBrk="1">
              <a:tabLst>
                <a:tab pos="2190750" algn="l"/>
              </a:tabLst>
            </a:pPr>
            <a:r>
              <a:rPr kumimoji="1" lang="en-US" altLang="ko-KR" sz="2800" b="0">
                <a:solidFill>
                  <a:schemeClr val="tx1"/>
                </a:solidFill>
                <a:latin typeface="굴림" pitchFamily="50" charset="-127"/>
                <a:ea typeface="굴림" pitchFamily="50" charset="-127"/>
              </a:rPr>
              <a:t>after </a:t>
            </a:r>
            <a:r>
              <a:rPr kumimoji="1" lang="en-US" altLang="ko-KR" sz="2800">
                <a:solidFill>
                  <a:schemeClr val="tx1"/>
                </a:solidFill>
                <a:latin typeface="Times New Roman" pitchFamily="18" charset="0"/>
                <a:ea typeface="굴림" pitchFamily="50" charset="-127"/>
              </a:rPr>
              <a:t>ptr++</a:t>
            </a:r>
            <a:r>
              <a:rPr kumimoji="1" lang="en-US" altLang="ko-KR" sz="2800" b="0">
                <a:solidFill>
                  <a:schemeClr val="tx1"/>
                </a:solidFill>
                <a:latin typeface="굴림" pitchFamily="50" charset="-127"/>
                <a:ea typeface="굴림" pitchFamily="50" charset="-127"/>
              </a:rPr>
              <a:t>	: </a:t>
            </a:r>
            <a:r>
              <a:rPr kumimoji="1" lang="en-US" altLang="ko-KR" sz="2800">
                <a:solidFill>
                  <a:schemeClr val="tx1"/>
                </a:solidFill>
                <a:latin typeface="Times New Roman" pitchFamily="18" charset="0"/>
                <a:ea typeface="굴림" pitchFamily="50" charset="-127"/>
              </a:rPr>
              <a:t>ptr = 45532</a:t>
            </a:r>
          </a:p>
        </p:txBody>
      </p:sp>
      <p:sp>
        <p:nvSpPr>
          <p:cNvPr id="9" name="Text Box 4"/>
          <p:cNvSpPr txBox="1">
            <a:spLocks noChangeArrowheads="1"/>
          </p:cNvSpPr>
          <p:nvPr/>
        </p:nvSpPr>
        <p:spPr bwMode="auto">
          <a:xfrm>
            <a:off x="1143000" y="5334000"/>
            <a:ext cx="6400800" cy="946150"/>
          </a:xfrm>
          <a:prstGeom prst="rect">
            <a:avLst/>
          </a:prstGeom>
          <a:noFill/>
          <a:ln w="9525">
            <a:noFill/>
            <a:miter lim="800000"/>
            <a:headEnd/>
            <a:tailEnd/>
          </a:ln>
        </p:spPr>
        <p:txBody>
          <a:bodyPr>
            <a:spAutoFit/>
          </a:bodyPr>
          <a:lstStyle/>
          <a:p>
            <a:pPr algn="l" latinLnBrk="1">
              <a:tabLst>
                <a:tab pos="2190750" algn="l"/>
              </a:tabLst>
            </a:pPr>
            <a:r>
              <a:rPr kumimoji="1" lang="en-US" altLang="ko-KR" sz="2800" b="0" dirty="0">
                <a:solidFill>
                  <a:schemeClr val="tx1"/>
                </a:solidFill>
                <a:latin typeface="굴림" pitchFamily="50" charset="-127"/>
                <a:ea typeface="굴림" pitchFamily="50" charset="-127"/>
              </a:rPr>
              <a:t>beginning 	: </a:t>
            </a:r>
            <a:r>
              <a:rPr kumimoji="1" lang="en-US" altLang="ko-KR" sz="2800" dirty="0" err="1">
                <a:solidFill>
                  <a:schemeClr val="tx1"/>
                </a:solidFill>
                <a:latin typeface="Times New Roman" pitchFamily="18" charset="0"/>
                <a:ea typeface="굴림" pitchFamily="50" charset="-127"/>
              </a:rPr>
              <a:t>ptr</a:t>
            </a:r>
            <a:r>
              <a:rPr kumimoji="1" lang="en-US" altLang="ko-KR" sz="2800" dirty="0">
                <a:solidFill>
                  <a:schemeClr val="tx1"/>
                </a:solidFill>
                <a:latin typeface="Times New Roman" pitchFamily="18" charset="0"/>
                <a:ea typeface="굴림" pitchFamily="50" charset="-127"/>
              </a:rPr>
              <a:t> = 50200</a:t>
            </a:r>
          </a:p>
          <a:p>
            <a:pPr algn="l" latinLnBrk="1">
              <a:tabLst>
                <a:tab pos="2190750" algn="l"/>
              </a:tabLst>
            </a:pPr>
            <a:r>
              <a:rPr kumimoji="1" lang="en-US" altLang="ko-KR" sz="2800" b="0" dirty="0">
                <a:solidFill>
                  <a:schemeClr val="tx1"/>
                </a:solidFill>
                <a:latin typeface="굴림" pitchFamily="50" charset="-127"/>
                <a:ea typeface="굴림" pitchFamily="50" charset="-127"/>
              </a:rPr>
              <a:t>after </a:t>
            </a:r>
            <a:r>
              <a:rPr kumimoji="1" lang="en-US" altLang="ko-KR" sz="2800" dirty="0" err="1">
                <a:solidFill>
                  <a:schemeClr val="tx1"/>
                </a:solidFill>
                <a:latin typeface="Times New Roman" pitchFamily="18" charset="0"/>
                <a:ea typeface="굴림" pitchFamily="50" charset="-127"/>
              </a:rPr>
              <a:t>ptr</a:t>
            </a:r>
            <a:r>
              <a:rPr kumimoji="1" lang="en-US" altLang="ko-KR" sz="2800" dirty="0">
                <a:solidFill>
                  <a:schemeClr val="tx1"/>
                </a:solidFill>
                <a:latin typeface="Times New Roman" pitchFamily="18" charset="0"/>
                <a:ea typeface="굴림" pitchFamily="50" charset="-127"/>
              </a:rPr>
              <a:t>++</a:t>
            </a:r>
            <a:r>
              <a:rPr kumimoji="1" lang="en-US" altLang="ko-KR" sz="2800" b="0" dirty="0">
                <a:solidFill>
                  <a:schemeClr val="tx1"/>
                </a:solidFill>
                <a:latin typeface="굴림" pitchFamily="50" charset="-127"/>
                <a:ea typeface="굴림" pitchFamily="50" charset="-127"/>
              </a:rPr>
              <a:t>	: </a:t>
            </a:r>
            <a:r>
              <a:rPr kumimoji="1" lang="en-US" altLang="ko-KR" sz="2800" dirty="0" err="1">
                <a:solidFill>
                  <a:schemeClr val="tx1"/>
                </a:solidFill>
                <a:latin typeface="Times New Roman" pitchFamily="18" charset="0"/>
                <a:ea typeface="굴림" pitchFamily="50" charset="-127"/>
              </a:rPr>
              <a:t>ptr</a:t>
            </a:r>
            <a:r>
              <a:rPr kumimoji="1" lang="en-US" altLang="ko-KR" sz="2800" dirty="0">
                <a:solidFill>
                  <a:schemeClr val="tx1"/>
                </a:solidFill>
                <a:latin typeface="Times New Roman" pitchFamily="18" charset="0"/>
                <a:ea typeface="굴림" pitchFamily="50" charset="-127"/>
              </a:rPr>
              <a:t> = 50204</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rgbClr val="990000"/>
                </a:solidFill>
              </a:rPr>
              <a:t>Exercise Weeks 2/3_5</a:t>
            </a:r>
            <a:endParaRPr lang="en-US" dirty="0"/>
          </a:p>
        </p:txBody>
      </p:sp>
      <p:sp>
        <p:nvSpPr>
          <p:cNvPr id="4" name="Content Placeholder 3"/>
          <p:cNvSpPr>
            <a:spLocks noGrp="1"/>
          </p:cNvSpPr>
          <p:nvPr>
            <p:ph idx="1"/>
          </p:nvPr>
        </p:nvSpPr>
        <p:spPr/>
        <p:txBody>
          <a:bodyPr/>
          <a:lstStyle/>
          <a:p>
            <a:r>
              <a:rPr lang="en-US" dirty="0" smtClean="0"/>
              <a:t>Refer to Exercise 1 No. 6 and 7 in pg. 53.</a:t>
            </a:r>
          </a:p>
          <a:p>
            <a:r>
              <a:rPr lang="en-US" dirty="0" smtClean="0"/>
              <a:t>Solve the problem.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Array Access</a:t>
            </a:r>
            <a:endParaRPr lang="en-US" b="1" dirty="0">
              <a:solidFill>
                <a:srgbClr val="990000"/>
              </a:solidFill>
            </a:endParaRPr>
          </a:p>
        </p:txBody>
      </p:sp>
      <p:sp>
        <p:nvSpPr>
          <p:cNvPr id="4" name="Rectangle 3"/>
          <p:cNvSpPr txBox="1">
            <a:spLocks noChangeArrowheads="1"/>
          </p:cNvSpPr>
          <p:nvPr/>
        </p:nvSpPr>
        <p:spPr>
          <a:xfrm>
            <a:off x="457200" y="1600200"/>
            <a:ext cx="8153400" cy="79851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Array elements can be accessed in many ways: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5" name="Group 25"/>
          <p:cNvGraphicFramePr>
            <a:graphicFrameLocks/>
          </p:cNvGraphicFramePr>
          <p:nvPr/>
        </p:nvGraphicFramePr>
        <p:xfrm>
          <a:off x="609600" y="2286000"/>
          <a:ext cx="7391400" cy="3817621"/>
        </p:xfrm>
        <a:graphic>
          <a:graphicData uri="http://schemas.openxmlformats.org/drawingml/2006/table">
            <a:tbl>
              <a:tblPr/>
              <a:tblGrid>
                <a:gridCol w="3400425"/>
                <a:gridCol w="3990975"/>
              </a:tblGrid>
              <a:tr h="7969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Array access 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6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array name and </a:t>
                      </a:r>
                      <a:r>
                        <a:rPr kumimoji="0" lang="en-US" sz="24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vals[2]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pointer to array and </a:t>
                      </a:r>
                      <a:r>
                        <a:rPr kumimoji="0" lang="en-US" sz="24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valptr[2]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array name and subscript arithmetic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*(vals + 2)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pointer to array and subscript arithmetic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49" charset="0"/>
                        </a:rPr>
                        <a:t>*(</a:t>
                      </a:r>
                      <a:r>
                        <a:rPr kumimoji="0" lang="en-US" sz="2400" b="0" i="0" u="none" strike="noStrike" cap="none" normalizeH="0" baseline="0" dirty="0" err="1" smtClean="0">
                          <a:ln>
                            <a:noFill/>
                          </a:ln>
                          <a:solidFill>
                            <a:schemeClr val="tx1"/>
                          </a:solidFill>
                          <a:effectLst/>
                          <a:latin typeface="Courier New" pitchFamily="49" charset="0"/>
                        </a:rPr>
                        <a:t>valptr</a:t>
                      </a:r>
                      <a:r>
                        <a:rPr kumimoji="0" lang="en-US" sz="2400" b="0" i="0" u="none" strike="noStrike" cap="none" normalizeH="0" baseline="0" dirty="0" smtClean="0">
                          <a:ln>
                            <a:noFill/>
                          </a:ln>
                          <a:solidFill>
                            <a:schemeClr val="tx1"/>
                          </a:solidFill>
                          <a:effectLst/>
                          <a:latin typeface="Courier New" pitchFamily="49" charset="0"/>
                        </a:rPr>
                        <a:t> + 2)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990000"/>
                </a:solidFill>
              </a:rPr>
              <a:t>Array Access</a:t>
            </a:r>
            <a:endParaRPr lang="en-US" dirty="0"/>
          </a:p>
        </p:txBody>
      </p:sp>
      <p:pic>
        <p:nvPicPr>
          <p:cNvPr id="5" name="Picture 2"/>
          <p:cNvPicPr>
            <a:picLocks noChangeAspect="1" noChangeArrowheads="1"/>
          </p:cNvPicPr>
          <p:nvPr/>
        </p:nvPicPr>
        <p:blipFill>
          <a:blip r:embed="rId2"/>
          <a:srcRect/>
          <a:stretch>
            <a:fillRect/>
          </a:stretch>
        </p:blipFill>
        <p:spPr bwMode="auto">
          <a:xfrm>
            <a:off x="304800" y="1600200"/>
            <a:ext cx="84582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Exercise Weeks 2/3_6</a:t>
            </a:r>
            <a:endParaRPr lang="en-US" dirty="0"/>
          </a:p>
        </p:txBody>
      </p:sp>
      <p:sp>
        <p:nvSpPr>
          <p:cNvPr id="3" name="Content Placeholder 2"/>
          <p:cNvSpPr>
            <a:spLocks noGrp="1"/>
          </p:cNvSpPr>
          <p:nvPr>
            <p:ph idx="1"/>
          </p:nvPr>
        </p:nvSpPr>
        <p:spPr/>
        <p:txBody>
          <a:bodyPr/>
          <a:lstStyle/>
          <a:p>
            <a:r>
              <a:rPr lang="en-US" dirty="0" smtClean="0"/>
              <a:t>Refer to Exercise 2 No. 2 in pg. 60.</a:t>
            </a:r>
          </a:p>
          <a:p>
            <a:r>
              <a:rPr lang="en-US" dirty="0" smtClean="0"/>
              <a:t>Solve the problem.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Initializing Pointers</a:t>
            </a:r>
            <a:endParaRPr lang="en-US" b="1" dirty="0">
              <a:solidFill>
                <a:srgbClr val="990000"/>
              </a:solidFill>
            </a:endParaRPr>
          </a:p>
        </p:txBody>
      </p:sp>
      <p:sp>
        <p:nvSpPr>
          <p:cNvPr id="4" name="Rectangle 3"/>
          <p:cNvSpPr txBox="1">
            <a:spLocks noChangeArrowheads="1"/>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Can initialize at definition time:</a:t>
            </a:r>
          </a:p>
          <a:p>
            <a:pPr marL="742950" marR="0" lvl="1" indent="-285750" algn="l" defTabSz="914400" rtl="0" eaLnBrk="0" fontAlgn="base" latinLnBrk="0" hangingPunct="0">
              <a:lnSpc>
                <a:spcPct val="100000"/>
              </a:lnSpc>
              <a:spcBef>
                <a:spcPct val="20000"/>
              </a:spcBef>
              <a:spcAft>
                <a:spcPct val="0"/>
              </a:spcAft>
              <a:buClr>
                <a:srgbClr val="3333CC"/>
              </a:buClr>
              <a:buSzTx/>
              <a:buFontTx/>
              <a:buNone/>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	</a:t>
            </a:r>
            <a:r>
              <a:rPr kumimoji="0" lang="en-US" sz="2800" b="0" i="0" u="none" strike="noStrike" kern="1200" cap="none" spc="0" normalizeH="0" baseline="0" noProof="0" smtClean="0">
                <a:ln>
                  <a:noFill/>
                </a:ln>
                <a:solidFill>
                  <a:schemeClr val="tx1"/>
                </a:solidFill>
                <a:effectLst/>
                <a:uLnTx/>
                <a:uFillTx/>
                <a:latin typeface="Courier New" pitchFamily="49" charset="0"/>
                <a:ea typeface="+mn-ea"/>
                <a:cs typeface="+mn-cs"/>
              </a:rPr>
              <a:t>int num, *numptr = &amp;num;</a:t>
            </a:r>
          </a:p>
          <a:p>
            <a:pPr marL="742950" marR="0" lvl="1" indent="-285750" algn="l" defTabSz="914400" rtl="0" eaLnBrk="0" fontAlgn="base" latinLnBrk="0" hangingPunct="0">
              <a:lnSpc>
                <a:spcPct val="100000"/>
              </a:lnSpc>
              <a:spcBef>
                <a:spcPct val="20000"/>
              </a:spcBef>
              <a:spcAft>
                <a:spcPct val="0"/>
              </a:spcAft>
              <a:buClr>
                <a:srgbClr val="3333CC"/>
              </a:buClr>
              <a:buSzTx/>
              <a:buFontTx/>
              <a:buNone/>
              <a:tabLst/>
              <a:defRPr/>
            </a:pPr>
            <a:r>
              <a:rPr kumimoji="0" lang="en-US" sz="2800" b="0" i="0" u="none" strike="noStrike" kern="1200" cap="none" spc="0" normalizeH="0" baseline="0" noProof="0" smtClean="0">
                <a:ln>
                  <a:noFill/>
                </a:ln>
                <a:solidFill>
                  <a:schemeClr val="tx1"/>
                </a:solidFill>
                <a:effectLst/>
                <a:uLnTx/>
                <a:uFillTx/>
                <a:latin typeface="Courier New" pitchFamily="49" charset="0"/>
                <a:ea typeface="+mn-ea"/>
                <a:cs typeface="+mn-cs"/>
              </a:rPr>
              <a:t>	int val[3], *valptr = val;</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Cannot mix data types:</a:t>
            </a:r>
          </a:p>
          <a:p>
            <a:pPr marL="742950" marR="0" lvl="1" indent="-285750" algn="l" defTabSz="914400" rtl="0" eaLnBrk="0" fontAlgn="base" latinLnBrk="0" hangingPunct="0">
              <a:lnSpc>
                <a:spcPct val="100000"/>
              </a:lnSpc>
              <a:spcBef>
                <a:spcPct val="20000"/>
              </a:spcBef>
              <a:spcAft>
                <a:spcPct val="0"/>
              </a:spcAft>
              <a:buClr>
                <a:srgbClr val="3333CC"/>
              </a:buClr>
              <a:buSzTx/>
              <a:buFontTx/>
              <a:buNone/>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	</a:t>
            </a:r>
            <a:r>
              <a:rPr kumimoji="0" lang="en-US" sz="2800" b="0" i="0" u="none" strike="noStrike" kern="1200" cap="none" spc="0" normalizeH="0" baseline="0" noProof="0" smtClean="0">
                <a:ln>
                  <a:noFill/>
                </a:ln>
                <a:solidFill>
                  <a:schemeClr val="tx1"/>
                </a:solidFill>
                <a:effectLst/>
                <a:uLnTx/>
                <a:uFillTx/>
                <a:latin typeface="Courier New" pitchFamily="49" charset="0"/>
                <a:ea typeface="+mn-ea"/>
                <a:cs typeface="+mn-cs"/>
              </a:rPr>
              <a:t>double cost;</a:t>
            </a:r>
          </a:p>
          <a:p>
            <a:pPr marL="742950" marR="0" lvl="1" indent="-285750" algn="l" defTabSz="914400" rtl="0" eaLnBrk="0" fontAlgn="base" latinLnBrk="0" hangingPunct="0">
              <a:lnSpc>
                <a:spcPct val="100000"/>
              </a:lnSpc>
              <a:spcBef>
                <a:spcPct val="20000"/>
              </a:spcBef>
              <a:spcAft>
                <a:spcPct val="0"/>
              </a:spcAft>
              <a:buClr>
                <a:srgbClr val="3333CC"/>
              </a:buClr>
              <a:buSzTx/>
              <a:buFontTx/>
              <a:buNone/>
              <a:tabLst/>
              <a:defRPr/>
            </a:pPr>
            <a:r>
              <a:rPr kumimoji="0" lang="en-US" sz="2800" b="0" i="0" u="none" strike="noStrike" kern="1200" cap="none" spc="0" normalizeH="0" baseline="0" noProof="0" smtClean="0">
                <a:ln>
                  <a:noFill/>
                </a:ln>
                <a:solidFill>
                  <a:schemeClr val="tx1"/>
                </a:solidFill>
                <a:effectLst/>
                <a:uLnTx/>
                <a:uFillTx/>
                <a:latin typeface="Courier New" pitchFamily="49" charset="0"/>
                <a:ea typeface="+mn-ea"/>
                <a:cs typeface="+mn-cs"/>
              </a:rPr>
              <a:t>	int *ptr = &amp;cost; // won</a:t>
            </a:r>
            <a:r>
              <a:rPr kumimoji="0" lang="en-US" sz="2800" b="0" i="0" u="none" strike="noStrike" kern="1200" cap="none" spc="0" normalizeH="0" baseline="0" noProof="0" smtClean="0">
                <a:ln>
                  <a:noFill/>
                </a:ln>
                <a:solidFill>
                  <a:schemeClr val="tx1"/>
                </a:solidFill>
                <a:effectLst/>
                <a:uLnTx/>
                <a:uFillTx/>
                <a:latin typeface="+mn-lt"/>
                <a:ea typeface="+mn-ea"/>
                <a:cs typeface="+mn-cs"/>
              </a:rPr>
              <a:t>’</a:t>
            </a:r>
            <a:r>
              <a:rPr kumimoji="0" lang="en-US" sz="2800" b="0" i="0" u="none" strike="noStrike" kern="1200" cap="none" spc="0" normalizeH="0" baseline="0" noProof="0" smtClean="0">
                <a:ln>
                  <a:noFill/>
                </a:ln>
                <a:solidFill>
                  <a:schemeClr val="tx1"/>
                </a:solidFill>
                <a:effectLst/>
                <a:uLnTx/>
                <a:uFillTx/>
                <a:latin typeface="Courier New" pitchFamily="49" charset="0"/>
                <a:ea typeface="+mn-ea"/>
                <a:cs typeface="+mn-cs"/>
              </a:rPr>
              <a:t>t work</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Can test for an invalid address for </a:t>
            </a:r>
            <a:r>
              <a:rPr kumimoji="0" lang="en-US" sz="3200" b="0" i="0" u="none" strike="noStrike" kern="1200" cap="none" spc="0" normalizeH="0" baseline="0" noProof="0" smtClean="0">
                <a:ln>
                  <a:noFill/>
                </a:ln>
                <a:solidFill>
                  <a:schemeClr val="tx1"/>
                </a:solidFill>
                <a:effectLst/>
                <a:uLnTx/>
                <a:uFillTx/>
                <a:latin typeface="Courier New" pitchFamily="49" charset="0"/>
                <a:ea typeface="+mn-ea"/>
                <a:cs typeface="+mn-cs"/>
              </a:rPr>
              <a:t>ptr</a:t>
            </a:r>
            <a:r>
              <a:rPr kumimoji="0" lang="en-US" sz="3200" b="0" i="0" u="none" strike="noStrike" kern="1200" cap="none" spc="0" normalizeH="0" baseline="0" noProof="0" smtClean="0">
                <a:ln>
                  <a:noFill/>
                </a:ln>
                <a:solidFill>
                  <a:schemeClr val="tx1"/>
                </a:solidFill>
                <a:effectLst/>
                <a:uLnTx/>
                <a:uFillTx/>
                <a:latin typeface="+mn-lt"/>
                <a:ea typeface="+mn-ea"/>
                <a:cs typeface="+mn-cs"/>
              </a:rPr>
              <a:t> with:</a:t>
            </a:r>
          </a:p>
          <a:p>
            <a:pPr marL="742950" marR="0" lvl="1" indent="-285750" algn="l" defTabSz="914400" rtl="0" eaLnBrk="0" fontAlgn="base" latinLnBrk="0" hangingPunct="0">
              <a:lnSpc>
                <a:spcPct val="100000"/>
              </a:lnSpc>
              <a:spcBef>
                <a:spcPct val="20000"/>
              </a:spcBef>
              <a:spcAft>
                <a:spcPct val="0"/>
              </a:spcAft>
              <a:buClr>
                <a:srgbClr val="3333CC"/>
              </a:buClr>
              <a:buSzTx/>
              <a:buFontTx/>
              <a:buNone/>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	</a:t>
            </a:r>
            <a:r>
              <a:rPr kumimoji="0" lang="en-US" sz="2800" b="0" i="0" u="none" strike="noStrike" kern="1200" cap="none" spc="0" normalizeH="0" baseline="0" noProof="0" smtClean="0">
                <a:ln>
                  <a:noFill/>
                </a:ln>
                <a:solidFill>
                  <a:schemeClr val="tx1"/>
                </a:solidFill>
                <a:effectLst/>
                <a:uLnTx/>
                <a:uFillTx/>
                <a:latin typeface="Courier New" pitchFamily="49" charset="0"/>
                <a:ea typeface="+mn-ea"/>
                <a:cs typeface="+mn-cs"/>
              </a:rPr>
              <a:t>if (!ptr) ...</a:t>
            </a:r>
            <a:endParaRPr kumimoji="0" lang="en-US" sz="28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990000"/>
                </a:solidFill>
              </a:rPr>
              <a:t>Exercise Weeks 2/3_7</a:t>
            </a:r>
            <a:endParaRPr lang="en-US" dirty="0"/>
          </a:p>
        </p:txBody>
      </p:sp>
      <p:pic>
        <p:nvPicPr>
          <p:cNvPr id="5" name="Picture 2" descr="285"/>
          <p:cNvPicPr>
            <a:picLocks noChangeAspect="1" noChangeArrowheads="1"/>
          </p:cNvPicPr>
          <p:nvPr/>
        </p:nvPicPr>
        <p:blipFill>
          <a:blip r:embed="rId2"/>
          <a:srcRect/>
          <a:stretch>
            <a:fillRect/>
          </a:stretch>
        </p:blipFill>
        <p:spPr bwMode="auto">
          <a:xfrm>
            <a:off x="228600" y="1371600"/>
            <a:ext cx="86868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Comparing Pointers</a:t>
            </a:r>
            <a:endParaRPr lang="en-US" b="1" dirty="0">
              <a:solidFill>
                <a:srgbClr val="990000"/>
              </a:solidFill>
            </a:endParaRPr>
          </a:p>
        </p:txBody>
      </p:sp>
      <p:sp>
        <p:nvSpPr>
          <p:cNvPr id="3" name="Content Placeholder 2"/>
          <p:cNvSpPr>
            <a:spLocks noGrp="1"/>
          </p:cNvSpPr>
          <p:nvPr>
            <p:ph idx="1"/>
          </p:nvPr>
        </p:nvSpPr>
        <p:spPr/>
        <p:txBody>
          <a:bodyPr/>
          <a:lstStyle/>
          <a:p>
            <a:pPr>
              <a:lnSpc>
                <a:spcPct val="85000"/>
              </a:lnSpc>
            </a:pPr>
            <a:r>
              <a:rPr lang="en-US" dirty="0" smtClean="0"/>
              <a:t>Relational operators (</a:t>
            </a:r>
            <a:r>
              <a:rPr lang="en-US" dirty="0" smtClean="0">
                <a:latin typeface="Courier New" pitchFamily="49" charset="0"/>
              </a:rPr>
              <a:t>&lt;</a:t>
            </a:r>
            <a:r>
              <a:rPr lang="en-US" dirty="0" smtClean="0"/>
              <a:t>, </a:t>
            </a:r>
            <a:r>
              <a:rPr lang="en-US" dirty="0" smtClean="0">
                <a:latin typeface="Courier New" pitchFamily="49" charset="0"/>
              </a:rPr>
              <a:t>&gt;=</a:t>
            </a:r>
            <a:r>
              <a:rPr lang="en-US" dirty="0" smtClean="0"/>
              <a:t>, etc.) can be used to compare addresses in pointers</a:t>
            </a:r>
          </a:p>
          <a:p>
            <a:pPr>
              <a:lnSpc>
                <a:spcPct val="85000"/>
              </a:lnSpc>
            </a:pPr>
            <a:r>
              <a:rPr lang="en-US" dirty="0" smtClean="0"/>
              <a:t>Comparing addresses </a:t>
            </a:r>
            <a:r>
              <a:rPr lang="en-US" u="sng" dirty="0" smtClean="0"/>
              <a:t>in</a:t>
            </a:r>
            <a:r>
              <a:rPr lang="en-US" dirty="0" smtClean="0"/>
              <a:t> pointers is not the same as comparing contents </a:t>
            </a:r>
            <a:r>
              <a:rPr lang="en-US" u="sng" dirty="0" smtClean="0"/>
              <a:t>pointed at by</a:t>
            </a:r>
            <a:r>
              <a:rPr lang="en-US" dirty="0" smtClean="0"/>
              <a:t> pointers:</a:t>
            </a:r>
          </a:p>
          <a:p>
            <a:pPr lvl="1">
              <a:lnSpc>
                <a:spcPct val="85000"/>
              </a:lnSpc>
              <a:buFontTx/>
              <a:buNone/>
            </a:pPr>
            <a:r>
              <a:rPr lang="en-US" dirty="0" smtClean="0"/>
              <a:t>	</a:t>
            </a:r>
            <a:r>
              <a:rPr lang="en-US" dirty="0" smtClean="0">
                <a:latin typeface="Courier New" pitchFamily="49" charset="0"/>
              </a:rPr>
              <a:t>if (ptr1 == ptr2)   // compares</a:t>
            </a:r>
          </a:p>
          <a:p>
            <a:pPr lvl="1">
              <a:lnSpc>
                <a:spcPct val="85000"/>
              </a:lnSpc>
              <a:buFontTx/>
              <a:buNone/>
            </a:pPr>
            <a:r>
              <a:rPr lang="en-US" dirty="0" smtClean="0">
                <a:latin typeface="Courier New" pitchFamily="49" charset="0"/>
              </a:rPr>
              <a:t>						  // addresses</a:t>
            </a:r>
          </a:p>
          <a:p>
            <a:pPr lvl="1">
              <a:lnSpc>
                <a:spcPct val="85000"/>
              </a:lnSpc>
              <a:buFontTx/>
              <a:buNone/>
            </a:pPr>
            <a:r>
              <a:rPr lang="en-US" dirty="0" smtClean="0">
                <a:latin typeface="Courier New" pitchFamily="49" charset="0"/>
              </a:rPr>
              <a:t>	if (*ptr1 == *ptr2) // compares</a:t>
            </a:r>
          </a:p>
          <a:p>
            <a:pPr lvl="1">
              <a:lnSpc>
                <a:spcPct val="85000"/>
              </a:lnSpc>
              <a:buFontTx/>
              <a:buNone/>
            </a:pPr>
            <a:r>
              <a:rPr lang="en-US" dirty="0" smtClean="0">
                <a:latin typeface="Courier New" pitchFamily="49" charset="0"/>
              </a:rPr>
              <a:t>					      // contents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Exercise Weeks 2/3_8</a:t>
            </a:r>
            <a:endParaRPr lang="en-US" dirty="0"/>
          </a:p>
        </p:txBody>
      </p:sp>
      <p:sp>
        <p:nvSpPr>
          <p:cNvPr id="3" name="Content Placeholder 2"/>
          <p:cNvSpPr>
            <a:spLocks noGrp="1"/>
          </p:cNvSpPr>
          <p:nvPr>
            <p:ph idx="1"/>
          </p:nvPr>
        </p:nvSpPr>
        <p:spPr/>
        <p:txBody>
          <a:bodyPr/>
          <a:lstStyle/>
          <a:p>
            <a:r>
              <a:rPr lang="en-US" dirty="0" smtClean="0"/>
              <a:t>Refer to Exercise 1 No. 8 in pg. 54.</a:t>
            </a:r>
          </a:p>
          <a:p>
            <a:r>
              <a:rPr lang="en-US" dirty="0" smtClean="0"/>
              <a:t>Solve the problem.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Getting the Address of a Variable</a:t>
            </a:r>
            <a:endParaRPr lang="en-US" b="1" dirty="0">
              <a:solidFill>
                <a:srgbClr val="990000"/>
              </a:solidFill>
            </a:endParaRPr>
          </a:p>
        </p:txBody>
      </p:sp>
      <p:sp>
        <p:nvSpPr>
          <p:cNvPr id="3" name="Content Placeholder 2"/>
          <p:cNvSpPr>
            <a:spLocks noGrp="1"/>
          </p:cNvSpPr>
          <p:nvPr>
            <p:ph idx="1"/>
          </p:nvPr>
        </p:nvSpPr>
        <p:spPr/>
        <p:txBody>
          <a:bodyPr/>
          <a:lstStyle/>
          <a:p>
            <a:r>
              <a:rPr lang="en-US" dirty="0" smtClean="0"/>
              <a:t>Each  variable in program is stored at a unique address</a:t>
            </a:r>
          </a:p>
          <a:p>
            <a:r>
              <a:rPr lang="en-US" dirty="0" smtClean="0"/>
              <a:t>Use address operator </a:t>
            </a:r>
            <a:r>
              <a:rPr lang="en-US" dirty="0" smtClean="0">
                <a:latin typeface="Courier New" pitchFamily="49" charset="0"/>
              </a:rPr>
              <a:t>&amp;</a:t>
            </a:r>
            <a:r>
              <a:rPr lang="en-US" dirty="0" smtClean="0"/>
              <a:t> to get address of a variable:</a:t>
            </a:r>
          </a:p>
          <a:p>
            <a:pPr lvl="1">
              <a:buFontTx/>
              <a:buNone/>
            </a:pPr>
            <a:r>
              <a:rPr lang="en-US" dirty="0" smtClean="0"/>
              <a:t>	</a:t>
            </a:r>
            <a:r>
              <a:rPr lang="en-US" dirty="0" err="1" smtClean="0">
                <a:latin typeface="Courier New" pitchFamily="49" charset="0"/>
              </a:rPr>
              <a:t>int</a:t>
            </a:r>
            <a:r>
              <a:rPr lang="en-US" dirty="0" smtClean="0">
                <a:latin typeface="Courier New" pitchFamily="49" charset="0"/>
              </a:rPr>
              <a:t> num = -99;</a:t>
            </a:r>
          </a:p>
          <a:p>
            <a:pPr lvl="1">
              <a:buFontTx/>
              <a:buNone/>
            </a:pPr>
            <a:r>
              <a:rPr lang="en-US" dirty="0" smtClean="0">
                <a:latin typeface="Courier New" pitchFamily="49" charset="0"/>
              </a:rPr>
              <a:t>	</a:t>
            </a:r>
            <a:r>
              <a:rPr lang="en-US" dirty="0" err="1" smtClean="0">
                <a:latin typeface="Courier New" pitchFamily="49" charset="0"/>
              </a:rPr>
              <a:t>cout</a:t>
            </a:r>
            <a:r>
              <a:rPr lang="en-US" dirty="0" smtClean="0">
                <a:latin typeface="Courier New" pitchFamily="49" charset="0"/>
              </a:rPr>
              <a:t> &lt;&lt; &amp;num; // prints address</a:t>
            </a:r>
          </a:p>
          <a:p>
            <a:pPr lvl="1">
              <a:buFontTx/>
              <a:buNone/>
            </a:pPr>
            <a:r>
              <a:rPr lang="en-US" dirty="0" smtClean="0">
                <a:latin typeface="Courier New" pitchFamily="49" charset="0"/>
              </a:rPr>
              <a:t>					// in hexadecimal</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000" b="1" dirty="0" smtClean="0">
                <a:solidFill>
                  <a:srgbClr val="990000"/>
                </a:solidFill>
              </a:rPr>
              <a:t>Pointers as Function Parameters</a:t>
            </a:r>
            <a:endParaRPr lang="en-US" sz="4000" b="1" dirty="0">
              <a:solidFill>
                <a:srgbClr val="990000"/>
              </a:solidFill>
            </a:endParaRPr>
          </a:p>
        </p:txBody>
      </p:sp>
      <p:sp>
        <p:nvSpPr>
          <p:cNvPr id="4" name="Rectangle 3"/>
          <p:cNvSpPr txBox="1">
            <a:spLocks noChangeArrowheads="1"/>
          </p:cNvSpPr>
          <p:nvPr/>
        </p:nvSpPr>
        <p:spPr bwMode="auto">
          <a:xfrm>
            <a:off x="457200" y="1676400"/>
            <a:ext cx="8458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marR="0" lvl="0" indent="-609600" algn="l" defTabSz="914400" rtl="0" eaLnBrk="0" fontAlgn="base" latinLnBrk="0" hangingPunct="0">
              <a:lnSpc>
                <a:spcPct val="85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A pointer can be a </a:t>
            </a:r>
            <a:r>
              <a:rPr kumimoji="0" lang="en-US" sz="2800" b="0" i="0" u="none" strike="noStrike" kern="1200" cap="none" spc="0" normalizeH="0" baseline="0" noProof="0" smtClean="0">
                <a:ln>
                  <a:noFill/>
                </a:ln>
                <a:solidFill>
                  <a:srgbClr val="990033"/>
                </a:solidFill>
                <a:effectLst/>
                <a:uLnTx/>
                <a:uFillTx/>
                <a:latin typeface="+mn-lt"/>
                <a:ea typeface="+mn-ea"/>
                <a:cs typeface="+mn-cs"/>
              </a:rPr>
              <a:t>parameter</a:t>
            </a:r>
          </a:p>
          <a:p>
            <a:pPr marL="609600" marR="0" lvl="0" indent="-6096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altLang="ko-KR" sz="2800" b="0" i="0" u="none" strike="noStrike" kern="1200" cap="none" spc="0" normalizeH="0" baseline="0" noProof="0" smtClean="0">
                <a:ln>
                  <a:noFill/>
                </a:ln>
                <a:solidFill>
                  <a:schemeClr val="tx1"/>
                </a:solidFill>
                <a:effectLst/>
                <a:uLnTx/>
                <a:uFillTx/>
                <a:latin typeface="+mn-lt"/>
                <a:ea typeface="굴림" pitchFamily="50" charset="-127"/>
                <a:cs typeface="+mn-cs"/>
              </a:rPr>
              <a:t>implements </a:t>
            </a:r>
            <a:r>
              <a:rPr kumimoji="0" lang="en-US" altLang="ko-KR" sz="2800" b="0" i="0" u="none" strike="noStrike" kern="1200" cap="none" spc="0" normalizeH="0" baseline="0" noProof="0" smtClean="0">
                <a:ln>
                  <a:noFill/>
                </a:ln>
                <a:solidFill>
                  <a:srgbClr val="990033"/>
                </a:solidFill>
                <a:effectLst/>
                <a:uLnTx/>
                <a:uFillTx/>
                <a:latin typeface="+mn-lt"/>
                <a:ea typeface="굴림" pitchFamily="50" charset="-127"/>
                <a:cs typeface="+mn-cs"/>
              </a:rPr>
              <a:t>call-by-address references</a:t>
            </a:r>
          </a:p>
          <a:p>
            <a:pPr marL="609600" marR="0" lvl="0" indent="-6096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altLang="ko-KR" sz="2800" b="0" i="0" u="none" strike="noStrike" kern="1200" cap="none" spc="0" normalizeH="0" baseline="0" noProof="0" smtClean="0">
                <a:ln>
                  <a:noFill/>
                </a:ln>
                <a:solidFill>
                  <a:schemeClr val="tx1"/>
                </a:solidFill>
                <a:effectLst/>
                <a:uLnTx/>
                <a:uFillTx/>
                <a:latin typeface="+mn-lt"/>
                <a:ea typeface="굴림" pitchFamily="50" charset="-127"/>
                <a:cs typeface="+mn-cs"/>
              </a:rPr>
              <a:t>allows to </a:t>
            </a:r>
            <a:r>
              <a:rPr kumimoji="0" lang="en-US" altLang="ko-KR" sz="2800" b="0" i="0" u="none" strike="noStrike" kern="1200" cap="none" spc="0" normalizeH="0" baseline="0" noProof="0" smtClean="0">
                <a:ln>
                  <a:noFill/>
                </a:ln>
                <a:solidFill>
                  <a:srgbClr val="990033"/>
                </a:solidFill>
                <a:effectLst/>
                <a:uLnTx/>
                <a:uFillTx/>
                <a:latin typeface="+mn-lt"/>
                <a:ea typeface="굴림" pitchFamily="50" charset="-127"/>
                <a:cs typeface="+mn-cs"/>
              </a:rPr>
              <a:t>modify</a:t>
            </a:r>
            <a:r>
              <a:rPr kumimoji="0" lang="en-US" altLang="ko-KR" sz="2800" b="0" i="0" u="none" strike="noStrike" kern="1200" cap="none" spc="0" normalizeH="0" baseline="0" noProof="0" smtClean="0">
                <a:ln>
                  <a:noFill/>
                </a:ln>
                <a:solidFill>
                  <a:schemeClr val="tx1"/>
                </a:solidFill>
                <a:effectLst/>
                <a:uLnTx/>
                <a:uFillTx/>
                <a:latin typeface="+mn-lt"/>
                <a:ea typeface="굴림" pitchFamily="50" charset="-127"/>
                <a:cs typeface="+mn-cs"/>
              </a:rPr>
              <a:t> the values by statements within a called function</a:t>
            </a:r>
            <a:r>
              <a:rPr kumimoji="0" lang="en-US" sz="2800" b="0" i="0" u="none" strike="noStrike" kern="1200" cap="none" spc="0" normalizeH="0" baseline="0" noProof="0" smtClean="0">
                <a:ln>
                  <a:noFill/>
                </a:ln>
                <a:solidFill>
                  <a:schemeClr val="tx1"/>
                </a:solidFill>
                <a:effectLst/>
                <a:uLnTx/>
                <a:uFillTx/>
                <a:latin typeface="+mn-lt"/>
                <a:ea typeface="+mn-ea"/>
                <a:cs typeface="+mn-cs"/>
              </a:rPr>
              <a:t> </a:t>
            </a:r>
          </a:p>
          <a:p>
            <a:pPr marL="609600" marR="0" lvl="0" indent="-6096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Requires:</a:t>
            </a:r>
          </a:p>
          <a:p>
            <a:pPr marL="990600" marR="0" lvl="1" indent="-533400" algn="l" defTabSz="914400" rtl="0" eaLnBrk="0" fontAlgn="base" latinLnBrk="0" hangingPunct="0">
              <a:lnSpc>
                <a:spcPct val="85000"/>
              </a:lnSpc>
              <a:spcBef>
                <a:spcPct val="20000"/>
              </a:spcBef>
              <a:spcAft>
                <a:spcPct val="0"/>
              </a:spcAft>
              <a:buClr>
                <a:schemeClr val="tx1"/>
              </a:buClr>
              <a:buSzPct val="80000"/>
              <a:buFontTx/>
              <a:buAutoNum type="arabicParen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 asterisk * on parameter in </a:t>
            </a:r>
            <a:r>
              <a:rPr kumimoji="0" lang="en-US" sz="2400" b="0" i="0" u="none" strike="noStrike" kern="1200" cap="none" spc="0" normalizeH="0" baseline="0" noProof="0" smtClean="0">
                <a:ln>
                  <a:noFill/>
                </a:ln>
                <a:solidFill>
                  <a:srgbClr val="990033"/>
                </a:solidFill>
                <a:effectLst/>
                <a:uLnTx/>
                <a:uFillTx/>
                <a:latin typeface="+mn-lt"/>
                <a:ea typeface="+mn-ea"/>
                <a:cs typeface="+mn-cs"/>
              </a:rPr>
              <a:t>prototype and heading</a:t>
            </a:r>
          </a:p>
          <a:p>
            <a:pPr marL="990600" marR="0" lvl="1" indent="-533400" algn="l" defTabSz="914400" rtl="0" eaLnBrk="0" fontAlgn="base" latinLnBrk="0" hangingPunct="0">
              <a:lnSpc>
                <a:spcPct val="85000"/>
              </a:lnSpc>
              <a:spcBef>
                <a:spcPct val="20000"/>
              </a:spcBef>
              <a:spcAft>
                <a:spcPct val="0"/>
              </a:spcAft>
              <a:buClr>
                <a:schemeClr val="tx1"/>
              </a:buClr>
              <a:buSzPct val="80000"/>
              <a:buFontTx/>
              <a:buNone/>
              <a:tabLst/>
              <a:defRPr/>
            </a:pPr>
            <a:r>
              <a:rPr kumimoji="0" lang="en-US" sz="2100" b="1" i="0" u="none" strike="noStrike" kern="1200" cap="none" spc="0" normalizeH="0" baseline="0" noProof="0" smtClean="0">
                <a:ln>
                  <a:noFill/>
                </a:ln>
                <a:solidFill>
                  <a:schemeClr val="tx1"/>
                </a:solidFill>
                <a:effectLst/>
                <a:uLnTx/>
                <a:uFillTx/>
                <a:latin typeface="Courier New" pitchFamily="49" charset="0"/>
                <a:ea typeface="+mn-ea"/>
                <a:cs typeface="+mn-cs"/>
              </a:rPr>
              <a:t>void getNum(int *ptr); // ptr is pointer to int</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990600" marR="0" lvl="1" indent="-533400" algn="l" defTabSz="914400" rtl="0" eaLnBrk="0" fontAlgn="base" latinLnBrk="0" hangingPunct="0">
              <a:lnSpc>
                <a:spcPct val="85000"/>
              </a:lnSpc>
              <a:spcBef>
                <a:spcPct val="20000"/>
              </a:spcBef>
              <a:spcAft>
                <a:spcPct val="0"/>
              </a:spcAft>
              <a:buClr>
                <a:schemeClr val="tx1"/>
              </a:buClr>
              <a:buSzPct val="80000"/>
              <a:buFontTx/>
              <a:buAutoNum type="arabicParenR" startAt="2"/>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 asterisk </a:t>
            </a:r>
            <a:r>
              <a:rPr kumimoji="0" lang="en-US" sz="2400" b="1" i="0" u="none" strike="noStrike" kern="1200" cap="none" spc="0" normalizeH="0" baseline="0" noProof="0" smtClean="0">
                <a:ln>
                  <a:noFill/>
                </a:ln>
                <a:solidFill>
                  <a:schemeClr val="tx1"/>
                </a:solidFill>
                <a:effectLst/>
                <a:uLnTx/>
                <a:uFillTx/>
                <a:latin typeface="Courier New" pitchFamily="49" charset="0"/>
                <a:ea typeface="+mn-ea"/>
                <a:cs typeface="+mn-cs"/>
              </a:rPr>
              <a:t>*</a:t>
            </a:r>
            <a:r>
              <a:rPr kumimoji="0" lang="en-US" sz="2400" b="1" i="0" u="none" strike="noStrike" kern="1200" cap="none" spc="0" normalizeH="0" baseline="0" noProof="0" smtClean="0">
                <a:ln>
                  <a:noFill/>
                </a:ln>
                <a:solidFill>
                  <a:schemeClr val="tx1"/>
                </a:solidFill>
                <a:effectLst/>
                <a:uLnTx/>
                <a:uFillTx/>
                <a:latin typeface="+mn-lt"/>
                <a:ea typeface="+mn-ea"/>
                <a:cs typeface="+mn-cs"/>
              </a:rPr>
              <a:t> </a:t>
            </a:r>
            <a:r>
              <a:rPr kumimoji="0" lang="en-US" sz="2400" b="0" i="0" u="none" strike="noStrike" kern="1200" cap="none" spc="0" normalizeH="0" baseline="0" noProof="0" smtClean="0">
                <a:ln>
                  <a:noFill/>
                </a:ln>
                <a:solidFill>
                  <a:schemeClr val="tx1"/>
                </a:solidFill>
                <a:effectLst/>
                <a:uLnTx/>
                <a:uFillTx/>
                <a:latin typeface="+mn-lt"/>
                <a:ea typeface="+mn-ea"/>
                <a:cs typeface="+mn-cs"/>
              </a:rPr>
              <a:t>in </a:t>
            </a:r>
            <a:r>
              <a:rPr kumimoji="0" lang="en-US" sz="2400" b="0" i="0" u="none" strike="noStrike" kern="1200" cap="none" spc="0" normalizeH="0" baseline="0" noProof="0" smtClean="0">
                <a:ln>
                  <a:noFill/>
                </a:ln>
                <a:solidFill>
                  <a:srgbClr val="990033"/>
                </a:solidFill>
                <a:effectLst/>
                <a:uLnTx/>
                <a:uFillTx/>
                <a:latin typeface="+mn-lt"/>
                <a:ea typeface="+mn-ea"/>
                <a:cs typeface="+mn-cs"/>
              </a:rPr>
              <a:t>body to dereference</a:t>
            </a:r>
            <a:r>
              <a:rPr kumimoji="0" lang="en-US" sz="2400" b="0" i="0" u="none" strike="noStrike" kern="1200" cap="none" spc="0" normalizeH="0" baseline="0" noProof="0" smtClean="0">
                <a:ln>
                  <a:noFill/>
                </a:ln>
                <a:solidFill>
                  <a:schemeClr val="tx1"/>
                </a:solidFill>
                <a:effectLst/>
                <a:uLnTx/>
                <a:uFillTx/>
                <a:latin typeface="+mn-lt"/>
                <a:ea typeface="+mn-ea"/>
                <a:cs typeface="+mn-cs"/>
              </a:rPr>
              <a:t> the pointer</a:t>
            </a:r>
          </a:p>
          <a:p>
            <a:pPr marL="609600" marR="0" lvl="0" indent="-609600" algn="l" defTabSz="914400" rtl="0" eaLnBrk="0" fontAlgn="base" latinLnBrk="0" hangingPunct="0">
              <a:lnSpc>
                <a:spcPct val="85000"/>
              </a:lnSpc>
              <a:spcBef>
                <a:spcPct val="20000"/>
              </a:spcBef>
              <a:spcAft>
                <a:spcPct val="0"/>
              </a:spcAft>
              <a:buClrTx/>
              <a:buSzTx/>
              <a:buFontTx/>
              <a:buNone/>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	   </a:t>
            </a:r>
            <a:r>
              <a:rPr kumimoji="0" lang="en-US" sz="2400" b="1" i="0" u="none" strike="noStrike" kern="1200" cap="none" spc="0" normalizeH="0" baseline="0" noProof="0" smtClean="0">
                <a:ln>
                  <a:noFill/>
                </a:ln>
                <a:solidFill>
                  <a:schemeClr val="tx1"/>
                </a:solidFill>
                <a:effectLst/>
                <a:uLnTx/>
                <a:uFillTx/>
                <a:latin typeface="Courier New" pitchFamily="49" charset="0"/>
                <a:ea typeface="+mn-ea"/>
                <a:cs typeface="+mn-cs"/>
              </a:rPr>
              <a:t>cin &gt;&gt; *ptr;</a:t>
            </a:r>
            <a:r>
              <a:rPr kumimoji="0" lang="en-US" sz="2800" b="0" i="0" u="none" strike="noStrike" kern="1200" cap="none" spc="0" normalizeH="0" baseline="0" noProof="0" smtClean="0">
                <a:ln>
                  <a:noFill/>
                </a:ln>
                <a:solidFill>
                  <a:schemeClr val="tx1"/>
                </a:solidFill>
                <a:effectLst/>
                <a:uLnTx/>
                <a:uFillTx/>
                <a:latin typeface="Courier New" pitchFamily="49" charset="0"/>
                <a:ea typeface="+mn-ea"/>
                <a:cs typeface="+mn-cs"/>
              </a:rPr>
              <a:t>     </a:t>
            </a:r>
          </a:p>
          <a:p>
            <a:pPr marL="990600" marR="0" lvl="1" indent="-533400" algn="l" defTabSz="914400" rtl="0" eaLnBrk="0" fontAlgn="base" latinLnBrk="0" hangingPunct="0">
              <a:lnSpc>
                <a:spcPct val="85000"/>
              </a:lnSpc>
              <a:spcBef>
                <a:spcPct val="20000"/>
              </a:spcBef>
              <a:spcAft>
                <a:spcPct val="0"/>
              </a:spcAft>
              <a:buClr>
                <a:schemeClr val="tx1"/>
              </a:buClr>
              <a:buSzPct val="80000"/>
              <a:buFontTx/>
              <a:buAutoNum type="arabicParenR" startAt="3"/>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 </a:t>
            </a:r>
            <a:r>
              <a:rPr kumimoji="0" lang="en-US" sz="2400" b="0" i="0" u="none" strike="noStrike" kern="1200" cap="none" spc="0" normalizeH="0" baseline="0" noProof="0" smtClean="0">
                <a:ln>
                  <a:noFill/>
                </a:ln>
                <a:solidFill>
                  <a:srgbClr val="990033"/>
                </a:solidFill>
                <a:effectLst/>
                <a:uLnTx/>
                <a:uFillTx/>
                <a:latin typeface="+mn-lt"/>
                <a:ea typeface="+mn-ea"/>
                <a:cs typeface="+mn-cs"/>
              </a:rPr>
              <a:t>address</a:t>
            </a:r>
            <a:r>
              <a:rPr kumimoji="0" lang="en-US" sz="2400" b="0" i="0" u="none" strike="noStrike" kern="1200" cap="none" spc="0" normalizeH="0" baseline="0" noProof="0" smtClean="0">
                <a:ln>
                  <a:noFill/>
                </a:ln>
                <a:solidFill>
                  <a:schemeClr val="tx1"/>
                </a:solidFill>
                <a:effectLst/>
                <a:uLnTx/>
                <a:uFillTx/>
                <a:latin typeface="+mn-lt"/>
                <a:ea typeface="+mn-ea"/>
                <a:cs typeface="+mn-cs"/>
              </a:rPr>
              <a:t> as argument to the function</a:t>
            </a:r>
            <a:endParaRPr kumimoji="0" lang="en-US" sz="2400" b="0" i="0" u="none" strike="noStrike" kern="1200" cap="none" spc="0" normalizeH="0" baseline="0" noProof="0" smtClean="0">
              <a:ln>
                <a:noFill/>
              </a:ln>
              <a:solidFill>
                <a:schemeClr val="tx1"/>
              </a:solidFill>
              <a:effectLst/>
              <a:uLnTx/>
              <a:uFillTx/>
              <a:latin typeface="Courier New" pitchFamily="49" charset="0"/>
              <a:ea typeface="+mn-ea"/>
              <a:cs typeface="+mn-cs"/>
            </a:endParaRPr>
          </a:p>
          <a:p>
            <a:pPr marL="990600" marR="0" lvl="1" indent="-533400" algn="l" defTabSz="914400" rtl="0" eaLnBrk="0" fontAlgn="base" latinLnBrk="0" hangingPunct="0">
              <a:lnSpc>
                <a:spcPct val="85000"/>
              </a:lnSpc>
              <a:spcBef>
                <a:spcPct val="20000"/>
              </a:spcBef>
              <a:spcAft>
                <a:spcPct val="0"/>
              </a:spcAft>
              <a:buClr>
                <a:schemeClr val="tx1"/>
              </a:buClr>
              <a:buSzTx/>
              <a:buFontTx/>
              <a:buNone/>
              <a:tabLst/>
              <a:defRPr/>
            </a:pPr>
            <a:r>
              <a:rPr kumimoji="0" lang="en-US" sz="2100" b="0" i="0" u="none" strike="noStrike" kern="1200" cap="none" spc="0" normalizeH="0" baseline="0" noProof="0" smtClean="0">
                <a:ln>
                  <a:noFill/>
                </a:ln>
                <a:solidFill>
                  <a:schemeClr val="tx1"/>
                </a:solidFill>
                <a:effectLst/>
                <a:uLnTx/>
                <a:uFillTx/>
                <a:latin typeface="Courier New" pitchFamily="49" charset="0"/>
                <a:ea typeface="+mn-ea"/>
                <a:cs typeface="+mn-cs"/>
              </a:rPr>
              <a:t>  </a:t>
            </a:r>
            <a:r>
              <a:rPr kumimoji="0" lang="en-US" sz="2100" b="1" i="0" u="none" strike="noStrike" kern="1200" cap="none" spc="0" normalizeH="0" baseline="0" noProof="0" smtClean="0">
                <a:ln>
                  <a:noFill/>
                </a:ln>
                <a:solidFill>
                  <a:schemeClr val="tx1"/>
                </a:solidFill>
                <a:effectLst/>
                <a:uLnTx/>
                <a:uFillTx/>
                <a:latin typeface="Courier New" pitchFamily="49" charset="0"/>
                <a:ea typeface="+mn-ea"/>
                <a:cs typeface="+mn-cs"/>
              </a:rPr>
              <a:t>getNum(&amp;num); // pass address of num to getNum</a:t>
            </a:r>
            <a:endParaRPr kumimoji="0" lang="en-US" sz="21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p:txBody>
      </p:sp>
      <p:sp>
        <p:nvSpPr>
          <p:cNvPr id="5" name="Rectangle 4"/>
          <p:cNvSpPr>
            <a:spLocks noChangeArrowheads="1"/>
          </p:cNvSpPr>
          <p:nvPr/>
        </p:nvSpPr>
        <p:spPr bwMode="auto">
          <a:xfrm>
            <a:off x="533400" y="3962400"/>
            <a:ext cx="8382000" cy="2590800"/>
          </a:xfrm>
          <a:prstGeom prst="rect">
            <a:avLst/>
          </a:prstGeom>
          <a:noFill/>
          <a:ln w="38100" algn="ctr">
            <a:solidFill>
              <a:srgbClr val="FF66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smtClean="0">
                <a:solidFill>
                  <a:srgbClr val="990000"/>
                </a:solidFill>
              </a:rPr>
              <a:t>Pointers as Function Parameters – Example 1</a:t>
            </a:r>
            <a:endParaRPr lang="en-US" sz="3600" b="1" dirty="0">
              <a:solidFill>
                <a:srgbClr val="990000"/>
              </a:solidFill>
            </a:endParaRPr>
          </a:p>
        </p:txBody>
      </p:sp>
      <p:sp>
        <p:nvSpPr>
          <p:cNvPr id="4" name="Rectangle 3"/>
          <p:cNvSpPr txBox="1">
            <a:spLocks noChangeArrowheads="1"/>
          </p:cNvSpPr>
          <p:nvPr/>
        </p:nvSpPr>
        <p:spPr>
          <a:xfrm>
            <a:off x="304800" y="1676400"/>
            <a:ext cx="8064500" cy="4157663"/>
          </a:xfrm>
          <a:prstGeom prst="rect">
            <a:avLst/>
          </a:prstGeom>
          <a:noFill/>
        </p:spPr>
        <p:txBody>
          <a:bodyPr rIns="0"/>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1200" cap="none" spc="0" normalizeH="0" baseline="0" noProof="0" smtClean="0">
                <a:ln>
                  <a:noFill/>
                </a:ln>
                <a:solidFill>
                  <a:srgbClr val="FF0000"/>
                </a:solidFill>
                <a:effectLst/>
                <a:uLnTx/>
                <a:uFillTx/>
                <a:latin typeface="Courier New" pitchFamily="49" charset="0"/>
                <a:ea typeface="+mn-ea"/>
                <a:cs typeface="+mn-cs"/>
              </a:rPr>
              <a:t>void swap(int *x, int *y)</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t>{		int temp;</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t>		temp = *x;</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t>		*x = *y;</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t>		*y = temp;</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t>int num1 = 2, num2 = -3;</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1200" cap="none" spc="0" normalizeH="0" baseline="0" noProof="0" smtClean="0">
                <a:ln>
                  <a:noFill/>
                </a:ln>
                <a:solidFill>
                  <a:srgbClr val="FF0000"/>
                </a:solidFill>
                <a:effectLst/>
                <a:uLnTx/>
                <a:uFillTx/>
                <a:latin typeface="Courier New" pitchFamily="49" charset="0"/>
                <a:ea typeface="+mn-ea"/>
                <a:cs typeface="+mn-cs"/>
              </a:rPr>
              <a:t>swap(&amp;num1, &amp;num2);</a:t>
            </a:r>
            <a:endParaRPr kumimoji="0" lang="en-US" sz="2800" b="1" i="0" u="none" strike="noStrike" kern="1200" cap="none" spc="0" normalizeH="0" baseline="0" noProof="0" dirty="0" smtClean="0">
              <a:ln>
                <a:noFill/>
              </a:ln>
              <a:solidFill>
                <a:srgbClr val="FF0000"/>
              </a:solidFill>
              <a:effectLst/>
              <a:uLnTx/>
              <a:uFillTx/>
              <a:latin typeface="Courier New" pitchFamily="49" charset="0"/>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p>
            <a:pPr algn="r"/>
            <a:r>
              <a:rPr lang="en-US" sz="3600" b="1" dirty="0" smtClean="0">
                <a:solidFill>
                  <a:srgbClr val="990000"/>
                </a:solidFill>
              </a:rPr>
              <a:t>Pointers as Function Parameters – Example 2</a:t>
            </a:r>
            <a:endParaRPr lang="en-US" sz="36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38993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4"/>
          <p:cNvSpPr>
            <a:spLocks noChangeArrowheads="1"/>
          </p:cNvSpPr>
          <p:nvPr/>
        </p:nvSpPr>
        <p:spPr bwMode="auto">
          <a:xfrm>
            <a:off x="533400" y="2590800"/>
            <a:ext cx="6400800" cy="762000"/>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 name="Rectangle 5"/>
          <p:cNvSpPr>
            <a:spLocks noChangeArrowheads="1"/>
          </p:cNvSpPr>
          <p:nvPr/>
        </p:nvSpPr>
        <p:spPr bwMode="auto">
          <a:xfrm>
            <a:off x="990600" y="4114800"/>
            <a:ext cx="7543800" cy="1371600"/>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066800"/>
          </a:xfrm>
        </p:spPr>
        <p:txBody>
          <a:bodyPr/>
          <a:lstStyle/>
          <a:p>
            <a:pPr algn="r"/>
            <a:r>
              <a:rPr lang="en-US" sz="3600" b="1" dirty="0" smtClean="0">
                <a:solidFill>
                  <a:srgbClr val="990000"/>
                </a:solidFill>
              </a:rPr>
              <a:t>Pointers as Function Parameters – Example 2</a:t>
            </a:r>
            <a:endParaRPr lang="en-US" sz="36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305800" cy="539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4"/>
          <p:cNvSpPr>
            <a:spLocks noChangeArrowheads="1"/>
          </p:cNvSpPr>
          <p:nvPr/>
        </p:nvSpPr>
        <p:spPr bwMode="auto">
          <a:xfrm>
            <a:off x="609600" y="2514600"/>
            <a:ext cx="7543800" cy="1143000"/>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 name="Rectangle 5"/>
          <p:cNvSpPr>
            <a:spLocks noChangeArrowheads="1"/>
          </p:cNvSpPr>
          <p:nvPr/>
        </p:nvSpPr>
        <p:spPr bwMode="auto">
          <a:xfrm>
            <a:off x="609600" y="4724400"/>
            <a:ext cx="4953000" cy="990600"/>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Exercise Weeks 2/3_9</a:t>
            </a:r>
            <a:endParaRPr lang="en-US" dirty="0"/>
          </a:p>
        </p:txBody>
      </p:sp>
      <p:sp>
        <p:nvSpPr>
          <p:cNvPr id="3" name="Content Placeholder 2"/>
          <p:cNvSpPr>
            <a:spLocks noGrp="1"/>
          </p:cNvSpPr>
          <p:nvPr>
            <p:ph idx="1"/>
          </p:nvPr>
        </p:nvSpPr>
        <p:spPr/>
        <p:txBody>
          <a:bodyPr/>
          <a:lstStyle/>
          <a:p>
            <a:r>
              <a:rPr lang="en-US" dirty="0" smtClean="0"/>
              <a:t>Refer to Exercise 1 No. 9 in pg. 54.</a:t>
            </a:r>
          </a:p>
          <a:p>
            <a:endParaRPr lang="en-US" dirty="0" smtClean="0"/>
          </a:p>
          <a:p>
            <a:r>
              <a:rPr lang="en-US" dirty="0" smtClean="0"/>
              <a:t>Refer to Exercise 3 No. 4 in pg. 68.</a:t>
            </a:r>
          </a:p>
          <a:p>
            <a:endParaRPr lang="en-US" dirty="0" smtClean="0"/>
          </a:p>
          <a:p>
            <a:r>
              <a:rPr lang="en-US" dirty="0" smtClean="0"/>
              <a:t>Solve the problem. </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Pointers to Constants</a:t>
            </a:r>
            <a:endParaRPr lang="en-US" b="1" dirty="0">
              <a:solidFill>
                <a:srgbClr val="990000"/>
              </a:solidFill>
            </a:endParaRPr>
          </a:p>
        </p:txBody>
      </p:sp>
      <p:sp>
        <p:nvSpPr>
          <p:cNvPr id="4" name="Rectangle 3"/>
          <p:cNvSpPr txBox="1">
            <a:spLocks noChangeArrowheads="1"/>
          </p:cNvSpPr>
          <p:nvPr/>
        </p:nvSpPr>
        <p:spPr>
          <a:xfrm>
            <a:off x="304800" y="1143000"/>
            <a:ext cx="85344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If we want to store </a:t>
            </a:r>
            <a:r>
              <a:rPr kumimoji="0" lang="en-US" sz="2800" b="0" i="0" u="none" strike="noStrike" kern="1200" cap="none" spc="0" normalizeH="0" baseline="0" noProof="0" smtClean="0">
                <a:ln>
                  <a:noFill/>
                </a:ln>
                <a:solidFill>
                  <a:srgbClr val="990033"/>
                </a:solidFill>
                <a:effectLst/>
                <a:uLnTx/>
                <a:uFillTx/>
                <a:latin typeface="+mn-lt"/>
                <a:ea typeface="+mn-ea"/>
                <a:cs typeface="+mn-cs"/>
              </a:rPr>
              <a:t>the address of a constant</a:t>
            </a:r>
            <a:r>
              <a:rPr kumimoji="0" lang="en-US" sz="2800" b="0" i="0" u="none" strike="noStrike" kern="1200" cap="none" spc="0" normalizeH="0" baseline="0" noProof="0" smtClean="0">
                <a:ln>
                  <a:noFill/>
                </a:ln>
                <a:solidFill>
                  <a:schemeClr val="tx1"/>
                </a:solidFill>
                <a:effectLst/>
                <a:uLnTx/>
                <a:uFillTx/>
                <a:latin typeface="+mn-lt"/>
                <a:ea typeface="+mn-ea"/>
                <a:cs typeface="+mn-cs"/>
              </a:rPr>
              <a:t> in a pointer, then we need to store it in a </a:t>
            </a:r>
            <a:r>
              <a:rPr kumimoji="0" lang="en-US" sz="2800" b="0" i="0" u="none" strike="noStrike" kern="1200" cap="none" spc="0" normalizeH="0" baseline="0" noProof="0" smtClean="0">
                <a:ln>
                  <a:noFill/>
                </a:ln>
                <a:solidFill>
                  <a:srgbClr val="990033"/>
                </a:solidFill>
                <a:effectLst/>
                <a:uLnTx/>
                <a:uFillTx/>
                <a:latin typeface="+mn-lt"/>
                <a:ea typeface="+mn-ea"/>
                <a:cs typeface="+mn-cs"/>
              </a:rPr>
              <a:t>pointer-to-const</a:t>
            </a:r>
            <a:r>
              <a:rPr kumimoji="0" lang="en-US" sz="2800" b="0" i="0" u="none" strike="noStrike" kern="120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Example: Suppose we have the following definitions:</a:t>
            </a:r>
            <a:br>
              <a:rPr kumimoji="0" lang="en-US" sz="3200" b="0" i="0" u="none" strike="noStrike" kern="1200" cap="none" spc="0" normalizeH="0" baseline="0" noProof="0" smtClean="0">
                <a:ln>
                  <a:noFill/>
                </a:ln>
                <a:solidFill>
                  <a:schemeClr val="tx1"/>
                </a:solidFill>
                <a:effectLst/>
                <a:uLnTx/>
                <a:uFillTx/>
                <a:latin typeface="+mn-lt"/>
                <a:ea typeface="+mn-ea"/>
                <a:cs typeface="+mn-cs"/>
              </a:rPr>
            </a:br>
            <a: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t>const int SIZE = 6;</a:t>
            </a:r>
            <a:b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br>
            <a: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t>const double payRates[SIZE] = </a:t>
            </a:r>
            <a:b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br>
            <a: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t>     { 18.55, 17.45, 12.85,</a:t>
            </a:r>
            <a:b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br>
            <a:r>
              <a:rPr kumimoji="0" lang="en-US" sz="2800" b="1" i="0" u="none" strike="noStrike" kern="1200" cap="none" spc="0" normalizeH="0" baseline="0" noProof="0" smtClean="0">
                <a:ln>
                  <a:noFill/>
                </a:ln>
                <a:solidFill>
                  <a:schemeClr val="tx1"/>
                </a:solidFill>
                <a:effectLst/>
                <a:uLnTx/>
                <a:uFillTx/>
                <a:latin typeface="Courier New" pitchFamily="49" charset="0"/>
                <a:ea typeface="+mn-ea"/>
                <a:cs typeface="+mn-cs"/>
              </a:rPr>
              <a:t>       14.97, 10.35, 18.89 };</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In this code, </a:t>
            </a:r>
            <a:r>
              <a:rPr kumimoji="0" lang="en-US" sz="3200" b="0" i="0" u="none" strike="noStrike" kern="1200" cap="none" spc="0" normalizeH="0" baseline="0" noProof="0" smtClean="0">
                <a:ln>
                  <a:noFill/>
                </a:ln>
                <a:solidFill>
                  <a:schemeClr val="tx1"/>
                </a:solidFill>
                <a:effectLst/>
                <a:uLnTx/>
                <a:uFillTx/>
                <a:latin typeface="Courier New" pitchFamily="49" charset="0"/>
                <a:ea typeface="+mn-ea"/>
                <a:cs typeface="+mn-cs"/>
              </a:rPr>
              <a:t>payRates</a:t>
            </a:r>
            <a:r>
              <a:rPr kumimoji="0" lang="en-US" sz="3200" b="0" i="0" u="none" strike="noStrike" kern="1200" cap="none" spc="0" normalizeH="0" baseline="0" noProof="0" smtClean="0">
                <a:ln>
                  <a:noFill/>
                </a:ln>
                <a:solidFill>
                  <a:schemeClr val="tx1"/>
                </a:solidFill>
                <a:effectLst/>
                <a:uLnTx/>
                <a:uFillTx/>
                <a:latin typeface="+mn-lt"/>
                <a:ea typeface="+mn-ea"/>
                <a:cs typeface="+mn-cs"/>
              </a:rPr>
              <a:t> is an array of constant doubles.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990000"/>
                </a:solidFill>
              </a:rPr>
              <a:t>Pointers to Constants</a:t>
            </a:r>
            <a:endParaRPr lang="en-US" dirty="0"/>
          </a:p>
        </p:txBody>
      </p:sp>
      <p:sp>
        <p:nvSpPr>
          <p:cNvPr id="5" name="Rectangle 2"/>
          <p:cNvSpPr txBox="1">
            <a:spLocks noChangeArrowheads="1"/>
          </p:cNvSpPr>
          <p:nvPr/>
        </p:nvSpPr>
        <p:spPr>
          <a:xfrm>
            <a:off x="304800" y="1355725"/>
            <a:ext cx="8294688" cy="1539875"/>
          </a:xfrm>
          <a:prstGeom prst="rect">
            <a:avLst/>
          </a:prstGeom>
          <a:noFill/>
        </p:spPr>
        <p:txBody>
          <a:bodyPr rIns="0"/>
          <a:lstStyle/>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Suppose we wish to pass the payRates array to a function? Here's an example of how we can do it.</a:t>
            </a:r>
          </a:p>
        </p:txBody>
      </p:sp>
      <p:sp>
        <p:nvSpPr>
          <p:cNvPr id="6" name="Text Box 3"/>
          <p:cNvSpPr txBox="1">
            <a:spLocks noChangeArrowheads="1"/>
          </p:cNvSpPr>
          <p:nvPr/>
        </p:nvSpPr>
        <p:spPr bwMode="auto">
          <a:xfrm>
            <a:off x="304800" y="3044825"/>
            <a:ext cx="8610600" cy="2289175"/>
          </a:xfrm>
          <a:prstGeom prst="rect">
            <a:avLst/>
          </a:prstGeom>
          <a:noFill/>
          <a:ln w="9525">
            <a:noFill/>
            <a:miter lim="800000"/>
            <a:headEnd/>
            <a:tailEnd/>
          </a:ln>
        </p:spPr>
        <p:txBody>
          <a:bodyPr>
            <a:spAutoFit/>
          </a:bodyPr>
          <a:lstStyle/>
          <a:p>
            <a:pPr algn="l">
              <a:lnSpc>
                <a:spcPct val="90000"/>
              </a:lnSpc>
              <a:spcBef>
                <a:spcPct val="20000"/>
              </a:spcBef>
            </a:pPr>
            <a:r>
              <a:rPr lang="en-US" sz="2000" b="0">
                <a:solidFill>
                  <a:schemeClr val="tx1"/>
                </a:solidFill>
                <a:latin typeface="Courier New" pitchFamily="49" charset="0"/>
              </a:rPr>
              <a:t>void displayPayRates(</a:t>
            </a:r>
            <a:r>
              <a:rPr lang="en-US" sz="2000">
                <a:solidFill>
                  <a:srgbClr val="990033"/>
                </a:solidFill>
                <a:latin typeface="Courier New" pitchFamily="49" charset="0"/>
              </a:rPr>
              <a:t>const double *rates, </a:t>
            </a:r>
            <a:r>
              <a:rPr lang="en-US" sz="2000" b="0">
                <a:solidFill>
                  <a:schemeClr val="tx1"/>
                </a:solidFill>
                <a:latin typeface="Courier New" pitchFamily="49" charset="0"/>
              </a:rPr>
              <a:t>int size)</a:t>
            </a:r>
            <a:br>
              <a:rPr lang="en-US" sz="2000" b="0">
                <a:solidFill>
                  <a:schemeClr val="tx1"/>
                </a:solidFill>
                <a:latin typeface="Courier New" pitchFamily="49" charset="0"/>
              </a:rPr>
            </a:br>
            <a:r>
              <a:rPr lang="en-US" sz="2000" b="0">
                <a:solidFill>
                  <a:schemeClr val="tx1"/>
                </a:solidFill>
                <a:latin typeface="Courier New" pitchFamily="49" charset="0"/>
              </a:rPr>
              <a:t>{</a:t>
            </a:r>
            <a:br>
              <a:rPr lang="en-US" sz="2000" b="0">
                <a:solidFill>
                  <a:schemeClr val="tx1"/>
                </a:solidFill>
                <a:latin typeface="Courier New" pitchFamily="49" charset="0"/>
              </a:rPr>
            </a:br>
            <a:r>
              <a:rPr lang="en-US" sz="2000" b="0">
                <a:solidFill>
                  <a:schemeClr val="tx1"/>
                </a:solidFill>
                <a:latin typeface="Courier New" pitchFamily="49" charset="0"/>
              </a:rPr>
              <a:t>   for (int count = 0; count &lt; size; count++)</a:t>
            </a:r>
            <a:br>
              <a:rPr lang="en-US" sz="2000" b="0">
                <a:solidFill>
                  <a:schemeClr val="tx1"/>
                </a:solidFill>
                <a:latin typeface="Courier New" pitchFamily="49" charset="0"/>
              </a:rPr>
            </a:br>
            <a:r>
              <a:rPr lang="en-US" sz="2000" b="0">
                <a:solidFill>
                  <a:schemeClr val="tx1"/>
                </a:solidFill>
                <a:latin typeface="Courier New" pitchFamily="49" charset="0"/>
              </a:rPr>
              <a:t>   {</a:t>
            </a:r>
            <a:br>
              <a:rPr lang="en-US" sz="2000" b="0">
                <a:solidFill>
                  <a:schemeClr val="tx1"/>
                </a:solidFill>
                <a:latin typeface="Courier New" pitchFamily="49" charset="0"/>
              </a:rPr>
            </a:br>
            <a:r>
              <a:rPr lang="en-US" sz="2000" b="0">
                <a:solidFill>
                  <a:schemeClr val="tx1"/>
                </a:solidFill>
                <a:latin typeface="Courier New" pitchFamily="49" charset="0"/>
              </a:rPr>
              <a:t>      cout &lt;&lt; "Pay rate for employee " &lt;&lt; (count + 1)</a:t>
            </a:r>
            <a:br>
              <a:rPr lang="en-US" sz="2000" b="0">
                <a:solidFill>
                  <a:schemeClr val="tx1"/>
                </a:solidFill>
                <a:latin typeface="Courier New" pitchFamily="49" charset="0"/>
              </a:rPr>
            </a:br>
            <a:r>
              <a:rPr lang="en-US" sz="2000" b="0">
                <a:solidFill>
                  <a:schemeClr val="tx1"/>
                </a:solidFill>
                <a:latin typeface="Courier New" pitchFamily="49" charset="0"/>
              </a:rPr>
              <a:t>           &lt;&lt; " is $" &lt;&lt; *(rates + count) &lt;&lt; endl;</a:t>
            </a:r>
            <a:br>
              <a:rPr lang="en-US" sz="2000" b="0">
                <a:solidFill>
                  <a:schemeClr val="tx1"/>
                </a:solidFill>
                <a:latin typeface="Courier New" pitchFamily="49" charset="0"/>
              </a:rPr>
            </a:br>
            <a:r>
              <a:rPr lang="en-US" sz="2000" b="0">
                <a:solidFill>
                  <a:schemeClr val="tx1"/>
                </a:solidFill>
                <a:latin typeface="Courier New" pitchFamily="49" charset="0"/>
              </a:rPr>
              <a:t>   }</a:t>
            </a:r>
            <a:br>
              <a:rPr lang="en-US" sz="2000" b="0">
                <a:solidFill>
                  <a:schemeClr val="tx1"/>
                </a:solidFill>
                <a:latin typeface="Courier New" pitchFamily="49" charset="0"/>
              </a:rPr>
            </a:br>
            <a:r>
              <a:rPr lang="en-US" sz="2000" b="0">
                <a:solidFill>
                  <a:schemeClr val="tx1"/>
                </a:solidFill>
                <a:latin typeface="Courier New" pitchFamily="49" charset="0"/>
              </a:rPr>
              <a:t>}</a:t>
            </a:r>
          </a:p>
        </p:txBody>
      </p:sp>
      <p:sp>
        <p:nvSpPr>
          <p:cNvPr id="7" name="Text Box 4"/>
          <p:cNvSpPr txBox="1">
            <a:spLocks noChangeArrowheads="1"/>
          </p:cNvSpPr>
          <p:nvPr/>
        </p:nvSpPr>
        <p:spPr bwMode="auto">
          <a:xfrm>
            <a:off x="914400" y="5715000"/>
            <a:ext cx="7391400" cy="457200"/>
          </a:xfrm>
          <a:prstGeom prst="rect">
            <a:avLst/>
          </a:prstGeom>
          <a:noFill/>
          <a:ln w="9525">
            <a:noFill/>
            <a:miter lim="800000"/>
            <a:headEnd/>
            <a:tailEnd/>
          </a:ln>
        </p:spPr>
        <p:txBody>
          <a:bodyPr>
            <a:spAutoFit/>
          </a:bodyPr>
          <a:lstStyle/>
          <a:p>
            <a:pPr algn="l">
              <a:spcBef>
                <a:spcPct val="50000"/>
              </a:spcBef>
            </a:pPr>
            <a:r>
              <a:rPr lang="en-US" sz="2400" b="0">
                <a:solidFill>
                  <a:srgbClr val="FF6600"/>
                </a:solidFill>
                <a:latin typeface="Arial" charset="0"/>
              </a:rPr>
              <a:t>The parameter, rates, is a pointer to </a:t>
            </a:r>
            <a:r>
              <a:rPr lang="en-US" sz="2400" b="0">
                <a:solidFill>
                  <a:srgbClr val="FF6600"/>
                </a:solidFill>
                <a:latin typeface="Courier New" pitchFamily="49" charset="0"/>
              </a:rPr>
              <a:t>const double</a:t>
            </a:r>
            <a:r>
              <a:rPr lang="en-US" sz="2400" b="0">
                <a:solidFill>
                  <a:srgbClr val="FF6600"/>
                </a:solidFill>
                <a:latin typeface="Arial"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81000"/>
            <a:ext cx="8229600" cy="1143000"/>
          </a:xfrm>
        </p:spPr>
        <p:txBody>
          <a:bodyPr/>
          <a:lstStyle/>
          <a:p>
            <a:r>
              <a:rPr lang="en-US" sz="3600" b="1" dirty="0" smtClean="0">
                <a:solidFill>
                  <a:srgbClr val="990000"/>
                </a:solidFill>
              </a:rPr>
              <a:t>Declaration of a Pointer to Constant</a:t>
            </a:r>
            <a:endParaRPr lang="en-US" sz="3600" b="1" dirty="0">
              <a:solidFill>
                <a:srgbClr val="990000"/>
              </a:solidFill>
            </a:endParaRPr>
          </a:p>
        </p:txBody>
      </p:sp>
      <p:pic>
        <p:nvPicPr>
          <p:cNvPr id="5" name="Picture 3" descr="0908sowc copy"/>
          <p:cNvPicPr>
            <a:picLocks noChangeAspect="1" noChangeArrowheads="1"/>
          </p:cNvPicPr>
          <p:nvPr/>
        </p:nvPicPr>
        <p:blipFill>
          <a:blip r:embed="rId2"/>
          <a:srcRect/>
          <a:stretch>
            <a:fillRect/>
          </a:stretch>
        </p:blipFill>
        <p:spPr bwMode="auto">
          <a:xfrm>
            <a:off x="1730375" y="2325688"/>
            <a:ext cx="4899025" cy="2322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990000"/>
                </a:solidFill>
              </a:rPr>
              <a:t>Constant Pointers</a:t>
            </a:r>
            <a:endParaRPr lang="en-US" b="1" dirty="0">
              <a:solidFill>
                <a:srgbClr val="990000"/>
              </a:solidFill>
            </a:endParaRPr>
          </a:p>
        </p:txBody>
      </p:sp>
      <p:sp>
        <p:nvSpPr>
          <p:cNvPr id="5" name="Rectangle 3"/>
          <p:cNvSpPr txBox="1">
            <a:spLocks noChangeArrowheads="1"/>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3200" b="0" i="0" u="none" strike="noStrike" kern="1200" cap="none" spc="0" normalizeH="0" baseline="0" noProof="0" dirty="0" smtClean="0">
                <a:ln>
                  <a:noFill/>
                </a:ln>
                <a:solidFill>
                  <a:srgbClr val="990033"/>
                </a:solidFill>
                <a:effectLst/>
                <a:uLnTx/>
                <a:uFillTx/>
                <a:latin typeface="+mn-lt"/>
                <a:ea typeface="+mn-ea"/>
                <a:cs typeface="+mn-cs"/>
              </a:rPr>
              <a:t>constant pointer</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is a pointer that is initialized with an address, and cannot point to anything else.</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Courier New" pitchFamily="49" charset="0"/>
                <a:ea typeface="+mn-ea"/>
                <a:cs typeface="+mn-cs"/>
              </a:rPr>
              <a:t> value = 22;</a:t>
            </a:r>
            <a:br>
              <a:rPr kumimoji="0" lang="en-US" sz="3200" b="0" i="0" u="none" strike="noStrike" kern="1200" cap="none" spc="0" normalizeH="0" baseline="0" noProof="0" dirty="0" smtClean="0">
                <a:ln>
                  <a:noFill/>
                </a:ln>
                <a:solidFill>
                  <a:schemeClr val="tx1"/>
                </a:solidFill>
                <a:effectLst/>
                <a:uLnTx/>
                <a:uFillTx/>
                <a:latin typeface="Courier New" pitchFamily="49" charset="0"/>
                <a:ea typeface="+mn-ea"/>
                <a:cs typeface="+mn-cs"/>
              </a:rPr>
            </a:br>
            <a:r>
              <a:rPr kumimoji="0" lang="en-US" sz="3200" b="1" i="0" u="none" strike="noStrike" kern="1200" cap="none" spc="0" normalizeH="0" baseline="0" noProof="0" dirty="0" err="1" smtClean="0">
                <a:ln>
                  <a:noFill/>
                </a:ln>
                <a:solidFill>
                  <a:srgbClr val="990033"/>
                </a:solidFill>
                <a:effectLst/>
                <a:uLnTx/>
                <a:uFillTx/>
                <a:latin typeface="Courier New" pitchFamily="49" charset="0"/>
                <a:ea typeface="+mn-ea"/>
                <a:cs typeface="+mn-cs"/>
              </a:rPr>
              <a:t>int</a:t>
            </a:r>
            <a:r>
              <a:rPr kumimoji="0" lang="en-US" sz="3200" b="1" i="0" u="none" strike="noStrike" kern="1200" cap="none" spc="0" normalizeH="0" baseline="0" noProof="0" dirty="0" smtClean="0">
                <a:ln>
                  <a:noFill/>
                </a:ln>
                <a:solidFill>
                  <a:srgbClr val="990033"/>
                </a:solidFill>
                <a:effectLst/>
                <a:uLnTx/>
                <a:uFillTx/>
                <a:latin typeface="Courier New" pitchFamily="49" charset="0"/>
                <a:ea typeface="+mn-ea"/>
                <a:cs typeface="+mn-cs"/>
              </a:rPr>
              <a:t> * const </a:t>
            </a:r>
            <a:r>
              <a:rPr kumimoji="0" lang="en-US" sz="3200" b="1" i="0" u="none" strike="noStrike" kern="1200" cap="none" spc="0" normalizeH="0" baseline="0" noProof="0" dirty="0" err="1" smtClean="0">
                <a:ln>
                  <a:noFill/>
                </a:ln>
                <a:solidFill>
                  <a:srgbClr val="990033"/>
                </a:solidFill>
                <a:effectLst/>
                <a:uLnTx/>
                <a:uFillTx/>
                <a:latin typeface="Courier New" pitchFamily="49" charset="0"/>
                <a:ea typeface="+mn-ea"/>
                <a:cs typeface="+mn-cs"/>
              </a:rPr>
              <a:t>ptr</a:t>
            </a:r>
            <a:r>
              <a:rPr kumimoji="0" lang="en-US" sz="3200" b="0" i="0" u="none" strike="noStrike" kern="1200" cap="none" spc="0" normalizeH="0" baseline="0" noProof="0" dirty="0" smtClean="0">
                <a:ln>
                  <a:noFill/>
                </a:ln>
                <a:solidFill>
                  <a:schemeClr val="tx1"/>
                </a:solidFill>
                <a:effectLst/>
                <a:uLnTx/>
                <a:uFillTx/>
                <a:latin typeface="Courier New" pitchFamily="49" charset="0"/>
                <a:ea typeface="+mn-ea"/>
                <a:cs typeface="+mn-cs"/>
              </a:rPr>
              <a:t> = &amp;value;</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990000"/>
                </a:solidFill>
              </a:rPr>
              <a:t>Declaration of a Constant Pointer</a:t>
            </a:r>
            <a:endParaRPr lang="en-US" sz="3600" b="1" dirty="0">
              <a:solidFill>
                <a:srgbClr val="990000"/>
              </a:solidFill>
            </a:endParaRPr>
          </a:p>
        </p:txBody>
      </p:sp>
      <p:pic>
        <p:nvPicPr>
          <p:cNvPr id="4" name="Picture 2" descr="0909sowc copy"/>
          <p:cNvPicPr>
            <a:picLocks noChangeAspect="1" noChangeArrowheads="1"/>
          </p:cNvPicPr>
          <p:nvPr/>
        </p:nvPicPr>
        <p:blipFill>
          <a:blip r:embed="rId2"/>
          <a:srcRect/>
          <a:stretch>
            <a:fillRect/>
          </a:stretch>
        </p:blipFill>
        <p:spPr bwMode="auto">
          <a:xfrm>
            <a:off x="1447800" y="1731963"/>
            <a:ext cx="5715000" cy="362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Example 1</a:t>
            </a:r>
            <a:endParaRPr lang="en-US" b="1" dirty="0">
              <a:solidFill>
                <a:srgbClr val="990000"/>
              </a:solidFill>
            </a:endParaRPr>
          </a:p>
        </p:txBody>
      </p:sp>
      <p:sp>
        <p:nvSpPr>
          <p:cNvPr id="3" name="Content Placeholder 2"/>
          <p:cNvSpPr>
            <a:spLocks noGrp="1"/>
          </p:cNvSpPr>
          <p:nvPr>
            <p:ph idx="1"/>
          </p:nvPr>
        </p:nvSpPr>
        <p:spPr/>
        <p:txBody>
          <a:bodyPr/>
          <a:lstStyle/>
          <a:p>
            <a:pPr>
              <a:lnSpc>
                <a:spcPct val="90000"/>
              </a:lnSpc>
              <a:buFontTx/>
              <a:buNone/>
            </a:pPr>
            <a:r>
              <a:rPr lang="en-US" sz="2400" dirty="0" smtClean="0">
                <a:latin typeface="Courier New" pitchFamily="49" charset="0"/>
              </a:rPr>
              <a:t>#include &lt;</a:t>
            </a:r>
            <a:r>
              <a:rPr lang="en-US" sz="2400" dirty="0" err="1" smtClean="0">
                <a:latin typeface="Courier New" pitchFamily="49" charset="0"/>
              </a:rPr>
              <a:t>iostream</a:t>
            </a:r>
            <a:r>
              <a:rPr lang="en-US" sz="2400" dirty="0" smtClean="0">
                <a:latin typeface="Courier New" pitchFamily="49" charset="0"/>
              </a:rPr>
              <a:t>&gt;</a:t>
            </a:r>
          </a:p>
          <a:p>
            <a:pPr>
              <a:lnSpc>
                <a:spcPct val="90000"/>
              </a:lnSpc>
              <a:buFontTx/>
              <a:buNone/>
            </a:pPr>
            <a:r>
              <a:rPr lang="en-US" sz="2400" dirty="0" smtClean="0">
                <a:latin typeface="Courier New" pitchFamily="49" charset="0"/>
              </a:rPr>
              <a:t>using namespace std;</a:t>
            </a:r>
          </a:p>
          <a:p>
            <a:pPr>
              <a:lnSpc>
                <a:spcPct val="90000"/>
              </a:lnSpc>
              <a:buFontTx/>
              <a:buNone/>
            </a:pPr>
            <a:endParaRPr lang="en-US" sz="2400" dirty="0" smtClean="0">
              <a:latin typeface="Courier New" pitchFamily="49" charset="0"/>
            </a:endParaRPr>
          </a:p>
          <a:p>
            <a:pPr>
              <a:lnSpc>
                <a:spcPct val="90000"/>
              </a:lnSpc>
              <a:buFontTx/>
              <a:buNone/>
            </a:pPr>
            <a:r>
              <a:rPr lang="en-US" sz="2400" dirty="0" err="1" smtClean="0">
                <a:latin typeface="Courier New" pitchFamily="49" charset="0"/>
              </a:rPr>
              <a:t>int</a:t>
            </a:r>
            <a:r>
              <a:rPr lang="en-US" sz="2400" dirty="0" smtClean="0">
                <a:latin typeface="Courier New" pitchFamily="49" charset="0"/>
              </a:rPr>
              <a:t> main()</a:t>
            </a:r>
          </a:p>
          <a:p>
            <a:pPr>
              <a:lnSpc>
                <a:spcPct val="90000"/>
              </a:lnSpc>
              <a:buFontTx/>
              <a:buNone/>
            </a:pPr>
            <a:r>
              <a:rPr lang="en-US" sz="2400" dirty="0" smtClean="0">
                <a:latin typeface="Courier New" pitchFamily="49" charset="0"/>
              </a:rPr>
              <a:t>{</a:t>
            </a:r>
          </a:p>
          <a:p>
            <a:pPr>
              <a:lnSpc>
                <a:spcPct val="90000"/>
              </a:lnSpc>
              <a:buFontTx/>
              <a:buNone/>
            </a:pPr>
            <a:r>
              <a:rPr lang="en-US" sz="2400" dirty="0" smtClean="0">
                <a:latin typeface="Courier New" pitchFamily="49" charset="0"/>
              </a:rPr>
              <a:t>	</a:t>
            </a:r>
            <a:r>
              <a:rPr lang="en-US" sz="2400" dirty="0" err="1" smtClean="0">
                <a:latin typeface="Courier New" pitchFamily="49" charset="0"/>
              </a:rPr>
              <a:t>int</a:t>
            </a:r>
            <a:r>
              <a:rPr lang="en-US" sz="2400" dirty="0" smtClean="0">
                <a:latin typeface="Courier New" pitchFamily="49" charset="0"/>
              </a:rPr>
              <a:t> x=25;</a:t>
            </a:r>
          </a:p>
          <a:p>
            <a:pPr>
              <a:lnSpc>
                <a:spcPct val="90000"/>
              </a:lnSpc>
              <a:buFontTx/>
              <a:buNone/>
            </a:pPr>
            <a:r>
              <a:rPr lang="en-US" sz="2400" dirty="0" smtClean="0">
                <a:latin typeface="Courier New" pitchFamily="49" charset="0"/>
              </a:rPr>
              <a:t>   </a:t>
            </a:r>
            <a:r>
              <a:rPr lang="en-US" sz="2400" dirty="0" err="1" smtClean="0">
                <a:latin typeface="Courier New" pitchFamily="49" charset="0"/>
              </a:rPr>
              <a:t>cout</a:t>
            </a:r>
            <a:r>
              <a:rPr lang="en-US" sz="2400" dirty="0" smtClean="0">
                <a:latin typeface="Courier New" pitchFamily="49" charset="0"/>
              </a:rPr>
              <a:t>&lt;&lt;"The address of x is= "&lt;&lt;&amp;x&lt;&lt;</a:t>
            </a:r>
            <a:r>
              <a:rPr lang="en-US" sz="2400" dirty="0" err="1" smtClean="0">
                <a:latin typeface="Courier New" pitchFamily="49" charset="0"/>
              </a:rPr>
              <a:t>endl</a:t>
            </a:r>
            <a:r>
              <a:rPr lang="en-US" sz="2400" dirty="0" smtClean="0">
                <a:latin typeface="Courier New" pitchFamily="49" charset="0"/>
              </a:rPr>
              <a:t>;</a:t>
            </a:r>
          </a:p>
          <a:p>
            <a:pPr>
              <a:lnSpc>
                <a:spcPct val="90000"/>
              </a:lnSpc>
              <a:buFontTx/>
              <a:buNone/>
            </a:pPr>
            <a:r>
              <a:rPr lang="en-US" sz="2400" dirty="0" smtClean="0">
                <a:latin typeface="Courier New" pitchFamily="49" charset="0"/>
              </a:rPr>
              <a:t>   </a:t>
            </a:r>
            <a:r>
              <a:rPr lang="en-US" sz="2400" dirty="0" err="1" smtClean="0">
                <a:latin typeface="Courier New" pitchFamily="49" charset="0"/>
              </a:rPr>
              <a:t>cout</a:t>
            </a:r>
            <a:r>
              <a:rPr lang="en-US" sz="2400" dirty="0" smtClean="0">
                <a:latin typeface="Courier New" pitchFamily="49" charset="0"/>
              </a:rPr>
              <a:t>&lt;&lt;"The value in x is "&lt;&lt; x&lt;&lt;</a:t>
            </a:r>
            <a:r>
              <a:rPr lang="en-US" sz="2400" dirty="0" err="1" smtClean="0">
                <a:latin typeface="Courier New" pitchFamily="49" charset="0"/>
              </a:rPr>
              <a:t>endl</a:t>
            </a:r>
            <a:r>
              <a:rPr lang="en-US" sz="2400" dirty="0" smtClean="0">
                <a:latin typeface="Courier New" pitchFamily="49" charset="0"/>
              </a:rPr>
              <a:t>;</a:t>
            </a:r>
          </a:p>
          <a:p>
            <a:pPr>
              <a:lnSpc>
                <a:spcPct val="90000"/>
              </a:lnSpc>
              <a:buFontTx/>
              <a:buNone/>
            </a:pPr>
            <a:r>
              <a:rPr lang="en-US" sz="2400" dirty="0" smtClean="0">
                <a:latin typeface="Courier New" pitchFamily="49" charset="0"/>
              </a:rPr>
              <a:t>}</a:t>
            </a:r>
          </a:p>
          <a:p>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990000"/>
                </a:solidFill>
              </a:rPr>
              <a:t>Constant Pointers to Constants</a:t>
            </a:r>
            <a:endParaRPr lang="en-US" sz="3600" b="1" dirty="0">
              <a:solidFill>
                <a:srgbClr val="990000"/>
              </a:solidFill>
            </a:endParaRPr>
          </a:p>
        </p:txBody>
      </p:sp>
      <p:sp>
        <p:nvSpPr>
          <p:cNvPr id="4" name="Rectangle 3"/>
          <p:cNvSpPr txBox="1">
            <a:spLocks noChangeArrowheads="1"/>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A constant pointer to a constant is:</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a pointer that </a:t>
            </a:r>
            <a:r>
              <a:rPr kumimoji="0" lang="en-US" sz="2800" b="0" i="0" u="none" strike="noStrike" kern="1200" cap="none" spc="0" normalizeH="0" baseline="0" noProof="0" smtClean="0">
                <a:ln>
                  <a:noFill/>
                </a:ln>
                <a:solidFill>
                  <a:srgbClr val="990033"/>
                </a:solidFill>
                <a:effectLst/>
                <a:uLnTx/>
                <a:uFillTx/>
                <a:latin typeface="+mn-lt"/>
                <a:ea typeface="+mn-ea"/>
                <a:cs typeface="+mn-cs"/>
              </a:rPr>
              <a:t>points to a constant</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a pointer that </a:t>
            </a:r>
            <a:r>
              <a:rPr kumimoji="0" lang="en-US" sz="2800" b="0" i="0" u="none" strike="noStrike" kern="1200" cap="none" spc="0" normalizeH="0" baseline="0" noProof="0" smtClean="0">
                <a:ln>
                  <a:noFill/>
                </a:ln>
                <a:solidFill>
                  <a:srgbClr val="990033"/>
                </a:solidFill>
                <a:effectLst/>
                <a:uLnTx/>
                <a:uFillTx/>
                <a:latin typeface="+mn-lt"/>
                <a:ea typeface="+mn-ea"/>
                <a:cs typeface="+mn-cs"/>
              </a:rPr>
              <a:t>cannot point to anything</a:t>
            </a:r>
            <a:r>
              <a:rPr kumimoji="0" lang="en-US" sz="2800" b="0" i="0" u="none" strike="noStrike" kern="1200" cap="none" spc="0" normalizeH="0" baseline="0" noProof="0" smtClean="0">
                <a:ln>
                  <a:noFill/>
                </a:ln>
                <a:solidFill>
                  <a:schemeClr val="tx1"/>
                </a:solidFill>
                <a:effectLst/>
                <a:uLnTx/>
                <a:uFillTx/>
                <a:latin typeface="+mn-lt"/>
                <a:ea typeface="+mn-ea"/>
                <a:cs typeface="+mn-cs"/>
              </a:rPr>
              <a:t> except what it is pointing to</a:t>
            </a:r>
            <a:br>
              <a:rPr kumimoji="0" lang="en-US" sz="2800" b="0" i="0" u="none" strike="noStrike" kern="1200" cap="none" spc="0" normalizeH="0" baseline="0" noProof="0" smtClean="0">
                <a:ln>
                  <a:noFill/>
                </a:ln>
                <a:solidFill>
                  <a:schemeClr val="tx1"/>
                </a:solidFill>
                <a:effectLst/>
                <a:uLnTx/>
                <a:uFillTx/>
                <a:latin typeface="+mn-lt"/>
                <a:ea typeface="+mn-ea"/>
                <a:cs typeface="+mn-cs"/>
              </a:rPr>
            </a:br>
            <a:endParaRPr kumimoji="0" lang="en-US" sz="28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Example:</a:t>
            </a:r>
            <a:br>
              <a:rPr kumimoji="0" lang="en-US" sz="3200" b="0" i="0" u="none" strike="noStrike" kern="1200" cap="none" spc="0" normalizeH="0" baseline="0" noProof="0" smtClean="0">
                <a:ln>
                  <a:noFill/>
                </a:ln>
                <a:solidFill>
                  <a:schemeClr val="tx1"/>
                </a:solidFill>
                <a:effectLst/>
                <a:uLnTx/>
                <a:uFillTx/>
                <a:latin typeface="+mn-lt"/>
                <a:ea typeface="+mn-ea"/>
                <a:cs typeface="+mn-cs"/>
              </a:rPr>
            </a:br>
            <a:r>
              <a:rPr kumimoji="0" lang="en-US" sz="3200" b="0" i="0" u="none" strike="noStrike" kern="1200" cap="none" spc="0" normalizeH="0" baseline="0" noProof="0" smtClean="0">
                <a:ln>
                  <a:noFill/>
                </a:ln>
                <a:solidFill>
                  <a:schemeClr val="tx1"/>
                </a:solidFill>
                <a:effectLst/>
                <a:uLnTx/>
                <a:uFillTx/>
                <a:latin typeface="Courier New" pitchFamily="49" charset="0"/>
                <a:ea typeface="+mn-ea"/>
                <a:cs typeface="+mn-cs"/>
              </a:rPr>
              <a:t>int value = 22;</a:t>
            </a:r>
            <a:br>
              <a:rPr kumimoji="0" lang="en-US" sz="3200" b="0" i="0" u="none" strike="noStrike" kern="1200" cap="none" spc="0" normalizeH="0" baseline="0" noProof="0" smtClean="0">
                <a:ln>
                  <a:noFill/>
                </a:ln>
                <a:solidFill>
                  <a:schemeClr val="tx1"/>
                </a:solidFill>
                <a:effectLst/>
                <a:uLnTx/>
                <a:uFillTx/>
                <a:latin typeface="Courier New" pitchFamily="49" charset="0"/>
                <a:ea typeface="+mn-ea"/>
                <a:cs typeface="+mn-cs"/>
              </a:rPr>
            </a:br>
            <a:r>
              <a:rPr kumimoji="0" lang="en-US" sz="3200" b="0" i="0" u="none" strike="noStrike" kern="1200" cap="none" spc="0" normalizeH="0" baseline="0" noProof="0" smtClean="0">
                <a:ln>
                  <a:noFill/>
                </a:ln>
                <a:solidFill>
                  <a:schemeClr val="tx1"/>
                </a:solidFill>
                <a:effectLst/>
                <a:uLnTx/>
                <a:uFillTx/>
                <a:latin typeface="Courier New" pitchFamily="49" charset="0"/>
                <a:ea typeface="+mn-ea"/>
                <a:cs typeface="+mn-cs"/>
              </a:rPr>
              <a:t>const int * const ptr = &amp;value;</a:t>
            </a:r>
            <a:r>
              <a:rPr kumimoji="0" lang="en-US" sz="3200" b="0" i="0" u="none" strike="noStrike" kern="1200" cap="none" spc="0" normalizeH="0" baseline="0" noProof="0" smtClean="0">
                <a:ln>
                  <a:noFill/>
                </a:ln>
                <a:solidFill>
                  <a:schemeClr val="tx1"/>
                </a:solidFill>
                <a:effectLst/>
                <a:uLnTx/>
                <a:uFillTx/>
                <a:latin typeface="+mn-lt"/>
                <a:ea typeface="+mn-ea"/>
                <a:cs typeface="+mn-cs"/>
              </a:rPr>
              <a:t> </a:t>
            </a:r>
            <a:br>
              <a:rPr kumimoji="0" lang="en-US" sz="3200" b="0" i="0" u="none" strike="noStrike" kern="1200" cap="none" spc="0" normalizeH="0" baseline="0" noProof="0" smtClean="0">
                <a:ln>
                  <a:noFill/>
                </a:ln>
                <a:solidFill>
                  <a:schemeClr val="tx1"/>
                </a:solidFill>
                <a:effectLst/>
                <a:uLnTx/>
                <a:uFillTx/>
                <a:latin typeface="+mn-lt"/>
                <a:ea typeface="+mn-ea"/>
                <a:cs typeface="+mn-cs"/>
              </a:rPr>
            </a:b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990000"/>
                </a:solidFill>
              </a:rPr>
              <a:t>Constant Pointers to Constants</a:t>
            </a:r>
            <a:endParaRPr lang="en-US" sz="3600" dirty="0"/>
          </a:p>
        </p:txBody>
      </p:sp>
      <p:pic>
        <p:nvPicPr>
          <p:cNvPr id="4" name="Picture 3" descr="0910sowc copy"/>
          <p:cNvPicPr>
            <a:picLocks noChangeAspect="1" noChangeArrowheads="1"/>
          </p:cNvPicPr>
          <p:nvPr/>
        </p:nvPicPr>
        <p:blipFill>
          <a:blip r:embed="rId2"/>
          <a:srcRect/>
          <a:stretch>
            <a:fillRect/>
          </a:stretch>
        </p:blipFill>
        <p:spPr bwMode="auto">
          <a:xfrm>
            <a:off x="1371600" y="2057400"/>
            <a:ext cx="633095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Exercise Weeks 2/3_10</a:t>
            </a:r>
            <a:endParaRPr lang="en-US" dirty="0"/>
          </a:p>
        </p:txBody>
      </p:sp>
      <p:sp>
        <p:nvSpPr>
          <p:cNvPr id="3" name="Content Placeholder 2"/>
          <p:cNvSpPr>
            <a:spLocks noGrp="1"/>
          </p:cNvSpPr>
          <p:nvPr>
            <p:ph idx="1"/>
          </p:nvPr>
        </p:nvSpPr>
        <p:spPr/>
        <p:txBody>
          <a:bodyPr/>
          <a:lstStyle/>
          <a:p>
            <a:r>
              <a:rPr lang="en-US" dirty="0" smtClean="0"/>
              <a:t>Refer to Exercise 1 No. 10 and 11 in pg. 55 and pg. 56.</a:t>
            </a:r>
          </a:p>
          <a:p>
            <a:endParaRPr lang="en-US" dirty="0" smtClean="0"/>
          </a:p>
          <a:p>
            <a:r>
              <a:rPr lang="en-US" dirty="0" smtClean="0"/>
              <a:t>Solve the problem.</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990000"/>
                </a:solidFill>
              </a:rPr>
              <a:t>Dynamic Memory Allocation</a:t>
            </a:r>
            <a:endParaRPr lang="en-US" sz="4000" b="1" dirty="0">
              <a:solidFill>
                <a:srgbClr val="990000"/>
              </a:solidFill>
            </a:endParaRPr>
          </a:p>
        </p:txBody>
      </p:sp>
      <p:sp>
        <p:nvSpPr>
          <p:cNvPr id="3" name="Content Placeholder 2"/>
          <p:cNvSpPr>
            <a:spLocks noGrp="1"/>
          </p:cNvSpPr>
          <p:nvPr>
            <p:ph idx="1"/>
          </p:nvPr>
        </p:nvSpPr>
        <p:spPr/>
        <p:txBody>
          <a:bodyPr/>
          <a:lstStyle/>
          <a:p>
            <a:r>
              <a:rPr lang="en-US" dirty="0" smtClean="0"/>
              <a:t>Can </a:t>
            </a:r>
            <a:r>
              <a:rPr lang="en-US" dirty="0" smtClean="0">
                <a:solidFill>
                  <a:srgbClr val="990033"/>
                </a:solidFill>
              </a:rPr>
              <a:t>allocate storage</a:t>
            </a:r>
            <a:r>
              <a:rPr lang="en-US" dirty="0" smtClean="0"/>
              <a:t> for a variable while program is running</a:t>
            </a:r>
          </a:p>
          <a:p>
            <a:r>
              <a:rPr lang="en-US" dirty="0" smtClean="0"/>
              <a:t>Computer returns address of </a:t>
            </a:r>
            <a:r>
              <a:rPr lang="en-US" dirty="0" smtClean="0">
                <a:solidFill>
                  <a:srgbClr val="990033"/>
                </a:solidFill>
              </a:rPr>
              <a:t>new</a:t>
            </a:r>
            <a:r>
              <a:rPr lang="en-US" dirty="0" smtClean="0"/>
              <a:t>ly allocated variable</a:t>
            </a:r>
          </a:p>
          <a:p>
            <a:r>
              <a:rPr lang="en-US" dirty="0" smtClean="0"/>
              <a:t>Uses </a:t>
            </a:r>
            <a:r>
              <a:rPr lang="en-US" b="1" dirty="0" smtClean="0">
                <a:solidFill>
                  <a:srgbClr val="990033"/>
                </a:solidFill>
                <a:latin typeface="Courier New" pitchFamily="49" charset="0"/>
              </a:rPr>
              <a:t>new</a:t>
            </a:r>
            <a:r>
              <a:rPr lang="en-US" dirty="0" smtClean="0"/>
              <a:t> operator to allocate memory:</a:t>
            </a:r>
          </a:p>
          <a:p>
            <a:pPr lvl="1">
              <a:buFontTx/>
              <a:buNone/>
            </a:pPr>
            <a:r>
              <a:rPr lang="en-US" dirty="0" smtClean="0"/>
              <a:t>	</a:t>
            </a:r>
            <a:r>
              <a:rPr lang="en-US" dirty="0" smtClean="0">
                <a:latin typeface="Courier New" pitchFamily="49" charset="0"/>
              </a:rPr>
              <a:t>double *</a:t>
            </a:r>
            <a:r>
              <a:rPr lang="en-US" dirty="0" err="1" smtClean="0">
                <a:latin typeface="Courier New" pitchFamily="49" charset="0"/>
              </a:rPr>
              <a:t>dptr</a:t>
            </a:r>
            <a:r>
              <a:rPr lang="en-US" dirty="0" smtClean="0">
                <a:latin typeface="Courier New" pitchFamily="49" charset="0"/>
              </a:rPr>
              <a:t>;</a:t>
            </a:r>
          </a:p>
          <a:p>
            <a:pPr lvl="1">
              <a:buFontTx/>
              <a:buNone/>
            </a:pPr>
            <a:r>
              <a:rPr lang="en-US" dirty="0" smtClean="0">
                <a:latin typeface="Courier New" pitchFamily="49" charset="0"/>
              </a:rPr>
              <a:t>	</a:t>
            </a:r>
            <a:r>
              <a:rPr lang="en-US" dirty="0" err="1" smtClean="0">
                <a:latin typeface="Courier New" pitchFamily="49" charset="0"/>
              </a:rPr>
              <a:t>dptr</a:t>
            </a:r>
            <a:r>
              <a:rPr lang="en-US" dirty="0" smtClean="0">
                <a:latin typeface="Courier New" pitchFamily="49" charset="0"/>
              </a:rPr>
              <a:t> = new double;</a:t>
            </a:r>
          </a:p>
          <a:p>
            <a:r>
              <a:rPr lang="en-US" dirty="0" smtClean="0">
                <a:latin typeface="Courier New" pitchFamily="49" charset="0"/>
              </a:rPr>
              <a:t>new</a:t>
            </a:r>
            <a:r>
              <a:rPr lang="en-US" dirty="0" smtClean="0"/>
              <a:t> returns address of memory location</a:t>
            </a:r>
            <a:endParaRPr lang="en-US" dirty="0" smtClean="0">
              <a:latin typeface="Courier New" pitchFamily="49" charset="0"/>
            </a:endParaRP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pPr algn="r"/>
            <a:r>
              <a:rPr lang="en-US" sz="3600" b="1" dirty="0" smtClean="0">
                <a:solidFill>
                  <a:srgbClr val="990000"/>
                </a:solidFill>
              </a:rPr>
              <a:t>Dynamic Memory Allocation (cont.)</a:t>
            </a:r>
            <a:endParaRPr lang="en-US" sz="3600" b="1" dirty="0">
              <a:solidFill>
                <a:srgbClr val="990000"/>
              </a:solidFill>
            </a:endParaRPr>
          </a:p>
        </p:txBody>
      </p:sp>
      <p:sp>
        <p:nvSpPr>
          <p:cNvPr id="3" name="Content Placeholder 2"/>
          <p:cNvSpPr>
            <a:spLocks noGrp="1"/>
          </p:cNvSpPr>
          <p:nvPr>
            <p:ph idx="1"/>
          </p:nvPr>
        </p:nvSpPr>
        <p:spPr>
          <a:xfrm>
            <a:off x="533400" y="1219200"/>
            <a:ext cx="8229600" cy="4525963"/>
          </a:xfrm>
        </p:spPr>
        <p:txBody>
          <a:bodyPr/>
          <a:lstStyle/>
          <a:p>
            <a:pPr>
              <a:lnSpc>
                <a:spcPct val="85000"/>
              </a:lnSpc>
            </a:pPr>
            <a:r>
              <a:rPr lang="en-US" dirty="0" smtClean="0"/>
              <a:t>Can also use </a:t>
            </a:r>
            <a:r>
              <a:rPr lang="en-US" dirty="0" smtClean="0">
                <a:latin typeface="Courier New" pitchFamily="49" charset="0"/>
              </a:rPr>
              <a:t>new</a:t>
            </a:r>
            <a:r>
              <a:rPr lang="en-US" dirty="0" smtClean="0"/>
              <a:t> to allocate array:</a:t>
            </a:r>
            <a:br>
              <a:rPr lang="en-US" dirty="0" smtClean="0"/>
            </a:br>
            <a:r>
              <a:rPr lang="en-US" sz="2800" b="1" dirty="0" smtClean="0">
                <a:latin typeface="Courier New" pitchFamily="49" charset="0"/>
              </a:rPr>
              <a:t>const </a:t>
            </a:r>
            <a:r>
              <a:rPr lang="en-US" sz="2800" b="1" dirty="0" err="1" smtClean="0">
                <a:latin typeface="Courier New" pitchFamily="49" charset="0"/>
              </a:rPr>
              <a:t>int</a:t>
            </a:r>
            <a:r>
              <a:rPr lang="en-US" sz="2800" b="1" dirty="0" smtClean="0">
                <a:latin typeface="Courier New" pitchFamily="49" charset="0"/>
              </a:rPr>
              <a:t> SIZE = 25;</a:t>
            </a:r>
            <a:br>
              <a:rPr lang="en-US" sz="2800" b="1" dirty="0" smtClean="0">
                <a:latin typeface="Courier New" pitchFamily="49" charset="0"/>
              </a:rPr>
            </a:br>
            <a:r>
              <a:rPr lang="en-US" sz="2800" b="1" dirty="0" err="1" smtClean="0">
                <a:latin typeface="Courier New" pitchFamily="49" charset="0"/>
              </a:rPr>
              <a:t>arrayptr</a:t>
            </a:r>
            <a:r>
              <a:rPr lang="en-US" sz="2800" b="1" dirty="0" smtClean="0">
                <a:latin typeface="Courier New" pitchFamily="49" charset="0"/>
              </a:rPr>
              <a:t> = new double[SIZE];</a:t>
            </a:r>
            <a:endParaRPr lang="en-US" sz="2800" b="1" dirty="0" smtClean="0"/>
          </a:p>
          <a:p>
            <a:pPr>
              <a:lnSpc>
                <a:spcPct val="85000"/>
              </a:lnSpc>
            </a:pPr>
            <a:r>
              <a:rPr lang="en-US" dirty="0" smtClean="0"/>
              <a:t>Can then use </a:t>
            </a:r>
            <a:r>
              <a:rPr lang="en-US" dirty="0" smtClean="0">
                <a:latin typeface="Courier New" pitchFamily="49" charset="0"/>
              </a:rPr>
              <a:t>[]</a:t>
            </a:r>
            <a:r>
              <a:rPr lang="en-US" dirty="0" smtClean="0"/>
              <a:t> or pointer arithmetic to access array:</a:t>
            </a:r>
          </a:p>
          <a:p>
            <a:pPr lvl="1">
              <a:lnSpc>
                <a:spcPct val="85000"/>
              </a:lnSpc>
              <a:buFontTx/>
              <a:buNone/>
            </a:pPr>
            <a:r>
              <a:rPr lang="en-US" dirty="0" smtClean="0"/>
              <a:t>	</a:t>
            </a:r>
            <a:r>
              <a:rPr lang="en-US" sz="2400" b="1" dirty="0" smtClean="0">
                <a:latin typeface="Courier New" pitchFamily="49" charset="0"/>
              </a:rPr>
              <a:t>for(</a:t>
            </a:r>
            <a:r>
              <a:rPr lang="en-US" sz="2400" b="1" dirty="0" err="1" smtClean="0">
                <a:latin typeface="Courier New" pitchFamily="49" charset="0"/>
              </a:rPr>
              <a:t>i</a:t>
            </a:r>
            <a:r>
              <a:rPr lang="en-US" sz="2400" b="1" dirty="0" smtClean="0">
                <a:latin typeface="Courier New" pitchFamily="49" charset="0"/>
              </a:rPr>
              <a:t> = 0; </a:t>
            </a:r>
            <a:r>
              <a:rPr lang="en-US" sz="2400" b="1" dirty="0" err="1" smtClean="0">
                <a:latin typeface="Courier New" pitchFamily="49" charset="0"/>
              </a:rPr>
              <a:t>i</a:t>
            </a:r>
            <a:r>
              <a:rPr lang="en-US" sz="2400" b="1" dirty="0" smtClean="0">
                <a:latin typeface="Courier New" pitchFamily="49" charset="0"/>
              </a:rPr>
              <a:t> &lt; SIZE; </a:t>
            </a:r>
            <a:r>
              <a:rPr lang="en-US" sz="2400" b="1" dirty="0" err="1" smtClean="0">
                <a:latin typeface="Courier New" pitchFamily="49" charset="0"/>
              </a:rPr>
              <a:t>i</a:t>
            </a:r>
            <a:r>
              <a:rPr lang="en-US" sz="2400" b="1" dirty="0" smtClean="0">
                <a:latin typeface="Courier New" pitchFamily="49" charset="0"/>
              </a:rPr>
              <a:t>++)</a:t>
            </a:r>
          </a:p>
          <a:p>
            <a:pPr lvl="1">
              <a:lnSpc>
                <a:spcPct val="85000"/>
              </a:lnSpc>
              <a:buFontTx/>
              <a:buNone/>
            </a:pPr>
            <a:r>
              <a:rPr lang="en-US" sz="2400" b="1" dirty="0" smtClean="0">
                <a:latin typeface="Courier New" pitchFamily="49" charset="0"/>
              </a:rPr>
              <a:t>		  </a:t>
            </a:r>
            <a:r>
              <a:rPr lang="en-US" sz="2400" b="1" dirty="0" err="1" smtClean="0">
                <a:latin typeface="Courier New" pitchFamily="49" charset="0"/>
              </a:rPr>
              <a:t>arrayptr</a:t>
            </a:r>
            <a:r>
              <a:rPr lang="en-US" sz="2400" b="1" dirty="0" smtClean="0">
                <a:latin typeface="Courier New" pitchFamily="49" charset="0"/>
              </a:rPr>
              <a:t>[</a:t>
            </a:r>
            <a:r>
              <a:rPr lang="en-US" sz="2400" b="1" dirty="0" err="1" smtClean="0">
                <a:latin typeface="Courier New" pitchFamily="49" charset="0"/>
              </a:rPr>
              <a:t>i</a:t>
            </a:r>
            <a:r>
              <a:rPr lang="en-US" sz="2400" b="1" dirty="0" smtClean="0">
                <a:latin typeface="Courier New" pitchFamily="49" charset="0"/>
              </a:rPr>
              <a:t>] = </a:t>
            </a:r>
            <a:r>
              <a:rPr lang="en-US" sz="2400" b="1" dirty="0" err="1" smtClean="0">
                <a:latin typeface="Courier New" pitchFamily="49" charset="0"/>
              </a:rPr>
              <a:t>i</a:t>
            </a:r>
            <a:r>
              <a:rPr lang="en-US" sz="2400" b="1" dirty="0" smtClean="0">
                <a:latin typeface="Courier New" pitchFamily="49" charset="0"/>
              </a:rPr>
              <a:t> * </a:t>
            </a:r>
            <a:r>
              <a:rPr lang="en-US" sz="2400" b="1" dirty="0" err="1" smtClean="0">
                <a:latin typeface="Courier New" pitchFamily="49" charset="0"/>
              </a:rPr>
              <a:t>i</a:t>
            </a:r>
            <a:r>
              <a:rPr lang="en-US" sz="2400" b="1" dirty="0" smtClean="0">
                <a:latin typeface="Courier New" pitchFamily="49" charset="0"/>
              </a:rPr>
              <a:t>;</a:t>
            </a:r>
          </a:p>
          <a:p>
            <a:pPr lvl="1">
              <a:lnSpc>
                <a:spcPct val="85000"/>
              </a:lnSpc>
              <a:buFontTx/>
              <a:buNone/>
            </a:pPr>
            <a:r>
              <a:rPr lang="en-US" dirty="0" smtClean="0"/>
              <a:t>or</a:t>
            </a:r>
          </a:p>
          <a:p>
            <a:pPr lvl="1">
              <a:lnSpc>
                <a:spcPct val="85000"/>
              </a:lnSpc>
              <a:buFontTx/>
              <a:buNone/>
            </a:pPr>
            <a:r>
              <a:rPr lang="en-US" dirty="0" smtClean="0">
                <a:latin typeface="Courier New" pitchFamily="49" charset="0"/>
              </a:rPr>
              <a:t>	</a:t>
            </a:r>
            <a:r>
              <a:rPr lang="en-US" sz="2400" b="1" dirty="0" smtClean="0">
                <a:latin typeface="Courier New" pitchFamily="49" charset="0"/>
              </a:rPr>
              <a:t>for(</a:t>
            </a:r>
            <a:r>
              <a:rPr lang="en-US" sz="2400" b="1" dirty="0" err="1" smtClean="0">
                <a:latin typeface="Courier New" pitchFamily="49" charset="0"/>
              </a:rPr>
              <a:t>i</a:t>
            </a:r>
            <a:r>
              <a:rPr lang="en-US" sz="2400" b="1" dirty="0" smtClean="0">
                <a:latin typeface="Courier New" pitchFamily="49" charset="0"/>
              </a:rPr>
              <a:t> = 0; </a:t>
            </a:r>
            <a:r>
              <a:rPr lang="en-US" sz="2400" b="1" dirty="0" err="1" smtClean="0">
                <a:latin typeface="Courier New" pitchFamily="49" charset="0"/>
              </a:rPr>
              <a:t>i</a:t>
            </a:r>
            <a:r>
              <a:rPr lang="en-US" sz="2400" b="1" dirty="0" smtClean="0">
                <a:latin typeface="Courier New" pitchFamily="49" charset="0"/>
              </a:rPr>
              <a:t> &lt; SIZE; </a:t>
            </a:r>
            <a:r>
              <a:rPr lang="en-US" sz="2400" b="1" dirty="0" err="1" smtClean="0">
                <a:latin typeface="Courier New" pitchFamily="49" charset="0"/>
              </a:rPr>
              <a:t>i</a:t>
            </a:r>
            <a:r>
              <a:rPr lang="en-US" sz="2400" b="1" dirty="0" smtClean="0">
                <a:latin typeface="Courier New" pitchFamily="49" charset="0"/>
              </a:rPr>
              <a:t>++)</a:t>
            </a:r>
          </a:p>
          <a:p>
            <a:pPr lvl="1">
              <a:lnSpc>
                <a:spcPct val="85000"/>
              </a:lnSpc>
              <a:buFontTx/>
              <a:buNone/>
            </a:pPr>
            <a:r>
              <a:rPr lang="en-US" sz="2400" b="1" dirty="0" smtClean="0">
                <a:latin typeface="Courier New" pitchFamily="49" charset="0"/>
              </a:rPr>
              <a:t>		  *(</a:t>
            </a:r>
            <a:r>
              <a:rPr lang="en-US" sz="2400" b="1" dirty="0" err="1" smtClean="0">
                <a:latin typeface="Courier New" pitchFamily="49" charset="0"/>
              </a:rPr>
              <a:t>arrayptr</a:t>
            </a:r>
            <a:r>
              <a:rPr lang="en-US" sz="2400" b="1" dirty="0" smtClean="0">
                <a:latin typeface="Courier New" pitchFamily="49" charset="0"/>
              </a:rPr>
              <a:t> + </a:t>
            </a:r>
            <a:r>
              <a:rPr lang="en-US" sz="2400" b="1" dirty="0" err="1" smtClean="0">
                <a:latin typeface="Courier New" pitchFamily="49" charset="0"/>
              </a:rPr>
              <a:t>i</a:t>
            </a:r>
            <a:r>
              <a:rPr lang="en-US" sz="2400" b="1" dirty="0" smtClean="0">
                <a:latin typeface="Courier New" pitchFamily="49" charset="0"/>
              </a:rPr>
              <a:t>) = </a:t>
            </a:r>
            <a:r>
              <a:rPr lang="en-US" sz="2400" b="1" dirty="0" err="1" smtClean="0">
                <a:latin typeface="Courier New" pitchFamily="49" charset="0"/>
              </a:rPr>
              <a:t>i</a:t>
            </a:r>
            <a:r>
              <a:rPr lang="en-US" sz="2400" b="1" dirty="0" smtClean="0">
                <a:latin typeface="Courier New" pitchFamily="49" charset="0"/>
              </a:rPr>
              <a:t> * </a:t>
            </a:r>
            <a:r>
              <a:rPr lang="en-US" sz="2400" b="1" dirty="0" err="1" smtClean="0">
                <a:latin typeface="Courier New" pitchFamily="49" charset="0"/>
              </a:rPr>
              <a:t>i</a:t>
            </a:r>
            <a:r>
              <a:rPr lang="en-US" sz="2400" b="1" dirty="0" smtClean="0">
                <a:latin typeface="Courier New" pitchFamily="49" charset="0"/>
              </a:rPr>
              <a:t>;</a:t>
            </a:r>
            <a:endParaRPr lang="en-US" sz="2400" b="1" dirty="0" smtClean="0"/>
          </a:p>
          <a:p>
            <a:pPr>
              <a:lnSpc>
                <a:spcPct val="85000"/>
              </a:lnSpc>
            </a:pPr>
            <a:r>
              <a:rPr lang="en-US" dirty="0" smtClean="0"/>
              <a:t>Program will terminate if not enough memory available to allocate</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US" sz="4000" b="1" dirty="0" smtClean="0">
                <a:solidFill>
                  <a:srgbClr val="990000"/>
                </a:solidFill>
              </a:rPr>
              <a:t>Releasing Dynamic Memory</a:t>
            </a:r>
            <a:endParaRPr lang="en-US" sz="4000" b="1" dirty="0">
              <a:solidFill>
                <a:srgbClr val="990000"/>
              </a:solidFill>
            </a:endParaRPr>
          </a:p>
        </p:txBody>
      </p:sp>
      <p:sp>
        <p:nvSpPr>
          <p:cNvPr id="3" name="Content Placeholder 2"/>
          <p:cNvSpPr>
            <a:spLocks noGrp="1"/>
          </p:cNvSpPr>
          <p:nvPr>
            <p:ph idx="1"/>
          </p:nvPr>
        </p:nvSpPr>
        <p:spPr/>
        <p:txBody>
          <a:bodyPr/>
          <a:lstStyle/>
          <a:p>
            <a:r>
              <a:rPr lang="en-US" dirty="0" smtClean="0"/>
              <a:t>Use </a:t>
            </a:r>
            <a:r>
              <a:rPr lang="en-US" dirty="0" smtClean="0">
                <a:latin typeface="Courier New" pitchFamily="49" charset="0"/>
              </a:rPr>
              <a:t>delete</a:t>
            </a:r>
            <a:r>
              <a:rPr lang="en-US" dirty="0" smtClean="0"/>
              <a:t> to free dynamic memory:</a:t>
            </a:r>
          </a:p>
          <a:p>
            <a:pPr lvl="1">
              <a:buFontTx/>
              <a:buNone/>
            </a:pPr>
            <a:r>
              <a:rPr lang="en-US" sz="3200" dirty="0" smtClean="0">
                <a:latin typeface="Courier New" pitchFamily="49" charset="0"/>
              </a:rPr>
              <a:t>	delete </a:t>
            </a:r>
            <a:r>
              <a:rPr lang="en-US" sz="3200" dirty="0" err="1" smtClean="0">
                <a:latin typeface="Courier New" pitchFamily="49" charset="0"/>
              </a:rPr>
              <a:t>fptr</a:t>
            </a:r>
            <a:r>
              <a:rPr lang="en-US" sz="3200" dirty="0" smtClean="0">
                <a:latin typeface="Courier New" pitchFamily="49" charset="0"/>
              </a:rPr>
              <a:t>;</a:t>
            </a:r>
            <a:endParaRPr lang="en-US" sz="3200" dirty="0" smtClean="0"/>
          </a:p>
          <a:p>
            <a:r>
              <a:rPr lang="en-US" dirty="0" smtClean="0"/>
              <a:t>Use </a:t>
            </a:r>
            <a:r>
              <a:rPr lang="en-US" dirty="0" smtClean="0">
                <a:latin typeface="Courier New" pitchFamily="49" charset="0"/>
              </a:rPr>
              <a:t>[]</a:t>
            </a:r>
            <a:r>
              <a:rPr lang="en-US" dirty="0" smtClean="0"/>
              <a:t> to free dynamic array:</a:t>
            </a:r>
          </a:p>
          <a:p>
            <a:pPr lvl="1">
              <a:buFontTx/>
              <a:buNone/>
            </a:pPr>
            <a:r>
              <a:rPr lang="en-US" sz="3200" dirty="0" smtClean="0"/>
              <a:t>	</a:t>
            </a:r>
            <a:r>
              <a:rPr lang="en-US" sz="3200" dirty="0" smtClean="0">
                <a:latin typeface="Courier New" pitchFamily="49" charset="0"/>
              </a:rPr>
              <a:t>delete [] </a:t>
            </a:r>
            <a:r>
              <a:rPr lang="en-US" sz="3200" dirty="0" err="1" smtClean="0">
                <a:latin typeface="Courier New" pitchFamily="49" charset="0"/>
              </a:rPr>
              <a:t>arrayptr</a:t>
            </a:r>
            <a:r>
              <a:rPr lang="en-US" sz="3200" dirty="0" smtClean="0">
                <a:latin typeface="Courier New" pitchFamily="49" charset="0"/>
              </a:rPr>
              <a:t>;</a:t>
            </a:r>
            <a:endParaRPr lang="en-US" sz="3200" dirty="0" smtClean="0"/>
          </a:p>
          <a:p>
            <a:r>
              <a:rPr lang="en-US" dirty="0" smtClean="0"/>
              <a:t>Only use </a:t>
            </a:r>
            <a:r>
              <a:rPr lang="en-US" dirty="0" smtClean="0">
                <a:latin typeface="Courier New" pitchFamily="49" charset="0"/>
              </a:rPr>
              <a:t>delete</a:t>
            </a:r>
            <a:r>
              <a:rPr lang="en-US" dirty="0" smtClean="0"/>
              <a:t> with dynamic memory! </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p>
            <a:pPr algn="r"/>
            <a:r>
              <a:rPr lang="en-US" sz="4000" b="1" dirty="0" smtClean="0">
                <a:solidFill>
                  <a:srgbClr val="990000"/>
                </a:solidFill>
              </a:rPr>
              <a:t>Dynamic Memory - example</a:t>
            </a:r>
            <a:endParaRPr lang="en-US" sz="4000" b="1" dirty="0">
              <a:solidFill>
                <a:srgbClr val="990000"/>
              </a:solidFill>
            </a:endParaRPr>
          </a:p>
        </p:txBody>
      </p:sp>
      <p:pic>
        <p:nvPicPr>
          <p:cNvPr id="4" name="Picture 2"/>
          <p:cNvPicPr>
            <a:picLocks noChangeAspect="1" noChangeArrowheads="1"/>
          </p:cNvPicPr>
          <p:nvPr/>
        </p:nvPicPr>
        <p:blipFill>
          <a:blip r:embed="rId2"/>
          <a:srcRect/>
          <a:stretch>
            <a:fillRect/>
          </a:stretch>
        </p:blipFill>
        <p:spPr bwMode="auto">
          <a:xfrm>
            <a:off x="304800" y="1371600"/>
            <a:ext cx="846137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0"/>
            <a:ext cx="8229600" cy="1143000"/>
          </a:xfrm>
        </p:spPr>
        <p:txBody>
          <a:bodyPr/>
          <a:lstStyle/>
          <a:p>
            <a:pPr algn="r"/>
            <a:r>
              <a:rPr lang="en-US" sz="3600" b="1" dirty="0" smtClean="0">
                <a:solidFill>
                  <a:srgbClr val="990000"/>
                </a:solidFill>
              </a:rPr>
              <a:t>Dynamic Memory - example</a:t>
            </a:r>
            <a:endParaRPr lang="en-US" sz="36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581" y="1143000"/>
            <a:ext cx="8272501"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4"/>
          <p:cNvSpPr>
            <a:spLocks noChangeArrowheads="1"/>
          </p:cNvSpPr>
          <p:nvPr/>
        </p:nvSpPr>
        <p:spPr bwMode="auto">
          <a:xfrm>
            <a:off x="430092" y="3505724"/>
            <a:ext cx="8029190" cy="766412"/>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 name="Rectangle 7"/>
          <p:cNvSpPr>
            <a:spLocks noChangeArrowheads="1"/>
          </p:cNvSpPr>
          <p:nvPr/>
        </p:nvSpPr>
        <p:spPr bwMode="auto">
          <a:xfrm>
            <a:off x="381000" y="5181600"/>
            <a:ext cx="8029194" cy="692200"/>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pPr algn="r"/>
            <a:r>
              <a:rPr lang="en-US" b="1" dirty="0" smtClean="0">
                <a:solidFill>
                  <a:srgbClr val="990000"/>
                </a:solidFill>
              </a:rPr>
              <a:t>Dynamic Memory - example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8" y="1447801"/>
            <a:ext cx="888124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4"/>
          <p:cNvSpPr>
            <a:spLocks noChangeArrowheads="1"/>
          </p:cNvSpPr>
          <p:nvPr/>
        </p:nvSpPr>
        <p:spPr bwMode="auto">
          <a:xfrm>
            <a:off x="206895" y="4845979"/>
            <a:ext cx="8454261" cy="959285"/>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lstStyle/>
          <a:p>
            <a:pPr algn="r"/>
            <a:r>
              <a:rPr lang="en-US" sz="3600" b="1" dirty="0" smtClean="0">
                <a:solidFill>
                  <a:srgbClr val="990000"/>
                </a:solidFill>
              </a:rPr>
              <a:t>Dynamic Memory - example</a:t>
            </a:r>
            <a:endParaRPr lang="en-US" sz="36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912772"/>
            <a:ext cx="8077201" cy="289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a:off x="304800" y="4267200"/>
            <a:ext cx="85344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i="1">
                <a:solidFill>
                  <a:srgbClr val="603A2F"/>
                </a:solidFill>
              </a:rPr>
              <a:t>Notice that in line 49 the value 0 is assigned to the </a:t>
            </a:r>
            <a:r>
              <a:rPr lang="en-US" sz="2000" i="1">
                <a:solidFill>
                  <a:srgbClr val="603A2F"/>
                </a:solidFill>
                <a:latin typeface="Courier New" pitchFamily="112" charset="0"/>
              </a:rPr>
              <a:t>sales</a:t>
            </a:r>
            <a:r>
              <a:rPr lang="en-US" sz="2000" i="1">
                <a:solidFill>
                  <a:srgbClr val="603A2F"/>
                </a:solidFill>
              </a:rPr>
              <a:t> pointer. It is a good practice to store 0 in a pointer variable after using delete on it. First, it prevents code from inadvertently using the pointer to access the area of memory that was freed. Second, it prevents errors from occurring if </a:t>
            </a:r>
            <a:r>
              <a:rPr lang="en-US" sz="2000" i="1">
                <a:solidFill>
                  <a:srgbClr val="603A2F"/>
                </a:solidFill>
                <a:latin typeface="Courier New" pitchFamily="112" charset="0"/>
              </a:rPr>
              <a:t>delete</a:t>
            </a:r>
            <a:r>
              <a:rPr lang="en-US" sz="2000" i="1">
                <a:solidFill>
                  <a:srgbClr val="603A2F"/>
                </a:solidFill>
              </a:rPr>
              <a:t> is accidentally called on the pointer again. The </a:t>
            </a:r>
            <a:r>
              <a:rPr lang="en-US" sz="2000" i="1">
                <a:solidFill>
                  <a:srgbClr val="603A2F"/>
                </a:solidFill>
                <a:latin typeface="Courier New" pitchFamily="112" charset="0"/>
              </a:rPr>
              <a:t>delete</a:t>
            </a:r>
            <a:r>
              <a:rPr lang="en-US" sz="2000" i="1">
                <a:solidFill>
                  <a:srgbClr val="603A2F"/>
                </a:solidFill>
              </a:rPr>
              <a:t> operator is designed to have no effect when used on a null pointer.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Results of Example 1</a:t>
            </a:r>
            <a:endParaRPr lang="en-US" b="1" dirty="0">
              <a:solidFill>
                <a:srgbClr val="990000"/>
              </a:solidFill>
            </a:endParaRPr>
          </a:p>
        </p:txBody>
      </p:sp>
      <p:sp>
        <p:nvSpPr>
          <p:cNvPr id="4" name="Text Box 3"/>
          <p:cNvSpPr txBox="1">
            <a:spLocks noChangeArrowheads="1"/>
          </p:cNvSpPr>
          <p:nvPr/>
        </p:nvSpPr>
        <p:spPr bwMode="auto">
          <a:xfrm>
            <a:off x="990600" y="3810000"/>
            <a:ext cx="7029450" cy="1431925"/>
          </a:xfrm>
          <a:prstGeom prst="rect">
            <a:avLst/>
          </a:prstGeom>
          <a:solidFill>
            <a:srgbClr val="EAEAEA"/>
          </a:solidFill>
          <a:ln w="9525">
            <a:noFill/>
            <a:miter lim="800000"/>
            <a:headEnd/>
            <a:tailEnd/>
          </a:ln>
        </p:spPr>
        <p:txBody>
          <a:bodyPr>
            <a:spAutoFit/>
          </a:bodyPr>
          <a:lstStyle/>
          <a:p>
            <a:pPr algn="l" latinLnBrk="1"/>
            <a:r>
              <a:rPr lang="en-US" sz="2400" b="0">
                <a:solidFill>
                  <a:schemeClr val="tx1"/>
                </a:solidFill>
                <a:latin typeface="Courier New" pitchFamily="49" charset="0"/>
              </a:rPr>
              <a:t>The address of x is  </a:t>
            </a:r>
            <a:r>
              <a:rPr kumimoji="1" lang="en-US" altLang="ko-KR" sz="2400" b="0">
                <a:solidFill>
                  <a:schemeClr val="tx1"/>
                </a:solidFill>
                <a:latin typeface="Courier New" pitchFamily="49" charset="0"/>
                <a:ea typeface="굴림" pitchFamily="50" charset="-127"/>
              </a:rPr>
              <a:t>0x8f05</a:t>
            </a:r>
          </a:p>
          <a:p>
            <a:pPr algn="l" latinLnBrk="1"/>
            <a:r>
              <a:rPr lang="en-US" sz="2400" b="0">
                <a:solidFill>
                  <a:schemeClr val="tx1"/>
                </a:solidFill>
                <a:latin typeface="Courier New" pitchFamily="49" charset="0"/>
              </a:rPr>
              <a:t>The value in x is 25</a:t>
            </a:r>
            <a:r>
              <a:rPr kumimoji="1" lang="en-US" altLang="ko-KR" sz="2400" b="0">
                <a:solidFill>
                  <a:schemeClr val="tx1"/>
                </a:solidFill>
                <a:latin typeface="Courier New" pitchFamily="49" charset="0"/>
                <a:ea typeface="굴림" pitchFamily="50" charset="-127"/>
              </a:rPr>
              <a:t>;</a:t>
            </a:r>
            <a:r>
              <a:rPr kumimoji="1" lang="en-US" altLang="ko-KR" b="0">
                <a:solidFill>
                  <a:schemeClr val="tx1"/>
                </a:solidFill>
                <a:latin typeface="Courier New" pitchFamily="49" charset="0"/>
                <a:ea typeface="굴림" pitchFamily="50" charset="-127"/>
              </a:rPr>
              <a:t>  </a:t>
            </a:r>
          </a:p>
          <a:p>
            <a:pPr algn="l" latinLnBrk="1"/>
            <a:endParaRPr kumimoji="1" lang="en-US" altLang="ko-KR" b="0">
              <a:solidFill>
                <a:schemeClr val="tx1"/>
              </a:solidFill>
              <a:latin typeface="Courier New" pitchFamily="49" charset="0"/>
              <a:ea typeface="굴림" pitchFamily="50" charset="-127"/>
            </a:endParaRPr>
          </a:p>
        </p:txBody>
      </p:sp>
      <p:sp>
        <p:nvSpPr>
          <p:cNvPr id="5" name="Rectangle 4"/>
          <p:cNvSpPr>
            <a:spLocks noChangeArrowheads="1"/>
          </p:cNvSpPr>
          <p:nvPr/>
        </p:nvSpPr>
        <p:spPr bwMode="auto">
          <a:xfrm>
            <a:off x="2971800" y="2514600"/>
            <a:ext cx="762000" cy="609600"/>
          </a:xfrm>
          <a:prstGeom prst="rect">
            <a:avLst/>
          </a:prstGeom>
          <a:noFill/>
          <a:ln w="9525">
            <a:solidFill>
              <a:schemeClr val="tx1"/>
            </a:solidFill>
            <a:miter lim="800000"/>
            <a:headEnd/>
            <a:tailEnd/>
          </a:ln>
        </p:spPr>
        <p:txBody>
          <a:bodyPr wrap="none" anchor="ctr"/>
          <a:lstStyle/>
          <a:p>
            <a:pPr latinLnBrk="1"/>
            <a:r>
              <a:rPr kumimoji="1" lang="en-US" altLang="ko-KR" sz="3200" b="1" dirty="0">
                <a:solidFill>
                  <a:schemeClr val="tx1"/>
                </a:solidFill>
                <a:latin typeface="굴림" pitchFamily="50" charset="-127"/>
                <a:ea typeface="굴림" pitchFamily="50" charset="-127"/>
              </a:rPr>
              <a:t>25</a:t>
            </a:r>
          </a:p>
        </p:txBody>
      </p:sp>
      <p:sp>
        <p:nvSpPr>
          <p:cNvPr id="6" name="Rectangle 5"/>
          <p:cNvSpPr>
            <a:spLocks noChangeArrowheads="1"/>
          </p:cNvSpPr>
          <p:nvPr/>
        </p:nvSpPr>
        <p:spPr bwMode="auto">
          <a:xfrm>
            <a:off x="2286000" y="2514600"/>
            <a:ext cx="762000" cy="609600"/>
          </a:xfrm>
          <a:prstGeom prst="rect">
            <a:avLst/>
          </a:prstGeom>
          <a:noFill/>
          <a:ln w="9525">
            <a:noFill/>
            <a:miter lim="800000"/>
            <a:headEnd/>
            <a:tailEnd/>
          </a:ln>
        </p:spPr>
        <p:txBody>
          <a:bodyPr wrap="none" anchor="ctr"/>
          <a:lstStyle/>
          <a:p>
            <a:pPr latinLnBrk="1"/>
            <a:r>
              <a:rPr kumimoji="1" lang="en-US" altLang="ko-KR" sz="3200" b="1">
                <a:solidFill>
                  <a:schemeClr val="tx1"/>
                </a:solidFill>
                <a:latin typeface="Times New Roman" pitchFamily="18" charset="0"/>
                <a:ea typeface="굴림" pitchFamily="50" charset="-127"/>
              </a:rPr>
              <a:t>x</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0"/>
            <a:ext cx="8229600" cy="914400"/>
          </a:xfrm>
        </p:spPr>
        <p:txBody>
          <a:bodyPr/>
          <a:lstStyle/>
          <a:p>
            <a:r>
              <a:rPr lang="en-US" b="1" dirty="0" smtClean="0">
                <a:solidFill>
                  <a:srgbClr val="990000"/>
                </a:solidFill>
              </a:rPr>
              <a:t>Exercise Weeks 2/3_11</a:t>
            </a:r>
            <a:endParaRPr lang="en-US" dirty="0"/>
          </a:p>
        </p:txBody>
      </p:sp>
      <p:sp>
        <p:nvSpPr>
          <p:cNvPr id="5" name="Rectangle 3"/>
          <p:cNvSpPr txBox="1">
            <a:spLocks noChangeArrowheads="1"/>
          </p:cNvSpPr>
          <p:nvPr/>
        </p:nvSpPr>
        <p:spPr>
          <a:xfrm>
            <a:off x="457200" y="1066800"/>
            <a:ext cx="8229600" cy="1066800"/>
          </a:xfrm>
          <a:prstGeom prst="rect">
            <a:avLst/>
          </a:prstGeom>
          <a:noFill/>
        </p:spPr>
        <p:txBody>
          <a:bodyPr/>
          <a:lstStyle/>
          <a:p>
            <a:pPr marL="342900" marR="0" lvl="0" indent="-342900" algn="l" defTabSz="914400" rtl="0" eaLnBrk="0" fontAlgn="base" latinLnBrk="0" hangingPunct="0">
              <a:lnSpc>
                <a:spcPct val="8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Given the following program with 3 errors. Rewrite the program to store the power value of the array’s index and print the values.</a:t>
            </a:r>
          </a:p>
          <a:p>
            <a:pPr marL="342900" marR="0" lvl="0" indent="-342900" algn="l" defTabSz="914400" rtl="0" eaLnBrk="0" fontAlgn="base" latinLnBrk="0" hangingPunct="0">
              <a:lnSpc>
                <a:spcPct val="8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4"/>
          <p:cNvSpPr>
            <a:spLocks noChangeArrowheads="1"/>
          </p:cNvSpPr>
          <p:nvPr/>
        </p:nvSpPr>
        <p:spPr bwMode="auto">
          <a:xfrm>
            <a:off x="1295400" y="2133600"/>
            <a:ext cx="7531100" cy="4343400"/>
          </a:xfrm>
          <a:prstGeom prst="rect">
            <a:avLst/>
          </a:prstGeom>
          <a:solidFill>
            <a:srgbClr val="CCFFFF"/>
          </a:solidFill>
          <a:ln w="9525">
            <a:noFill/>
            <a:miter lim="800000"/>
            <a:headEnd/>
            <a:tailEnd/>
          </a:ln>
        </p:spPr>
        <p:txBody>
          <a:bodyPr rIns="0"/>
          <a:lstStyle/>
          <a:p>
            <a:pPr marL="342900" indent="-342900" algn="l" eaLnBrk="0" hangingPunct="0">
              <a:spcBef>
                <a:spcPct val="20000"/>
              </a:spcBef>
            </a:pPr>
            <a:r>
              <a:rPr lang="en-US" sz="2400" dirty="0" err="1">
                <a:solidFill>
                  <a:schemeClr val="tx1"/>
                </a:solidFill>
                <a:latin typeface="Courier New" pitchFamily="49" charset="0"/>
              </a:rPr>
              <a:t>int</a:t>
            </a:r>
            <a:r>
              <a:rPr lang="en-US" sz="2400" dirty="0">
                <a:solidFill>
                  <a:schemeClr val="tx1"/>
                </a:solidFill>
                <a:latin typeface="Courier New" pitchFamily="49" charset="0"/>
              </a:rPr>
              <a:t> main(){</a:t>
            </a:r>
          </a:p>
          <a:p>
            <a:pPr marL="342900" indent="-342900" algn="l" eaLnBrk="0" hangingPunct="0">
              <a:spcBef>
                <a:spcPct val="20000"/>
              </a:spcBef>
            </a:pPr>
            <a:r>
              <a:rPr lang="en-US" sz="2400" dirty="0">
                <a:solidFill>
                  <a:schemeClr val="tx1"/>
                </a:solidFill>
                <a:latin typeface="Courier New" pitchFamily="49" charset="0"/>
              </a:rPr>
              <a:t> const </a:t>
            </a:r>
            <a:r>
              <a:rPr lang="en-US" sz="2400" dirty="0" err="1">
                <a:solidFill>
                  <a:schemeClr val="tx1"/>
                </a:solidFill>
                <a:latin typeface="Courier New" pitchFamily="49" charset="0"/>
              </a:rPr>
              <a:t>int</a:t>
            </a:r>
            <a:r>
              <a:rPr lang="en-US" sz="2400" dirty="0">
                <a:solidFill>
                  <a:schemeClr val="tx1"/>
                </a:solidFill>
                <a:latin typeface="Courier New" pitchFamily="49" charset="0"/>
              </a:rPr>
              <a:t> SIZE = 25;</a:t>
            </a:r>
          </a:p>
          <a:p>
            <a:pPr marL="342900" indent="-342900" algn="l" eaLnBrk="0" hangingPunct="0">
              <a:spcBef>
                <a:spcPct val="20000"/>
              </a:spcBef>
            </a:pPr>
            <a:r>
              <a:rPr lang="en-US" sz="2400" dirty="0">
                <a:solidFill>
                  <a:schemeClr val="tx1"/>
                </a:solidFill>
                <a:latin typeface="Courier New" pitchFamily="49" charset="0"/>
              </a:rPr>
              <a:t> </a:t>
            </a:r>
            <a:r>
              <a:rPr lang="en-US" sz="2400" dirty="0" err="1">
                <a:solidFill>
                  <a:schemeClr val="tx1"/>
                </a:solidFill>
                <a:latin typeface="Courier New" pitchFamily="49" charset="0"/>
              </a:rPr>
              <a:t>int</a:t>
            </a:r>
            <a:r>
              <a:rPr lang="en-US" sz="2400" dirty="0">
                <a:solidFill>
                  <a:schemeClr val="tx1"/>
                </a:solidFill>
                <a:latin typeface="Courier New" pitchFamily="49" charset="0"/>
              </a:rPr>
              <a:t> *</a:t>
            </a:r>
            <a:r>
              <a:rPr lang="en-US" sz="2400" dirty="0" err="1">
                <a:solidFill>
                  <a:schemeClr val="tx1"/>
                </a:solidFill>
                <a:latin typeface="Courier New" pitchFamily="49" charset="0"/>
              </a:rPr>
              <a:t>arrayptr</a:t>
            </a:r>
            <a:r>
              <a:rPr lang="en-US" sz="2400" dirty="0">
                <a:solidFill>
                  <a:schemeClr val="tx1"/>
                </a:solidFill>
                <a:latin typeface="Courier New" pitchFamily="49" charset="0"/>
              </a:rPr>
              <a:t>; </a:t>
            </a:r>
          </a:p>
          <a:p>
            <a:pPr marL="342900" indent="-342900" algn="l" eaLnBrk="0" hangingPunct="0">
              <a:spcBef>
                <a:spcPct val="20000"/>
              </a:spcBef>
            </a:pPr>
            <a:r>
              <a:rPr lang="en-US" sz="2400" dirty="0">
                <a:solidFill>
                  <a:schemeClr val="tx1"/>
                </a:solidFill>
                <a:latin typeface="Courier New" pitchFamily="49" charset="0"/>
              </a:rPr>
              <a:t> </a:t>
            </a:r>
            <a:r>
              <a:rPr lang="en-US" sz="2400" dirty="0" err="1">
                <a:solidFill>
                  <a:schemeClr val="tx1"/>
                </a:solidFill>
                <a:latin typeface="Courier New" pitchFamily="49" charset="0"/>
              </a:rPr>
              <a:t>arrayptr</a:t>
            </a:r>
            <a:r>
              <a:rPr lang="en-US" sz="2400" dirty="0">
                <a:solidFill>
                  <a:schemeClr val="tx1"/>
                </a:solidFill>
                <a:latin typeface="Courier New" pitchFamily="49" charset="0"/>
              </a:rPr>
              <a:t> = new double[SIZE];</a:t>
            </a:r>
          </a:p>
          <a:p>
            <a:pPr marL="342900" indent="-342900" algn="l" eaLnBrk="0" hangingPunct="0">
              <a:spcBef>
                <a:spcPct val="20000"/>
              </a:spcBef>
            </a:pPr>
            <a:r>
              <a:rPr lang="en-US" sz="2400" dirty="0">
                <a:solidFill>
                  <a:schemeClr val="tx1"/>
                </a:solidFill>
                <a:latin typeface="Courier New" pitchFamily="49" charset="0"/>
              </a:rPr>
              <a:t> for(</a:t>
            </a:r>
            <a:r>
              <a:rPr lang="en-US" sz="2400" dirty="0" err="1">
                <a:solidFill>
                  <a:schemeClr val="tx1"/>
                </a:solidFill>
                <a:latin typeface="Courier New" pitchFamily="49" charset="0"/>
              </a:rPr>
              <a:t>int</a:t>
            </a:r>
            <a:r>
              <a:rPr lang="en-US" sz="2400" dirty="0">
                <a:solidFill>
                  <a:schemeClr val="tx1"/>
                </a:solidFill>
                <a:latin typeface="Courier New" pitchFamily="49" charset="0"/>
              </a:rPr>
              <a:t> </a:t>
            </a:r>
            <a:r>
              <a:rPr lang="en-US" sz="2400" dirty="0" err="1">
                <a:solidFill>
                  <a:schemeClr val="tx1"/>
                </a:solidFill>
                <a:latin typeface="Courier New" pitchFamily="49" charset="0"/>
              </a:rPr>
              <a:t>i</a:t>
            </a:r>
            <a:r>
              <a:rPr lang="en-US" sz="2400" dirty="0">
                <a:solidFill>
                  <a:schemeClr val="tx1"/>
                </a:solidFill>
                <a:latin typeface="Courier New" pitchFamily="49" charset="0"/>
              </a:rPr>
              <a:t> = 0; </a:t>
            </a:r>
            <a:r>
              <a:rPr lang="en-US" sz="2400" dirty="0" err="1">
                <a:solidFill>
                  <a:schemeClr val="tx1"/>
                </a:solidFill>
                <a:latin typeface="Courier New" pitchFamily="49" charset="0"/>
              </a:rPr>
              <a:t>i</a:t>
            </a:r>
            <a:r>
              <a:rPr lang="en-US" sz="2400" dirty="0">
                <a:solidFill>
                  <a:schemeClr val="tx1"/>
                </a:solidFill>
                <a:latin typeface="Courier New" pitchFamily="49" charset="0"/>
              </a:rPr>
              <a:t> &lt; SIZE; </a:t>
            </a:r>
            <a:r>
              <a:rPr lang="en-US" sz="2400" dirty="0" err="1">
                <a:solidFill>
                  <a:schemeClr val="tx1"/>
                </a:solidFill>
                <a:latin typeface="Courier New" pitchFamily="49" charset="0"/>
              </a:rPr>
              <a:t>i</a:t>
            </a:r>
            <a:r>
              <a:rPr lang="en-US" sz="2400" dirty="0">
                <a:solidFill>
                  <a:schemeClr val="tx1"/>
                </a:solidFill>
                <a:latin typeface="Courier New" pitchFamily="49" charset="0"/>
              </a:rPr>
              <a:t>++)</a:t>
            </a:r>
          </a:p>
          <a:p>
            <a:pPr marL="342900" indent="-342900" algn="l" eaLnBrk="0" hangingPunct="0">
              <a:spcBef>
                <a:spcPct val="20000"/>
              </a:spcBef>
            </a:pPr>
            <a:r>
              <a:rPr lang="en-US" sz="2400" dirty="0">
                <a:solidFill>
                  <a:schemeClr val="tx1"/>
                </a:solidFill>
                <a:latin typeface="Courier New" pitchFamily="49" charset="0"/>
              </a:rPr>
              <a:t>		  *</a:t>
            </a:r>
            <a:r>
              <a:rPr lang="en-US" sz="2400" dirty="0" err="1">
                <a:solidFill>
                  <a:schemeClr val="tx1"/>
                </a:solidFill>
                <a:latin typeface="Courier New" pitchFamily="49" charset="0"/>
              </a:rPr>
              <a:t>arrayptr</a:t>
            </a:r>
            <a:r>
              <a:rPr lang="en-US" sz="2400" dirty="0">
                <a:solidFill>
                  <a:schemeClr val="tx1"/>
                </a:solidFill>
                <a:latin typeface="Courier New" pitchFamily="49" charset="0"/>
              </a:rPr>
              <a:t>[</a:t>
            </a:r>
            <a:r>
              <a:rPr lang="en-US" sz="2400" dirty="0" err="1">
                <a:solidFill>
                  <a:schemeClr val="tx1"/>
                </a:solidFill>
                <a:latin typeface="Courier New" pitchFamily="49" charset="0"/>
              </a:rPr>
              <a:t>i</a:t>
            </a:r>
            <a:r>
              <a:rPr lang="en-US" sz="2400" dirty="0">
                <a:solidFill>
                  <a:schemeClr val="tx1"/>
                </a:solidFill>
                <a:latin typeface="Courier New" pitchFamily="49" charset="0"/>
              </a:rPr>
              <a:t>] = </a:t>
            </a:r>
            <a:r>
              <a:rPr lang="en-US" sz="2400" dirty="0" err="1">
                <a:solidFill>
                  <a:schemeClr val="tx1"/>
                </a:solidFill>
                <a:latin typeface="Courier New" pitchFamily="49" charset="0"/>
              </a:rPr>
              <a:t>i</a:t>
            </a:r>
            <a:r>
              <a:rPr lang="en-US" sz="2400" dirty="0">
                <a:solidFill>
                  <a:schemeClr val="tx1"/>
                </a:solidFill>
                <a:latin typeface="Courier New" pitchFamily="49" charset="0"/>
              </a:rPr>
              <a:t> * </a:t>
            </a:r>
            <a:r>
              <a:rPr lang="en-US" sz="2400" dirty="0" err="1">
                <a:solidFill>
                  <a:schemeClr val="tx1"/>
                </a:solidFill>
                <a:latin typeface="Courier New" pitchFamily="49" charset="0"/>
              </a:rPr>
              <a:t>i</a:t>
            </a:r>
            <a:r>
              <a:rPr lang="en-US" sz="2400" dirty="0">
                <a:solidFill>
                  <a:schemeClr val="tx1"/>
                </a:solidFill>
                <a:latin typeface="Courier New" pitchFamily="49" charset="0"/>
              </a:rPr>
              <a:t>;</a:t>
            </a:r>
          </a:p>
          <a:p>
            <a:pPr marL="342900" indent="-342900" algn="l" eaLnBrk="0" hangingPunct="0">
              <a:spcBef>
                <a:spcPct val="20000"/>
              </a:spcBef>
            </a:pPr>
            <a:r>
              <a:rPr lang="en-US" sz="2400" dirty="0">
                <a:solidFill>
                  <a:schemeClr val="tx1"/>
                </a:solidFill>
                <a:latin typeface="Courier New" pitchFamily="49" charset="0"/>
              </a:rPr>
              <a:t> for(</a:t>
            </a:r>
            <a:r>
              <a:rPr lang="en-US" sz="2400" dirty="0" err="1">
                <a:solidFill>
                  <a:schemeClr val="tx1"/>
                </a:solidFill>
                <a:latin typeface="Courier New" pitchFamily="49" charset="0"/>
              </a:rPr>
              <a:t>int</a:t>
            </a:r>
            <a:r>
              <a:rPr lang="en-US" sz="2400" dirty="0">
                <a:solidFill>
                  <a:schemeClr val="tx1"/>
                </a:solidFill>
                <a:latin typeface="Courier New" pitchFamily="49" charset="0"/>
              </a:rPr>
              <a:t> </a:t>
            </a:r>
            <a:r>
              <a:rPr lang="en-US" sz="2400" dirty="0" err="1">
                <a:solidFill>
                  <a:schemeClr val="tx1"/>
                </a:solidFill>
                <a:latin typeface="Courier New" pitchFamily="49" charset="0"/>
              </a:rPr>
              <a:t>i</a:t>
            </a:r>
            <a:r>
              <a:rPr lang="en-US" sz="2400" dirty="0">
                <a:solidFill>
                  <a:schemeClr val="tx1"/>
                </a:solidFill>
                <a:latin typeface="Courier New" pitchFamily="49" charset="0"/>
              </a:rPr>
              <a:t> = 0; </a:t>
            </a:r>
            <a:r>
              <a:rPr lang="en-US" sz="2400" dirty="0" err="1">
                <a:solidFill>
                  <a:schemeClr val="tx1"/>
                </a:solidFill>
                <a:latin typeface="Courier New" pitchFamily="49" charset="0"/>
              </a:rPr>
              <a:t>i</a:t>
            </a:r>
            <a:r>
              <a:rPr lang="en-US" sz="2400" dirty="0">
                <a:solidFill>
                  <a:schemeClr val="tx1"/>
                </a:solidFill>
                <a:latin typeface="Courier New" pitchFamily="49" charset="0"/>
              </a:rPr>
              <a:t> &lt; SIZE; </a:t>
            </a:r>
            <a:r>
              <a:rPr lang="en-US" sz="2400" dirty="0" err="1">
                <a:solidFill>
                  <a:schemeClr val="tx1"/>
                </a:solidFill>
                <a:latin typeface="Courier New" pitchFamily="49" charset="0"/>
              </a:rPr>
              <a:t>i</a:t>
            </a:r>
            <a:r>
              <a:rPr lang="en-US" sz="2400" dirty="0">
                <a:solidFill>
                  <a:schemeClr val="tx1"/>
                </a:solidFill>
                <a:latin typeface="Courier New" pitchFamily="49" charset="0"/>
              </a:rPr>
              <a:t>++)</a:t>
            </a:r>
          </a:p>
          <a:p>
            <a:pPr marL="342900" indent="-342900" algn="l" eaLnBrk="0" hangingPunct="0">
              <a:spcBef>
                <a:spcPct val="20000"/>
              </a:spcBef>
            </a:pPr>
            <a:r>
              <a:rPr lang="en-US" sz="2400" dirty="0">
                <a:solidFill>
                  <a:schemeClr val="tx1"/>
                </a:solidFill>
                <a:latin typeface="Courier New" pitchFamily="49" charset="0"/>
              </a:rPr>
              <a:t>		  </a:t>
            </a:r>
            <a:r>
              <a:rPr lang="en-US" sz="2400" dirty="0" err="1">
                <a:solidFill>
                  <a:schemeClr val="tx1"/>
                </a:solidFill>
                <a:latin typeface="Courier New" pitchFamily="49" charset="0"/>
              </a:rPr>
              <a:t>cout</a:t>
            </a:r>
            <a:r>
              <a:rPr lang="en-US" sz="2400" dirty="0">
                <a:solidFill>
                  <a:schemeClr val="tx1"/>
                </a:solidFill>
                <a:latin typeface="Courier New" pitchFamily="49" charset="0"/>
              </a:rPr>
              <a:t> &lt;&lt;*</a:t>
            </a:r>
            <a:r>
              <a:rPr lang="en-US" sz="2400" dirty="0" err="1">
                <a:solidFill>
                  <a:schemeClr val="tx1"/>
                </a:solidFill>
                <a:latin typeface="Courier New" pitchFamily="49" charset="0"/>
              </a:rPr>
              <a:t>arrayptr</a:t>
            </a:r>
            <a:r>
              <a:rPr lang="en-US" sz="2400" dirty="0">
                <a:solidFill>
                  <a:schemeClr val="tx1"/>
                </a:solidFill>
                <a:latin typeface="Courier New" pitchFamily="49" charset="0"/>
              </a:rPr>
              <a:t> + </a:t>
            </a:r>
            <a:r>
              <a:rPr lang="en-US" sz="2400" dirty="0" err="1">
                <a:solidFill>
                  <a:schemeClr val="tx1"/>
                </a:solidFill>
                <a:latin typeface="Courier New" pitchFamily="49" charset="0"/>
              </a:rPr>
              <a:t>i</a:t>
            </a:r>
            <a:r>
              <a:rPr lang="en-US" sz="2400" dirty="0">
                <a:solidFill>
                  <a:schemeClr val="tx1"/>
                </a:solidFill>
                <a:latin typeface="Courier New" pitchFamily="49" charset="0"/>
              </a:rPr>
              <a:t>&lt;&lt;</a:t>
            </a:r>
            <a:r>
              <a:rPr lang="en-US" sz="2400" dirty="0" err="1">
                <a:solidFill>
                  <a:schemeClr val="tx1"/>
                </a:solidFill>
                <a:latin typeface="Courier New" pitchFamily="49" charset="0"/>
              </a:rPr>
              <a:t>endl</a:t>
            </a:r>
            <a:r>
              <a:rPr lang="en-US" sz="2400" dirty="0">
                <a:solidFill>
                  <a:schemeClr val="tx1"/>
                </a:solidFill>
                <a:latin typeface="Courier New" pitchFamily="49" charset="0"/>
              </a:rPr>
              <a:t>;</a:t>
            </a:r>
          </a:p>
          <a:p>
            <a:pPr marL="342900" indent="-342900" algn="l" eaLnBrk="0" hangingPunct="0">
              <a:spcBef>
                <a:spcPct val="20000"/>
              </a:spcBef>
            </a:pPr>
            <a:r>
              <a:rPr lang="en-US" sz="2400" dirty="0">
                <a:solidFill>
                  <a:schemeClr val="tx1"/>
                </a:solidFill>
                <a:latin typeface="Courier New" pitchFamily="49" charset="0"/>
              </a:rPr>
              <a:t> return 0;</a:t>
            </a:r>
          </a:p>
          <a:p>
            <a:pPr marL="342900" indent="-342900" algn="l" eaLnBrk="0" hangingPunct="0">
              <a:spcBef>
                <a:spcPct val="20000"/>
              </a:spcBef>
            </a:pPr>
            <a:r>
              <a:rPr lang="en-US" sz="2400" dirty="0">
                <a:solidFill>
                  <a:schemeClr val="tx1"/>
                </a:solidFill>
                <a:latin typeface="Courier New"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Exercise Weeks 2/3_12</a:t>
            </a:r>
            <a:endParaRPr lang="en-US" dirty="0"/>
          </a:p>
        </p:txBody>
      </p:sp>
      <p:sp>
        <p:nvSpPr>
          <p:cNvPr id="3" name="Content Placeholder 2"/>
          <p:cNvSpPr>
            <a:spLocks noGrp="1"/>
          </p:cNvSpPr>
          <p:nvPr>
            <p:ph idx="1"/>
          </p:nvPr>
        </p:nvSpPr>
        <p:spPr/>
        <p:txBody>
          <a:bodyPr/>
          <a:lstStyle/>
          <a:p>
            <a:r>
              <a:rPr lang="en-US" dirty="0" smtClean="0"/>
              <a:t>Refer to Exercise 2 No. 10 in pg. 65</a:t>
            </a:r>
          </a:p>
          <a:p>
            <a:endParaRPr lang="en-US" dirty="0" smtClean="0"/>
          </a:p>
          <a:p>
            <a:r>
              <a:rPr lang="en-US" dirty="0" smtClean="0"/>
              <a:t>Solve the problems. </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229600" cy="1143000"/>
          </a:xfrm>
        </p:spPr>
        <p:txBody>
          <a:bodyPr/>
          <a:lstStyle/>
          <a:p>
            <a:r>
              <a:rPr lang="en-US" sz="3600" b="1" dirty="0" smtClean="0">
                <a:solidFill>
                  <a:srgbClr val="990000"/>
                </a:solidFill>
              </a:rPr>
              <a:t>Returning Pointers from Functions</a:t>
            </a:r>
            <a:endParaRPr lang="en-US" sz="3600" b="1" dirty="0">
              <a:solidFill>
                <a:srgbClr val="990000"/>
              </a:solidFill>
            </a:endParaRPr>
          </a:p>
        </p:txBody>
      </p:sp>
      <p:sp>
        <p:nvSpPr>
          <p:cNvPr id="3" name="Content Placeholder 2"/>
          <p:cNvSpPr>
            <a:spLocks noGrp="1"/>
          </p:cNvSpPr>
          <p:nvPr>
            <p:ph idx="1"/>
          </p:nvPr>
        </p:nvSpPr>
        <p:spPr/>
        <p:txBody>
          <a:bodyPr/>
          <a:lstStyle/>
          <a:p>
            <a:r>
              <a:rPr lang="en-US" dirty="0" smtClean="0"/>
              <a:t>Pointer can be the return type of a function:</a:t>
            </a:r>
          </a:p>
          <a:p>
            <a:pPr lvl="1">
              <a:buClr>
                <a:srgbClr val="3333CC"/>
              </a:buClr>
              <a:buFontTx/>
              <a:buNone/>
            </a:pPr>
            <a:r>
              <a:rPr lang="en-US" dirty="0" smtClean="0"/>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newNum</a:t>
            </a:r>
            <a:r>
              <a:rPr lang="en-US" dirty="0" smtClean="0">
                <a:latin typeface="Courier New" pitchFamily="49" charset="0"/>
              </a:rPr>
              <a:t>();</a:t>
            </a:r>
          </a:p>
          <a:p>
            <a:r>
              <a:rPr lang="en-US" dirty="0" smtClean="0"/>
              <a:t>The function must not return a pointer to a local variable in the function.</a:t>
            </a:r>
          </a:p>
          <a:p>
            <a:r>
              <a:rPr lang="en-US" dirty="0" smtClean="0"/>
              <a:t>A function should only return a pointer:</a:t>
            </a:r>
          </a:p>
          <a:p>
            <a:pPr lvl="1"/>
            <a:r>
              <a:rPr lang="en-US" dirty="0" smtClean="0"/>
              <a:t>to data that was passed to the function as an argument, or</a:t>
            </a:r>
          </a:p>
          <a:p>
            <a:pPr lvl="1"/>
            <a:r>
              <a:rPr lang="en-US" dirty="0" smtClean="0"/>
              <a:t>to dynamically allocated memory</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smtClean="0">
                <a:solidFill>
                  <a:srgbClr val="990000"/>
                </a:solidFill>
              </a:rPr>
              <a:t>Returning Pointers from Functions - example</a:t>
            </a:r>
            <a:endParaRPr lang="en-US" sz="3600" b="1" dirty="0">
              <a:solidFill>
                <a:srgbClr val="99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393" y="1375786"/>
            <a:ext cx="6934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noChangeArrowheads="1"/>
          </p:cNvSpPr>
          <p:nvPr/>
        </p:nvSpPr>
        <p:spPr bwMode="auto">
          <a:xfrm>
            <a:off x="179512" y="1295400"/>
            <a:ext cx="3859088" cy="304800"/>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 name="Rectangle 7"/>
          <p:cNvSpPr>
            <a:spLocks noChangeArrowheads="1"/>
          </p:cNvSpPr>
          <p:nvPr/>
        </p:nvSpPr>
        <p:spPr bwMode="auto">
          <a:xfrm>
            <a:off x="228600" y="3124200"/>
            <a:ext cx="7543800" cy="553777"/>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 name="Rectangle 8"/>
          <p:cNvSpPr>
            <a:spLocks noChangeArrowheads="1"/>
          </p:cNvSpPr>
          <p:nvPr/>
        </p:nvSpPr>
        <p:spPr bwMode="auto">
          <a:xfrm>
            <a:off x="179512" y="5589240"/>
            <a:ext cx="7543800" cy="506760"/>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Exercise Weeks 2/3_12</a:t>
            </a:r>
            <a:endParaRPr lang="en-US" dirty="0"/>
          </a:p>
        </p:txBody>
      </p:sp>
      <p:sp>
        <p:nvSpPr>
          <p:cNvPr id="3" name="Content Placeholder 2"/>
          <p:cNvSpPr>
            <a:spLocks noGrp="1"/>
          </p:cNvSpPr>
          <p:nvPr>
            <p:ph idx="1"/>
          </p:nvPr>
        </p:nvSpPr>
        <p:spPr/>
        <p:txBody>
          <a:bodyPr/>
          <a:lstStyle/>
          <a:p>
            <a:r>
              <a:rPr lang="en-US" dirty="0" smtClean="0"/>
              <a:t>Refer to Program5_12.cpp (Ex. 3, No. </a:t>
            </a:r>
            <a:r>
              <a:rPr lang="en-US" smtClean="0"/>
              <a:t>2) </a:t>
            </a:r>
            <a:r>
              <a:rPr lang="en-US" dirty="0" smtClean="0"/>
              <a:t>in </a:t>
            </a:r>
            <a:r>
              <a:rPr lang="en-US" smtClean="0"/>
              <a:t>page 66.</a:t>
            </a:r>
            <a:endParaRPr lang="en-US" dirty="0" smtClean="0"/>
          </a:p>
          <a:p>
            <a:endParaRPr lang="en-US" dirty="0" smtClean="0"/>
          </a:p>
          <a:p>
            <a:r>
              <a:rPr lang="en-US" dirty="0" smtClean="0"/>
              <a:t>Change the function using the following function prototype:</a:t>
            </a:r>
          </a:p>
          <a:p>
            <a:endParaRPr lang="en-US" dirty="0" smtClean="0"/>
          </a:p>
          <a:p>
            <a:pPr lvl="1">
              <a:buFontTx/>
              <a:buNone/>
            </a:pP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getStudentID</a:t>
            </a:r>
            <a:r>
              <a:rPr lang="en-US" b="1" dirty="0" smtClean="0">
                <a:latin typeface="Courier New" pitchFamily="49" charset="0"/>
              </a:rPr>
              <a:t>(</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studentNum</a:t>
            </a:r>
            <a:r>
              <a:rPr lang="en-US" b="1" dirty="0" smtClean="0">
                <a:latin typeface="Courier New" pitchFamily="49" charset="0"/>
              </a:rPr>
              <a:t>);</a:t>
            </a:r>
          </a:p>
          <a:p>
            <a:pPr>
              <a:buFontTx/>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Pointers to Structures</a:t>
            </a:r>
            <a:endParaRPr lang="en-US" dirty="0"/>
          </a:p>
        </p:txBody>
      </p:sp>
      <p:sp>
        <p:nvSpPr>
          <p:cNvPr id="3" name="Content Placeholder 2"/>
          <p:cNvSpPr>
            <a:spLocks noGrp="1"/>
          </p:cNvSpPr>
          <p:nvPr>
            <p:ph idx="1"/>
          </p:nvPr>
        </p:nvSpPr>
        <p:spPr/>
        <p:txBody>
          <a:bodyPr/>
          <a:lstStyle/>
          <a:p>
            <a:r>
              <a:rPr lang="en-US" dirty="0" smtClean="0">
                <a:ea typeface="ＭＳ Ｐゴシック" pitchFamily="34" charset="-128"/>
              </a:rPr>
              <a:t>A structure variable has an address</a:t>
            </a:r>
          </a:p>
          <a:p>
            <a:r>
              <a:rPr lang="en-US" dirty="0" smtClean="0">
                <a:ea typeface="ＭＳ Ｐゴシック" pitchFamily="34" charset="-128"/>
              </a:rPr>
              <a:t>Pointers to structures are variables that can hold the address of a structure:</a:t>
            </a:r>
          </a:p>
          <a:p>
            <a:pPr lvl="1">
              <a:buClr>
                <a:srgbClr val="3333CC"/>
              </a:buClr>
              <a:buNone/>
            </a:pPr>
            <a:r>
              <a:rPr lang="en-US" dirty="0" smtClean="0">
                <a:latin typeface="Courier New" pitchFamily="49" charset="0"/>
                <a:ea typeface="ＭＳ Ｐゴシック" pitchFamily="34" charset="-128"/>
              </a:rPr>
              <a:t>Student *</a:t>
            </a:r>
            <a:r>
              <a:rPr lang="en-US" dirty="0" err="1" smtClean="0">
                <a:latin typeface="Courier New" pitchFamily="49" charset="0"/>
                <a:ea typeface="ＭＳ Ｐゴシック" pitchFamily="34" charset="-128"/>
              </a:rPr>
              <a:t>stuPtr</a:t>
            </a:r>
            <a:r>
              <a:rPr lang="en-US" dirty="0" smtClean="0">
                <a:latin typeface="Courier New" pitchFamily="49" charset="0"/>
                <a:ea typeface="ＭＳ Ｐゴシック" pitchFamily="34" charset="-128"/>
              </a:rPr>
              <a:t>;</a:t>
            </a:r>
          </a:p>
          <a:p>
            <a:r>
              <a:rPr lang="en-US" dirty="0" smtClean="0">
                <a:ea typeface="ＭＳ Ｐゴシック" pitchFamily="34" charset="-128"/>
              </a:rPr>
              <a:t>Can use </a:t>
            </a:r>
            <a:r>
              <a:rPr lang="en-US" dirty="0" smtClean="0">
                <a:latin typeface="Courier New" pitchFamily="49" charset="0"/>
                <a:ea typeface="ＭＳ Ｐゴシック" pitchFamily="34" charset="-128"/>
              </a:rPr>
              <a:t>&amp;</a:t>
            </a:r>
            <a:r>
              <a:rPr lang="en-US" dirty="0" smtClean="0">
                <a:ea typeface="ＭＳ Ｐゴシック" pitchFamily="34" charset="-128"/>
              </a:rPr>
              <a:t> operator to assign address:</a:t>
            </a:r>
          </a:p>
          <a:p>
            <a:pPr lvl="1">
              <a:buClr>
                <a:srgbClr val="3333CC"/>
              </a:buClr>
              <a:buNone/>
            </a:pPr>
            <a:r>
              <a:rPr lang="en-US" dirty="0" err="1" smtClean="0">
                <a:latin typeface="Courier New" pitchFamily="49" charset="0"/>
                <a:ea typeface="ＭＳ Ｐゴシック" pitchFamily="34" charset="-128"/>
              </a:rPr>
              <a:t>stuPtr</a:t>
            </a:r>
            <a:r>
              <a:rPr lang="en-US" dirty="0" smtClean="0">
                <a:latin typeface="Courier New" pitchFamily="49" charset="0"/>
                <a:ea typeface="ＭＳ Ｐゴシック" pitchFamily="34" charset="-128"/>
              </a:rPr>
              <a:t> = &amp; stu1;</a:t>
            </a:r>
          </a:p>
          <a:p>
            <a:r>
              <a:rPr lang="en-US" dirty="0" smtClean="0">
                <a:ea typeface="ＭＳ Ｐゴシック" pitchFamily="34" charset="-128"/>
              </a:rPr>
              <a:t>Structure pointer can be a function parameter</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smtClean="0">
                <a:solidFill>
                  <a:srgbClr val="990000"/>
                </a:solidFill>
                <a:ea typeface="ＭＳ Ｐゴシック" pitchFamily="34" charset="-128"/>
              </a:rPr>
              <a:t>Accessing Structure Members </a:t>
            </a:r>
            <a:br>
              <a:rPr lang="en-US" sz="3600" b="1" dirty="0" smtClean="0">
                <a:solidFill>
                  <a:srgbClr val="990000"/>
                </a:solidFill>
                <a:ea typeface="ＭＳ Ｐゴシック" pitchFamily="34" charset="-128"/>
              </a:rPr>
            </a:br>
            <a:r>
              <a:rPr lang="en-US" sz="3600" b="1" dirty="0" smtClean="0">
                <a:solidFill>
                  <a:srgbClr val="990000"/>
                </a:solidFill>
                <a:ea typeface="ＭＳ Ｐゴシック" pitchFamily="34" charset="-128"/>
              </a:rPr>
              <a:t>via Pointer Variables</a:t>
            </a:r>
            <a:endParaRPr lang="en-US" sz="3600" dirty="0">
              <a:solidFill>
                <a:srgbClr val="990000"/>
              </a:solidFill>
            </a:endParaRPr>
          </a:p>
        </p:txBody>
      </p:sp>
      <p:sp>
        <p:nvSpPr>
          <p:cNvPr id="3" name="Content Placeholder 2"/>
          <p:cNvSpPr>
            <a:spLocks noGrp="1"/>
          </p:cNvSpPr>
          <p:nvPr>
            <p:ph idx="1"/>
          </p:nvPr>
        </p:nvSpPr>
        <p:spPr>
          <a:xfrm>
            <a:off x="457200" y="1828800"/>
            <a:ext cx="8229600" cy="4297363"/>
          </a:xfrm>
        </p:spPr>
        <p:txBody>
          <a:bodyPr/>
          <a:lstStyle/>
          <a:p>
            <a:r>
              <a:rPr lang="en-US" dirty="0" smtClean="0">
                <a:ea typeface="ＭＳ Ｐゴシック" pitchFamily="34" charset="-128"/>
              </a:rPr>
              <a:t>Must use </a:t>
            </a:r>
            <a:r>
              <a:rPr lang="en-US" dirty="0" smtClean="0">
                <a:latin typeface="Courier New" pitchFamily="49" charset="0"/>
                <a:ea typeface="ＭＳ Ｐゴシック" pitchFamily="34" charset="-128"/>
              </a:rPr>
              <a:t>()</a:t>
            </a:r>
            <a:r>
              <a:rPr lang="en-US" dirty="0" smtClean="0">
                <a:ea typeface="ＭＳ Ｐゴシック" pitchFamily="34" charset="-128"/>
              </a:rPr>
              <a:t> to dereference pointer variable, not field within structure:</a:t>
            </a:r>
          </a:p>
          <a:p>
            <a:pPr lvl="1">
              <a:buClr>
                <a:schemeClr val="tx1"/>
              </a:buClr>
              <a:buNone/>
            </a:pPr>
            <a:r>
              <a:rPr lang="en-US" dirty="0" err="1" smtClean="0">
                <a:latin typeface="Courier New" pitchFamily="49" charset="0"/>
                <a:ea typeface="ＭＳ Ｐゴシック" pitchFamily="34" charset="-128"/>
              </a:rPr>
              <a:t>cout</a:t>
            </a:r>
            <a:r>
              <a:rPr lang="en-US" dirty="0" smtClean="0">
                <a:latin typeface="Courier New" pitchFamily="49" charset="0"/>
                <a:ea typeface="ＭＳ Ｐゴシック" pitchFamily="34" charset="-128"/>
              </a:rPr>
              <a:t> &lt;&lt; (*</a:t>
            </a:r>
            <a:r>
              <a:rPr lang="en-US" dirty="0" err="1" smtClean="0">
                <a:latin typeface="Courier New" pitchFamily="49" charset="0"/>
                <a:ea typeface="ＭＳ Ｐゴシック" pitchFamily="34" charset="-128"/>
              </a:rPr>
              <a:t>stuPtr</a:t>
            </a:r>
            <a:r>
              <a:rPr lang="en-US" dirty="0" smtClean="0">
                <a:latin typeface="Courier New" pitchFamily="49" charset="0"/>
                <a:ea typeface="ＭＳ Ｐゴシック" pitchFamily="34" charset="-128"/>
              </a:rPr>
              <a:t>).</a:t>
            </a:r>
            <a:r>
              <a:rPr lang="en-US" dirty="0" err="1" smtClean="0">
                <a:latin typeface="Courier New" pitchFamily="49" charset="0"/>
                <a:ea typeface="ＭＳ Ｐゴシック" pitchFamily="34" charset="-128"/>
              </a:rPr>
              <a:t>studentID</a:t>
            </a:r>
            <a:r>
              <a:rPr lang="en-US" dirty="0" smtClean="0">
                <a:latin typeface="Courier New" pitchFamily="49" charset="0"/>
                <a:ea typeface="ＭＳ Ｐゴシック" pitchFamily="34" charset="-128"/>
              </a:rPr>
              <a:t>;</a:t>
            </a:r>
            <a:br>
              <a:rPr lang="en-US" dirty="0" smtClean="0">
                <a:latin typeface="Courier New" pitchFamily="49" charset="0"/>
                <a:ea typeface="ＭＳ Ｐゴシック" pitchFamily="34" charset="-128"/>
              </a:rPr>
            </a:br>
            <a:endParaRPr lang="en-US" dirty="0" smtClean="0">
              <a:latin typeface="Courier New" pitchFamily="49" charset="0"/>
              <a:ea typeface="ＭＳ Ｐゴシック" pitchFamily="34" charset="-128"/>
            </a:endParaRPr>
          </a:p>
          <a:p>
            <a:r>
              <a:rPr lang="en-US" dirty="0" smtClean="0">
                <a:ea typeface="ＭＳ Ｐゴシック" pitchFamily="34" charset="-128"/>
              </a:rPr>
              <a:t>Can use structure pointer operator to eliminate </a:t>
            </a:r>
            <a:r>
              <a:rPr lang="en-US" dirty="0" smtClean="0">
                <a:latin typeface="Courier New" pitchFamily="49" charset="0"/>
                <a:ea typeface="ＭＳ Ｐゴシック" pitchFamily="34" charset="-128"/>
              </a:rPr>
              <a:t>()</a:t>
            </a:r>
            <a:r>
              <a:rPr lang="en-US" dirty="0" smtClean="0">
                <a:ea typeface="ＭＳ Ｐゴシック" pitchFamily="34" charset="-128"/>
              </a:rPr>
              <a:t> and use clearer notation:</a:t>
            </a:r>
          </a:p>
          <a:p>
            <a:pPr lvl="1">
              <a:buClr>
                <a:schemeClr val="tx1"/>
              </a:buClr>
              <a:buNone/>
            </a:pPr>
            <a:r>
              <a:rPr lang="en-US" dirty="0" err="1" smtClean="0">
                <a:latin typeface="Courier New" pitchFamily="49" charset="0"/>
                <a:ea typeface="ＭＳ Ｐゴシック" pitchFamily="34" charset="-128"/>
              </a:rPr>
              <a:t>cout</a:t>
            </a:r>
            <a:r>
              <a:rPr lang="en-US" dirty="0" smtClean="0">
                <a:latin typeface="Courier New" pitchFamily="49" charset="0"/>
                <a:ea typeface="ＭＳ Ｐゴシック" pitchFamily="34" charset="-128"/>
              </a:rPr>
              <a:t> &lt;&lt; </a:t>
            </a:r>
            <a:r>
              <a:rPr lang="en-US" dirty="0" err="1" smtClean="0">
                <a:latin typeface="Courier New" pitchFamily="49" charset="0"/>
                <a:ea typeface="ＭＳ Ｐゴシック" pitchFamily="34" charset="-128"/>
              </a:rPr>
              <a:t>stuPtr</a:t>
            </a:r>
            <a:r>
              <a:rPr lang="en-US" dirty="0" smtClean="0">
                <a:latin typeface="Courier New" pitchFamily="49" charset="0"/>
                <a:ea typeface="ＭＳ Ｐゴシック" pitchFamily="34" charset="-128"/>
              </a:rPr>
              <a:t>-&gt;</a:t>
            </a:r>
            <a:r>
              <a:rPr lang="en-US" dirty="0" err="1" smtClean="0">
                <a:latin typeface="Courier New" pitchFamily="49" charset="0"/>
                <a:ea typeface="ＭＳ Ｐゴシック" pitchFamily="34" charset="-128"/>
              </a:rPr>
              <a:t>studentID</a:t>
            </a:r>
            <a:r>
              <a:rPr lang="en-US" dirty="0" smtClean="0">
                <a:latin typeface="Courier New" pitchFamily="49" charset="0"/>
                <a:ea typeface="ＭＳ Ｐゴシック" pitchFamily="34" charset="-128"/>
              </a:rPr>
              <a:t>;</a:t>
            </a:r>
            <a:endParaRPr lang="en-US" dirty="0" smtClean="0">
              <a:ea typeface="ＭＳ Ｐゴシック" pitchFamily="34" charset="-128"/>
            </a:endParaRP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r"/>
            <a:r>
              <a:rPr lang="en-US" sz="3600" b="1" dirty="0" smtClean="0">
                <a:solidFill>
                  <a:srgbClr val="990000"/>
                </a:solidFill>
              </a:rPr>
              <a:t>Pointers to Structures - Example</a:t>
            </a:r>
            <a:endParaRPr lang="en-US" sz="3600" dirty="0">
              <a:solidFill>
                <a:srgbClr val="990000"/>
              </a:solidFill>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5715000" cy="454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rot="5400000">
            <a:off x="4991894" y="11041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Exercise Weeks 2/3_13</a:t>
            </a:r>
            <a:endParaRPr lang="en-US" dirty="0"/>
          </a:p>
        </p:txBody>
      </p:sp>
      <p:sp>
        <p:nvSpPr>
          <p:cNvPr id="3" name="Content Placeholder 2"/>
          <p:cNvSpPr>
            <a:spLocks noGrp="1"/>
          </p:cNvSpPr>
          <p:nvPr>
            <p:ph idx="1"/>
          </p:nvPr>
        </p:nvSpPr>
        <p:spPr/>
        <p:txBody>
          <a:bodyPr/>
          <a:lstStyle/>
          <a:p>
            <a:r>
              <a:rPr lang="en-US" dirty="0" smtClean="0"/>
              <a:t>Refer to the Additional Lab2 material.</a:t>
            </a:r>
          </a:p>
          <a:p>
            <a:endParaRPr lang="en-US" dirty="0" smtClean="0"/>
          </a:p>
          <a:p>
            <a:r>
              <a:rPr lang="en-US" dirty="0" smtClean="0"/>
              <a:t>Solve the problem.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Exercise Weeks 2/_1</a:t>
            </a:r>
            <a:endParaRPr lang="en-US" b="1" dirty="0">
              <a:solidFill>
                <a:srgbClr val="990000"/>
              </a:solidFill>
            </a:endParaRPr>
          </a:p>
        </p:txBody>
      </p:sp>
      <p:sp>
        <p:nvSpPr>
          <p:cNvPr id="3" name="Content Placeholder 2"/>
          <p:cNvSpPr>
            <a:spLocks noGrp="1"/>
          </p:cNvSpPr>
          <p:nvPr>
            <p:ph idx="1"/>
          </p:nvPr>
        </p:nvSpPr>
        <p:spPr>
          <a:xfrm>
            <a:off x="457200" y="1600201"/>
            <a:ext cx="8229600" cy="1295400"/>
          </a:xfrm>
        </p:spPr>
        <p:txBody>
          <a:bodyPr/>
          <a:lstStyle/>
          <a:p>
            <a:r>
              <a:rPr lang="en-US" dirty="0" smtClean="0"/>
              <a:t>Type &amp; execute the following program</a:t>
            </a:r>
          </a:p>
          <a:p>
            <a:r>
              <a:rPr lang="en-US" dirty="0" smtClean="0"/>
              <a:t>Check with your friend the address displayed. </a:t>
            </a:r>
          </a:p>
          <a:p>
            <a:endParaRPr lang="en-US" dirty="0" smtClean="0"/>
          </a:p>
          <a:p>
            <a:endParaRPr lang="en-US" dirty="0"/>
          </a:p>
        </p:txBody>
      </p:sp>
      <p:sp>
        <p:nvSpPr>
          <p:cNvPr id="6" name="Rectangle 4"/>
          <p:cNvSpPr>
            <a:spLocks noChangeArrowheads="1"/>
          </p:cNvSpPr>
          <p:nvPr/>
        </p:nvSpPr>
        <p:spPr bwMode="auto">
          <a:xfrm>
            <a:off x="914400" y="2971800"/>
            <a:ext cx="8001000" cy="3657600"/>
          </a:xfrm>
          <a:prstGeom prst="rect">
            <a:avLst/>
          </a:prstGeom>
          <a:noFill/>
          <a:ln w="9525">
            <a:noFill/>
            <a:miter lim="800000"/>
            <a:headEnd/>
            <a:tailEnd/>
          </a:ln>
        </p:spPr>
        <p:txBody>
          <a:bodyPr/>
          <a:lstStyle/>
          <a:p>
            <a:pPr marL="342900" indent="-342900" algn="l" eaLnBrk="0" hangingPunct="0">
              <a:lnSpc>
                <a:spcPct val="90000"/>
              </a:lnSpc>
              <a:spcBef>
                <a:spcPct val="20000"/>
              </a:spcBef>
            </a:pPr>
            <a:r>
              <a:rPr lang="en-US" sz="2000" b="0" dirty="0">
                <a:solidFill>
                  <a:schemeClr val="tx1"/>
                </a:solidFill>
                <a:latin typeface="Courier New" pitchFamily="49" charset="0"/>
              </a:rPr>
              <a:t>#include &lt;</a:t>
            </a:r>
            <a:r>
              <a:rPr lang="en-US" sz="2000" b="0" dirty="0" err="1">
                <a:solidFill>
                  <a:schemeClr val="tx1"/>
                </a:solidFill>
                <a:latin typeface="Courier New" pitchFamily="49" charset="0"/>
              </a:rPr>
              <a:t>iostream</a:t>
            </a:r>
            <a:r>
              <a:rPr lang="en-US" sz="2000" b="0" dirty="0">
                <a:solidFill>
                  <a:schemeClr val="tx1"/>
                </a:solidFill>
                <a:latin typeface="Courier New" pitchFamily="49" charset="0"/>
              </a:rPr>
              <a:t>&gt;</a:t>
            </a:r>
          </a:p>
          <a:p>
            <a:pPr marL="342900" indent="-342900" algn="l" eaLnBrk="0" hangingPunct="0">
              <a:lnSpc>
                <a:spcPct val="90000"/>
              </a:lnSpc>
              <a:spcBef>
                <a:spcPct val="20000"/>
              </a:spcBef>
            </a:pPr>
            <a:r>
              <a:rPr lang="en-US" sz="2000" b="0" dirty="0">
                <a:solidFill>
                  <a:schemeClr val="tx1"/>
                </a:solidFill>
                <a:latin typeface="Courier New" pitchFamily="49" charset="0"/>
              </a:rPr>
              <a:t>using namespace std;</a:t>
            </a:r>
          </a:p>
          <a:p>
            <a:pPr marL="342900" indent="-342900" algn="l" eaLnBrk="0" hangingPunct="0">
              <a:lnSpc>
                <a:spcPct val="90000"/>
              </a:lnSpc>
              <a:spcBef>
                <a:spcPct val="20000"/>
              </a:spcBef>
            </a:pPr>
            <a:endParaRPr lang="en-US" sz="2000" b="0" dirty="0">
              <a:solidFill>
                <a:schemeClr val="tx1"/>
              </a:solidFill>
              <a:latin typeface="Courier New" pitchFamily="49" charset="0"/>
            </a:endParaRPr>
          </a:p>
          <a:p>
            <a:pPr marL="342900" indent="-342900" algn="l" eaLnBrk="0" hangingPunct="0">
              <a:lnSpc>
                <a:spcPct val="90000"/>
              </a:lnSpc>
              <a:spcBef>
                <a:spcPct val="20000"/>
              </a:spcBef>
            </a:pPr>
            <a:r>
              <a:rPr lang="en-US" sz="2000" b="0" dirty="0" err="1">
                <a:solidFill>
                  <a:schemeClr val="tx1"/>
                </a:solidFill>
                <a:latin typeface="Courier New" pitchFamily="49" charset="0"/>
              </a:rPr>
              <a:t>int</a:t>
            </a:r>
            <a:r>
              <a:rPr lang="en-US" sz="2000" b="0" dirty="0">
                <a:solidFill>
                  <a:schemeClr val="tx1"/>
                </a:solidFill>
                <a:latin typeface="Courier New" pitchFamily="49" charset="0"/>
              </a:rPr>
              <a:t> main()</a:t>
            </a:r>
          </a:p>
          <a:p>
            <a:pPr marL="342900" indent="-342900" algn="l" eaLnBrk="0" hangingPunct="0">
              <a:lnSpc>
                <a:spcPct val="90000"/>
              </a:lnSpc>
              <a:spcBef>
                <a:spcPct val="20000"/>
              </a:spcBef>
            </a:pPr>
            <a:r>
              <a:rPr lang="en-US" sz="2000" b="0" dirty="0">
                <a:solidFill>
                  <a:schemeClr val="tx1"/>
                </a:solidFill>
                <a:latin typeface="Courier New" pitchFamily="49" charset="0"/>
              </a:rPr>
              <a:t>{</a:t>
            </a:r>
          </a:p>
          <a:p>
            <a:pPr marL="342900" indent="-342900" algn="l" eaLnBrk="0" hangingPunct="0">
              <a:lnSpc>
                <a:spcPct val="90000"/>
              </a:lnSpc>
              <a:spcBef>
                <a:spcPct val="20000"/>
              </a:spcBef>
            </a:pPr>
            <a:r>
              <a:rPr lang="en-US" sz="2000" b="0" dirty="0">
                <a:solidFill>
                  <a:schemeClr val="tx1"/>
                </a:solidFill>
                <a:latin typeface="Courier New" pitchFamily="49" charset="0"/>
              </a:rPr>
              <a:t>	</a:t>
            </a:r>
            <a:r>
              <a:rPr lang="en-US" sz="2000" b="0" dirty="0" err="1">
                <a:solidFill>
                  <a:schemeClr val="tx1"/>
                </a:solidFill>
                <a:latin typeface="Courier New" pitchFamily="49" charset="0"/>
              </a:rPr>
              <a:t>int</a:t>
            </a:r>
            <a:r>
              <a:rPr lang="en-US" sz="2000" b="0" dirty="0">
                <a:solidFill>
                  <a:schemeClr val="tx1"/>
                </a:solidFill>
                <a:latin typeface="Courier New" pitchFamily="49" charset="0"/>
              </a:rPr>
              <a:t> x=25;</a:t>
            </a:r>
          </a:p>
          <a:p>
            <a:pPr marL="342900" indent="-342900" algn="l" eaLnBrk="0" hangingPunct="0">
              <a:lnSpc>
                <a:spcPct val="90000"/>
              </a:lnSpc>
              <a:spcBef>
                <a:spcPct val="20000"/>
              </a:spcBef>
            </a:pPr>
            <a:r>
              <a:rPr lang="en-US" sz="2000" b="0" dirty="0">
                <a:solidFill>
                  <a:schemeClr val="tx1"/>
                </a:solidFill>
                <a:latin typeface="Courier New" pitchFamily="49" charset="0"/>
              </a:rPr>
              <a:t>   </a:t>
            </a:r>
            <a:r>
              <a:rPr lang="en-US" sz="2000" b="0" dirty="0" err="1">
                <a:solidFill>
                  <a:schemeClr val="tx1"/>
                </a:solidFill>
                <a:latin typeface="Courier New" pitchFamily="49" charset="0"/>
              </a:rPr>
              <a:t>cout</a:t>
            </a:r>
            <a:r>
              <a:rPr lang="en-US" sz="2000" b="0" dirty="0">
                <a:solidFill>
                  <a:schemeClr val="tx1"/>
                </a:solidFill>
                <a:latin typeface="Courier New" pitchFamily="49" charset="0"/>
              </a:rPr>
              <a:t>&lt;&lt;"The address of x is= "&lt;&lt;&amp;x&lt;&lt;</a:t>
            </a:r>
            <a:r>
              <a:rPr lang="en-US" sz="2000" b="0" dirty="0" err="1">
                <a:solidFill>
                  <a:schemeClr val="tx1"/>
                </a:solidFill>
                <a:latin typeface="Courier New" pitchFamily="49" charset="0"/>
              </a:rPr>
              <a:t>endl</a:t>
            </a:r>
            <a:r>
              <a:rPr lang="en-US" sz="2000" b="0" dirty="0">
                <a:solidFill>
                  <a:schemeClr val="tx1"/>
                </a:solidFill>
                <a:latin typeface="Courier New" pitchFamily="49" charset="0"/>
              </a:rPr>
              <a:t>;</a:t>
            </a:r>
          </a:p>
          <a:p>
            <a:pPr marL="342900" indent="-342900" algn="l" eaLnBrk="0" hangingPunct="0">
              <a:lnSpc>
                <a:spcPct val="90000"/>
              </a:lnSpc>
              <a:spcBef>
                <a:spcPct val="20000"/>
              </a:spcBef>
            </a:pPr>
            <a:r>
              <a:rPr lang="en-US" sz="2000" b="0" dirty="0">
                <a:solidFill>
                  <a:schemeClr val="tx1"/>
                </a:solidFill>
                <a:latin typeface="Courier New" pitchFamily="49" charset="0"/>
              </a:rPr>
              <a:t>   </a:t>
            </a:r>
            <a:r>
              <a:rPr lang="en-US" sz="2000" b="0" dirty="0" err="1">
                <a:solidFill>
                  <a:schemeClr val="tx1"/>
                </a:solidFill>
                <a:latin typeface="Courier New" pitchFamily="49" charset="0"/>
              </a:rPr>
              <a:t>cout</a:t>
            </a:r>
            <a:r>
              <a:rPr lang="en-US" sz="2000" b="0" dirty="0">
                <a:solidFill>
                  <a:schemeClr val="tx1"/>
                </a:solidFill>
                <a:latin typeface="Courier New" pitchFamily="49" charset="0"/>
              </a:rPr>
              <a:t>&lt;&lt;"The value in x is "&lt;&lt; x&lt;&lt;</a:t>
            </a:r>
            <a:r>
              <a:rPr lang="en-US" sz="2000" b="0" dirty="0" err="1">
                <a:solidFill>
                  <a:schemeClr val="tx1"/>
                </a:solidFill>
                <a:latin typeface="Courier New" pitchFamily="49" charset="0"/>
              </a:rPr>
              <a:t>endl</a:t>
            </a:r>
            <a:r>
              <a:rPr lang="en-US" sz="2000" b="0" dirty="0">
                <a:solidFill>
                  <a:schemeClr val="tx1"/>
                </a:solidFill>
                <a:latin typeface="Courier New" pitchFamily="49" charset="0"/>
              </a:rPr>
              <a:t>;</a:t>
            </a:r>
          </a:p>
          <a:p>
            <a:pPr marL="342900" indent="-342900" algn="l" eaLnBrk="0" hangingPunct="0">
              <a:lnSpc>
                <a:spcPct val="90000"/>
              </a:lnSpc>
              <a:spcBef>
                <a:spcPct val="20000"/>
              </a:spcBef>
            </a:pPr>
            <a:r>
              <a:rPr lang="en-US" sz="2000" b="0" dirty="0">
                <a:solidFill>
                  <a:schemeClr val="tx1"/>
                </a:solidFill>
                <a:latin typeface="Courier New" pitchFamily="49"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Pointer Variables</a:t>
            </a:r>
            <a:endParaRPr lang="en-US" b="1" dirty="0">
              <a:solidFill>
                <a:srgbClr val="990000"/>
              </a:solidFill>
            </a:endParaRPr>
          </a:p>
        </p:txBody>
      </p:sp>
      <p:sp>
        <p:nvSpPr>
          <p:cNvPr id="3" name="Content Placeholder 2"/>
          <p:cNvSpPr>
            <a:spLocks noGrp="1"/>
          </p:cNvSpPr>
          <p:nvPr>
            <p:ph idx="1"/>
          </p:nvPr>
        </p:nvSpPr>
        <p:spPr>
          <a:xfrm>
            <a:off x="152400" y="1600200"/>
            <a:ext cx="8763000" cy="4525963"/>
          </a:xfrm>
        </p:spPr>
        <p:txBody>
          <a:bodyPr/>
          <a:lstStyle/>
          <a:p>
            <a:r>
              <a:rPr lang="en-US" u="sng" dirty="0" smtClean="0"/>
              <a:t>Pointer variable</a:t>
            </a:r>
            <a:r>
              <a:rPr lang="en-US" dirty="0" smtClean="0"/>
              <a:t> : Often just called a pointer, it's a variable that </a:t>
            </a:r>
            <a:r>
              <a:rPr lang="en-US" dirty="0" smtClean="0">
                <a:solidFill>
                  <a:srgbClr val="990033"/>
                </a:solidFill>
              </a:rPr>
              <a:t>holds an address</a:t>
            </a:r>
          </a:p>
          <a:p>
            <a:r>
              <a:rPr lang="en-US" dirty="0" smtClean="0"/>
              <a:t>Because a pointer variable holds the address of another piece of data, it "</a:t>
            </a:r>
            <a:r>
              <a:rPr lang="en-US" dirty="0" smtClean="0">
                <a:solidFill>
                  <a:srgbClr val="990033"/>
                </a:solidFill>
              </a:rPr>
              <a:t>points</a:t>
            </a:r>
            <a:r>
              <a:rPr lang="en-US" dirty="0" smtClean="0"/>
              <a:t>" to the data</a:t>
            </a:r>
          </a:p>
          <a:p>
            <a:r>
              <a:rPr lang="en-US" dirty="0" smtClean="0"/>
              <a:t>Pointer variables are yet another way using a </a:t>
            </a:r>
            <a:r>
              <a:rPr lang="en-US" dirty="0" smtClean="0">
                <a:solidFill>
                  <a:srgbClr val="990033"/>
                </a:solidFill>
              </a:rPr>
              <a:t>memory address</a:t>
            </a:r>
            <a:r>
              <a:rPr lang="en-US" dirty="0" smtClean="0"/>
              <a:t> to work with a piece of data.</a:t>
            </a:r>
          </a:p>
          <a:p>
            <a:r>
              <a:rPr lang="en-US" dirty="0" smtClean="0"/>
              <a:t>This means you are responsible for finding the address you want to store in the pointer and correctly using it.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90000"/>
                </a:solidFill>
              </a:rPr>
              <a:t>Pointer Variables (cont.)</a:t>
            </a:r>
            <a:endParaRPr lang="en-US" b="1" dirty="0">
              <a:solidFill>
                <a:srgbClr val="990000"/>
              </a:solidFill>
            </a:endParaRPr>
          </a:p>
        </p:txBody>
      </p:sp>
      <p:sp>
        <p:nvSpPr>
          <p:cNvPr id="3" name="Content Placeholder 2"/>
          <p:cNvSpPr>
            <a:spLocks noGrp="1"/>
          </p:cNvSpPr>
          <p:nvPr>
            <p:ph idx="1"/>
          </p:nvPr>
        </p:nvSpPr>
        <p:spPr/>
        <p:txBody>
          <a:bodyPr/>
          <a:lstStyle/>
          <a:p>
            <a:r>
              <a:rPr lang="en-US" dirty="0" smtClean="0"/>
              <a:t>Definition:</a:t>
            </a:r>
          </a:p>
          <a:p>
            <a:pPr lvl="1">
              <a:buClr>
                <a:srgbClr val="3333CC"/>
              </a:buClr>
              <a:buFontTx/>
              <a:buNone/>
            </a:pPr>
            <a:r>
              <a:rPr lang="en-US" dirty="0" smtClean="0"/>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intptr</a:t>
            </a:r>
            <a:r>
              <a:rPr lang="en-US" dirty="0" smtClean="0">
                <a:latin typeface="Courier New" pitchFamily="49" charset="0"/>
              </a:rPr>
              <a:t>;</a:t>
            </a:r>
          </a:p>
          <a:p>
            <a:r>
              <a:rPr lang="en-US" dirty="0" smtClean="0"/>
              <a:t>Read as:</a:t>
            </a:r>
          </a:p>
          <a:p>
            <a:pPr>
              <a:buFontTx/>
              <a:buNone/>
            </a:pPr>
            <a:r>
              <a:rPr lang="en-US" dirty="0" smtClean="0"/>
              <a:t>	“</a:t>
            </a:r>
            <a:r>
              <a:rPr lang="en-US" dirty="0" err="1" smtClean="0">
                <a:latin typeface="Courier New" pitchFamily="49" charset="0"/>
              </a:rPr>
              <a:t>intptr</a:t>
            </a:r>
            <a:r>
              <a:rPr lang="en-US" dirty="0" smtClean="0"/>
              <a:t> can hold the address of an </a:t>
            </a:r>
            <a:r>
              <a:rPr lang="en-US" dirty="0" err="1" smtClean="0"/>
              <a:t>int</a:t>
            </a:r>
            <a:r>
              <a:rPr lang="en-US" dirty="0" smtClean="0"/>
              <a:t>”</a:t>
            </a:r>
          </a:p>
          <a:p>
            <a:r>
              <a:rPr lang="en-US" dirty="0" smtClean="0"/>
              <a:t>Spacing in definition does not matter:</a:t>
            </a:r>
          </a:p>
          <a:p>
            <a:pPr lvl="1">
              <a:buClr>
                <a:srgbClr val="3333CC"/>
              </a:buClr>
              <a:buFontTx/>
              <a:buNone/>
            </a:pPr>
            <a:r>
              <a:rPr lang="en-US" dirty="0" smtClean="0"/>
              <a:t>	</a:t>
            </a:r>
            <a:r>
              <a:rPr lang="en-US" dirty="0" err="1" smtClean="0">
                <a:latin typeface="Courier New" pitchFamily="49" charset="0"/>
              </a:rPr>
              <a:t>int</a:t>
            </a:r>
            <a:r>
              <a:rPr lang="en-US" dirty="0" smtClean="0">
                <a:latin typeface="Courier New" pitchFamily="49" charset="0"/>
              </a:rPr>
              <a:t> * </a:t>
            </a:r>
            <a:r>
              <a:rPr lang="en-US" dirty="0" err="1" smtClean="0">
                <a:latin typeface="Courier New" pitchFamily="49" charset="0"/>
              </a:rPr>
              <a:t>intptr</a:t>
            </a:r>
            <a:r>
              <a:rPr lang="en-US" dirty="0" smtClean="0">
                <a:latin typeface="Courier New" pitchFamily="49" charset="0"/>
              </a:rPr>
              <a:t>;  // same as above</a:t>
            </a:r>
          </a:p>
          <a:p>
            <a:pPr lvl="1">
              <a:buClr>
                <a:srgbClr val="3333CC"/>
              </a:buClr>
              <a:buFontTx/>
              <a:buNone/>
            </a:pP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intptr</a:t>
            </a:r>
            <a:r>
              <a:rPr lang="en-US" dirty="0" smtClean="0">
                <a:latin typeface="Courier New" pitchFamily="49" charset="0"/>
              </a:rPr>
              <a:t>;  // same as above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1683</Words>
  <Application>Microsoft Office PowerPoint</Application>
  <PresentationFormat>On-screen Show (4:3)</PresentationFormat>
  <Paragraphs>398</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1_Office Theme</vt:lpstr>
      <vt:lpstr>POINTERS</vt:lpstr>
      <vt:lpstr>Addresses and Pointers</vt:lpstr>
      <vt:lpstr>Notation for memory snapshot</vt:lpstr>
      <vt:lpstr>Getting the Address of a Variable</vt:lpstr>
      <vt:lpstr>Example 1</vt:lpstr>
      <vt:lpstr>Results of Example 1</vt:lpstr>
      <vt:lpstr>Exercise Weeks 2/_1</vt:lpstr>
      <vt:lpstr>Pointer Variables</vt:lpstr>
      <vt:lpstr>Pointer Variables (cont.)</vt:lpstr>
      <vt:lpstr>Pointer Variables (cont.)</vt:lpstr>
      <vt:lpstr>Pointer Variables (cont.)</vt:lpstr>
      <vt:lpstr>Pointer Variables - example</vt:lpstr>
      <vt:lpstr>The Indirection Operator</vt:lpstr>
      <vt:lpstr>Pointer Variables (cont.)</vt:lpstr>
      <vt:lpstr>Pointer Variables (cont.)</vt:lpstr>
      <vt:lpstr>Pointer Variables - example</vt:lpstr>
      <vt:lpstr>Exercise Weeks 2/3_2</vt:lpstr>
      <vt:lpstr>Exercise Weeks 2/3_3</vt:lpstr>
      <vt:lpstr>Something Like Pointers: Arrays</vt:lpstr>
      <vt:lpstr>Something Like Pointers: Arrays</vt:lpstr>
      <vt:lpstr>Something Like Pointers:    Reference Variables</vt:lpstr>
      <vt:lpstr>Something Like Pointers:    Reference Variables</vt:lpstr>
      <vt:lpstr>The Relationship bet. Arrays &amp; Pointers</vt:lpstr>
      <vt:lpstr>The Relationship bet. Arrays &amp; Pointers</vt:lpstr>
      <vt:lpstr>The Relationship bet. Arrays &amp; Pointers</vt:lpstr>
      <vt:lpstr>The Relationship bet. Arrays &amp;  Pointers (example)</vt:lpstr>
      <vt:lpstr>Exercise Weeks 2/3_4</vt:lpstr>
      <vt:lpstr>Pointer Arithmetic</vt:lpstr>
      <vt:lpstr>Pointer Arithmetic - Example</vt:lpstr>
      <vt:lpstr>Pointers in Expressions</vt:lpstr>
      <vt:lpstr>Pointers in Expressions</vt:lpstr>
      <vt:lpstr>Exercise Weeks 2/3_5</vt:lpstr>
      <vt:lpstr>Array Access</vt:lpstr>
      <vt:lpstr>Array Access</vt:lpstr>
      <vt:lpstr>Exercise Weeks 2/3_6</vt:lpstr>
      <vt:lpstr>Initializing Pointers</vt:lpstr>
      <vt:lpstr>Exercise Weeks 2/3_7</vt:lpstr>
      <vt:lpstr>Comparing Pointers</vt:lpstr>
      <vt:lpstr>Exercise Weeks 2/3_8</vt:lpstr>
      <vt:lpstr>Pointers as Function Parameters</vt:lpstr>
      <vt:lpstr>Pointers as Function Parameters – Example 1</vt:lpstr>
      <vt:lpstr>Pointers as Function Parameters – Example 2</vt:lpstr>
      <vt:lpstr>Pointers as Function Parameters – Example 2</vt:lpstr>
      <vt:lpstr>Exercise Weeks 2/3_9</vt:lpstr>
      <vt:lpstr>Pointers to Constants</vt:lpstr>
      <vt:lpstr>Pointers to Constants</vt:lpstr>
      <vt:lpstr>Declaration of a Pointer to Constant</vt:lpstr>
      <vt:lpstr>Constant Pointers</vt:lpstr>
      <vt:lpstr>Declaration of a Constant Pointer</vt:lpstr>
      <vt:lpstr>Constant Pointers to Constants</vt:lpstr>
      <vt:lpstr>Constant Pointers to Constants</vt:lpstr>
      <vt:lpstr>Exercise Weeks 2/3_10</vt:lpstr>
      <vt:lpstr>Dynamic Memory Allocation</vt:lpstr>
      <vt:lpstr>Dynamic Memory Allocation (cont.)</vt:lpstr>
      <vt:lpstr>Releasing Dynamic Memory</vt:lpstr>
      <vt:lpstr>Dynamic Memory - example</vt:lpstr>
      <vt:lpstr>Dynamic Memory - example</vt:lpstr>
      <vt:lpstr>Dynamic Memory - example</vt:lpstr>
      <vt:lpstr>Dynamic Memory - example</vt:lpstr>
      <vt:lpstr>Exercise Weeks 2/3_11</vt:lpstr>
      <vt:lpstr>Exercise Weeks 2/3_12</vt:lpstr>
      <vt:lpstr>Returning Pointers from Functions</vt:lpstr>
      <vt:lpstr>Returning Pointers from Functions - example</vt:lpstr>
      <vt:lpstr>Exercise Weeks 2/3_12</vt:lpstr>
      <vt:lpstr>Pointers to Structures</vt:lpstr>
      <vt:lpstr>Accessing Structure Members  via Pointer Variables</vt:lpstr>
      <vt:lpstr>Pointers to Structures - Example</vt:lpstr>
      <vt:lpstr>Exercise Weeks 2/3_13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68</cp:revision>
  <dcterms:created xsi:type="dcterms:W3CDTF">2014-02-24T04:16:52Z</dcterms:created>
  <dcterms:modified xsi:type="dcterms:W3CDTF">2016-03-05T14:33:16Z</dcterms:modified>
</cp:coreProperties>
</file>