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8106-373D-44D8-9DF1-7A29614D1508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B955F-9A60-47C8-BC1E-FB0650E4FC8C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5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39DDE-32CE-4792-B6B5-03BDC8F5FBD9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D95CE-F394-44DB-9B94-AF202EE901F4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FD89B-C1BE-43BF-860C-AF41A1E761A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27E4-361E-494D-A609-79A602E09EC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0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58E2-BC13-4F50-8BBE-C7C3A32D147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39769-412B-442C-8C4E-CB6033C33AD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68A3E-36C9-4752-B577-B62A2CCFF66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31031-B76B-4A32-BD4A-ABEFECDD148F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7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56E9B-D892-449F-AD2B-C05E8D9CE7F6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97E55-29D3-458D-8187-25BE8D5275DE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0B651-01E2-449E-912B-B1C91B54E74D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BFA2-2A9E-4F96-8F69-22415848D6DB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6305-7282-48D7-98F4-4707BCE90B5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620F-2723-4C1D-A0D6-2D78DF04BBE5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A0E29-0CB6-437B-B927-0738FB0AE310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368E8-7762-4CC4-9161-103D68C3B527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FA9E-9862-4E23-B972-0B0B2DFE30B3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B542-F085-45F1-AF3E-F1AE0F4101E2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D48E-6A16-4B08-9BE7-8224E2763E32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0185E-359C-42B0-B25B-3C3BBD808EE0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MY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EE7152-6909-4618-BDFA-5049A6E696F4}" type="datetimeFigureOut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5/3/2016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E15C99-C70B-4EFB-91A5-0C57D5B15733}" type="slidenum">
              <a:rPr lang="en-MY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staff.blog.utm.my/maslin/files/2013/01/I-Love-UTM-300x231.jpg"/>
          <p:cNvPicPr>
            <a:picLocks noChangeAspect="1" noChangeArrowheads="1"/>
          </p:cNvPicPr>
          <p:nvPr/>
        </p:nvPicPr>
        <p:blipFill>
          <a:blip r:embed="rId2" cstate="print"/>
          <a:srcRect r="19494"/>
          <a:stretch>
            <a:fillRect/>
          </a:stretch>
        </p:blipFill>
        <p:spPr bwMode="auto">
          <a:xfrm>
            <a:off x="8229600" y="5791200"/>
            <a:ext cx="786740" cy="752475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 and 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543800" cy="1752600"/>
          </a:xfrm>
        </p:spPr>
        <p:txBody>
          <a:bodyPr/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  Variable Aggregations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component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may not always be present at runtime</a:t>
            </a:r>
            <a:r>
              <a:rPr lang="en-US" dirty="0" smtClean="0">
                <a:ea typeface="ＭＳ Ｐゴシック" pitchFamily="34" charset="-128"/>
              </a:rPr>
              <a:t>. Therefore, we may represent it </a:t>
            </a:r>
            <a:r>
              <a:rPr lang="en-US" u="sng" dirty="0" smtClean="0">
                <a:ea typeface="ＭＳ Ｐゴシック" pitchFamily="34" charset="-128"/>
              </a:rPr>
              <a:t>using a pointer </a:t>
            </a:r>
            <a:r>
              <a:rPr lang="en-US" dirty="0" smtClean="0">
                <a:ea typeface="ＭＳ Ｐゴシック" pitchFamily="34" charset="-128"/>
              </a:rPr>
              <a:t>to an object rather than by an object itself.</a:t>
            </a:r>
          </a:p>
          <a:p>
            <a:r>
              <a:rPr lang="en-US" dirty="0" smtClean="0">
                <a:ea typeface="ＭＳ Ｐゴシック" pitchFamily="34" charset="-128"/>
              </a:rPr>
              <a:t>Example:</a:t>
            </a:r>
          </a:p>
          <a:p>
            <a:pPr lvl="1">
              <a:buNone/>
            </a:pPr>
            <a:r>
              <a:rPr lang="en-US" sz="2400" dirty="0" smtClean="0">
                <a:ea typeface="ＭＳ Ｐゴシック" pitchFamily="34" charset="-128"/>
              </a:rPr>
              <a:t>A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lecturer</a:t>
            </a:r>
            <a:r>
              <a:rPr lang="en-US" sz="2400" dirty="0" smtClean="0">
                <a:ea typeface="ＭＳ Ｐゴシック" pitchFamily="34" charset="-128"/>
              </a:rPr>
              <a:t> may be assigned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a course</a:t>
            </a:r>
            <a:r>
              <a:rPr lang="en-US" sz="2400" dirty="0" smtClean="0">
                <a:ea typeface="ＭＳ Ｐゴシック" pitchFamily="34" charset="-128"/>
              </a:rPr>
              <a:t> to teach. That lecturer may be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removed</a:t>
            </a:r>
            <a:r>
              <a:rPr lang="en-US" sz="2400" dirty="0" smtClean="0">
                <a:ea typeface="ＭＳ Ｐゴシック" pitchFamily="34" charset="-128"/>
              </a:rPr>
              <a:t> from that course at anytime. The relationship is one that may change. Hence a fixed aggregation / composition is unsuitable for representing this relationship.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Variable aggregation</a:t>
            </a:r>
            <a:r>
              <a:rPr lang="en-US" sz="2400" dirty="0" smtClean="0">
                <a:ea typeface="ＭＳ Ｐゴシック" pitchFamily="34" charset="-128"/>
              </a:rPr>
              <a:t> is more suitable</a:t>
            </a:r>
            <a:endParaRPr lang="en-US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  Variable Aggregations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Variable aggregation - declare attributes as object pointers rather than standard data types. </a:t>
            </a:r>
          </a:p>
          <a:p>
            <a:r>
              <a:rPr lang="en-GB" dirty="0" smtClean="0">
                <a:ea typeface="ＭＳ Ｐゴシック" pitchFamily="34" charset="-128"/>
              </a:rPr>
              <a:t>Pointers can be set to NULL to represent no object</a:t>
            </a:r>
          </a:p>
          <a:p>
            <a:pPr lvl="1">
              <a:buNone/>
            </a:pP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class car</a:t>
            </a:r>
          </a:p>
          <a:p>
            <a:pPr lvl="1">
              <a:buNone/>
            </a:pP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lvl="1">
              <a:buNone/>
            </a:pP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private:</a:t>
            </a:r>
          </a:p>
          <a:p>
            <a:pPr lvl="1">
              <a:buNone/>
            </a:pP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	person * </a:t>
            </a:r>
            <a:r>
              <a:rPr lang="en-GB" sz="2400" b="1" dirty="0" err="1" smtClean="0">
                <a:latin typeface="Courier New" pitchFamily="49" charset="0"/>
                <a:ea typeface="ＭＳ Ｐゴシック" pitchFamily="34" charset="-128"/>
              </a:rPr>
              <a:t>theDriver</a:t>
            </a: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 = NULL;</a:t>
            </a:r>
          </a:p>
          <a:p>
            <a:pPr lvl="1">
              <a:buNone/>
            </a:pPr>
            <a:r>
              <a:rPr lang="en-GB" sz="2400" b="1" dirty="0" smtClean="0">
                <a:latin typeface="Courier New" pitchFamily="49" charset="0"/>
                <a:ea typeface="ＭＳ Ｐゴシック" pitchFamily="34" charset="-128"/>
              </a:rPr>
              <a:t>..};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05488" y="3505200"/>
            <a:ext cx="3338512" cy="120032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400">
                <a:latin typeface="Tahoma" pitchFamily="34" charset="0"/>
              </a:rPr>
              <a:t>Class attributes now</a:t>
            </a:r>
          </a:p>
          <a:p>
            <a:pPr algn="ctr" eaLnBrk="0" hangingPunct="0"/>
            <a:r>
              <a:rPr lang="en-US" sz="2400">
                <a:latin typeface="Tahoma" pitchFamily="34" charset="0"/>
              </a:rPr>
              <a:t>include pointers to </a:t>
            </a:r>
          </a:p>
          <a:p>
            <a:pPr algn="ctr" eaLnBrk="0" hangingPunct="0"/>
            <a:r>
              <a:rPr lang="en-US" sz="2400">
                <a:latin typeface="Tahoma" pitchFamily="34" charset="0"/>
              </a:rPr>
              <a:t>objects of other classes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819400" y="3976686"/>
            <a:ext cx="2986088" cy="1281113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Example of Variable </a:t>
            </a:r>
            <a:b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Aggregation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527175" y="2057400"/>
            <a:ext cx="7292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car::addDriver(){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theDriver=new person;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car::removeDriver(){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delete theDriver;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theDriver=NULL;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914400"/>
            <a:ext cx="3344184" cy="1631216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dirty="0">
                <a:latin typeface="Tahoma" pitchFamily="34" charset="0"/>
              </a:rPr>
              <a:t>We could have a method</a:t>
            </a:r>
          </a:p>
          <a:p>
            <a:pPr algn="ctr" eaLnBrk="0" hangingPunct="0"/>
            <a:r>
              <a:rPr lang="en-US" sz="2000" dirty="0">
                <a:latin typeface="Tahoma" pitchFamily="34" charset="0"/>
              </a:rPr>
              <a:t>which instantiates an object</a:t>
            </a:r>
          </a:p>
          <a:p>
            <a:pPr algn="ctr" eaLnBrk="0" hangingPunct="0"/>
            <a:r>
              <a:rPr lang="en-US" sz="2000" dirty="0">
                <a:latin typeface="Tahoma" pitchFamily="34" charset="0"/>
              </a:rPr>
              <a:t>of the contained class</a:t>
            </a:r>
          </a:p>
          <a:p>
            <a:pPr algn="ctr" eaLnBrk="0" hangingPunct="0"/>
            <a:r>
              <a:rPr lang="en-US" sz="2000" dirty="0">
                <a:latin typeface="Tahoma" pitchFamily="34" charset="0"/>
              </a:rPr>
              <a:t>and allocates it to the </a:t>
            </a:r>
          </a:p>
          <a:p>
            <a:pPr algn="ctr" eaLnBrk="0" hangingPunct="0"/>
            <a:r>
              <a:rPr lang="en-US" sz="2000" dirty="0">
                <a:latin typeface="Tahoma" pitchFamily="34" charset="0"/>
              </a:rPr>
              <a:t>pointer like this..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47800" y="2514600"/>
            <a:ext cx="892175" cy="7953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19800" y="3810000"/>
            <a:ext cx="2810513" cy="40011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dirty="0">
                <a:latin typeface="Tahoma" pitchFamily="34" charset="0"/>
              </a:rPr>
              <a:t>..and deletes it like this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5724525" y="4198938"/>
            <a:ext cx="1295400" cy="1271587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Example of Variable </a:t>
            </a:r>
            <a:b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Aggregation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28601" y="1270000"/>
            <a:ext cx="4343400" cy="52292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#include 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iostream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#include &lt;string&gt;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using namespace std;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class Person{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string name;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public: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Person(string name=" "){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  this-&gt;name=name;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void set(string a){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	name=a;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void print()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&lt;&lt;name&lt;&lt;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}};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800600" y="1981200"/>
            <a:ext cx="4132263" cy="3644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class Car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{	string model;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string year;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Person *driver;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public: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Car(string model=" ",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    string year=" 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void </a:t>
            </a:r>
            <a:r>
              <a:rPr lang="en-US" sz="2000" b="1" dirty="0" err="1">
                <a:latin typeface="Courier New" pitchFamily="49" charset="0"/>
              </a:rPr>
              <a:t>addDriver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void </a:t>
            </a:r>
            <a:r>
              <a:rPr lang="en-US" sz="2000" b="1" dirty="0" err="1">
                <a:latin typeface="Courier New" pitchFamily="49" charset="0"/>
              </a:rPr>
              <a:t>deleteDriver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void print();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Example of Variable </a:t>
            </a:r>
            <a:b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Aggregation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228600" y="1905000"/>
            <a:ext cx="4643437" cy="37893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Car::Car(string a, string b){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model=a;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year=b;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void Car::</a:t>
            </a:r>
            <a:r>
              <a:rPr lang="en-US" sz="2000" b="1" dirty="0" err="1">
                <a:latin typeface="Courier New" pitchFamily="49" charset="0"/>
              </a:rPr>
              <a:t>addDriver</a:t>
            </a:r>
            <a:r>
              <a:rPr lang="en-US" sz="2000" b="1" dirty="0">
                <a:latin typeface="Courier New" pitchFamily="49" charset="0"/>
              </a:rPr>
              <a:t>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driver=new Person;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driver-&gt;set("</a:t>
            </a:r>
            <a:r>
              <a:rPr lang="en-US" sz="2000" b="1" dirty="0" err="1">
                <a:latin typeface="Courier New" pitchFamily="49" charset="0"/>
              </a:rPr>
              <a:t>Ani</a:t>
            </a:r>
            <a:r>
              <a:rPr lang="en-US" sz="2000" b="1" dirty="0">
                <a:latin typeface="Courier New" pitchFamily="49" charset="0"/>
              </a:rPr>
              <a:t>");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void Car::</a:t>
            </a:r>
            <a:r>
              <a:rPr lang="en-US" sz="2000" b="1" dirty="0" err="1">
                <a:latin typeface="Courier New" pitchFamily="49" charset="0"/>
              </a:rPr>
              <a:t>deleteDriver</a:t>
            </a:r>
            <a:r>
              <a:rPr lang="en-US" sz="2000" b="1" dirty="0">
                <a:latin typeface="Courier New" pitchFamily="49" charset="0"/>
              </a:rPr>
              <a:t>(){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	delete driver;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   driver=NULL;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7"/>
          <p:cNvSpPr txBox="1">
            <a:spLocks/>
          </p:cNvSpPr>
          <p:nvPr/>
        </p:nvSpPr>
        <p:spPr bwMode="auto">
          <a:xfrm>
            <a:off x="5037138" y="1744663"/>
            <a:ext cx="3954462" cy="4276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void Car::print(){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driver-&gt;print();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&lt;&lt;model&lt;&lt;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cout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&lt;&lt;year&lt;&lt;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endl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main(){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Car car1("Honda","2006");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car1.addDriver();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car1.print();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</a:rPr>
              <a:t>Aggregation in UML 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diagrams (fixed aggregation)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itchFamily="34" charset="0"/>
                <a:ea typeface="ＭＳ Ｐゴシック" pitchFamily="34" charset="-128"/>
              </a:rPr>
              <a:t>Draw relationship between a Point class and a Circle class.</a:t>
            </a:r>
          </a:p>
          <a:p>
            <a:r>
              <a:rPr lang="en-US" dirty="0" smtClean="0">
                <a:latin typeface="Trebuchet MS" pitchFamily="34" charset="0"/>
                <a:ea typeface="ＭＳ Ｐゴシック" pitchFamily="34" charset="-128"/>
              </a:rPr>
              <a:t>A point is an aggregate of the circle. When the circle class is destructed so will the point class.</a:t>
            </a:r>
          </a:p>
          <a:p>
            <a:r>
              <a:rPr lang="en-US" dirty="0" smtClean="0">
                <a:latin typeface="Trebuchet MS" pitchFamily="34" charset="0"/>
                <a:ea typeface="ＭＳ Ｐゴシック" pitchFamily="34" charset="-128"/>
              </a:rPr>
              <a:t>Aggregate symbol used is darkened diamond.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pPr algn="r"/>
            <a:r>
              <a:rPr lang="en-US" sz="3200" b="1" dirty="0" smtClean="0">
                <a:solidFill>
                  <a:srgbClr val="C00000"/>
                </a:solidFill>
              </a:rPr>
              <a:t>Aggregation in UML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diagrams (variable aggregation)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2" descr="1405sowc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2456" y="990600"/>
            <a:ext cx="6524875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  <a:ea typeface="ＭＳ Ｐゴシック" pitchFamily="34" charset="-128"/>
              </a:rPr>
              <a:t>Exercises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Refer to Exercise 2 No.1 in Lab 7 pg. 176-178 (association)</a:t>
            </a:r>
          </a:p>
          <a:p>
            <a:r>
              <a:rPr lang="en-US" dirty="0" smtClean="0">
                <a:latin typeface="Calibri" pitchFamily="34" charset="0"/>
              </a:rPr>
              <a:t>Refer to Exercise 2 No.2 in Lab 7 pg. 178 (composition)</a:t>
            </a:r>
          </a:p>
          <a:p>
            <a:r>
              <a:rPr lang="en-US" dirty="0" smtClean="0">
                <a:latin typeface="Calibri" pitchFamily="34" charset="0"/>
              </a:rPr>
              <a:t>Refer to Exercise 2 No.3 in Lab 7 pg. 178-179 (aggregation)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Submit Ex.2 No.3 (by end </a:t>
            </a:r>
            <a:r>
              <a:rPr lang="en-US" smtClean="0">
                <a:latin typeface="Calibri" pitchFamily="34" charset="0"/>
              </a:rPr>
              <a:t>of Thursday 7</a:t>
            </a:r>
            <a:r>
              <a:rPr lang="en-US" baseline="30000" smtClean="0">
                <a:latin typeface="Calibri" pitchFamily="34" charset="0"/>
              </a:rPr>
              <a:t>th</a:t>
            </a:r>
            <a:r>
              <a:rPr lang="en-US" smtClean="0">
                <a:latin typeface="Calibri" pitchFamily="34" charset="0"/>
              </a:rPr>
              <a:t> May)</a:t>
            </a:r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ASSOCIATION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Indicates the relationship bet. objects</a:t>
            </a:r>
          </a:p>
          <a:p>
            <a:r>
              <a:rPr lang="en-US" dirty="0" smtClean="0"/>
              <a:t>Rep. a gen. relationship that describes an activity bet. 2 classes</a:t>
            </a:r>
          </a:p>
          <a:p>
            <a:r>
              <a:rPr lang="en-US" dirty="0" smtClean="0"/>
              <a:t>Allows objects to call methods in other objects thru </a:t>
            </a:r>
            <a:r>
              <a:rPr lang="en-US" dirty="0" err="1" smtClean="0"/>
              <a:t>ptr</a:t>
            </a:r>
            <a:r>
              <a:rPr lang="en-US" dirty="0" smtClean="0"/>
              <a:t> variables.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See Ex.1 No.1 Pg. 172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3851076"/>
            <a:ext cx="5943599" cy="143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3152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AGGREGATION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34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class is a member of a class</a:t>
            </a:r>
          </a:p>
          <a:p>
            <a:r>
              <a:rPr lang="en-US" dirty="0" smtClean="0">
                <a:ea typeface="ＭＳ Ｐゴシック" pitchFamily="34" charset="-128"/>
              </a:rPr>
              <a:t>Supports the modeling of ‘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has a</a:t>
            </a:r>
            <a:r>
              <a:rPr lang="en-US" dirty="0" smtClean="0">
                <a:ea typeface="ＭＳ Ｐゴシック" pitchFamily="34" charset="-128"/>
              </a:rPr>
              <a:t>’ relationship between classes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See Ex.1 No.2 Pg. 173-174</a:t>
            </a:r>
          </a:p>
          <a:p>
            <a:endParaRPr lang="en-US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538224" cy="297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COMPOSITION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Models a </a:t>
            </a:r>
            <a:r>
              <a:rPr lang="en-US" dirty="0" smtClean="0">
                <a:solidFill>
                  <a:srgbClr val="CC0000"/>
                </a:solidFill>
                <a:latin typeface="Arial Unicode MS" pitchFamily="34" charset="-128"/>
                <a:ea typeface="ＭＳ Ｐゴシック" pitchFamily="34" charset="-128"/>
              </a:rPr>
              <a:t>whole/part</a:t>
            </a:r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 relationship with a strong ownership; when the whole dies, </a:t>
            </a:r>
            <a:r>
              <a:rPr lang="en-US" dirty="0" smtClean="0">
                <a:solidFill>
                  <a:srgbClr val="CC0000"/>
                </a:solidFill>
                <a:latin typeface="Arial Unicode MS" pitchFamily="34" charset="-128"/>
                <a:ea typeface="ＭＳ Ｐゴシック" pitchFamily="34" charset="-128"/>
              </a:rPr>
              <a:t>the part does</a:t>
            </a:r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 so as well</a:t>
            </a:r>
          </a:p>
          <a:p>
            <a:endParaRPr lang="en-US" dirty="0" smtClean="0">
              <a:latin typeface="Arial Unicode MS" pitchFamily="34" charset="-128"/>
              <a:ea typeface="ＭＳ Ｐゴシック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An object can be only part of one whole object</a:t>
            </a:r>
          </a:p>
          <a:p>
            <a:endParaRPr lang="en-US" dirty="0" smtClean="0">
              <a:latin typeface="Arial Unicode MS" pitchFamily="34" charset="-128"/>
              <a:ea typeface="ＭＳ Ｐゴシック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The whole part is </a:t>
            </a:r>
            <a:r>
              <a:rPr lang="en-US" u="sng" dirty="0" smtClean="0">
                <a:latin typeface="Arial Unicode MS" pitchFamily="34" charset="-128"/>
                <a:ea typeface="ＭＳ Ｐゴシック" pitchFamily="34" charset="-128"/>
              </a:rPr>
              <a:t>responsible</a:t>
            </a:r>
            <a:r>
              <a:rPr lang="en-US" dirty="0" smtClean="0">
                <a:latin typeface="Arial Unicode MS" pitchFamily="34" charset="-128"/>
                <a:ea typeface="ＭＳ Ｐゴシック" pitchFamily="34" charset="-128"/>
              </a:rPr>
              <a:t> for creation and destruction of its part</a:t>
            </a:r>
            <a:endParaRPr lang="en-US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COMPOSITION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4" descr="compositi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14400"/>
            <a:ext cx="6248400" cy="495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5943600"/>
            <a:ext cx="7696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See Ex.1 No.3 Pg. 175-176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Aggregation &amp; Composition Implementation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>
                <a:ea typeface="ＭＳ Ｐゴシック" pitchFamily="34" charset="-128"/>
              </a:rPr>
              <a:t>There are two basic ways in which aggregations are implemented</a:t>
            </a:r>
          </a:p>
          <a:p>
            <a:pPr marL="609600" indent="-609600"/>
            <a:endParaRPr lang="en-US" dirty="0" smtClean="0">
              <a:ea typeface="ＭＳ Ｐゴシック" pitchFamily="34" charset="-128"/>
            </a:endParaRP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Objects contain objects (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fixed aggregation </a:t>
            </a:r>
            <a:r>
              <a:rPr lang="en-US" dirty="0" smtClean="0">
                <a:ea typeface="ＭＳ Ｐゴシック" pitchFamily="34" charset="-128"/>
              </a:rPr>
              <a:t>/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composition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marL="990600" lvl="1" indent="-533400">
              <a:buFont typeface="Arial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Objects contain pointers to objects (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variable aggregation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          Fixed aggregations / Composition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Fixed aggregations / compositions are implemented by using 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a class type as an </a:t>
            </a:r>
            <a:r>
              <a:rPr lang="en-US" u="sng" dirty="0" smtClean="0">
                <a:solidFill>
                  <a:srgbClr val="CC0000"/>
                </a:solidFill>
                <a:ea typeface="ＭＳ Ｐゴシック" pitchFamily="34" charset="-128"/>
              </a:rPr>
              <a:t>attribute</a:t>
            </a: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 type</a:t>
            </a:r>
            <a:r>
              <a:rPr lang="en-US" dirty="0" smtClean="0">
                <a:ea typeface="ＭＳ Ｐゴシック" pitchFamily="34" charset="-128"/>
              </a:rPr>
              <a:t> in the aggregate class.</a:t>
            </a:r>
          </a:p>
          <a:p>
            <a:endParaRPr lang="en-US" dirty="0"/>
          </a:p>
        </p:txBody>
      </p:sp>
      <p:pic>
        <p:nvPicPr>
          <p:cNvPr id="6" name="Picture 4" descr="lab10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8567" y="3048000"/>
            <a:ext cx="343509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Example of Fixed Aggregation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4925" y="1498600"/>
            <a:ext cx="7092950" cy="483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class Chapter{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no_of_pages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public: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  Chapter(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pages);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 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get_pages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Chapter::Chapter(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pages){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no_of_pages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= pages;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Chapter::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get_pages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return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no_of_pages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00688" y="2308225"/>
            <a:ext cx="3606800" cy="157003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ahoma" pitchFamily="34" charset="0"/>
              </a:rPr>
              <a:t>Constructor for </a:t>
            </a:r>
            <a:r>
              <a:rPr lang="en-US" sz="2400" b="1" dirty="0">
                <a:latin typeface="Courier New" pitchFamily="49" charset="0"/>
              </a:rPr>
              <a:t>Chapter</a:t>
            </a:r>
          </a:p>
          <a:p>
            <a:pPr algn="ctr" eaLnBrk="0" hangingPunct="0"/>
            <a:r>
              <a:rPr lang="en-US" sz="2400" dirty="0">
                <a:latin typeface="Tahoma" pitchFamily="34" charset="0"/>
              </a:rPr>
              <a:t>class takes an integer</a:t>
            </a:r>
          </a:p>
          <a:p>
            <a:pPr algn="ctr" eaLnBrk="0" hangingPunct="0"/>
            <a:r>
              <a:rPr lang="en-US" sz="2400" dirty="0">
                <a:latin typeface="Tahoma" pitchFamily="34" charset="0"/>
              </a:rPr>
              <a:t>argument to define</a:t>
            </a:r>
          </a:p>
          <a:p>
            <a:pPr algn="ctr" eaLnBrk="0" hangingPunct="0"/>
            <a:r>
              <a:rPr lang="en-US" sz="2400" dirty="0">
                <a:latin typeface="Tahoma" pitchFamily="34" charset="0"/>
              </a:rPr>
              <a:t>its pages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4343400" y="2819399"/>
            <a:ext cx="1270000" cy="24923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2000"/>
          </a:xfrm>
        </p:spPr>
        <p:txBody>
          <a:bodyPr/>
          <a:lstStyle/>
          <a:p>
            <a:pPr algn="r"/>
            <a:r>
              <a:rPr lang="en-US" sz="3600" b="1" dirty="0" smtClean="0">
                <a:solidFill>
                  <a:srgbClr val="C00000"/>
                </a:solidFill>
                <a:ea typeface="ＭＳ Ｐゴシック" pitchFamily="34" charset="-128"/>
              </a:rPr>
              <a:t>Example of Fixed Aggregation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1230313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class Book{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	public: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Chapter c1, c2, c3, c4;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Book(int pages1, int pages2, int pages3,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     int pages4):c1(pages1), c2(pages2),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     				c3(pages3),c4(pages4){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 void showNumberofPages();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void Book:: showNumberofPages(){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cout&lt;&lt;"Total number of pages" &lt;&lt;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(c1.get_pages() + c2.get_pages()+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 c3.get_pages() + c4.get_pages());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int main(){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Book TP2(200, 190, 50, 100);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   TP2.showNumberofPages();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ＭＳ Ｐゴシック" pitchFamily="34" charset="-128"/>
                <a:cs typeface="+mn-cs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88113" y="765175"/>
            <a:ext cx="2449512" cy="10064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</a:rPr>
              <a:t>Class attributes now</a:t>
            </a:r>
          </a:p>
          <a:p>
            <a:pPr algn="ctr" eaLnBrk="0" hangingPunct="0"/>
            <a:r>
              <a:rPr lang="en-US" sz="2000">
                <a:latin typeface="Tahoma" pitchFamily="34" charset="0"/>
              </a:rPr>
              <a:t>include objects of</a:t>
            </a:r>
          </a:p>
          <a:p>
            <a:pPr algn="ctr" eaLnBrk="0" hangingPunct="0"/>
            <a:r>
              <a:rPr lang="en-US" sz="2000">
                <a:latin typeface="Tahoma" pitchFamily="34" charset="0"/>
              </a:rPr>
              <a:t>other classes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4211638" y="1230313"/>
            <a:ext cx="2276475" cy="7588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05300" y="6022975"/>
            <a:ext cx="3074988" cy="10064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latin typeface="Tahoma" pitchFamily="34" charset="0"/>
              </a:rPr>
              <a:t>Book class methods</a:t>
            </a:r>
          </a:p>
          <a:p>
            <a:pPr algn="ctr" eaLnBrk="0" hangingPunct="0"/>
            <a:r>
              <a:rPr lang="en-US" sz="2000">
                <a:latin typeface="Tahoma" pitchFamily="34" charset="0"/>
              </a:rPr>
              <a:t>can now call methods</a:t>
            </a:r>
          </a:p>
          <a:p>
            <a:pPr algn="ctr" eaLnBrk="0" hangingPunct="0"/>
            <a:r>
              <a:rPr lang="en-US" sz="2000">
                <a:latin typeface="Tahoma" pitchFamily="34" charset="0"/>
              </a:rPr>
              <a:t>of the </a:t>
            </a:r>
            <a:r>
              <a:rPr lang="en-US" sz="2000">
                <a:latin typeface="Courier New" pitchFamily="49" charset="0"/>
              </a:rPr>
              <a:t>Chapter</a:t>
            </a:r>
            <a:r>
              <a:rPr lang="en-US" sz="2000">
                <a:latin typeface="Tahoma" pitchFamily="34" charset="0"/>
              </a:rPr>
              <a:t> objects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4800600" y="5013325"/>
            <a:ext cx="990600" cy="95885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11863" y="3419475"/>
            <a:ext cx="3132137" cy="19208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000">
                <a:latin typeface="Tahoma" pitchFamily="34" charset="0"/>
              </a:rPr>
              <a:t>Note use of colon(:) operator to pass parameters sent to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constructor of aggregated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object to the constructors</a:t>
            </a:r>
          </a:p>
          <a:p>
            <a:pPr eaLnBrk="0" hangingPunct="0"/>
            <a:r>
              <a:rPr lang="en-US" sz="2000">
                <a:latin typeface="Tahoma" pitchFamily="34" charset="0"/>
              </a:rPr>
              <a:t>of the constituent objects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127375" y="2695575"/>
            <a:ext cx="2884488" cy="1525588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557</Words>
  <Application>Microsoft Office PowerPoint</Application>
  <PresentationFormat>On-screen Show (4:3)</PresentationFormat>
  <Paragraphs>175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AGGREGATION and COMPOSITION</vt:lpstr>
      <vt:lpstr>ASSOCIATION</vt:lpstr>
      <vt:lpstr>AGGREGATION</vt:lpstr>
      <vt:lpstr>COMPOSITION (1/2)</vt:lpstr>
      <vt:lpstr>COMPOSITION (2/2)</vt:lpstr>
      <vt:lpstr>Aggregation &amp; Composition Implementation</vt:lpstr>
      <vt:lpstr>          Fixed aggregations / Composition</vt:lpstr>
      <vt:lpstr>Example of Fixed Aggregation (1/2)</vt:lpstr>
      <vt:lpstr>Example of Fixed Aggregation (2/2)</vt:lpstr>
      <vt:lpstr>  Variable Aggregations (1/2)</vt:lpstr>
      <vt:lpstr>  Variable Aggregations (2/2)</vt:lpstr>
      <vt:lpstr>Example of Variable  Aggregation (1/3)</vt:lpstr>
      <vt:lpstr>Example of Variable  Aggregation (2/3)</vt:lpstr>
      <vt:lpstr>Example of Variable  Aggregation (3/3)</vt:lpstr>
      <vt:lpstr>Aggregation in UML  diagrams (fixed aggregation)</vt:lpstr>
      <vt:lpstr>Aggregation in UML  diagrams (variable aggregation)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2014-02-24T04:16:52Z</dcterms:created>
  <dcterms:modified xsi:type="dcterms:W3CDTF">2016-03-05T14:54:22Z</dcterms:modified>
</cp:coreProperties>
</file>