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481" r:id="rId3"/>
    <p:sldId id="505" r:id="rId4"/>
    <p:sldId id="506" r:id="rId5"/>
    <p:sldId id="509" r:id="rId6"/>
    <p:sldId id="507" r:id="rId7"/>
    <p:sldId id="479" r:id="rId8"/>
    <p:sldId id="510" r:id="rId9"/>
    <p:sldId id="511" r:id="rId10"/>
    <p:sldId id="482" r:id="rId11"/>
    <p:sldId id="512" r:id="rId12"/>
    <p:sldId id="486" r:id="rId13"/>
    <p:sldId id="487" r:id="rId14"/>
    <p:sldId id="488" r:id="rId15"/>
    <p:sldId id="513" r:id="rId16"/>
    <p:sldId id="493" r:id="rId17"/>
    <p:sldId id="518" r:id="rId18"/>
    <p:sldId id="519" r:id="rId19"/>
    <p:sldId id="494" r:id="rId20"/>
    <p:sldId id="495" r:id="rId21"/>
    <p:sldId id="496" r:id="rId22"/>
    <p:sldId id="520" r:id="rId23"/>
    <p:sldId id="497" r:id="rId24"/>
    <p:sldId id="514" r:id="rId25"/>
    <p:sldId id="515" r:id="rId26"/>
    <p:sldId id="498" r:id="rId27"/>
    <p:sldId id="499" r:id="rId28"/>
    <p:sldId id="500" r:id="rId29"/>
    <p:sldId id="516" r:id="rId30"/>
    <p:sldId id="517" r:id="rId31"/>
    <p:sldId id="522" r:id="rId32"/>
    <p:sldId id="501" r:id="rId33"/>
    <p:sldId id="502" r:id="rId34"/>
    <p:sldId id="503" r:id="rId35"/>
    <p:sldId id="504" r:id="rId36"/>
    <p:sldId id="523" r:id="rId37"/>
    <p:sldId id="292" r:id="rId38"/>
    <p:sldId id="524" r:id="rId39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219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F7F62B1-3D57-45F7-BA19-A5AD0F4F3F5E}" type="datetimeFigureOut">
              <a:rPr lang="en-MY"/>
              <a:pPr>
                <a:defRPr/>
              </a:pPr>
              <a:t>5/3/2016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MY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MY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A87E114-7147-4F26-8AAF-F82853354976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4274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87E114-7147-4F26-8AAF-F82853354976}" type="slidenum">
              <a:rPr lang="en-MY" smtClean="0"/>
              <a:pPr>
                <a:defRPr/>
              </a:pPr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82737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4CC7796-4323-4B10-B0E9-FB088C99D211}" type="slidenum">
              <a:rPr lang="en-CA" smtClean="0"/>
              <a:pPr eaLnBrk="1" hangingPunct="1"/>
              <a:t>20</a:t>
            </a:fld>
            <a:endParaRPr lang="en-CA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F4BF0F0-15E0-48BE-80BC-7729ACD78163}" type="slidenum">
              <a:rPr lang="en-CA" smtClean="0"/>
              <a:pPr eaLnBrk="1" hangingPunct="1"/>
              <a:t>27</a:t>
            </a:fld>
            <a:endParaRPr lang="en-CA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076F00B-2112-424B-A695-1581ED9830EA}" type="slidenum">
              <a:rPr lang="en-CA" smtClean="0"/>
              <a:pPr eaLnBrk="1" hangingPunct="1"/>
              <a:t>28</a:t>
            </a:fld>
            <a:endParaRPr lang="en-CA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6C40CA0-4ABA-4E5A-B95C-D57DB4E1C529}" type="slidenum">
              <a:rPr lang="en-CA" smtClean="0"/>
              <a:pPr eaLnBrk="1" hangingPunct="1"/>
              <a:t>33</a:t>
            </a:fld>
            <a:endParaRPr lang="en-CA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D7764E-A49E-49AB-9595-10DDA162FEDA}" type="slidenum">
              <a:rPr lang="en-US"/>
              <a:pPr/>
              <a:t>3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23FF56-07D5-4183-86C5-D6B8289DCCC1}" type="slidenum">
              <a:rPr lang="en-US"/>
              <a:pPr/>
              <a:t>4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23FF56-07D5-4183-86C5-D6B8289DCCC1}" type="slidenum">
              <a:rPr lang="en-US"/>
              <a:pPr/>
              <a:t>5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E0D49-5829-469A-A49C-61E08E4C9E72}" type="slidenum">
              <a:rPr lang="en-US"/>
              <a:pPr/>
              <a:t>6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6DEF82-00A3-430B-9114-301769ACA3B3}" type="slidenum">
              <a:rPr lang="en-CA" smtClean="0"/>
              <a:pPr eaLnBrk="1" hangingPunct="1"/>
              <a:t>10</a:t>
            </a:fld>
            <a:endParaRPr lang="en-CA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FE37455-A804-46B4-A28A-57A7AE949FF3}" type="slidenum">
              <a:rPr lang="en-CA" smtClean="0"/>
              <a:pPr eaLnBrk="1" hangingPunct="1"/>
              <a:t>17</a:t>
            </a:fld>
            <a:endParaRPr lang="en-CA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FE37455-A804-46B4-A28A-57A7AE949FF3}" type="slidenum">
              <a:rPr lang="en-CA" smtClean="0"/>
              <a:pPr eaLnBrk="1" hangingPunct="1"/>
              <a:t>18</a:t>
            </a:fld>
            <a:endParaRPr lang="en-CA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FE37455-A804-46B4-A28A-57A7AE949FF3}" type="slidenum">
              <a:rPr lang="en-CA" smtClean="0"/>
              <a:pPr eaLnBrk="1" hangingPunct="1"/>
              <a:t>19</a:t>
            </a:fld>
            <a:endParaRPr lang="en-CA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F95DE-EE50-4CBF-A952-D4E3A57690C9}" type="slidenum">
              <a:rPr lang="en-MY"/>
              <a:pPr>
                <a:defRPr/>
              </a:pPr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3374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B5161-F6C0-4481-9B0F-4FFBF9A5BF1F}" type="slidenum">
              <a:rPr lang="en-MY"/>
              <a:pPr>
                <a:defRPr/>
              </a:pPr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370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274638"/>
            <a:ext cx="6563072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1600200"/>
            <a:ext cx="65630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MY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D314C-E47E-4103-A86E-2B475D669C59}" type="slidenum">
              <a:rPr lang="en-MY"/>
              <a:pPr>
                <a:defRPr/>
              </a:pPr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428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4D6A9-F68D-4601-8603-0C3618DE9880}" type="slidenum">
              <a:rPr lang="en-MY"/>
              <a:pPr>
                <a:defRPr/>
              </a:pPr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5801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300B5-9B84-4BE3-8AC2-A822EF32E24D}" type="slidenum">
              <a:rPr lang="en-MY"/>
              <a:pPr>
                <a:defRPr/>
              </a:pPr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7220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274638"/>
            <a:ext cx="6707088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MY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0B678-3AB4-4904-A05A-1FD08AC65746}" type="slidenum">
              <a:rPr lang="en-MY"/>
              <a:pPr>
                <a:defRPr/>
              </a:pPr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5006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CA3B0-F6FD-4CCD-AD82-BBF2444CA0E0}" type="slidenum">
              <a:rPr lang="en-MY"/>
              <a:pPr>
                <a:defRPr/>
              </a:pPr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3279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612C1-2E91-44C5-9DFB-162C4F74504C}" type="slidenum">
              <a:rPr lang="en-MY"/>
              <a:pPr>
                <a:defRPr/>
              </a:pPr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7492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MY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C0E8C-8E40-43BB-A023-A7A8ED4B8C01}" type="slidenum">
              <a:rPr lang="en-MY"/>
              <a:pPr>
                <a:defRPr/>
              </a:pPr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2010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663508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D6484-3A44-4CD6-BF96-8D928FEB705F}" type="slidenum">
              <a:rPr lang="en-MY"/>
              <a:pPr>
                <a:defRPr/>
              </a:pPr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4083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8813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C762610-A0DF-4F24-AA58-B2F7EDC91CF8}" type="slidenum">
              <a:rPr lang="en-MY"/>
              <a:pPr>
                <a:defRPr/>
              </a:pPr>
              <a:t>‹#›</a:t>
            </a:fld>
            <a:endParaRPr lang="en-MY" dirty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908175" y="476250"/>
            <a:ext cx="66294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MY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08175" y="1600200"/>
            <a:ext cx="6778625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 smtClean="0"/>
          </a:p>
        </p:txBody>
      </p:sp>
      <p:pic>
        <p:nvPicPr>
          <p:cNvPr id="1029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2225"/>
            <a:ext cx="9217026" cy="690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4"/>
          <p:cNvSpPr txBox="1">
            <a:spLocks/>
          </p:cNvSpPr>
          <p:nvPr/>
        </p:nvSpPr>
        <p:spPr bwMode="auto">
          <a:xfrm>
            <a:off x="485800" y="3212976"/>
            <a:ext cx="768744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n-US" sz="4000" b="1" dirty="0">
                <a:solidFill>
                  <a:srgbClr val="C00000"/>
                </a:solidFill>
                <a:latin typeface="Lucida Sans" pitchFamily="34" charset="0"/>
                <a:ea typeface="Batang" pitchFamily="18" charset="-127"/>
                <a:cs typeface="Lucida Sans" pitchFamily="34" charset="0"/>
              </a:rPr>
              <a:t>Polymorphism and Virtual Function</a:t>
            </a:r>
            <a:endParaRPr lang="en-US" sz="4000" b="1" dirty="0" smtClean="0">
              <a:solidFill>
                <a:srgbClr val="C00000"/>
              </a:solidFill>
              <a:latin typeface="Lucida Sans" pitchFamily="34" charset="0"/>
              <a:ea typeface="Batang" pitchFamily="18" charset="-127"/>
              <a:cs typeface="Lucida Sans" pitchFamily="34" charset="0"/>
            </a:endParaRPr>
          </a:p>
          <a:p>
            <a:pPr algn="ctr"/>
            <a:r>
              <a:rPr lang="en-US" sz="2800" dirty="0" smtClean="0">
                <a:solidFill>
                  <a:srgbClr val="008000"/>
                </a:solidFill>
              </a:rPr>
              <a:t>Source from</a:t>
            </a:r>
            <a:r>
              <a:rPr lang="en-US" sz="2800" dirty="0" smtClean="0"/>
              <a:t> Tony Gaddis,</a:t>
            </a:r>
            <a:r>
              <a:rPr lang="en-US" sz="2800" i="1" dirty="0" smtClean="0"/>
              <a:t> Starting out with C++</a:t>
            </a:r>
            <a:r>
              <a:rPr lang="en-US" sz="2800" dirty="0" smtClean="0"/>
              <a:t>, 7th edition update. 2014.  Pearson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 smtClean="0">
                <a:solidFill>
                  <a:srgbClr val="008000"/>
                </a:solidFill>
              </a:rPr>
              <a:t>edited </a:t>
            </a:r>
            <a:r>
              <a:rPr lang="en-US" sz="2800" dirty="0">
                <a:solidFill>
                  <a:srgbClr val="008000"/>
                </a:solidFill>
              </a:rPr>
              <a:t>by</a:t>
            </a:r>
            <a:r>
              <a:rPr lang="en-US" sz="2800" dirty="0"/>
              <a:t> </a:t>
            </a:r>
            <a:r>
              <a:rPr lang="en-SG" sz="2800" dirty="0" err="1"/>
              <a:t>Dr.</a:t>
            </a:r>
            <a:r>
              <a:rPr lang="en-SG" sz="2800" dirty="0"/>
              <a:t> </a:t>
            </a:r>
            <a:r>
              <a:rPr lang="en-SG" sz="2800" dirty="0" err="1"/>
              <a:t>Dayang</a:t>
            </a:r>
            <a:r>
              <a:rPr lang="en-SG" sz="2800" dirty="0"/>
              <a:t> </a:t>
            </a:r>
            <a:r>
              <a:rPr lang="en-SG" sz="2800" dirty="0" err="1"/>
              <a:t>Norhayati</a:t>
            </a:r>
            <a:r>
              <a:rPr lang="en-SG" sz="2800" dirty="0"/>
              <a:t> </a:t>
            </a:r>
            <a:r>
              <a:rPr lang="en-SG" sz="2800" dirty="0" err="1"/>
              <a:t>Abang</a:t>
            </a:r>
            <a:r>
              <a:rPr lang="en-SG" sz="2800" dirty="0"/>
              <a:t> </a:t>
            </a:r>
            <a:r>
              <a:rPr lang="en-SG" sz="2800" dirty="0" err="1"/>
              <a:t>Jawawi</a:t>
            </a:r>
            <a:r>
              <a:rPr lang="en-SG" sz="2800" dirty="0"/>
              <a:t> (Prof. </a:t>
            </a:r>
            <a:r>
              <a:rPr lang="en-SG" sz="2800" dirty="0" err="1"/>
              <a:t>Madya</a:t>
            </a:r>
            <a:r>
              <a:rPr lang="en-SG" sz="2800" dirty="0"/>
              <a:t> )</a:t>
            </a:r>
            <a:r>
              <a:rPr lang="en-US" sz="2800" dirty="0" smtClean="0"/>
              <a:t>, UTM </a:t>
            </a:r>
            <a:r>
              <a:rPr lang="en-US" sz="2800" i="1" dirty="0" smtClean="0">
                <a:solidFill>
                  <a:srgbClr val="7030A0"/>
                </a:solidFill>
                <a:latin typeface="Lucida Sans" pitchFamily="34" charset="0"/>
                <a:ea typeface="Batang" pitchFamily="18" charset="-127"/>
                <a:cs typeface="Lucida Sans" pitchFamily="34" charset="0"/>
              </a:rPr>
              <a:t>dayang@utm.my</a:t>
            </a:r>
            <a:endParaRPr lang="en-US" sz="2800" dirty="0">
              <a:solidFill>
                <a:srgbClr val="C00000"/>
              </a:solidFill>
              <a:latin typeface="Lucida Sans" pitchFamily="34" charset="0"/>
              <a:ea typeface="Batang" pitchFamily="18" charset="-127"/>
              <a:cs typeface="Lucida Sans" pitchFamily="34" charset="0"/>
            </a:endParaRPr>
          </a:p>
        </p:txBody>
      </p:sp>
      <p:pic>
        <p:nvPicPr>
          <p:cNvPr id="2051" name="Content Placeholder 5" descr="Postcard+UTM+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5" t="2170" r="18353" b="67972"/>
          <a:stretch>
            <a:fillRect/>
          </a:stretch>
        </p:blipFill>
        <p:spPr bwMode="auto">
          <a:xfrm>
            <a:off x="7202488" y="4941168"/>
            <a:ext cx="1941512" cy="15716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4" descr="Pink tissue paper"/>
          <p:cNvSpPr txBox="1">
            <a:spLocks noChangeArrowheads="1"/>
          </p:cNvSpPr>
          <p:nvPr/>
        </p:nvSpPr>
        <p:spPr bwMode="auto">
          <a:xfrm>
            <a:off x="2704461" y="980728"/>
            <a:ext cx="325012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bg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 sz="3200" b="1">
                <a:solidFill>
                  <a:schemeClr val="bg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 sz="3200" b="1">
                <a:solidFill>
                  <a:schemeClr val="bg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 sz="3200" b="1">
                <a:solidFill>
                  <a:schemeClr val="bg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 sz="3200" b="1">
                <a:solidFill>
                  <a:schemeClr val="bg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6000">
                <a:solidFill>
                  <a:srgbClr val="008000"/>
                </a:solidFill>
                <a:latin typeface="Lucida Sans"/>
              </a:rPr>
              <a:t>Week </a:t>
            </a:r>
            <a:r>
              <a:rPr lang="en-US" sz="6000" smtClean="0">
                <a:solidFill>
                  <a:srgbClr val="008000"/>
                </a:solidFill>
                <a:latin typeface="Lucida Sans"/>
              </a:rPr>
              <a:t>12</a:t>
            </a:r>
            <a:endParaRPr lang="en-US" sz="6000" dirty="0">
              <a:solidFill>
                <a:srgbClr val="008000"/>
              </a:solidFill>
              <a:latin typeface="Lucid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Polymorphism and                              Virtual Member Functions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06575"/>
            <a:ext cx="8151813" cy="37417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u="sng" dirty="0" smtClean="0"/>
              <a:t>Virtual member function</a:t>
            </a:r>
            <a:r>
              <a:rPr lang="en-US" sz="2800" dirty="0" smtClean="0"/>
              <a:t>: function in base class that expects to be </a:t>
            </a:r>
            <a:r>
              <a:rPr lang="en-US" sz="2800" dirty="0" smtClean="0">
                <a:solidFill>
                  <a:srgbClr val="C00000"/>
                </a:solidFill>
              </a:rPr>
              <a:t>redefined</a:t>
            </a:r>
            <a:r>
              <a:rPr lang="en-US" sz="2800" dirty="0" smtClean="0"/>
              <a:t> in derived class</a:t>
            </a:r>
          </a:p>
          <a:p>
            <a:pPr marL="0" indent="0">
              <a:lnSpc>
                <a:spcPct val="80000"/>
              </a:lnSpc>
              <a:buNone/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Function defined with key word </a:t>
            </a:r>
            <a:r>
              <a:rPr lang="en-US" sz="2800" dirty="0" smtClean="0">
                <a:latin typeface="Courier New" pitchFamily="112" charset="0"/>
              </a:rPr>
              <a:t>virtual</a:t>
            </a:r>
            <a:r>
              <a:rPr lang="en-US" sz="2800" dirty="0" smtClean="0"/>
              <a:t>:</a:t>
            </a:r>
          </a:p>
          <a:p>
            <a:pPr lvl="1">
              <a:lnSpc>
                <a:spcPct val="80000"/>
              </a:lnSpc>
              <a:buClr>
                <a:srgbClr val="3333CC"/>
              </a:buClr>
              <a:buFontTx/>
              <a:buNone/>
            </a:pPr>
            <a:r>
              <a:rPr lang="en-US" sz="2400" dirty="0" smtClean="0">
                <a:latin typeface="Courier New" pitchFamily="112" charset="0"/>
              </a:rPr>
              <a:t>virtual void Y() {...}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Supports </a:t>
            </a:r>
            <a:r>
              <a:rPr lang="en-US" sz="2800" u="sng" dirty="0" smtClean="0"/>
              <a:t>dynamic binding</a:t>
            </a:r>
            <a:r>
              <a:rPr lang="en-US" sz="2800" dirty="0" smtClean="0"/>
              <a:t>: functions bound at run time to function that they </a:t>
            </a:r>
            <a:r>
              <a:rPr lang="en-US" sz="2800" dirty="0" smtClean="0">
                <a:solidFill>
                  <a:srgbClr val="C00000"/>
                </a:solidFill>
              </a:rPr>
              <a:t>call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Without virtual member functions, C++ uses </a:t>
            </a:r>
            <a:r>
              <a:rPr lang="en-US" sz="2800" u="sng" dirty="0" smtClean="0"/>
              <a:t>static</a:t>
            </a:r>
            <a:r>
              <a:rPr lang="en-US" sz="2800" dirty="0" smtClean="0"/>
              <a:t> (compile time) </a:t>
            </a:r>
            <a:r>
              <a:rPr lang="en-US" sz="2800" u="sng" dirty="0" smtClean="0"/>
              <a:t>binding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601360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10600" cy="609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  <a:ea typeface="ＭＳ Ｐゴシック" pitchFamily="34" charset="-128"/>
              </a:rPr>
              <a:t>Virtual Functions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081608"/>
            <a:ext cx="4495800" cy="6019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class A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ea typeface="ＭＳ Ｐゴシック" pitchFamily="34" charset="-128"/>
              </a:rPr>
              <a:t>void x() {</a:t>
            </a:r>
            <a:r>
              <a:rPr lang="en-US" sz="16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ea typeface="ＭＳ Ｐゴシック" pitchFamily="34" charset="-128"/>
              </a:rPr>
              <a:t>cout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ea typeface="ＭＳ Ｐゴシック" pitchFamily="34" charset="-128"/>
              </a:rPr>
              <a:t>&lt;&lt;"A::x";};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virtual void y() {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cout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&lt;&lt;"A::y";};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class B : public A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ea typeface="ＭＳ Ｐゴシック" pitchFamily="34" charset="-128"/>
              </a:rPr>
              <a:t>void x() {</a:t>
            </a:r>
            <a:r>
              <a:rPr lang="en-US" sz="16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ea typeface="ＭＳ Ｐゴシック" pitchFamily="34" charset="-128"/>
              </a:rPr>
              <a:t>cout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ea typeface="ＭＳ Ｐゴシック" pitchFamily="34" charset="-128"/>
              </a:rPr>
              <a:t>&lt;&lt;"B::x";};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 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virtual void y() {</a:t>
            </a: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cout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&lt;&lt;"B::y";};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err="1" smtClean="0">
                <a:latin typeface="Courier New" pitchFamily="49" charset="0"/>
                <a:ea typeface="ＭＳ Ｐゴシック" pitchFamily="34" charset="-128"/>
              </a:rPr>
              <a:t>int</a:t>
            </a: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 main 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   B </a:t>
            </a:r>
            <a:r>
              <a:rPr lang="en-US" sz="1600" b="1" dirty="0" err="1" smtClean="0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   A *</a:t>
            </a:r>
            <a:r>
              <a:rPr lang="en-US" sz="1600" b="1" dirty="0" err="1" smtClean="0">
                <a:latin typeface="Courier New" pitchFamily="49" charset="0"/>
                <a:ea typeface="ＭＳ Ｐゴシック" pitchFamily="34" charset="-128"/>
              </a:rPr>
              <a:t>ap</a:t>
            </a: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 = &amp;b; B *</a:t>
            </a:r>
            <a:r>
              <a:rPr lang="en-US" sz="1600" b="1" dirty="0" err="1" smtClean="0">
                <a:latin typeface="Courier New" pitchFamily="49" charset="0"/>
                <a:ea typeface="ＭＳ Ｐゴシック" pitchFamily="34" charset="-128"/>
              </a:rPr>
              <a:t>bp</a:t>
            </a: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 = &amp;b;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   </a:t>
            </a:r>
            <a:r>
              <a:rPr lang="en-US" sz="1600" b="1" dirty="0" err="1" smtClean="0">
                <a:latin typeface="Courier New" pitchFamily="49" charset="0"/>
                <a:ea typeface="ＭＳ Ｐゴシック" pitchFamily="34" charset="-128"/>
              </a:rPr>
              <a:t>b.x</a:t>
            </a: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 (); // prints "B::x"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   </a:t>
            </a:r>
            <a:r>
              <a:rPr lang="en-US" sz="1600" b="1" dirty="0" err="1" smtClean="0">
                <a:latin typeface="Courier New" pitchFamily="49" charset="0"/>
                <a:ea typeface="ＭＳ Ｐゴシック" pitchFamily="34" charset="-128"/>
              </a:rPr>
              <a:t>b.y</a:t>
            </a: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 (); // prints "B::y"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   </a:t>
            </a:r>
            <a:r>
              <a:rPr lang="en-US" sz="1600" b="1" dirty="0" err="1" smtClean="0">
                <a:latin typeface="Courier New" pitchFamily="49" charset="0"/>
                <a:ea typeface="ＭＳ Ｐゴシック" pitchFamily="34" charset="-128"/>
              </a:rPr>
              <a:t>bp</a:t>
            </a: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-&gt;x (); // prints "B::x"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   </a:t>
            </a:r>
            <a:r>
              <a:rPr lang="en-US" sz="1600" b="1" dirty="0" err="1" smtClean="0">
                <a:latin typeface="Courier New" pitchFamily="49" charset="0"/>
                <a:ea typeface="ＭＳ Ｐゴシック" pitchFamily="34" charset="-128"/>
              </a:rPr>
              <a:t>bp</a:t>
            </a: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-&gt;y (); // prints "B::y"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   </a:t>
            </a:r>
            <a:r>
              <a:rPr lang="en-US" sz="1600" b="1" dirty="0" err="1" smtClean="0">
                <a:latin typeface="Courier New" pitchFamily="49" charset="0"/>
                <a:ea typeface="ＭＳ Ｐゴシック" pitchFamily="34" charset="-128"/>
              </a:rPr>
              <a:t>ap</a:t>
            </a: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-&gt;x (); // prints "A::x"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   </a:t>
            </a:r>
            <a:r>
              <a:rPr lang="en-US" sz="1600" b="1" dirty="0" err="1" smtClean="0">
                <a:latin typeface="Courier New" pitchFamily="49" charset="0"/>
                <a:ea typeface="ＭＳ Ｐゴシック" pitchFamily="34" charset="-128"/>
              </a:rPr>
              <a:t>ap</a:t>
            </a: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-&gt;y (); // prints "B::y"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 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};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87552" y="1055712"/>
            <a:ext cx="4953000" cy="5181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Only matter with </a:t>
            </a:r>
            <a:r>
              <a:rPr lang="en-US" sz="2000" dirty="0" smtClean="0">
                <a:solidFill>
                  <a:srgbClr val="C00000"/>
                </a:solidFill>
                <a:ea typeface="ＭＳ Ｐゴシック" pitchFamily="34" charset="-128"/>
              </a:rPr>
              <a:t>pointer or reference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ea typeface="ＭＳ Ｐゴシック" pitchFamily="34" charset="-128"/>
              </a:rPr>
              <a:t>Calls on object itself resolved </a:t>
            </a:r>
            <a:r>
              <a:rPr lang="en-US" sz="1800" dirty="0" smtClean="0">
                <a:solidFill>
                  <a:srgbClr val="C00000"/>
                </a:solidFill>
                <a:ea typeface="ＭＳ Ｐゴシック" pitchFamily="34" charset="-128"/>
              </a:rPr>
              <a:t>statically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ea typeface="ＭＳ Ｐゴシック" pitchFamily="34" charset="-128"/>
              </a:rPr>
              <a:t>E.g., </a:t>
            </a:r>
            <a:r>
              <a:rPr lang="en-US" sz="1800" b="1" dirty="0" err="1" smtClean="0">
                <a:latin typeface="Courier New" pitchFamily="49" charset="0"/>
                <a:ea typeface="ＭＳ Ｐゴシック" pitchFamily="34" charset="-128"/>
              </a:rPr>
              <a:t>b.y</a:t>
            </a:r>
            <a:r>
              <a:rPr lang="en-US" sz="1800" b="1" dirty="0" smtClean="0">
                <a:latin typeface="Courier New" pitchFamily="49" charset="0"/>
                <a:ea typeface="ＭＳ Ｐゴシック" pitchFamily="34" charset="-128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Look first at pointer/reference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ea typeface="ＭＳ Ｐゴシック" pitchFamily="34" charset="-128"/>
              </a:rPr>
              <a:t>If 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ea typeface="ＭＳ Ｐゴシック" pitchFamily="34" charset="-128"/>
              </a:rPr>
              <a:t>non-virtual</a:t>
            </a:r>
            <a:r>
              <a:rPr lang="en-US" sz="1800" dirty="0" smtClean="0">
                <a:ea typeface="ＭＳ Ｐゴシック" pitchFamily="34" charset="-128"/>
              </a:rPr>
              <a:t> there, resolve statically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>
                <a:ea typeface="ＭＳ Ｐゴシック" pitchFamily="34" charset="-128"/>
              </a:rPr>
              <a:t>E.g., </a:t>
            </a:r>
            <a:r>
              <a:rPr lang="en-US" sz="1800" b="1" dirty="0" err="1" smtClean="0">
                <a:latin typeface="Courier New" pitchFamily="49" charset="0"/>
                <a:ea typeface="ＭＳ Ｐゴシック" pitchFamily="34" charset="-128"/>
              </a:rPr>
              <a:t>ap</a:t>
            </a:r>
            <a:r>
              <a:rPr lang="en-US" sz="1800" b="1" dirty="0" smtClean="0">
                <a:latin typeface="Courier New" pitchFamily="49" charset="0"/>
                <a:ea typeface="ＭＳ Ｐゴシック" pitchFamily="34" charset="-128"/>
              </a:rPr>
              <a:t>-&gt;x();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ea typeface="ＭＳ Ｐゴシック" pitchFamily="34" charset="-128"/>
              </a:rPr>
              <a:t>If </a:t>
            </a:r>
            <a:r>
              <a:rPr lang="en-US" sz="1800" dirty="0" smtClean="0">
                <a:solidFill>
                  <a:srgbClr val="00B050"/>
                </a:solidFill>
                <a:ea typeface="ＭＳ Ｐゴシック" pitchFamily="34" charset="-128"/>
              </a:rPr>
              <a:t>virtual</a:t>
            </a:r>
            <a:r>
              <a:rPr lang="en-US" sz="1800" dirty="0" smtClean="0">
                <a:ea typeface="ＭＳ Ｐゴシック" pitchFamily="34" charset="-128"/>
              </a:rPr>
              <a:t> there, resolve dynamically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>
                <a:ea typeface="ＭＳ Ｐゴシック" pitchFamily="34" charset="-128"/>
              </a:rPr>
              <a:t>E.g., </a:t>
            </a:r>
            <a:r>
              <a:rPr lang="en-US" sz="1800" b="1" dirty="0" err="1" smtClean="0">
                <a:latin typeface="Courier New" pitchFamily="49" charset="0"/>
                <a:ea typeface="ＭＳ Ｐゴシック" pitchFamily="34" charset="-128"/>
              </a:rPr>
              <a:t>ap</a:t>
            </a:r>
            <a:r>
              <a:rPr lang="en-US" sz="1800" b="1" dirty="0" smtClean="0">
                <a:latin typeface="Courier New" pitchFamily="49" charset="0"/>
                <a:ea typeface="ＭＳ Ｐゴシック" pitchFamily="34" charset="-128"/>
              </a:rPr>
              <a:t>-&gt;y();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Note that virtual keyword need not be repeated in derived classes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ea typeface="ＭＳ Ｐゴシック" pitchFamily="34" charset="-128"/>
              </a:rPr>
              <a:t>But it</a:t>
            </a:r>
            <a:r>
              <a:rPr lang="ja-JP" altLang="en-US" sz="1800" dirty="0" smtClean="0">
                <a:ea typeface="ＭＳ Ｐゴシック" pitchFamily="34" charset="-128"/>
              </a:rPr>
              <a:t>’</a:t>
            </a:r>
            <a:r>
              <a:rPr lang="en-US" altLang="ja-JP" sz="1800" dirty="0" smtClean="0">
                <a:ea typeface="ＭＳ Ｐゴシック" pitchFamily="34" charset="-128"/>
              </a:rPr>
              <a:t>s good style to do so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Caller can force static resolution of a virtual function via scope operator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ea typeface="ＭＳ Ｐゴシック" pitchFamily="34" charset="-128"/>
              </a:rPr>
              <a:t>E.g., </a:t>
            </a:r>
            <a:r>
              <a:rPr lang="en-US" sz="1800" b="1" dirty="0" err="1" smtClean="0">
                <a:latin typeface="Courier New" pitchFamily="49" charset="0"/>
                <a:ea typeface="ＭＳ Ｐゴシック" pitchFamily="34" charset="-128"/>
              </a:rPr>
              <a:t>ap</a:t>
            </a:r>
            <a:r>
              <a:rPr lang="en-US" sz="1800" b="1" dirty="0" smtClean="0">
                <a:latin typeface="Courier New" pitchFamily="49" charset="0"/>
                <a:ea typeface="ＭＳ Ｐゴシック" pitchFamily="34" charset="-128"/>
              </a:rPr>
              <a:t>-&gt;A::y();</a:t>
            </a:r>
            <a:r>
              <a:rPr lang="en-US" sz="1800" dirty="0" smtClean="0">
                <a:ea typeface="ＭＳ Ｐゴシック" pitchFamily="34" charset="-128"/>
              </a:rPr>
              <a:t> prints </a:t>
            </a:r>
            <a:r>
              <a:rPr lang="ja-JP" altLang="en-US" sz="18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“</a:t>
            </a:r>
            <a:r>
              <a:rPr lang="en-US" altLang="ja-JP" sz="18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A::y</a:t>
            </a:r>
            <a:r>
              <a:rPr lang="ja-JP" altLang="en-US" sz="18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”</a:t>
            </a:r>
            <a:endParaRPr lang="en-US" sz="1800" b="1" dirty="0" smtClean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51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Static Binding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1600200"/>
            <a:ext cx="7643192" cy="45259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>
                <a:latin typeface="Courier New" pitchFamily="112" charset="0"/>
              </a:rPr>
              <a:t>x() </a:t>
            </a:r>
            <a:r>
              <a:rPr lang="en-US" dirty="0" smtClean="0"/>
              <a:t>function is </a:t>
            </a:r>
            <a:r>
              <a:rPr lang="en-US" dirty="0" smtClean="0">
                <a:solidFill>
                  <a:srgbClr val="C00000"/>
                </a:solidFill>
              </a:rPr>
              <a:t>statically bound </a:t>
            </a:r>
            <a:r>
              <a:rPr lang="en-US" dirty="0" smtClean="0"/>
              <a:t>(at compile time) with the </a:t>
            </a:r>
            <a:r>
              <a:rPr lang="en-US" b="1" dirty="0">
                <a:latin typeface="Courier New" pitchFamily="112" charset="0"/>
              </a:rPr>
              <a:t>A</a:t>
            </a:r>
            <a:r>
              <a:rPr lang="en-US" dirty="0" smtClean="0"/>
              <a:t> class's version of the function.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We can remedy this by making the function </a:t>
            </a:r>
            <a:r>
              <a:rPr lang="en-US" i="1" dirty="0" smtClean="0"/>
              <a:t>virtual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66626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Virtual Functions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600200"/>
            <a:ext cx="7859216" cy="4525963"/>
          </a:xfrm>
        </p:spPr>
        <p:txBody>
          <a:bodyPr/>
          <a:lstStyle/>
          <a:p>
            <a:r>
              <a:rPr lang="en-US" dirty="0" smtClean="0"/>
              <a:t>A virtual function is </a:t>
            </a:r>
            <a:r>
              <a:rPr lang="en-US" dirty="0" smtClean="0">
                <a:solidFill>
                  <a:srgbClr val="C00000"/>
                </a:solidFill>
              </a:rPr>
              <a:t>dynamically bound </a:t>
            </a:r>
            <a:r>
              <a:rPr lang="en-US" dirty="0" smtClean="0"/>
              <a:t>to calls at runtime.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At runtime, C++ determines the type of object making the call, and binds the function to the </a:t>
            </a:r>
            <a:r>
              <a:rPr lang="en-US" dirty="0" smtClean="0">
                <a:solidFill>
                  <a:srgbClr val="C00000"/>
                </a:solidFill>
              </a:rPr>
              <a:t>appropriate version </a:t>
            </a:r>
            <a:r>
              <a:rPr lang="en-US" dirty="0" smtClean="0"/>
              <a:t>of the function.</a:t>
            </a:r>
          </a:p>
        </p:txBody>
      </p:sp>
    </p:spTree>
    <p:extLst>
      <p:ext uri="{BB962C8B-B14F-4D97-AF65-F5344CB8AC3E}">
        <p14:creationId xmlns:p14="http://schemas.microsoft.com/office/powerpoint/2010/main" val="23701308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Virtual Functions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r>
              <a:rPr lang="en-US" dirty="0" smtClean="0"/>
              <a:t>To make a function virtual, place the virtual key word before the return type in the base class's declaration: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112" charset="0"/>
              </a:rPr>
              <a:t>virtual char </a:t>
            </a:r>
            <a:r>
              <a:rPr lang="en-US" sz="2400" dirty="0" err="1" smtClean="0">
                <a:latin typeface="Courier New" pitchFamily="112" charset="0"/>
              </a:rPr>
              <a:t>getLetterGrade</a:t>
            </a:r>
            <a:r>
              <a:rPr lang="en-US" sz="2400" dirty="0" smtClean="0">
                <a:latin typeface="Courier New" pitchFamily="112" charset="0"/>
              </a:rPr>
              <a:t>() </a:t>
            </a:r>
            <a:r>
              <a:rPr lang="en-US" sz="2400" dirty="0" err="1" smtClean="0">
                <a:latin typeface="Courier New" pitchFamily="112" charset="0"/>
              </a:rPr>
              <a:t>const</a:t>
            </a:r>
            <a:r>
              <a:rPr lang="en-US" sz="2400" dirty="0" smtClean="0">
                <a:latin typeface="Courier New" pitchFamily="112" charset="0"/>
              </a:rPr>
              <a:t>;</a:t>
            </a:r>
          </a:p>
          <a:p>
            <a:r>
              <a:rPr lang="en-US" dirty="0" smtClean="0"/>
              <a:t>The compiler will not bind the function to calls. Instead, the program will bind them at </a:t>
            </a:r>
            <a:r>
              <a:rPr lang="en-US" dirty="0" smtClean="0">
                <a:solidFill>
                  <a:srgbClr val="C00000"/>
                </a:solidFill>
              </a:rPr>
              <a:t>runtime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7814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33664"/>
          </a:xfrm>
        </p:spPr>
        <p:txBody>
          <a:bodyPr/>
          <a:lstStyle/>
          <a:p>
            <a:r>
              <a:rPr lang="en-US" sz="2800" dirty="0" smtClean="0">
                <a:latin typeface="Lucida Sans"/>
              </a:rPr>
              <a:t>Refer to Lab 9 </a:t>
            </a:r>
          </a:p>
          <a:p>
            <a:pPr lvl="1"/>
            <a:r>
              <a:rPr lang="en-US" sz="2400" dirty="0" smtClean="0">
                <a:latin typeface="Lucida Sans"/>
              </a:rPr>
              <a:t>Exercise 1</a:t>
            </a:r>
          </a:p>
          <a:p>
            <a:pPr lvl="1"/>
            <a:r>
              <a:rPr lang="en-US" sz="2400" dirty="0" smtClean="0">
                <a:latin typeface="Lucida Sans"/>
              </a:rPr>
              <a:t>Question </a:t>
            </a:r>
            <a:r>
              <a:rPr lang="en-US" sz="2400" dirty="0">
                <a:latin typeface="Lucida Sans"/>
              </a:rPr>
              <a:t>2</a:t>
            </a:r>
            <a:endParaRPr lang="en-US" sz="2400" dirty="0" smtClean="0">
              <a:latin typeface="Lucida Sans"/>
            </a:endParaRPr>
          </a:p>
          <a:p>
            <a:pPr lvl="1"/>
            <a:r>
              <a:rPr lang="en-US" sz="2400" smtClean="0">
                <a:latin typeface="Lucida Sans"/>
              </a:rPr>
              <a:t>Page 203</a:t>
            </a:r>
            <a:endParaRPr lang="en-US" sz="2400" dirty="0" smtClean="0">
              <a:latin typeface="Lucida Sans"/>
            </a:endParaRPr>
          </a:p>
          <a:p>
            <a:r>
              <a:rPr lang="en-US" sz="2800" dirty="0" smtClean="0">
                <a:latin typeface="Lucida Sans"/>
              </a:rPr>
              <a:t>Solve the problem.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274638"/>
            <a:ext cx="6563072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Exercise - Lab 9 02</a:t>
            </a:r>
          </a:p>
        </p:txBody>
      </p:sp>
    </p:spTree>
    <p:extLst>
      <p:ext uri="{BB962C8B-B14F-4D97-AF65-F5344CB8AC3E}">
        <p14:creationId xmlns:p14="http://schemas.microsoft.com/office/powerpoint/2010/main" val="137353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</a:rPr>
              <a:t>Polymorphism Requires References or Pointers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4608512" cy="4525963"/>
          </a:xfrm>
        </p:spPr>
        <p:txBody>
          <a:bodyPr/>
          <a:lstStyle/>
          <a:p>
            <a:r>
              <a:rPr lang="en-US" dirty="0" smtClean="0"/>
              <a:t>Polymorphic behavior is only possible when an object is referenced by a reference variable or a pointer, as demonstrated in 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Function parameter </a:t>
            </a:r>
            <a:r>
              <a:rPr lang="en-US" dirty="0" smtClean="0"/>
              <a:t>pointer Program15-13</a:t>
            </a:r>
            <a:endParaRPr lang="en-US" dirty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Base class </a:t>
            </a:r>
            <a:r>
              <a:rPr lang="en-US" dirty="0" smtClean="0"/>
              <a:t>pointer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15-14</a:t>
            </a:r>
          </a:p>
          <a:p>
            <a:endParaRPr lang="en-US" dirty="0" smtClean="0"/>
          </a:p>
        </p:txBody>
      </p:sp>
      <p:pic>
        <p:nvPicPr>
          <p:cNvPr id="4" name="Picture 4" descr="1505sow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916832"/>
            <a:ext cx="3581400" cy="333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961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Function Parameter Pointers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0050"/>
            <a:ext cx="5003800" cy="450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914400" y="5638800"/>
            <a:ext cx="9144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962400" y="4511675"/>
            <a:ext cx="22209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The function                                  is now virtual.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>
            <a:off x="1828800" y="5334000"/>
            <a:ext cx="251460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308600" y="5334000"/>
            <a:ext cx="38354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>
                <a:solidFill>
                  <a:srgbClr val="FF0000"/>
                </a:solidFill>
              </a:rPr>
              <a:t>The function also becomes virtual in all derived classes automatically!</a:t>
            </a:r>
          </a:p>
        </p:txBody>
      </p:sp>
    </p:spTree>
    <p:extLst>
      <p:ext uri="{BB962C8B-B14F-4D97-AF65-F5344CB8AC3E}">
        <p14:creationId xmlns:p14="http://schemas.microsoft.com/office/powerpoint/2010/main" val="29737744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Function Parameter Pointers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6200" y="1525363"/>
            <a:ext cx="4495800" cy="5155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SG" sz="1600" b="1" dirty="0">
                <a:latin typeface="Courier New" pitchFamily="49" charset="0"/>
                <a:ea typeface="ＭＳ Ｐゴシック" pitchFamily="34" charset="-128"/>
              </a:rPr>
              <a:t>// Function prototype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SG" sz="1600" b="1" dirty="0">
                <a:latin typeface="Courier New" pitchFamily="49" charset="0"/>
                <a:ea typeface="ＭＳ Ｐゴシック" pitchFamily="34" charset="-128"/>
              </a:rPr>
              <a:t>void </a:t>
            </a:r>
            <a:r>
              <a:rPr lang="en-SG" sz="1600" b="1" dirty="0" err="1">
                <a:latin typeface="Courier New" pitchFamily="49" charset="0"/>
                <a:ea typeface="ＭＳ Ｐゴシック" pitchFamily="34" charset="-128"/>
              </a:rPr>
              <a:t>displayGrade</a:t>
            </a:r>
            <a:r>
              <a:rPr lang="en-SG" sz="1600" b="1" dirty="0">
                <a:latin typeface="Courier New" pitchFamily="49" charset="0"/>
                <a:ea typeface="ＭＳ Ｐゴシック" pitchFamily="34" charset="-128"/>
              </a:rPr>
              <a:t>(</a:t>
            </a:r>
            <a:r>
              <a:rPr lang="en-SG" sz="1600" b="1" dirty="0" err="1">
                <a:latin typeface="Courier New" pitchFamily="49" charset="0"/>
                <a:ea typeface="ＭＳ Ｐゴシック" pitchFamily="34" charset="-128"/>
              </a:rPr>
              <a:t>const</a:t>
            </a:r>
            <a:r>
              <a:rPr lang="en-SG" sz="1600" b="1" dirty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SG" sz="1600" b="1" dirty="0" err="1">
                <a:latin typeface="Courier New" pitchFamily="49" charset="0"/>
                <a:ea typeface="ＭＳ Ｐゴシック" pitchFamily="34" charset="-128"/>
              </a:rPr>
              <a:t>GradedActivity</a:t>
            </a:r>
            <a:r>
              <a:rPr lang="en-SG" sz="1600" b="1" dirty="0">
                <a:latin typeface="Courier New" pitchFamily="49" charset="0"/>
                <a:ea typeface="ＭＳ Ｐゴシック" pitchFamily="34" charset="-128"/>
              </a:rPr>
              <a:t> *);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SG" sz="1600" b="1" dirty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SG" sz="1600" b="1" dirty="0" err="1">
                <a:latin typeface="Courier New" pitchFamily="49" charset="0"/>
                <a:ea typeface="ＭＳ Ｐゴシック" pitchFamily="34" charset="-128"/>
              </a:rPr>
              <a:t>int</a:t>
            </a:r>
            <a:r>
              <a:rPr lang="en-SG" sz="1600" b="1" dirty="0">
                <a:latin typeface="Courier New" pitchFamily="49" charset="0"/>
                <a:ea typeface="ＭＳ Ｐゴシック" pitchFamily="34" charset="-128"/>
              </a:rPr>
              <a:t>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SG" sz="1600" b="1" dirty="0">
                <a:latin typeface="Courier New" pitchFamily="49" charset="0"/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SG" sz="1600" b="1" dirty="0" smtClean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SG" sz="1600" b="1" dirty="0" err="1" smtClean="0">
                <a:latin typeface="Courier New" pitchFamily="49" charset="0"/>
                <a:ea typeface="ＭＳ Ｐゴシック" pitchFamily="34" charset="-128"/>
              </a:rPr>
              <a:t>GradedActivity</a:t>
            </a:r>
            <a:r>
              <a:rPr lang="en-SG" sz="1600" b="1" dirty="0" smtClean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SG" sz="1600" b="1" dirty="0">
                <a:latin typeface="Courier New" pitchFamily="49" charset="0"/>
                <a:ea typeface="ＭＳ Ｐゴシック" pitchFamily="34" charset="-128"/>
              </a:rPr>
              <a:t>test1(88.0);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SG" sz="1600" b="1" dirty="0">
                <a:latin typeface="Courier New" pitchFamily="49" charset="0"/>
                <a:ea typeface="ＭＳ Ｐゴシック" pitchFamily="34" charset="-128"/>
              </a:rPr>
              <a:t>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SG" sz="1600" b="1" dirty="0" smtClean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SG" sz="1600" b="1" dirty="0" err="1" smtClean="0">
                <a:latin typeface="Courier New" pitchFamily="49" charset="0"/>
                <a:ea typeface="ＭＳ Ｐゴシック" pitchFamily="34" charset="-128"/>
              </a:rPr>
              <a:t>PassFailExam</a:t>
            </a:r>
            <a:r>
              <a:rPr lang="en-SG" sz="1600" b="1" dirty="0" smtClean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SG" sz="1600" b="1" dirty="0">
                <a:latin typeface="Courier New" pitchFamily="49" charset="0"/>
                <a:ea typeface="ＭＳ Ｐゴシック" pitchFamily="34" charset="-128"/>
              </a:rPr>
              <a:t>test2(100, 25, 70.0);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SG" sz="1600" b="1" dirty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SG" sz="1600" b="1" dirty="0" smtClean="0">
                <a:latin typeface="Courier New" pitchFamily="49" charset="0"/>
                <a:ea typeface="ＭＳ Ｐゴシック" pitchFamily="34" charset="-128"/>
              </a:rPr>
              <a:t>  </a:t>
            </a:r>
            <a:r>
              <a:rPr lang="en-SG" sz="1600" b="1" dirty="0" err="1" smtClean="0">
                <a:latin typeface="Courier New" pitchFamily="49" charset="0"/>
                <a:ea typeface="ＭＳ Ｐゴシック" pitchFamily="34" charset="-128"/>
              </a:rPr>
              <a:t>cout</a:t>
            </a:r>
            <a:r>
              <a:rPr lang="en-SG" sz="1600" b="1" dirty="0" smtClean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SG" sz="1600" b="1" dirty="0">
                <a:latin typeface="Courier New" pitchFamily="49" charset="0"/>
                <a:ea typeface="ＭＳ Ｐゴシック" pitchFamily="34" charset="-128"/>
              </a:rPr>
              <a:t>&lt;&lt; "Test 1:\n";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SG" sz="1600" b="1" dirty="0">
                <a:latin typeface="Courier New" pitchFamily="49" charset="0"/>
                <a:ea typeface="ＭＳ Ｐゴシック" pitchFamily="34" charset="-128"/>
              </a:rPr>
              <a:t>  </a:t>
            </a:r>
            <a:r>
              <a:rPr lang="en-SG" sz="1600" b="1" dirty="0" err="1" smtClean="0">
                <a:latin typeface="Courier New" pitchFamily="49" charset="0"/>
                <a:ea typeface="ＭＳ Ｐゴシック" pitchFamily="34" charset="-128"/>
              </a:rPr>
              <a:t>displayGrade</a:t>
            </a:r>
            <a:r>
              <a:rPr lang="en-SG" sz="1600" b="1" dirty="0">
                <a:latin typeface="Courier New" pitchFamily="49" charset="0"/>
                <a:ea typeface="ＭＳ Ｐゴシック" pitchFamily="34" charset="-128"/>
              </a:rPr>
              <a:t>(&amp;test1); </a:t>
            </a:r>
            <a:endParaRPr lang="en-SG" sz="1600" b="1" dirty="0" smtClean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SG" sz="1600" b="1" dirty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SG" sz="1600" b="1" dirty="0" smtClean="0">
                <a:latin typeface="Courier New" pitchFamily="49" charset="0"/>
                <a:ea typeface="ＭＳ Ｐゴシック" pitchFamily="34" charset="-128"/>
              </a:rPr>
              <a:t>  </a:t>
            </a:r>
            <a:r>
              <a:rPr lang="en-SG" sz="1600" b="1" dirty="0" err="1" smtClean="0">
                <a:latin typeface="Courier New" pitchFamily="49" charset="0"/>
                <a:ea typeface="ＭＳ Ｐゴシック" pitchFamily="34" charset="-128"/>
              </a:rPr>
              <a:t>cout</a:t>
            </a:r>
            <a:r>
              <a:rPr lang="en-SG" sz="1600" b="1" dirty="0" smtClean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SG" sz="1600" b="1" dirty="0">
                <a:latin typeface="Courier New" pitchFamily="49" charset="0"/>
                <a:ea typeface="ＭＳ Ｐゴシック" pitchFamily="34" charset="-128"/>
              </a:rPr>
              <a:t>&lt;&lt; "\</a:t>
            </a:r>
            <a:r>
              <a:rPr lang="en-SG" sz="1600" b="1" dirty="0" err="1">
                <a:latin typeface="Courier New" pitchFamily="49" charset="0"/>
                <a:ea typeface="ＭＳ Ｐゴシック" pitchFamily="34" charset="-128"/>
              </a:rPr>
              <a:t>nTest</a:t>
            </a:r>
            <a:r>
              <a:rPr lang="en-SG" sz="1600" b="1" dirty="0">
                <a:latin typeface="Courier New" pitchFamily="49" charset="0"/>
                <a:ea typeface="ＭＳ Ｐゴシック" pitchFamily="34" charset="-128"/>
              </a:rPr>
              <a:t> 2:\n";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SG" sz="1600" b="1" dirty="0">
                <a:latin typeface="Courier New" pitchFamily="49" charset="0"/>
                <a:ea typeface="ＭＳ Ｐゴシック" pitchFamily="34" charset="-128"/>
              </a:rPr>
              <a:t>   </a:t>
            </a:r>
            <a:r>
              <a:rPr lang="en-SG" sz="1600" b="1" dirty="0" err="1">
                <a:latin typeface="Courier New" pitchFamily="49" charset="0"/>
                <a:ea typeface="ＭＳ Ｐゴシック" pitchFamily="34" charset="-128"/>
              </a:rPr>
              <a:t>displayGrade</a:t>
            </a:r>
            <a:r>
              <a:rPr lang="en-SG" sz="1600" b="1" dirty="0">
                <a:latin typeface="Courier New" pitchFamily="49" charset="0"/>
                <a:ea typeface="ＭＳ Ｐゴシック" pitchFamily="34" charset="-128"/>
              </a:rPr>
              <a:t>(&amp;test2);  </a:t>
            </a:r>
            <a:endParaRPr lang="en-SG" sz="1600" b="1" dirty="0" smtClean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SG" sz="1600" b="1" dirty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SG" sz="1600" b="1" dirty="0" smtClean="0">
                <a:latin typeface="Courier New" pitchFamily="49" charset="0"/>
                <a:ea typeface="ＭＳ Ｐゴシック" pitchFamily="34" charset="-128"/>
              </a:rPr>
              <a:t>   </a:t>
            </a:r>
            <a:r>
              <a:rPr lang="en-SG" sz="1600" b="1" dirty="0">
                <a:latin typeface="Courier New" pitchFamily="49" charset="0"/>
                <a:ea typeface="ＭＳ Ｐゴシック" pitchFamily="34" charset="-128"/>
              </a:rPr>
              <a:t>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SG" sz="1600" b="1" dirty="0" smtClean="0">
                <a:latin typeface="Courier New" pitchFamily="49" charset="0"/>
                <a:ea typeface="ＭＳ Ｐゴシック" pitchFamily="34" charset="-128"/>
              </a:rPr>
              <a:t>}</a:t>
            </a:r>
            <a:endParaRPr lang="en-SG" sz="1600" b="1" dirty="0">
              <a:latin typeface="Courier New" pitchFamily="49" charset="0"/>
              <a:ea typeface="ＭＳ Ｐゴシック" pitchFamily="34" charset="-128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72000" y="1585664"/>
            <a:ext cx="4667439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endParaRPr lang="en-SG" sz="1600" b="1" dirty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SG" sz="1600" b="1" dirty="0">
                <a:latin typeface="Courier New" pitchFamily="49" charset="0"/>
                <a:ea typeface="ＭＳ Ｐゴシック" pitchFamily="34" charset="-128"/>
              </a:rPr>
              <a:t>void </a:t>
            </a:r>
            <a:r>
              <a:rPr lang="en-SG" sz="1600" b="1" dirty="0" err="1">
                <a:latin typeface="Courier New" pitchFamily="49" charset="0"/>
                <a:ea typeface="ＭＳ Ｐゴシック" pitchFamily="34" charset="-128"/>
              </a:rPr>
              <a:t>displayGrade</a:t>
            </a:r>
            <a:r>
              <a:rPr lang="en-SG" sz="1600" b="1" dirty="0">
                <a:latin typeface="Courier New" pitchFamily="49" charset="0"/>
                <a:ea typeface="ＭＳ Ｐゴシック" pitchFamily="34" charset="-128"/>
              </a:rPr>
              <a:t>(</a:t>
            </a:r>
            <a:r>
              <a:rPr lang="en-SG" sz="1600" b="1" dirty="0" err="1">
                <a:latin typeface="Courier New" pitchFamily="49" charset="0"/>
                <a:ea typeface="ＭＳ Ｐゴシック" pitchFamily="34" charset="-128"/>
              </a:rPr>
              <a:t>const</a:t>
            </a:r>
            <a:r>
              <a:rPr lang="en-SG" sz="1600" b="1" dirty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SG" sz="1600" b="1" dirty="0" err="1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</a:rPr>
              <a:t>GradedActivity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</a:rPr>
              <a:t> *activity</a:t>
            </a:r>
            <a:r>
              <a:rPr lang="en-SG" sz="1600" b="1" dirty="0">
                <a:latin typeface="Courier New" pitchFamily="49" charset="0"/>
                <a:ea typeface="ＭＳ Ｐゴシック" pitchFamily="34" charset="-128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SG" sz="1600" b="1" dirty="0">
                <a:latin typeface="Courier New" pitchFamily="49" charset="0"/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SG" sz="1600" b="1" dirty="0">
                <a:latin typeface="Courier New" pitchFamily="49" charset="0"/>
                <a:ea typeface="ＭＳ Ｐゴシック" pitchFamily="34" charset="-128"/>
              </a:rPr>
              <a:t>   </a:t>
            </a:r>
            <a:r>
              <a:rPr lang="en-SG" sz="1600" b="1" dirty="0" err="1">
                <a:latin typeface="Courier New" pitchFamily="49" charset="0"/>
                <a:ea typeface="ＭＳ Ｐゴシック" pitchFamily="34" charset="-128"/>
              </a:rPr>
              <a:t>cout</a:t>
            </a:r>
            <a:r>
              <a:rPr lang="en-SG" sz="1600" b="1" dirty="0">
                <a:latin typeface="Courier New" pitchFamily="49" charset="0"/>
                <a:ea typeface="ＭＳ Ｐゴシック" pitchFamily="34" charset="-128"/>
              </a:rPr>
              <a:t> &lt;&lt; </a:t>
            </a:r>
            <a:r>
              <a:rPr lang="en-SG" sz="1600" b="1" dirty="0" err="1">
                <a:latin typeface="Courier New" pitchFamily="49" charset="0"/>
                <a:ea typeface="ＭＳ Ｐゴシック" pitchFamily="34" charset="-128"/>
              </a:rPr>
              <a:t>setprecision</a:t>
            </a:r>
            <a:r>
              <a:rPr lang="en-SG" sz="1600" b="1" dirty="0">
                <a:latin typeface="Courier New" pitchFamily="49" charset="0"/>
                <a:ea typeface="ＭＳ Ｐゴシック" pitchFamily="34" charset="-128"/>
              </a:rPr>
              <a:t>(1) &lt;&lt; fixed;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SG" sz="1600" b="1" dirty="0">
                <a:latin typeface="Courier New" pitchFamily="49" charset="0"/>
                <a:ea typeface="ＭＳ Ｐゴシック" pitchFamily="34" charset="-128"/>
              </a:rPr>
              <a:t>   </a:t>
            </a:r>
            <a:r>
              <a:rPr lang="en-SG" sz="1600" b="1" dirty="0" err="1">
                <a:latin typeface="Courier New" pitchFamily="49" charset="0"/>
                <a:ea typeface="ＭＳ Ｐゴシック" pitchFamily="34" charset="-128"/>
              </a:rPr>
              <a:t>cout</a:t>
            </a:r>
            <a:r>
              <a:rPr lang="en-SG" sz="1600" b="1" dirty="0">
                <a:latin typeface="Courier New" pitchFamily="49" charset="0"/>
                <a:ea typeface="ＭＳ Ｐゴシック" pitchFamily="34" charset="-128"/>
              </a:rPr>
              <a:t> &lt;&lt; "The activity's numeric score is "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SG" sz="1600" b="1" dirty="0">
                <a:latin typeface="Courier New" pitchFamily="49" charset="0"/>
                <a:ea typeface="ＭＳ Ｐゴシック" pitchFamily="34" charset="-128"/>
              </a:rPr>
              <a:t>        &lt;&lt; activity-&gt;</a:t>
            </a:r>
            <a:r>
              <a:rPr lang="en-SG" sz="1600" b="1" dirty="0" err="1">
                <a:latin typeface="Courier New" pitchFamily="49" charset="0"/>
                <a:ea typeface="ＭＳ Ｐゴシック" pitchFamily="34" charset="-128"/>
              </a:rPr>
              <a:t>getScore</a:t>
            </a:r>
            <a:r>
              <a:rPr lang="en-SG" sz="1600" b="1" dirty="0">
                <a:latin typeface="Courier New" pitchFamily="49" charset="0"/>
                <a:ea typeface="ＭＳ Ｐゴシック" pitchFamily="34" charset="-128"/>
              </a:rPr>
              <a:t>() &lt;&lt; </a:t>
            </a:r>
            <a:r>
              <a:rPr lang="en-SG" sz="1600" b="1" dirty="0" err="1">
                <a:latin typeface="Courier New" pitchFamily="49" charset="0"/>
                <a:ea typeface="ＭＳ Ｐゴシック" pitchFamily="34" charset="-128"/>
              </a:rPr>
              <a:t>endl</a:t>
            </a:r>
            <a:r>
              <a:rPr lang="en-SG" sz="1600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SG" sz="1600" b="1" dirty="0">
                <a:latin typeface="Courier New" pitchFamily="49" charset="0"/>
                <a:ea typeface="ＭＳ Ｐゴシック" pitchFamily="34" charset="-128"/>
              </a:rPr>
              <a:t>   </a:t>
            </a:r>
            <a:r>
              <a:rPr lang="en-SG" sz="1600" b="1" dirty="0" err="1">
                <a:latin typeface="Courier New" pitchFamily="49" charset="0"/>
                <a:ea typeface="ＭＳ Ｐゴシック" pitchFamily="34" charset="-128"/>
              </a:rPr>
              <a:t>cout</a:t>
            </a:r>
            <a:r>
              <a:rPr lang="en-SG" sz="1600" b="1" dirty="0">
                <a:latin typeface="Courier New" pitchFamily="49" charset="0"/>
                <a:ea typeface="ＭＳ Ｐゴシック" pitchFamily="34" charset="-128"/>
              </a:rPr>
              <a:t> &lt;&lt; "The activity's letter grade is "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SG" sz="1600" b="1" dirty="0">
                <a:latin typeface="Courier New" pitchFamily="49" charset="0"/>
                <a:ea typeface="ＭＳ Ｐゴシック" pitchFamily="34" charset="-128"/>
              </a:rPr>
              <a:t>        &lt;&lt; activity-&gt;</a:t>
            </a:r>
            <a:r>
              <a:rPr lang="en-SG" sz="1600" b="1" dirty="0" err="1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</a:rPr>
              <a:t>getLetterGrade</a:t>
            </a:r>
            <a:r>
              <a:rPr lang="en-SG" sz="1600" b="1" dirty="0">
                <a:latin typeface="Courier New" pitchFamily="49" charset="0"/>
                <a:ea typeface="ＭＳ Ｐゴシック" pitchFamily="34" charset="-128"/>
              </a:rPr>
              <a:t>() &lt;&lt; </a:t>
            </a:r>
            <a:r>
              <a:rPr lang="en-SG" sz="1600" b="1" dirty="0" err="1">
                <a:latin typeface="Courier New" pitchFamily="49" charset="0"/>
                <a:ea typeface="ＭＳ Ｐゴシック" pitchFamily="34" charset="-128"/>
              </a:rPr>
              <a:t>endl</a:t>
            </a:r>
            <a:r>
              <a:rPr lang="en-SG" sz="1600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SG" sz="1600" b="1" dirty="0">
                <a:latin typeface="Courier New" pitchFamily="49" charset="0"/>
                <a:ea typeface="ＭＳ Ｐゴシック" pitchFamily="34" charset="-128"/>
              </a:rPr>
              <a:t>} </a:t>
            </a:r>
            <a:endParaRPr lang="en-US" sz="1600" b="1" dirty="0" smtClean="0">
              <a:latin typeface="Courier New" pitchFamily="49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94234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Base Class Pointers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600200"/>
            <a:ext cx="7931224" cy="4525963"/>
          </a:xfrm>
        </p:spPr>
        <p:txBody>
          <a:bodyPr/>
          <a:lstStyle/>
          <a:p>
            <a:r>
              <a:rPr lang="en-US" dirty="0" smtClean="0"/>
              <a:t>Can define a pointer to a </a:t>
            </a:r>
            <a:r>
              <a:rPr lang="en-US" i="1" dirty="0" smtClean="0"/>
              <a:t>base</a:t>
            </a:r>
            <a:r>
              <a:rPr lang="en-US" dirty="0" smtClean="0"/>
              <a:t> class object</a:t>
            </a:r>
          </a:p>
          <a:p>
            <a:r>
              <a:rPr lang="en-US" dirty="0" smtClean="0"/>
              <a:t>Can assign it the address of a </a:t>
            </a:r>
            <a:r>
              <a:rPr lang="en-US" i="1" dirty="0" smtClean="0"/>
              <a:t>derived</a:t>
            </a:r>
            <a:r>
              <a:rPr lang="en-US" dirty="0" smtClean="0"/>
              <a:t> class object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0"/>
            <a:ext cx="80772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95800"/>
            <a:ext cx="62484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25691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Week 12</a:t>
            </a:r>
          </a:p>
        </p:txBody>
      </p:sp>
      <p:sp>
        <p:nvSpPr>
          <p:cNvPr id="3686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95205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Base Class Pointers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1600200"/>
            <a:ext cx="7643192" cy="4525963"/>
          </a:xfrm>
        </p:spPr>
        <p:txBody>
          <a:bodyPr/>
          <a:lstStyle/>
          <a:p>
            <a:r>
              <a:rPr lang="en-US" sz="2800" dirty="0" smtClean="0"/>
              <a:t>Base class pointers and references only know about members of the base class</a:t>
            </a:r>
          </a:p>
          <a:p>
            <a:pPr lvl="1"/>
            <a:r>
              <a:rPr lang="en-US" sz="2400" dirty="0" smtClean="0"/>
              <a:t>So, </a:t>
            </a:r>
            <a:r>
              <a:rPr lang="en-US" sz="2400" b="1" dirty="0" smtClean="0">
                <a:solidFill>
                  <a:srgbClr val="C00000"/>
                </a:solidFill>
              </a:rPr>
              <a:t>you can’t use a base class pointer to call a derived class function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800" dirty="0" smtClean="0"/>
              <a:t>Redefined functions in </a:t>
            </a:r>
            <a:r>
              <a:rPr lang="en-US" sz="2800" i="1" dirty="0" smtClean="0"/>
              <a:t>derived</a:t>
            </a:r>
            <a:r>
              <a:rPr lang="en-US" sz="2800" dirty="0" smtClean="0"/>
              <a:t> class will be ignored unless </a:t>
            </a:r>
            <a:r>
              <a:rPr lang="en-US" sz="2800" i="1" dirty="0" smtClean="0"/>
              <a:t>base</a:t>
            </a:r>
            <a:r>
              <a:rPr lang="en-US" sz="2800" dirty="0" smtClean="0"/>
              <a:t> class declares the function </a:t>
            </a:r>
            <a:r>
              <a:rPr lang="en-US" sz="2800" dirty="0" smtClean="0">
                <a:latin typeface="Courier New" pitchFamily="112" charset="0"/>
              </a:rPr>
              <a:t>virtual</a:t>
            </a:r>
          </a:p>
          <a:p>
            <a:pPr>
              <a:buFont typeface="Times" pitchFamily="112" charset="0"/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923204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Redefining vs. Overriding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r>
              <a:rPr lang="en-US" dirty="0" smtClean="0"/>
              <a:t>In C++, </a:t>
            </a:r>
            <a:r>
              <a:rPr lang="en-US" dirty="0" smtClean="0">
                <a:solidFill>
                  <a:srgbClr val="C00000"/>
                </a:solidFill>
              </a:rPr>
              <a:t>redefined functions </a:t>
            </a:r>
            <a:r>
              <a:rPr lang="en-US" dirty="0" smtClean="0"/>
              <a:t>are statically bound and </a:t>
            </a:r>
            <a:r>
              <a:rPr lang="en-US" dirty="0" smtClean="0">
                <a:solidFill>
                  <a:srgbClr val="C00000"/>
                </a:solidFill>
              </a:rPr>
              <a:t>overridden functions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C00000"/>
                </a:solidFill>
              </a:rPr>
              <a:t>dynamically bound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So, a virtual function is overridden, and a non-virtual function is redefined.</a:t>
            </a:r>
          </a:p>
        </p:txBody>
      </p:sp>
    </p:spTree>
    <p:extLst>
      <p:ext uri="{BB962C8B-B14F-4D97-AF65-F5344CB8AC3E}">
        <p14:creationId xmlns:p14="http://schemas.microsoft.com/office/powerpoint/2010/main" val="36666673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33664"/>
          </a:xfrm>
        </p:spPr>
        <p:txBody>
          <a:bodyPr/>
          <a:lstStyle/>
          <a:p>
            <a:r>
              <a:rPr lang="en-US" sz="2800" dirty="0" smtClean="0">
                <a:latin typeface="Lucida Sans"/>
              </a:rPr>
              <a:t>Refer to Lab 9 </a:t>
            </a:r>
          </a:p>
          <a:p>
            <a:pPr lvl="1"/>
            <a:r>
              <a:rPr lang="en-US" sz="2400" dirty="0" smtClean="0">
                <a:latin typeface="Lucida Sans"/>
              </a:rPr>
              <a:t>Exercise 2</a:t>
            </a:r>
          </a:p>
          <a:p>
            <a:pPr lvl="1"/>
            <a:r>
              <a:rPr lang="en-US" sz="2400" dirty="0" smtClean="0">
                <a:latin typeface="Lucida Sans"/>
              </a:rPr>
              <a:t>Question </a:t>
            </a:r>
            <a:r>
              <a:rPr lang="en-US" sz="2400" dirty="0">
                <a:latin typeface="Lucida Sans"/>
              </a:rPr>
              <a:t>3</a:t>
            </a:r>
            <a:endParaRPr lang="en-US" sz="2400" dirty="0" smtClean="0">
              <a:latin typeface="Lucida Sans"/>
            </a:endParaRPr>
          </a:p>
          <a:p>
            <a:pPr lvl="1"/>
            <a:r>
              <a:rPr lang="en-US" sz="2400" dirty="0" smtClean="0">
                <a:latin typeface="Lucida Sans"/>
              </a:rPr>
              <a:t>Page 210</a:t>
            </a:r>
          </a:p>
          <a:p>
            <a:r>
              <a:rPr lang="en-US" sz="2800" dirty="0" smtClean="0">
                <a:latin typeface="Lucida Sans"/>
              </a:rPr>
              <a:t>Solve the problem.</a:t>
            </a:r>
          </a:p>
          <a:p>
            <a:r>
              <a:rPr lang="en-US" sz="2800" dirty="0" smtClean="0">
                <a:latin typeface="Lucida Sans"/>
              </a:rPr>
              <a:t>Write the </a:t>
            </a:r>
            <a:r>
              <a:rPr lang="en-US" sz="2800" b="1" dirty="0">
                <a:latin typeface="Courier New" pitchFamily="112" charset="0"/>
              </a:rPr>
              <a:t>main() </a:t>
            </a:r>
            <a:r>
              <a:rPr lang="en-US" sz="2800" dirty="0" smtClean="0">
                <a:latin typeface="Lucida Sans"/>
              </a:rPr>
              <a:t>function to test your classes with </a:t>
            </a:r>
            <a:r>
              <a:rPr lang="en-US" sz="2800" dirty="0">
                <a:latin typeface="Lucida Sans"/>
              </a:rPr>
              <a:t>an object is referenced by a reference </a:t>
            </a:r>
            <a:r>
              <a:rPr lang="en-US" sz="2800" dirty="0" smtClean="0">
                <a:latin typeface="Lucida Sans"/>
              </a:rPr>
              <a:t>variable.</a:t>
            </a:r>
          </a:p>
          <a:p>
            <a:r>
              <a:rPr lang="en-US" sz="2800" dirty="0" smtClean="0">
                <a:latin typeface="Lucida Sans"/>
              </a:rPr>
              <a:t>Example : B *b = new B; D *d = new D; and </a:t>
            </a:r>
          </a:p>
          <a:p>
            <a:pPr marL="0" indent="0">
              <a:buNone/>
            </a:pPr>
            <a:r>
              <a:rPr lang="en-US" sz="2800">
                <a:latin typeface="Lucida Sans"/>
              </a:rPr>
              <a:t>	</a:t>
            </a:r>
            <a:r>
              <a:rPr lang="en-US" sz="2800" smtClean="0">
                <a:latin typeface="Lucida Sans"/>
              </a:rPr>
              <a:t>	B </a:t>
            </a:r>
            <a:r>
              <a:rPr lang="en-US" sz="2800" dirty="0" smtClean="0">
                <a:latin typeface="Lucida Sans"/>
              </a:rPr>
              <a:t>*</a:t>
            </a:r>
            <a:r>
              <a:rPr lang="en-US" sz="2800" dirty="0" err="1" smtClean="0">
                <a:latin typeface="Lucida Sans"/>
              </a:rPr>
              <a:t>bd</a:t>
            </a:r>
            <a:r>
              <a:rPr lang="en-US" sz="2800" dirty="0" smtClean="0">
                <a:latin typeface="Lucida Sans"/>
              </a:rPr>
              <a:t> = new D; </a:t>
            </a:r>
          </a:p>
          <a:p>
            <a:r>
              <a:rPr lang="en-US" sz="2800" dirty="0" smtClean="0">
                <a:latin typeface="Lucida Sans"/>
              </a:rPr>
              <a:t>Set values and call function </a:t>
            </a:r>
            <a:r>
              <a:rPr lang="en-US" b="1" dirty="0" err="1">
                <a:latin typeface="Courier New" pitchFamily="49" charset="0"/>
                <a:ea typeface="ＭＳ Ｐゴシック" pitchFamily="34" charset="-128"/>
              </a:rPr>
              <a:t>calc</a:t>
            </a:r>
            <a:r>
              <a:rPr lang="en-US" b="1" dirty="0">
                <a:latin typeface="Courier New" pitchFamily="49" charset="0"/>
                <a:ea typeface="ＭＳ Ｐゴシック" pitchFamily="34" charset="-128"/>
              </a:rPr>
              <a:t>()</a:t>
            </a:r>
            <a:r>
              <a:rPr lang="en-US" sz="2800" dirty="0" smtClean="0">
                <a:latin typeface="Lucida Sans"/>
              </a:rPr>
              <a:t>.</a:t>
            </a:r>
            <a:endParaRPr lang="en-US" sz="2800" dirty="0">
              <a:latin typeface="Lucida Sans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274638"/>
            <a:ext cx="6563072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Exercise - Lab 9 03</a:t>
            </a:r>
          </a:p>
        </p:txBody>
      </p:sp>
    </p:spTree>
    <p:extLst>
      <p:ext uri="{BB962C8B-B14F-4D97-AF65-F5344CB8AC3E}">
        <p14:creationId xmlns:p14="http://schemas.microsoft.com/office/powerpoint/2010/main" val="71139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Virtual Destructors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600200"/>
            <a:ext cx="7787208" cy="4525963"/>
          </a:xfrm>
        </p:spPr>
        <p:txBody>
          <a:bodyPr/>
          <a:lstStyle/>
          <a:p>
            <a:r>
              <a:rPr lang="en-US" dirty="0" smtClean="0"/>
              <a:t>It's a good idea to make </a:t>
            </a:r>
            <a:r>
              <a:rPr lang="en-US" dirty="0" smtClean="0">
                <a:solidFill>
                  <a:srgbClr val="C00000"/>
                </a:solidFill>
              </a:rPr>
              <a:t>destructors virtual </a:t>
            </a:r>
            <a:r>
              <a:rPr lang="en-US" dirty="0" smtClean="0"/>
              <a:t>if the class could ever become a base class.</a:t>
            </a:r>
          </a:p>
          <a:p>
            <a:endParaRPr lang="en-US" dirty="0" smtClean="0"/>
          </a:p>
          <a:p>
            <a:r>
              <a:rPr lang="en-US" dirty="0" smtClean="0"/>
              <a:t>Otherwise, the compiler will perform static binding on the destructor if the class ever is derived from.</a:t>
            </a:r>
          </a:p>
        </p:txBody>
      </p:sp>
    </p:spTree>
    <p:extLst>
      <p:ext uri="{BB962C8B-B14F-4D97-AF65-F5344CB8AC3E}">
        <p14:creationId xmlns:p14="http://schemas.microsoft.com/office/powerpoint/2010/main" val="34660674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2006 Pearson Addison-Wesley. All rights reserved.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15-</a:t>
            </a:r>
            <a:fld id="{1851ED90-9593-44CD-BF08-744AB037DD08}" type="slidenum">
              <a:rPr lang="en-US"/>
              <a:pPr/>
              <a:t>24</a:t>
            </a:fld>
            <a:endParaRPr lang="en-CA"/>
          </a:p>
        </p:txBody>
      </p:sp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Virtual Destructors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600200"/>
            <a:ext cx="7859216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Recall: destructors needed to de-allocate</a:t>
            </a:r>
            <a:br>
              <a:rPr lang="en-US" sz="2800" dirty="0"/>
            </a:br>
            <a:r>
              <a:rPr lang="en-US" sz="2800" dirty="0"/>
              <a:t>dynamically allocated data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Consider:</a:t>
            </a:r>
            <a:br>
              <a:rPr lang="en-US" sz="2800" dirty="0"/>
            </a:br>
            <a:r>
              <a:rPr lang="en-US" sz="2400" dirty="0"/>
              <a:t>Base *</a:t>
            </a:r>
            <a:r>
              <a:rPr lang="en-US" sz="2400" dirty="0" err="1"/>
              <a:t>pBase</a:t>
            </a:r>
            <a:r>
              <a:rPr lang="en-US" sz="2400" dirty="0"/>
              <a:t> = new Derived;</a:t>
            </a:r>
            <a:br>
              <a:rPr lang="en-US" sz="2400" dirty="0"/>
            </a:br>
            <a:r>
              <a:rPr lang="en-US" sz="2400" dirty="0"/>
              <a:t>…</a:t>
            </a:r>
            <a:br>
              <a:rPr lang="en-US" sz="2400" dirty="0"/>
            </a:br>
            <a:r>
              <a:rPr lang="en-US" sz="2400" dirty="0"/>
              <a:t>delete </a:t>
            </a:r>
            <a:r>
              <a:rPr lang="en-US" sz="2400" dirty="0" err="1"/>
              <a:t>pBase</a:t>
            </a:r>
            <a:r>
              <a:rPr lang="en-US" sz="2400" dirty="0"/>
              <a:t>;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Would </a:t>
            </a:r>
            <a:r>
              <a:rPr lang="en-US" sz="2400" dirty="0">
                <a:solidFill>
                  <a:srgbClr val="C00000"/>
                </a:solidFill>
              </a:rPr>
              <a:t>call base class destructor </a:t>
            </a:r>
            <a:r>
              <a:rPr lang="en-US" sz="2400" dirty="0"/>
              <a:t>even though</a:t>
            </a:r>
            <a:br>
              <a:rPr lang="en-US" sz="2400" dirty="0"/>
            </a:br>
            <a:r>
              <a:rPr lang="en-US" sz="2400" dirty="0"/>
              <a:t>pointing to Derived class object!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Making destructor </a:t>
            </a:r>
            <a:r>
              <a:rPr lang="en-US" sz="2400" b="1" i="1" dirty="0">
                <a:solidFill>
                  <a:srgbClr val="C00000"/>
                </a:solidFill>
              </a:rPr>
              <a:t>virtual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fixes this!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Good policy for all destructors to be virtual</a:t>
            </a:r>
          </a:p>
        </p:txBody>
      </p:sp>
    </p:spTree>
    <p:extLst>
      <p:ext uri="{BB962C8B-B14F-4D97-AF65-F5344CB8AC3E}">
        <p14:creationId xmlns:p14="http://schemas.microsoft.com/office/powerpoint/2010/main" val="5292749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91380" y="1196752"/>
            <a:ext cx="6948972" cy="54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class A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  A () {</a:t>
            </a:r>
            <a:r>
              <a:rPr lang="en-US" sz="1600" b="1" dirty="0" err="1" smtClean="0">
                <a:latin typeface="Courier New" pitchFamily="49" charset="0"/>
                <a:ea typeface="ＭＳ Ｐゴシック" pitchFamily="34" charset="-128"/>
              </a:rPr>
              <a:t>cout</a:t>
            </a: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&lt;&lt;" A";}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  virtual ~A () {</a:t>
            </a:r>
            <a:r>
              <a:rPr lang="en-US" sz="1600" b="1" dirty="0" err="1" smtClean="0">
                <a:latin typeface="Courier New" pitchFamily="49" charset="0"/>
                <a:ea typeface="ＭＳ Ｐゴシック" pitchFamily="34" charset="-128"/>
              </a:rPr>
              <a:t>cout</a:t>
            </a: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&lt;&lt;" ~A";}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class B : public A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  B () :A() {</a:t>
            </a:r>
            <a:r>
              <a:rPr lang="en-US" sz="1600" b="1" dirty="0" err="1" smtClean="0">
                <a:latin typeface="Courier New" pitchFamily="49" charset="0"/>
                <a:ea typeface="ＭＳ Ｐゴシック" pitchFamily="34" charset="-128"/>
              </a:rPr>
              <a:t>cout</a:t>
            </a: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&lt;&lt;" B";}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  virtual ~B() {</a:t>
            </a:r>
            <a:r>
              <a:rPr lang="en-US" sz="1600" b="1" dirty="0" err="1" smtClean="0">
                <a:latin typeface="Courier New" pitchFamily="49" charset="0"/>
                <a:ea typeface="ＭＳ Ｐゴシック" pitchFamily="34" charset="-128"/>
              </a:rPr>
              <a:t>cout</a:t>
            </a: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&lt;&lt;" ~B";}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err="1" smtClean="0">
                <a:latin typeface="Courier New" pitchFamily="49" charset="0"/>
                <a:ea typeface="ＭＳ Ｐゴシック" pitchFamily="34" charset="-128"/>
              </a:rPr>
              <a:t>int</a:t>
            </a: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 main (</a:t>
            </a:r>
            <a:r>
              <a:rPr lang="en-US" sz="1600" b="1" dirty="0" err="1" smtClean="0">
                <a:latin typeface="Courier New" pitchFamily="49" charset="0"/>
                <a:ea typeface="ＭＳ Ｐゴシック" pitchFamily="34" charset="-128"/>
              </a:rPr>
              <a:t>int</a:t>
            </a: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, char *[])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   // prints "A B"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   A *</a:t>
            </a:r>
            <a:r>
              <a:rPr lang="en-US" sz="1600" b="1" dirty="0" err="1" smtClean="0">
                <a:latin typeface="Courier New" pitchFamily="49" charset="0"/>
                <a:ea typeface="ＭＳ Ｐゴシック" pitchFamily="34" charset="-128"/>
              </a:rPr>
              <a:t>ap</a:t>
            </a: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 = new 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   // prints "~B ~A" : would only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   // print "~A" if non-virtual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   delete </a:t>
            </a:r>
            <a:r>
              <a:rPr lang="en-US" sz="1600" b="1" dirty="0" err="1" smtClean="0">
                <a:latin typeface="Courier New" pitchFamily="49" charset="0"/>
                <a:ea typeface="ＭＳ Ｐゴシック" pitchFamily="34" charset="-128"/>
              </a:rPr>
              <a:t>ap</a:t>
            </a: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 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};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116632"/>
            <a:ext cx="6563072" cy="11430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Virtual Destructors</a:t>
            </a: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1079928" y="1844824"/>
            <a:ext cx="9144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436096" y="2622377"/>
            <a:ext cx="22209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Virtual Destructor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 flipV="1">
            <a:off x="1994328" y="2204864"/>
            <a:ext cx="3441768" cy="64807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2627784" y="3005336"/>
            <a:ext cx="2960712" cy="423664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126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smtClean="0">
                <a:solidFill>
                  <a:srgbClr val="C00000"/>
                </a:solidFill>
              </a:rPr>
              <a:t>15.7</a:t>
            </a:r>
          </a:p>
        </p:txBody>
      </p:sp>
      <p:sp>
        <p:nvSpPr>
          <p:cNvPr id="542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b="1" smtClean="0">
                <a:solidFill>
                  <a:srgbClr val="C00000"/>
                </a:solidFill>
              </a:rPr>
              <a:t>Abstract Base Classes and                                 Pure Virtual Functions</a:t>
            </a:r>
          </a:p>
        </p:txBody>
      </p:sp>
    </p:spTree>
    <p:extLst>
      <p:ext uri="{BB962C8B-B14F-4D97-AF65-F5344CB8AC3E}">
        <p14:creationId xmlns:p14="http://schemas.microsoft.com/office/powerpoint/2010/main" val="407327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Abstract Base Classes and              Pure Virtual Functions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06575"/>
            <a:ext cx="8088313" cy="3840163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u="sng" dirty="0" smtClean="0"/>
              <a:t>Pure virtual function</a:t>
            </a:r>
            <a:r>
              <a:rPr lang="en-US" sz="2800" dirty="0" smtClean="0"/>
              <a:t>: a virtual member function that </a:t>
            </a:r>
            <a:r>
              <a:rPr lang="en-US" sz="2800" u="sng" dirty="0" smtClean="0"/>
              <a:t>must</a:t>
            </a:r>
            <a:r>
              <a:rPr lang="en-US" sz="2800" dirty="0" smtClean="0"/>
              <a:t> be </a:t>
            </a:r>
            <a:r>
              <a:rPr lang="en-US" sz="2800" dirty="0" smtClean="0">
                <a:solidFill>
                  <a:srgbClr val="C00000"/>
                </a:solidFill>
              </a:rPr>
              <a:t>overridden in a derived class </a:t>
            </a:r>
            <a:r>
              <a:rPr lang="en-US" sz="2800" dirty="0" smtClean="0"/>
              <a:t>that has objects</a:t>
            </a:r>
          </a:p>
          <a:p>
            <a:pPr>
              <a:lnSpc>
                <a:spcPct val="85000"/>
              </a:lnSpc>
            </a:pPr>
            <a:r>
              <a:rPr lang="en-US" sz="2800" dirty="0" smtClean="0"/>
              <a:t>Abstract base class contains at least one pure virtual function: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latin typeface="Courier New" pitchFamily="112" charset="0"/>
              </a:rPr>
              <a:t>virtual void Y() = 0;</a:t>
            </a:r>
          </a:p>
          <a:p>
            <a:pPr>
              <a:lnSpc>
                <a:spcPct val="85000"/>
              </a:lnSpc>
            </a:pPr>
            <a:r>
              <a:rPr lang="en-US" sz="2800" dirty="0" smtClean="0"/>
              <a:t>The </a:t>
            </a:r>
            <a:r>
              <a:rPr lang="en-US" sz="2800" dirty="0" smtClean="0">
                <a:latin typeface="Courier New" pitchFamily="112" charset="0"/>
              </a:rPr>
              <a:t>= 0</a:t>
            </a:r>
            <a:r>
              <a:rPr lang="en-US" sz="2800" dirty="0" smtClean="0"/>
              <a:t> indicates a </a:t>
            </a:r>
            <a:r>
              <a:rPr lang="en-US" sz="2800" dirty="0" smtClean="0">
                <a:solidFill>
                  <a:srgbClr val="C00000"/>
                </a:solidFill>
              </a:rPr>
              <a:t>pure virtual </a:t>
            </a:r>
            <a:r>
              <a:rPr lang="en-US" sz="2800" dirty="0" smtClean="0"/>
              <a:t>function</a:t>
            </a:r>
          </a:p>
          <a:p>
            <a:pPr>
              <a:lnSpc>
                <a:spcPct val="85000"/>
              </a:lnSpc>
            </a:pPr>
            <a:r>
              <a:rPr lang="en-US" sz="2800" dirty="0" smtClean="0"/>
              <a:t>Must have no function definition in the base class</a:t>
            </a:r>
          </a:p>
        </p:txBody>
      </p:sp>
    </p:spTree>
    <p:extLst>
      <p:ext uri="{BB962C8B-B14F-4D97-AF65-F5344CB8AC3E}">
        <p14:creationId xmlns:p14="http://schemas.microsoft.com/office/powerpoint/2010/main" val="9840261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Abstract Base Classes and Pure Virtual Functions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43100"/>
            <a:ext cx="8088313" cy="3703638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u="sng" dirty="0" smtClean="0"/>
              <a:t>Abstract base class</a:t>
            </a:r>
            <a:r>
              <a:rPr lang="en-US" dirty="0" smtClean="0"/>
              <a:t>: class that can have no objects.  </a:t>
            </a:r>
            <a:r>
              <a:rPr lang="en-US" dirty="0" smtClean="0">
                <a:solidFill>
                  <a:srgbClr val="C00000"/>
                </a:solidFill>
              </a:rPr>
              <a:t>Serves as a basis for derived classes </a:t>
            </a:r>
            <a:r>
              <a:rPr lang="en-US" dirty="0" smtClean="0"/>
              <a:t>that may/will have objects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dirty="0" smtClean="0"/>
              <a:t>A class becomes an </a:t>
            </a:r>
            <a:r>
              <a:rPr lang="en-US" dirty="0" smtClean="0">
                <a:solidFill>
                  <a:srgbClr val="C00000"/>
                </a:solidFill>
              </a:rPr>
              <a:t>abstract base class </a:t>
            </a:r>
            <a:r>
              <a:rPr lang="en-US" dirty="0" smtClean="0"/>
              <a:t>when one or more of its member functions is a </a:t>
            </a:r>
            <a:r>
              <a:rPr lang="en-US" dirty="0" smtClean="0">
                <a:solidFill>
                  <a:srgbClr val="C00000"/>
                </a:solidFill>
              </a:rPr>
              <a:t>pure virtual function</a:t>
            </a:r>
          </a:p>
        </p:txBody>
      </p:sp>
    </p:spTree>
    <p:extLst>
      <p:ext uri="{BB962C8B-B14F-4D97-AF65-F5344CB8AC3E}">
        <p14:creationId xmlns:p14="http://schemas.microsoft.com/office/powerpoint/2010/main" val="30669948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6096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Pure Virtual Functions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017984"/>
            <a:ext cx="4267200" cy="5867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class A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  virtual void x()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  virtual void y()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class B : public A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  virtual void x();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class C : public B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  virtual void y();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err="1" smtClean="0">
                <a:latin typeface="Courier New" pitchFamily="49" charset="0"/>
                <a:ea typeface="ＭＳ Ｐゴシック" pitchFamily="34" charset="-128"/>
              </a:rPr>
              <a:t>int</a:t>
            </a: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 main 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  A * </a:t>
            </a:r>
            <a:r>
              <a:rPr lang="en-US" sz="1600" b="1" dirty="0" err="1" smtClean="0">
                <a:latin typeface="Courier New" pitchFamily="49" charset="0"/>
                <a:ea typeface="ＭＳ Ｐゴシック" pitchFamily="34" charset="-128"/>
              </a:rPr>
              <a:t>ap</a:t>
            </a: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 = new C;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  </a:t>
            </a:r>
            <a:r>
              <a:rPr lang="en-US" sz="1600" b="1" dirty="0" err="1" smtClean="0">
                <a:latin typeface="Courier New" pitchFamily="49" charset="0"/>
                <a:ea typeface="ＭＳ Ｐゴシック" pitchFamily="34" charset="-128"/>
              </a:rPr>
              <a:t>ap</a:t>
            </a: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-&gt;x 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  </a:t>
            </a:r>
            <a:r>
              <a:rPr lang="en-US" sz="1600" b="1" dirty="0" err="1" smtClean="0">
                <a:latin typeface="Courier New" pitchFamily="49" charset="0"/>
                <a:ea typeface="ＭＳ Ｐゴシック" pitchFamily="34" charset="-128"/>
              </a:rPr>
              <a:t>ap</a:t>
            </a: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-&gt;y 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  delete </a:t>
            </a:r>
            <a:r>
              <a:rPr lang="en-US" sz="1600" b="1" dirty="0" err="1" smtClean="0">
                <a:latin typeface="Courier New" pitchFamily="49" charset="0"/>
                <a:ea typeface="ＭＳ Ｐゴシック" pitchFamily="34" charset="-128"/>
              </a:rPr>
              <a:t>ap</a:t>
            </a: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};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124200" y="609600"/>
            <a:ext cx="5867400" cy="5715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ea typeface="ＭＳ Ｐゴシック" pitchFamily="34" charset="-128"/>
              </a:rPr>
              <a:t>A is an </a:t>
            </a:r>
            <a:r>
              <a:rPr lang="en-US" sz="2400" dirty="0" smtClean="0">
                <a:solidFill>
                  <a:srgbClr val="C00000"/>
                </a:solidFill>
                <a:ea typeface="ＭＳ Ｐゴシック" pitchFamily="34" charset="-128"/>
              </a:rPr>
              <a:t>abstract (base)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Similar to an interface in Java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Declares pure virtual functions (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=0</a:t>
            </a:r>
            <a:r>
              <a:rPr lang="en-US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May also have non-virtual methods, as well as virtual methods that are not pure virtual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ea typeface="ＭＳ Ｐゴシック" pitchFamily="34" charset="-128"/>
              </a:rPr>
              <a:t>Derived classes </a:t>
            </a:r>
            <a:r>
              <a:rPr lang="en-US" sz="2400" dirty="0" smtClean="0">
                <a:solidFill>
                  <a:srgbClr val="C00000"/>
                </a:solidFill>
                <a:ea typeface="ＭＳ Ｐゴシック" pitchFamily="34" charset="-128"/>
              </a:rPr>
              <a:t>override</a:t>
            </a:r>
            <a:r>
              <a:rPr lang="en-US" sz="2400" dirty="0" smtClean="0">
                <a:ea typeface="ＭＳ Ｐゴシック" pitchFamily="34" charset="-128"/>
              </a:rPr>
              <a:t> pure virtual methods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B overrides 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x()</a:t>
            </a:r>
            <a:r>
              <a:rPr lang="en-US" sz="2000" dirty="0" smtClean="0">
                <a:ea typeface="ＭＳ Ｐゴシック" pitchFamily="34" charset="-128"/>
              </a:rPr>
              <a:t>, C overrides 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y()</a:t>
            </a:r>
          </a:p>
          <a:p>
            <a:pPr lvl="1" eaLnBrk="1" hangingPunct="1">
              <a:lnSpc>
                <a:spcPct val="80000"/>
              </a:lnSpc>
            </a:pPr>
            <a:endParaRPr lang="en-US" sz="2000" b="1" dirty="0" smtClean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C00000"/>
                </a:solidFill>
                <a:ea typeface="ＭＳ Ｐゴシック" pitchFamily="34" charset="-128"/>
              </a:rPr>
              <a:t>Can</a:t>
            </a:r>
            <a:r>
              <a:rPr lang="ja-JP" altLang="en-US" sz="2400" dirty="0" smtClean="0">
                <a:solidFill>
                  <a:srgbClr val="C00000"/>
                </a:solidFill>
                <a:ea typeface="ＭＳ Ｐゴシック" pitchFamily="34" charset="-128"/>
              </a:rPr>
              <a:t>’</a:t>
            </a:r>
            <a:r>
              <a:rPr lang="en-US" altLang="ja-JP" sz="2400" dirty="0" smtClean="0">
                <a:solidFill>
                  <a:srgbClr val="C00000"/>
                </a:solidFill>
                <a:ea typeface="ＭＳ Ｐゴシック" pitchFamily="34" charset="-128"/>
              </a:rPr>
              <a:t>t instantiate </a:t>
            </a:r>
            <a:r>
              <a:rPr lang="en-US" altLang="ja-JP" sz="2400" dirty="0" smtClean="0">
                <a:ea typeface="ＭＳ Ｐゴシック" pitchFamily="34" charset="-128"/>
              </a:rPr>
              <a:t>an abstract class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class that declares pure virtual functions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or inherits ones that are not overridden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A and B are abstract, can create a C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ea typeface="ＭＳ Ｐゴシック" pitchFamily="34" charset="-128"/>
              </a:rPr>
              <a:t>Can still have a </a:t>
            </a:r>
            <a:r>
              <a:rPr lang="en-US" sz="2400" dirty="0" smtClean="0">
                <a:solidFill>
                  <a:srgbClr val="C00000"/>
                </a:solidFill>
                <a:ea typeface="ＭＳ Ｐゴシック" pitchFamily="34" charset="-128"/>
              </a:rPr>
              <a:t>pointer or reference </a:t>
            </a:r>
            <a:r>
              <a:rPr lang="en-US" sz="2400" dirty="0" smtClean="0">
                <a:ea typeface="ＭＳ Ｐゴシック" pitchFamily="34" charset="-128"/>
              </a:rPr>
              <a:t>to an abstract class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Useful for polymorphism</a:t>
            </a:r>
          </a:p>
        </p:txBody>
      </p:sp>
    </p:spTree>
    <p:extLst>
      <p:ext uri="{BB962C8B-B14F-4D97-AF65-F5344CB8AC3E}">
        <p14:creationId xmlns:p14="http://schemas.microsoft.com/office/powerpoint/2010/main" val="75289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Problem with Subclasses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r>
              <a:rPr kumimoji="1" lang="en-US" sz="2800" dirty="0" smtClean="0">
                <a:effectLst/>
              </a:rPr>
              <a:t>Consider </a:t>
            </a:r>
            <a:r>
              <a:rPr kumimoji="1" lang="en-US" sz="2800" dirty="0">
                <a:effectLst/>
              </a:rPr>
              <a:t>the existence of a </a:t>
            </a:r>
            <a:r>
              <a:rPr kumimoji="1" lang="en-US" sz="2800" dirty="0">
                <a:solidFill>
                  <a:srgbClr val="C00000"/>
                </a:solidFill>
                <a:effectLst/>
              </a:rPr>
              <a:t>draw function </a:t>
            </a:r>
            <a:r>
              <a:rPr kumimoji="1" lang="en-US" sz="2800" dirty="0">
                <a:effectLst/>
              </a:rPr>
              <a:t>for each </a:t>
            </a:r>
            <a:r>
              <a:rPr kumimoji="1" lang="en-US" sz="2800" dirty="0" smtClean="0">
                <a:effectLst/>
              </a:rPr>
              <a:t>subclass</a:t>
            </a:r>
            <a:endParaRPr kumimoji="1" lang="en-US" sz="2800" dirty="0">
              <a:effectLst/>
            </a:endParaRPr>
          </a:p>
        </p:txBody>
      </p:sp>
      <p:sp>
        <p:nvSpPr>
          <p:cNvPr id="103468" name="Rectangle 44"/>
          <p:cNvSpPr>
            <a:spLocks noChangeArrowheads="1"/>
          </p:cNvSpPr>
          <p:nvPr/>
        </p:nvSpPr>
        <p:spPr bwMode="auto">
          <a:xfrm>
            <a:off x="156255" y="2647835"/>
            <a:ext cx="24365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b="1" dirty="0">
                <a:latin typeface="Arial" pitchFamily="34" charset="0"/>
              </a:rPr>
              <a:t>Shape class hierarchy</a:t>
            </a:r>
            <a:endParaRPr lang="en-US" b="1" dirty="0"/>
          </a:p>
        </p:txBody>
      </p:sp>
      <p:sp>
        <p:nvSpPr>
          <p:cNvPr id="103469" name="Line 45"/>
          <p:cNvSpPr>
            <a:spLocks noChangeShapeType="1"/>
          </p:cNvSpPr>
          <p:nvPr/>
        </p:nvSpPr>
        <p:spPr bwMode="auto">
          <a:xfrm>
            <a:off x="4572793" y="2690762"/>
            <a:ext cx="1587" cy="191147"/>
          </a:xfrm>
          <a:prstGeom prst="line">
            <a:avLst/>
          </a:prstGeom>
          <a:noFill/>
          <a:ln w="14288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b="1"/>
          </a:p>
        </p:txBody>
      </p:sp>
      <p:sp>
        <p:nvSpPr>
          <p:cNvPr id="103470" name="Line 46"/>
          <p:cNvSpPr>
            <a:spLocks noChangeShapeType="1"/>
          </p:cNvSpPr>
          <p:nvPr/>
        </p:nvSpPr>
        <p:spPr bwMode="auto">
          <a:xfrm>
            <a:off x="2267744" y="3239370"/>
            <a:ext cx="0" cy="264731"/>
          </a:xfrm>
          <a:prstGeom prst="line">
            <a:avLst/>
          </a:prstGeom>
          <a:noFill/>
          <a:ln w="14288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b="1"/>
          </a:p>
        </p:txBody>
      </p:sp>
      <p:sp>
        <p:nvSpPr>
          <p:cNvPr id="103471" name="Line 47"/>
          <p:cNvSpPr>
            <a:spLocks noChangeShapeType="1"/>
          </p:cNvSpPr>
          <p:nvPr/>
        </p:nvSpPr>
        <p:spPr bwMode="auto">
          <a:xfrm flipH="1">
            <a:off x="4572000" y="2881909"/>
            <a:ext cx="2380" cy="334160"/>
          </a:xfrm>
          <a:prstGeom prst="line">
            <a:avLst/>
          </a:prstGeom>
          <a:noFill/>
          <a:ln w="14288">
            <a:solidFill>
              <a:srgbClr val="660066"/>
            </a:solidFill>
            <a:round/>
            <a:headEnd type="triangle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b="1"/>
          </a:p>
        </p:txBody>
      </p:sp>
      <p:sp>
        <p:nvSpPr>
          <p:cNvPr id="103472" name="Line 48"/>
          <p:cNvSpPr>
            <a:spLocks noChangeShapeType="1"/>
          </p:cNvSpPr>
          <p:nvPr/>
        </p:nvSpPr>
        <p:spPr bwMode="auto">
          <a:xfrm>
            <a:off x="6954043" y="3240368"/>
            <a:ext cx="1587" cy="188632"/>
          </a:xfrm>
          <a:prstGeom prst="line">
            <a:avLst/>
          </a:prstGeom>
          <a:noFill/>
          <a:ln w="14288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b="1"/>
          </a:p>
        </p:txBody>
      </p:sp>
      <p:sp>
        <p:nvSpPr>
          <p:cNvPr id="103474" name="Line 50"/>
          <p:cNvSpPr>
            <a:spLocks noChangeShapeType="1"/>
          </p:cNvSpPr>
          <p:nvPr/>
        </p:nvSpPr>
        <p:spPr bwMode="auto">
          <a:xfrm>
            <a:off x="4096543" y="2811413"/>
            <a:ext cx="476250" cy="2514"/>
          </a:xfrm>
          <a:prstGeom prst="line">
            <a:avLst/>
          </a:prstGeom>
          <a:noFill/>
          <a:ln w="14288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b="1"/>
          </a:p>
        </p:txBody>
      </p:sp>
      <p:sp>
        <p:nvSpPr>
          <p:cNvPr id="103475" name="Line 51"/>
          <p:cNvSpPr>
            <a:spLocks noChangeShapeType="1"/>
          </p:cNvSpPr>
          <p:nvPr/>
        </p:nvSpPr>
        <p:spPr bwMode="auto">
          <a:xfrm flipV="1">
            <a:off x="2259729" y="3216067"/>
            <a:ext cx="4694313" cy="23303"/>
          </a:xfrm>
          <a:prstGeom prst="line">
            <a:avLst/>
          </a:prstGeom>
          <a:noFill/>
          <a:ln w="14288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b="1"/>
          </a:p>
        </p:txBody>
      </p:sp>
      <p:sp>
        <p:nvSpPr>
          <p:cNvPr id="103476" name="Rectangle 52"/>
          <p:cNvSpPr>
            <a:spLocks noChangeArrowheads="1"/>
          </p:cNvSpPr>
          <p:nvPr/>
        </p:nvSpPr>
        <p:spPr bwMode="auto">
          <a:xfrm>
            <a:off x="1324768" y="3434531"/>
            <a:ext cx="1731962" cy="430083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b="1"/>
          </a:p>
        </p:txBody>
      </p:sp>
      <p:sp>
        <p:nvSpPr>
          <p:cNvPr id="103477" name="Rectangle 53"/>
          <p:cNvSpPr>
            <a:spLocks noChangeArrowheads="1"/>
          </p:cNvSpPr>
          <p:nvPr/>
        </p:nvSpPr>
        <p:spPr bwMode="auto">
          <a:xfrm>
            <a:off x="1939130" y="3482156"/>
            <a:ext cx="6412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b="1">
                <a:solidFill>
                  <a:srgbClr val="660066"/>
                </a:solidFill>
                <a:latin typeface="Arial" pitchFamily="34" charset="0"/>
              </a:rPr>
              <a:t>Circle</a:t>
            </a:r>
            <a:endParaRPr lang="en-US" b="1"/>
          </a:p>
        </p:txBody>
      </p:sp>
      <p:sp>
        <p:nvSpPr>
          <p:cNvPr id="103478" name="Rectangle 54"/>
          <p:cNvSpPr>
            <a:spLocks noChangeArrowheads="1"/>
          </p:cNvSpPr>
          <p:nvPr/>
        </p:nvSpPr>
        <p:spPr bwMode="auto">
          <a:xfrm>
            <a:off x="1324768" y="3434531"/>
            <a:ext cx="1731962" cy="430083"/>
          </a:xfrm>
          <a:prstGeom prst="rect">
            <a:avLst/>
          </a:prstGeom>
          <a:noFill/>
          <a:ln w="14288">
            <a:solidFill>
              <a:srgbClr val="FF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 b="1"/>
          </a:p>
        </p:txBody>
      </p:sp>
      <p:sp>
        <p:nvSpPr>
          <p:cNvPr id="103479" name="Line 55"/>
          <p:cNvSpPr>
            <a:spLocks noChangeShapeType="1"/>
          </p:cNvSpPr>
          <p:nvPr/>
        </p:nvSpPr>
        <p:spPr bwMode="auto">
          <a:xfrm>
            <a:off x="4096543" y="3705993"/>
            <a:ext cx="1587" cy="191147"/>
          </a:xfrm>
          <a:prstGeom prst="line">
            <a:avLst/>
          </a:prstGeom>
          <a:noFill/>
          <a:ln w="14288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b="1"/>
          </a:p>
        </p:txBody>
      </p:sp>
      <p:sp>
        <p:nvSpPr>
          <p:cNvPr id="103480" name="Line 56"/>
          <p:cNvSpPr>
            <a:spLocks noChangeShapeType="1"/>
          </p:cNvSpPr>
          <p:nvPr/>
        </p:nvSpPr>
        <p:spPr bwMode="auto">
          <a:xfrm flipH="1">
            <a:off x="3143250" y="4301796"/>
            <a:ext cx="794" cy="328922"/>
          </a:xfrm>
          <a:prstGeom prst="line">
            <a:avLst/>
          </a:prstGeom>
          <a:noFill/>
          <a:ln w="14288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b="1"/>
          </a:p>
        </p:txBody>
      </p:sp>
      <p:sp>
        <p:nvSpPr>
          <p:cNvPr id="103481" name="Line 57"/>
          <p:cNvSpPr>
            <a:spLocks noChangeShapeType="1"/>
          </p:cNvSpPr>
          <p:nvPr/>
        </p:nvSpPr>
        <p:spPr bwMode="auto">
          <a:xfrm>
            <a:off x="5074123" y="4301796"/>
            <a:ext cx="1587" cy="375613"/>
          </a:xfrm>
          <a:prstGeom prst="line">
            <a:avLst/>
          </a:prstGeom>
          <a:noFill/>
          <a:ln w="14288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b="1"/>
          </a:p>
        </p:txBody>
      </p:sp>
      <p:sp>
        <p:nvSpPr>
          <p:cNvPr id="103483" name="Line 59"/>
          <p:cNvSpPr>
            <a:spLocks noChangeShapeType="1"/>
          </p:cNvSpPr>
          <p:nvPr/>
        </p:nvSpPr>
        <p:spPr bwMode="auto">
          <a:xfrm>
            <a:off x="3144044" y="4301796"/>
            <a:ext cx="1931665" cy="0"/>
          </a:xfrm>
          <a:prstGeom prst="line">
            <a:avLst/>
          </a:prstGeom>
          <a:noFill/>
          <a:ln w="14288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b="1"/>
          </a:p>
        </p:txBody>
      </p:sp>
      <p:sp>
        <p:nvSpPr>
          <p:cNvPr id="103484" name="Rectangle 60"/>
          <p:cNvSpPr>
            <a:spLocks noChangeArrowheads="1"/>
          </p:cNvSpPr>
          <p:nvPr/>
        </p:nvSpPr>
        <p:spPr bwMode="auto">
          <a:xfrm>
            <a:off x="2277268" y="4583093"/>
            <a:ext cx="1731962" cy="430083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b="1"/>
          </a:p>
        </p:txBody>
      </p:sp>
      <p:sp>
        <p:nvSpPr>
          <p:cNvPr id="103485" name="Rectangle 61"/>
          <p:cNvSpPr>
            <a:spLocks noChangeArrowheads="1"/>
          </p:cNvSpPr>
          <p:nvPr/>
        </p:nvSpPr>
        <p:spPr bwMode="auto">
          <a:xfrm>
            <a:off x="2515393" y="4630718"/>
            <a:ext cx="15389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b="1">
                <a:solidFill>
                  <a:srgbClr val="660066"/>
                </a:solidFill>
                <a:latin typeface="Arial" pitchFamily="34" charset="0"/>
              </a:rPr>
              <a:t>Right Triangle</a:t>
            </a:r>
            <a:endParaRPr lang="en-US" b="1"/>
          </a:p>
        </p:txBody>
      </p:sp>
      <p:sp>
        <p:nvSpPr>
          <p:cNvPr id="103486" name="Rectangle 62"/>
          <p:cNvSpPr>
            <a:spLocks noChangeArrowheads="1"/>
          </p:cNvSpPr>
          <p:nvPr/>
        </p:nvSpPr>
        <p:spPr bwMode="auto">
          <a:xfrm>
            <a:off x="2277268" y="4583093"/>
            <a:ext cx="1731962" cy="430083"/>
          </a:xfrm>
          <a:prstGeom prst="rect">
            <a:avLst/>
          </a:prstGeom>
          <a:noFill/>
          <a:ln w="14288">
            <a:solidFill>
              <a:srgbClr val="FF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 b="1"/>
          </a:p>
        </p:txBody>
      </p:sp>
      <p:sp>
        <p:nvSpPr>
          <p:cNvPr id="103487" name="Rectangle 63"/>
          <p:cNvSpPr>
            <a:spLocks noChangeArrowheads="1"/>
          </p:cNvSpPr>
          <p:nvPr/>
        </p:nvSpPr>
        <p:spPr bwMode="auto">
          <a:xfrm>
            <a:off x="4183855" y="4583093"/>
            <a:ext cx="1731963" cy="817692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b="1"/>
          </a:p>
        </p:txBody>
      </p:sp>
      <p:sp>
        <p:nvSpPr>
          <p:cNvPr id="103488" name="Rectangle 64"/>
          <p:cNvSpPr>
            <a:spLocks noChangeArrowheads="1"/>
          </p:cNvSpPr>
          <p:nvPr/>
        </p:nvSpPr>
        <p:spPr bwMode="auto">
          <a:xfrm>
            <a:off x="4247355" y="4677409"/>
            <a:ext cx="133275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rgbClr val="660066"/>
                </a:solidFill>
                <a:latin typeface="Arial" pitchFamily="34" charset="0"/>
              </a:rPr>
              <a:t>Isosceles Triangle</a:t>
            </a:r>
            <a:endParaRPr lang="en-US" b="1" dirty="0"/>
          </a:p>
        </p:txBody>
      </p:sp>
      <p:sp>
        <p:nvSpPr>
          <p:cNvPr id="103489" name="Rectangle 65"/>
          <p:cNvSpPr>
            <a:spLocks noChangeArrowheads="1"/>
          </p:cNvSpPr>
          <p:nvPr/>
        </p:nvSpPr>
        <p:spPr bwMode="auto">
          <a:xfrm>
            <a:off x="4183855" y="4552656"/>
            <a:ext cx="1731963" cy="848129"/>
          </a:xfrm>
          <a:prstGeom prst="rect">
            <a:avLst/>
          </a:prstGeom>
          <a:noFill/>
          <a:ln w="14288">
            <a:solidFill>
              <a:srgbClr val="FF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 b="1"/>
          </a:p>
        </p:txBody>
      </p:sp>
      <p:sp>
        <p:nvSpPr>
          <p:cNvPr id="103490" name="Rectangle 66"/>
          <p:cNvSpPr>
            <a:spLocks noChangeArrowheads="1"/>
          </p:cNvSpPr>
          <p:nvPr/>
        </p:nvSpPr>
        <p:spPr bwMode="auto">
          <a:xfrm>
            <a:off x="3229768" y="3434531"/>
            <a:ext cx="1731962" cy="430083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b="1"/>
          </a:p>
        </p:txBody>
      </p:sp>
      <p:sp>
        <p:nvSpPr>
          <p:cNvPr id="103491" name="Rectangle 67"/>
          <p:cNvSpPr>
            <a:spLocks noChangeArrowheads="1"/>
          </p:cNvSpPr>
          <p:nvPr/>
        </p:nvSpPr>
        <p:spPr bwMode="auto">
          <a:xfrm>
            <a:off x="3736180" y="3482156"/>
            <a:ext cx="8849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b="1">
                <a:solidFill>
                  <a:srgbClr val="660066"/>
                </a:solidFill>
                <a:latin typeface="Arial" pitchFamily="34" charset="0"/>
              </a:rPr>
              <a:t>Triangle</a:t>
            </a:r>
            <a:endParaRPr lang="en-US" b="1"/>
          </a:p>
        </p:txBody>
      </p:sp>
      <p:sp>
        <p:nvSpPr>
          <p:cNvPr id="103492" name="Rectangle 68"/>
          <p:cNvSpPr>
            <a:spLocks noChangeArrowheads="1"/>
          </p:cNvSpPr>
          <p:nvPr/>
        </p:nvSpPr>
        <p:spPr bwMode="auto">
          <a:xfrm>
            <a:off x="3229768" y="3434531"/>
            <a:ext cx="1731962" cy="430083"/>
          </a:xfrm>
          <a:prstGeom prst="rect">
            <a:avLst/>
          </a:prstGeom>
          <a:noFill/>
          <a:ln w="14288">
            <a:solidFill>
              <a:srgbClr val="FF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 b="1"/>
          </a:p>
        </p:txBody>
      </p:sp>
      <p:sp>
        <p:nvSpPr>
          <p:cNvPr id="103493" name="Line 69"/>
          <p:cNvSpPr>
            <a:spLocks noChangeShapeType="1"/>
          </p:cNvSpPr>
          <p:nvPr/>
        </p:nvSpPr>
        <p:spPr bwMode="auto">
          <a:xfrm>
            <a:off x="6954043" y="3705993"/>
            <a:ext cx="1587" cy="877100"/>
          </a:xfrm>
          <a:prstGeom prst="line">
            <a:avLst/>
          </a:prstGeom>
          <a:noFill/>
          <a:ln w="14288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b="1"/>
          </a:p>
        </p:txBody>
      </p:sp>
      <p:sp>
        <p:nvSpPr>
          <p:cNvPr id="103494" name="Rectangle 70"/>
          <p:cNvSpPr>
            <a:spLocks noChangeArrowheads="1"/>
          </p:cNvSpPr>
          <p:nvPr/>
        </p:nvSpPr>
        <p:spPr bwMode="auto">
          <a:xfrm>
            <a:off x="6088855" y="4583093"/>
            <a:ext cx="1731963" cy="430083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b="1"/>
          </a:p>
        </p:txBody>
      </p:sp>
      <p:sp>
        <p:nvSpPr>
          <p:cNvPr id="103495" name="Rectangle 71"/>
          <p:cNvSpPr>
            <a:spLocks noChangeArrowheads="1"/>
          </p:cNvSpPr>
          <p:nvPr/>
        </p:nvSpPr>
        <p:spPr bwMode="auto">
          <a:xfrm>
            <a:off x="6630193" y="4630718"/>
            <a:ext cx="7822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b="1">
                <a:solidFill>
                  <a:srgbClr val="660066"/>
                </a:solidFill>
                <a:latin typeface="Arial" pitchFamily="34" charset="0"/>
              </a:rPr>
              <a:t>Square</a:t>
            </a:r>
            <a:endParaRPr lang="en-US" b="1"/>
          </a:p>
        </p:txBody>
      </p:sp>
      <p:sp>
        <p:nvSpPr>
          <p:cNvPr id="103496" name="Rectangle 72"/>
          <p:cNvSpPr>
            <a:spLocks noChangeArrowheads="1"/>
          </p:cNvSpPr>
          <p:nvPr/>
        </p:nvSpPr>
        <p:spPr bwMode="auto">
          <a:xfrm>
            <a:off x="6088855" y="4583093"/>
            <a:ext cx="1731963" cy="430083"/>
          </a:xfrm>
          <a:prstGeom prst="rect">
            <a:avLst/>
          </a:prstGeom>
          <a:noFill/>
          <a:ln w="14288">
            <a:solidFill>
              <a:srgbClr val="FF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 b="1"/>
          </a:p>
        </p:txBody>
      </p:sp>
      <p:sp>
        <p:nvSpPr>
          <p:cNvPr id="103497" name="Rectangle 73"/>
          <p:cNvSpPr>
            <a:spLocks noChangeArrowheads="1"/>
          </p:cNvSpPr>
          <p:nvPr/>
        </p:nvSpPr>
        <p:spPr bwMode="auto">
          <a:xfrm>
            <a:off x="6088855" y="3434531"/>
            <a:ext cx="1731963" cy="430083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b="1"/>
          </a:p>
        </p:txBody>
      </p:sp>
      <p:sp>
        <p:nvSpPr>
          <p:cNvPr id="103498" name="Rectangle 74"/>
          <p:cNvSpPr>
            <a:spLocks noChangeArrowheads="1"/>
          </p:cNvSpPr>
          <p:nvPr/>
        </p:nvSpPr>
        <p:spPr bwMode="auto">
          <a:xfrm>
            <a:off x="6500018" y="3482156"/>
            <a:ext cx="11028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b="1">
                <a:solidFill>
                  <a:srgbClr val="660066"/>
                </a:solidFill>
                <a:latin typeface="Arial" pitchFamily="34" charset="0"/>
              </a:rPr>
              <a:t>Rectangle</a:t>
            </a:r>
            <a:endParaRPr lang="en-US" b="1"/>
          </a:p>
        </p:txBody>
      </p:sp>
      <p:sp>
        <p:nvSpPr>
          <p:cNvPr id="103499" name="Rectangle 75"/>
          <p:cNvSpPr>
            <a:spLocks noChangeArrowheads="1"/>
          </p:cNvSpPr>
          <p:nvPr/>
        </p:nvSpPr>
        <p:spPr bwMode="auto">
          <a:xfrm>
            <a:off x="6088855" y="3434531"/>
            <a:ext cx="1731963" cy="430083"/>
          </a:xfrm>
          <a:prstGeom prst="rect">
            <a:avLst/>
          </a:prstGeom>
          <a:noFill/>
          <a:ln w="14288">
            <a:solidFill>
              <a:srgbClr val="FF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 b="1"/>
          </a:p>
        </p:txBody>
      </p:sp>
      <p:sp>
        <p:nvSpPr>
          <p:cNvPr id="103500" name="Rectangle 76"/>
          <p:cNvSpPr>
            <a:spLocks noChangeArrowheads="1"/>
          </p:cNvSpPr>
          <p:nvPr/>
        </p:nvSpPr>
        <p:spPr bwMode="auto">
          <a:xfrm>
            <a:off x="3706018" y="2420888"/>
            <a:ext cx="1733550" cy="427567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b="1"/>
          </a:p>
        </p:txBody>
      </p:sp>
      <p:sp>
        <p:nvSpPr>
          <p:cNvPr id="103501" name="Rectangle 77"/>
          <p:cNvSpPr>
            <a:spLocks noChangeArrowheads="1"/>
          </p:cNvSpPr>
          <p:nvPr/>
        </p:nvSpPr>
        <p:spPr bwMode="auto">
          <a:xfrm>
            <a:off x="4277518" y="2468513"/>
            <a:ext cx="6924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b="1" dirty="0">
                <a:solidFill>
                  <a:srgbClr val="660066"/>
                </a:solidFill>
                <a:latin typeface="Arial" pitchFamily="34" charset="0"/>
              </a:rPr>
              <a:t>Shape</a:t>
            </a:r>
            <a:endParaRPr lang="en-US" b="1" dirty="0"/>
          </a:p>
        </p:txBody>
      </p:sp>
      <p:sp>
        <p:nvSpPr>
          <p:cNvPr id="103502" name="Rectangle 78"/>
          <p:cNvSpPr>
            <a:spLocks noChangeArrowheads="1"/>
          </p:cNvSpPr>
          <p:nvPr/>
        </p:nvSpPr>
        <p:spPr bwMode="auto">
          <a:xfrm>
            <a:off x="3706018" y="2420888"/>
            <a:ext cx="1733550" cy="427567"/>
          </a:xfrm>
          <a:prstGeom prst="rect">
            <a:avLst/>
          </a:prstGeom>
          <a:noFill/>
          <a:ln w="14288">
            <a:solidFill>
              <a:srgbClr val="FF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 b="1"/>
          </a:p>
        </p:txBody>
      </p:sp>
      <p:sp>
        <p:nvSpPr>
          <p:cNvPr id="2" name="Isosceles Triangle 1"/>
          <p:cNvSpPr/>
          <p:nvPr/>
        </p:nvSpPr>
        <p:spPr>
          <a:xfrm>
            <a:off x="4398413" y="2850880"/>
            <a:ext cx="347172" cy="14401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Line 47"/>
          <p:cNvSpPr>
            <a:spLocks noChangeShapeType="1"/>
          </p:cNvSpPr>
          <p:nvPr/>
        </p:nvSpPr>
        <p:spPr bwMode="auto">
          <a:xfrm flipH="1">
            <a:off x="4111353" y="3958936"/>
            <a:ext cx="2380" cy="334160"/>
          </a:xfrm>
          <a:prstGeom prst="line">
            <a:avLst/>
          </a:prstGeom>
          <a:noFill/>
          <a:ln w="14288">
            <a:solidFill>
              <a:srgbClr val="660066"/>
            </a:solidFill>
            <a:round/>
            <a:headEnd type="triangle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b="1"/>
          </a:p>
        </p:txBody>
      </p:sp>
      <p:sp>
        <p:nvSpPr>
          <p:cNvPr id="44" name="Isosceles Triangle 43"/>
          <p:cNvSpPr/>
          <p:nvPr/>
        </p:nvSpPr>
        <p:spPr>
          <a:xfrm>
            <a:off x="3937766" y="3861048"/>
            <a:ext cx="347172" cy="14401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Isosceles Triangle 44"/>
          <p:cNvSpPr/>
          <p:nvPr/>
        </p:nvSpPr>
        <p:spPr>
          <a:xfrm>
            <a:off x="6817116" y="3861048"/>
            <a:ext cx="347172" cy="14401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359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609600"/>
          </a:xfrm>
        </p:spPr>
        <p:txBody>
          <a:bodyPr/>
          <a:lstStyle/>
          <a:p>
            <a:pPr algn="r" eaLnBrk="1" hangingPunct="1">
              <a:lnSpc>
                <a:spcPct val="80000"/>
              </a:lnSpc>
            </a:pPr>
            <a:r>
              <a:rPr lang="en-US" b="1" dirty="0" smtClean="0">
                <a:solidFill>
                  <a:srgbClr val="C00000"/>
                </a:solidFill>
                <a:ea typeface="ＭＳ Ｐゴシック" pitchFamily="34" charset="-128"/>
              </a:rPr>
              <a:t>Design with Pure Virtual Functions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51" y="1143000"/>
            <a:ext cx="49530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C00000"/>
                </a:solidFill>
                <a:ea typeface="ＭＳ Ｐゴシック" pitchFamily="34" charset="-128"/>
              </a:rPr>
              <a:t>Pure virtual functions </a:t>
            </a:r>
            <a:r>
              <a:rPr lang="en-US" sz="2800" dirty="0" smtClean="0">
                <a:ea typeface="ＭＳ Ｐゴシック" pitchFamily="34" charset="-128"/>
              </a:rPr>
              <a:t>let us specify interfaces appropriately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But let us defer implementation decisions until later (subclasses) 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34" charset="-128"/>
              </a:rPr>
              <a:t>As the type hierarchy is extended, pure virtual functions are replaced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By virtual functions that fill in (and may override) the implementation details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Key idea: </a:t>
            </a:r>
            <a:r>
              <a:rPr lang="en-US" sz="2400" i="1" dirty="0" smtClean="0">
                <a:solidFill>
                  <a:schemeClr val="accent2"/>
                </a:solidFill>
                <a:ea typeface="ＭＳ Ｐゴシック" pitchFamily="34" charset="-128"/>
              </a:rPr>
              <a:t>refinement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5486400" y="685800"/>
            <a:ext cx="1676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pitchFamily="34" charset="0"/>
              </a:rPr>
              <a:t>Animal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5486400" y="990600"/>
            <a:ext cx="1676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pitchFamily="49" charset="0"/>
              </a:rPr>
              <a:t>move()=0</a:t>
            </a:r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4495800" y="1905000"/>
            <a:ext cx="1676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pitchFamily="34" charset="0"/>
              </a:rPr>
              <a:t>Fish</a:t>
            </a:r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4495800" y="2514600"/>
            <a:ext cx="1676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pitchFamily="49" charset="0"/>
              </a:rPr>
              <a:t>swim()</a:t>
            </a:r>
          </a:p>
        </p:txBody>
      </p:sp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6553200" y="1905000"/>
            <a:ext cx="1676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pitchFamily="34" charset="0"/>
              </a:rPr>
              <a:t>Mammal</a:t>
            </a:r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6553200" y="2514600"/>
            <a:ext cx="1676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pitchFamily="49" charset="0"/>
              </a:rPr>
              <a:t>walk()</a:t>
            </a:r>
          </a:p>
        </p:txBody>
      </p:sp>
      <p:sp>
        <p:nvSpPr>
          <p:cNvPr id="25609" name="Line 10"/>
          <p:cNvSpPr>
            <a:spLocks noChangeShapeType="1"/>
          </p:cNvSpPr>
          <p:nvPr/>
        </p:nvSpPr>
        <p:spPr bwMode="auto">
          <a:xfrm>
            <a:off x="6324600" y="1295400"/>
            <a:ext cx="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5610" name="Line 11"/>
          <p:cNvSpPr>
            <a:spLocks noChangeShapeType="1"/>
          </p:cNvSpPr>
          <p:nvPr/>
        </p:nvSpPr>
        <p:spPr bwMode="auto">
          <a:xfrm>
            <a:off x="7391400" y="1676400"/>
            <a:ext cx="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5611" name="Line 12"/>
          <p:cNvSpPr>
            <a:spLocks noChangeShapeType="1"/>
          </p:cNvSpPr>
          <p:nvPr/>
        </p:nvSpPr>
        <p:spPr bwMode="auto">
          <a:xfrm>
            <a:off x="5334000" y="1676400"/>
            <a:ext cx="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5612" name="Line 13"/>
          <p:cNvSpPr>
            <a:spLocks noChangeShapeType="1"/>
          </p:cNvSpPr>
          <p:nvPr/>
        </p:nvSpPr>
        <p:spPr bwMode="auto">
          <a:xfrm flipH="1">
            <a:off x="5334000" y="1676400"/>
            <a:ext cx="3352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5613" name="AutoShape 14"/>
          <p:cNvSpPr>
            <a:spLocks noChangeArrowheads="1"/>
          </p:cNvSpPr>
          <p:nvPr/>
        </p:nvSpPr>
        <p:spPr bwMode="auto">
          <a:xfrm>
            <a:off x="6172200" y="1447800"/>
            <a:ext cx="304800" cy="228600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Rectangle 17"/>
          <p:cNvSpPr>
            <a:spLocks noChangeArrowheads="1"/>
          </p:cNvSpPr>
          <p:nvPr/>
        </p:nvSpPr>
        <p:spPr bwMode="auto">
          <a:xfrm>
            <a:off x="6553200" y="2209800"/>
            <a:ext cx="1676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pitchFamily="49" charset="0"/>
              </a:rPr>
              <a:t>move()</a:t>
            </a:r>
          </a:p>
        </p:txBody>
      </p:sp>
      <p:sp>
        <p:nvSpPr>
          <p:cNvPr id="25615" name="Rectangle 18"/>
          <p:cNvSpPr>
            <a:spLocks noChangeArrowheads="1"/>
          </p:cNvSpPr>
          <p:nvPr/>
        </p:nvSpPr>
        <p:spPr bwMode="auto">
          <a:xfrm>
            <a:off x="4495800" y="2209800"/>
            <a:ext cx="1676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pitchFamily="49" charset="0"/>
              </a:rPr>
              <a:t>move()</a:t>
            </a:r>
          </a:p>
        </p:txBody>
      </p:sp>
      <p:grpSp>
        <p:nvGrpSpPr>
          <p:cNvPr id="25616" name="Group 24"/>
          <p:cNvGrpSpPr>
            <a:grpSpLocks/>
          </p:cNvGrpSpPr>
          <p:nvPr/>
        </p:nvGrpSpPr>
        <p:grpSpPr bwMode="auto">
          <a:xfrm>
            <a:off x="5867400" y="2362200"/>
            <a:ext cx="381000" cy="304800"/>
            <a:chOff x="4080" y="1968"/>
            <a:chExt cx="240" cy="192"/>
          </a:xfrm>
        </p:grpSpPr>
        <p:sp>
          <p:nvSpPr>
            <p:cNvPr id="25648" name="Line 21"/>
            <p:cNvSpPr>
              <a:spLocks noChangeShapeType="1"/>
            </p:cNvSpPr>
            <p:nvPr/>
          </p:nvSpPr>
          <p:spPr bwMode="auto">
            <a:xfrm flipH="1">
              <a:off x="4080" y="216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5649" name="Line 22"/>
            <p:cNvSpPr>
              <a:spLocks noChangeShapeType="1"/>
            </p:cNvSpPr>
            <p:nvPr/>
          </p:nvSpPr>
          <p:spPr bwMode="auto">
            <a:xfrm flipH="1">
              <a:off x="4080" y="1968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5650" name="Line 23"/>
            <p:cNvSpPr>
              <a:spLocks noChangeShapeType="1"/>
            </p:cNvSpPr>
            <p:nvPr/>
          </p:nvSpPr>
          <p:spPr bwMode="auto">
            <a:xfrm flipH="1" flipV="1">
              <a:off x="4320" y="196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25617" name="Group 25"/>
          <p:cNvGrpSpPr>
            <a:grpSpLocks/>
          </p:cNvGrpSpPr>
          <p:nvPr/>
        </p:nvGrpSpPr>
        <p:grpSpPr bwMode="auto">
          <a:xfrm>
            <a:off x="8001000" y="2362200"/>
            <a:ext cx="381000" cy="304800"/>
            <a:chOff x="4080" y="1968"/>
            <a:chExt cx="240" cy="192"/>
          </a:xfrm>
        </p:grpSpPr>
        <p:sp>
          <p:nvSpPr>
            <p:cNvPr id="25645" name="Line 26"/>
            <p:cNvSpPr>
              <a:spLocks noChangeShapeType="1"/>
            </p:cNvSpPr>
            <p:nvPr/>
          </p:nvSpPr>
          <p:spPr bwMode="auto">
            <a:xfrm flipH="1">
              <a:off x="4080" y="216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5646" name="Line 27"/>
            <p:cNvSpPr>
              <a:spLocks noChangeShapeType="1"/>
            </p:cNvSpPr>
            <p:nvPr/>
          </p:nvSpPr>
          <p:spPr bwMode="auto">
            <a:xfrm flipH="1">
              <a:off x="4080" y="1968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5647" name="Line 28"/>
            <p:cNvSpPr>
              <a:spLocks noChangeShapeType="1"/>
            </p:cNvSpPr>
            <p:nvPr/>
          </p:nvSpPr>
          <p:spPr bwMode="auto">
            <a:xfrm flipH="1" flipV="1">
              <a:off x="4320" y="196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5618" name="Line 29"/>
          <p:cNvSpPr>
            <a:spLocks noChangeShapeType="1"/>
          </p:cNvSpPr>
          <p:nvPr/>
        </p:nvSpPr>
        <p:spPr bwMode="auto">
          <a:xfrm>
            <a:off x="8686800" y="1676400"/>
            <a:ext cx="0" cy="1600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5619" name="Rectangle 30"/>
          <p:cNvSpPr>
            <a:spLocks noChangeArrowheads="1"/>
          </p:cNvSpPr>
          <p:nvPr/>
        </p:nvSpPr>
        <p:spPr bwMode="auto">
          <a:xfrm>
            <a:off x="7315200" y="3276600"/>
            <a:ext cx="1676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pitchFamily="34" charset="0"/>
              </a:rPr>
              <a:t>Bird</a:t>
            </a:r>
          </a:p>
        </p:txBody>
      </p:sp>
      <p:sp>
        <p:nvSpPr>
          <p:cNvPr id="25620" name="Line 31"/>
          <p:cNvSpPr>
            <a:spLocks noChangeShapeType="1"/>
          </p:cNvSpPr>
          <p:nvPr/>
        </p:nvSpPr>
        <p:spPr bwMode="auto">
          <a:xfrm>
            <a:off x="8305800" y="3581400"/>
            <a:ext cx="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5621" name="Line 32"/>
          <p:cNvSpPr>
            <a:spLocks noChangeShapeType="1"/>
          </p:cNvSpPr>
          <p:nvPr/>
        </p:nvSpPr>
        <p:spPr bwMode="auto">
          <a:xfrm>
            <a:off x="8686800" y="3962400"/>
            <a:ext cx="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5622" name="Line 33"/>
          <p:cNvSpPr>
            <a:spLocks noChangeShapeType="1"/>
          </p:cNvSpPr>
          <p:nvPr/>
        </p:nvSpPr>
        <p:spPr bwMode="auto">
          <a:xfrm>
            <a:off x="5486400" y="3962400"/>
            <a:ext cx="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5623" name="Line 34"/>
          <p:cNvSpPr>
            <a:spLocks noChangeShapeType="1"/>
          </p:cNvSpPr>
          <p:nvPr/>
        </p:nvSpPr>
        <p:spPr bwMode="auto">
          <a:xfrm flipH="1">
            <a:off x="5486400" y="3962400"/>
            <a:ext cx="3200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5624" name="AutoShape 35"/>
          <p:cNvSpPr>
            <a:spLocks noChangeArrowheads="1"/>
          </p:cNvSpPr>
          <p:nvPr/>
        </p:nvSpPr>
        <p:spPr bwMode="auto">
          <a:xfrm>
            <a:off x="8153400" y="3733800"/>
            <a:ext cx="304800" cy="228600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Rectangle 36"/>
          <p:cNvSpPr>
            <a:spLocks noChangeArrowheads="1"/>
          </p:cNvSpPr>
          <p:nvPr/>
        </p:nvSpPr>
        <p:spPr bwMode="auto">
          <a:xfrm>
            <a:off x="7239000" y="4191000"/>
            <a:ext cx="1676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pitchFamily="34" charset="0"/>
              </a:rPr>
              <a:t>Penguin</a:t>
            </a:r>
          </a:p>
        </p:txBody>
      </p:sp>
      <p:sp>
        <p:nvSpPr>
          <p:cNvPr id="25626" name="Rectangle 37"/>
          <p:cNvSpPr>
            <a:spLocks noChangeArrowheads="1"/>
          </p:cNvSpPr>
          <p:nvPr/>
        </p:nvSpPr>
        <p:spPr bwMode="auto">
          <a:xfrm>
            <a:off x="7239000" y="4800600"/>
            <a:ext cx="1676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pitchFamily="49" charset="0"/>
              </a:rPr>
              <a:t>waddle()</a:t>
            </a:r>
          </a:p>
        </p:txBody>
      </p:sp>
      <p:sp>
        <p:nvSpPr>
          <p:cNvPr id="25627" name="Rectangle 39"/>
          <p:cNvSpPr>
            <a:spLocks noChangeArrowheads="1"/>
          </p:cNvSpPr>
          <p:nvPr/>
        </p:nvSpPr>
        <p:spPr bwMode="auto">
          <a:xfrm>
            <a:off x="7239000" y="4495800"/>
            <a:ext cx="1676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pitchFamily="49" charset="0"/>
              </a:rPr>
              <a:t>move()</a:t>
            </a:r>
          </a:p>
        </p:txBody>
      </p:sp>
      <p:grpSp>
        <p:nvGrpSpPr>
          <p:cNvPr id="25628" name="Group 40"/>
          <p:cNvGrpSpPr>
            <a:grpSpLocks/>
          </p:cNvGrpSpPr>
          <p:nvPr/>
        </p:nvGrpSpPr>
        <p:grpSpPr bwMode="auto">
          <a:xfrm>
            <a:off x="8686800" y="4648200"/>
            <a:ext cx="381000" cy="304800"/>
            <a:chOff x="4080" y="1968"/>
            <a:chExt cx="240" cy="192"/>
          </a:xfrm>
        </p:grpSpPr>
        <p:sp>
          <p:nvSpPr>
            <p:cNvPr id="25642" name="Line 41"/>
            <p:cNvSpPr>
              <a:spLocks noChangeShapeType="1"/>
            </p:cNvSpPr>
            <p:nvPr/>
          </p:nvSpPr>
          <p:spPr bwMode="auto">
            <a:xfrm flipH="1">
              <a:off x="4080" y="216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5643" name="Line 42"/>
            <p:cNvSpPr>
              <a:spLocks noChangeShapeType="1"/>
            </p:cNvSpPr>
            <p:nvPr/>
          </p:nvSpPr>
          <p:spPr bwMode="auto">
            <a:xfrm flipH="1">
              <a:off x="4080" y="1968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5644" name="Line 43"/>
            <p:cNvSpPr>
              <a:spLocks noChangeShapeType="1"/>
            </p:cNvSpPr>
            <p:nvPr/>
          </p:nvSpPr>
          <p:spPr bwMode="auto">
            <a:xfrm flipH="1" flipV="1">
              <a:off x="4320" y="196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5629" name="Rectangle 44"/>
          <p:cNvSpPr>
            <a:spLocks noChangeArrowheads="1"/>
          </p:cNvSpPr>
          <p:nvPr/>
        </p:nvSpPr>
        <p:spPr bwMode="auto">
          <a:xfrm>
            <a:off x="7239000" y="5105400"/>
            <a:ext cx="1676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pitchFamily="49" charset="0"/>
              </a:rPr>
              <a:t>swim()</a:t>
            </a:r>
          </a:p>
        </p:txBody>
      </p:sp>
      <p:sp>
        <p:nvSpPr>
          <p:cNvPr id="25630" name="Line 46"/>
          <p:cNvSpPr>
            <a:spLocks noChangeShapeType="1"/>
          </p:cNvSpPr>
          <p:nvPr/>
        </p:nvSpPr>
        <p:spPr bwMode="auto">
          <a:xfrm flipH="1">
            <a:off x="8686800" y="52578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5631" name="Line 48"/>
          <p:cNvSpPr>
            <a:spLocks noChangeShapeType="1"/>
          </p:cNvSpPr>
          <p:nvPr/>
        </p:nvSpPr>
        <p:spPr bwMode="auto">
          <a:xfrm flipH="1" flipV="1">
            <a:off x="9067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5632" name="Rectangle 49"/>
          <p:cNvSpPr>
            <a:spLocks noChangeArrowheads="1"/>
          </p:cNvSpPr>
          <p:nvPr/>
        </p:nvSpPr>
        <p:spPr bwMode="auto">
          <a:xfrm>
            <a:off x="5181600" y="4191000"/>
            <a:ext cx="1676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pitchFamily="34" charset="0"/>
              </a:rPr>
              <a:t>Sparrow</a:t>
            </a:r>
          </a:p>
        </p:txBody>
      </p:sp>
      <p:sp>
        <p:nvSpPr>
          <p:cNvPr id="25633" name="Rectangle 50"/>
          <p:cNvSpPr>
            <a:spLocks noChangeArrowheads="1"/>
          </p:cNvSpPr>
          <p:nvPr/>
        </p:nvSpPr>
        <p:spPr bwMode="auto">
          <a:xfrm>
            <a:off x="5181600" y="4800600"/>
            <a:ext cx="1676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pitchFamily="49" charset="0"/>
              </a:rPr>
              <a:t>walk()</a:t>
            </a:r>
          </a:p>
        </p:txBody>
      </p:sp>
      <p:sp>
        <p:nvSpPr>
          <p:cNvPr id="25634" name="Rectangle 51"/>
          <p:cNvSpPr>
            <a:spLocks noChangeArrowheads="1"/>
          </p:cNvSpPr>
          <p:nvPr/>
        </p:nvSpPr>
        <p:spPr bwMode="auto">
          <a:xfrm>
            <a:off x="5181600" y="4495800"/>
            <a:ext cx="1676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pitchFamily="49" charset="0"/>
              </a:rPr>
              <a:t>move()</a:t>
            </a:r>
          </a:p>
        </p:txBody>
      </p:sp>
      <p:sp>
        <p:nvSpPr>
          <p:cNvPr id="25635" name="Rectangle 52"/>
          <p:cNvSpPr>
            <a:spLocks noChangeArrowheads="1"/>
          </p:cNvSpPr>
          <p:nvPr/>
        </p:nvSpPr>
        <p:spPr bwMode="auto">
          <a:xfrm>
            <a:off x="5181600" y="5105400"/>
            <a:ext cx="1676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pitchFamily="49" charset="0"/>
              </a:rPr>
              <a:t>fly()</a:t>
            </a:r>
          </a:p>
        </p:txBody>
      </p:sp>
      <p:grpSp>
        <p:nvGrpSpPr>
          <p:cNvPr id="25636" name="Group 53"/>
          <p:cNvGrpSpPr>
            <a:grpSpLocks/>
          </p:cNvGrpSpPr>
          <p:nvPr/>
        </p:nvGrpSpPr>
        <p:grpSpPr bwMode="auto">
          <a:xfrm>
            <a:off x="6553200" y="4648200"/>
            <a:ext cx="381000" cy="304800"/>
            <a:chOff x="4080" y="1968"/>
            <a:chExt cx="240" cy="192"/>
          </a:xfrm>
        </p:grpSpPr>
        <p:sp>
          <p:nvSpPr>
            <p:cNvPr id="25639" name="Line 54"/>
            <p:cNvSpPr>
              <a:spLocks noChangeShapeType="1"/>
            </p:cNvSpPr>
            <p:nvPr/>
          </p:nvSpPr>
          <p:spPr bwMode="auto">
            <a:xfrm flipH="1">
              <a:off x="4080" y="216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5640" name="Line 55"/>
            <p:cNvSpPr>
              <a:spLocks noChangeShapeType="1"/>
            </p:cNvSpPr>
            <p:nvPr/>
          </p:nvSpPr>
          <p:spPr bwMode="auto">
            <a:xfrm flipH="1">
              <a:off x="4080" y="1968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5641" name="Line 56"/>
            <p:cNvSpPr>
              <a:spLocks noChangeShapeType="1"/>
            </p:cNvSpPr>
            <p:nvPr/>
          </p:nvSpPr>
          <p:spPr bwMode="auto">
            <a:xfrm flipH="1" flipV="1">
              <a:off x="4320" y="196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5637" name="Line 57"/>
          <p:cNvSpPr>
            <a:spLocks noChangeShapeType="1"/>
          </p:cNvSpPr>
          <p:nvPr/>
        </p:nvSpPr>
        <p:spPr bwMode="auto">
          <a:xfrm flipH="1">
            <a:off x="6553200" y="52578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5638" name="Line 58"/>
          <p:cNvSpPr>
            <a:spLocks noChangeShapeType="1"/>
          </p:cNvSpPr>
          <p:nvPr/>
        </p:nvSpPr>
        <p:spPr bwMode="auto">
          <a:xfrm flipH="1" flipV="1">
            <a:off x="69342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222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33664"/>
          </a:xfrm>
        </p:spPr>
        <p:txBody>
          <a:bodyPr/>
          <a:lstStyle/>
          <a:p>
            <a:r>
              <a:rPr lang="en-US" sz="2800" dirty="0" smtClean="0">
                <a:latin typeface="Lucida Sans"/>
              </a:rPr>
              <a:t>Refer to Lab 9 </a:t>
            </a:r>
          </a:p>
          <a:p>
            <a:pPr lvl="1"/>
            <a:r>
              <a:rPr lang="en-US" sz="2400" dirty="0" smtClean="0">
                <a:latin typeface="Lucida Sans"/>
              </a:rPr>
              <a:t>Exercise 1</a:t>
            </a:r>
          </a:p>
          <a:p>
            <a:pPr lvl="1"/>
            <a:r>
              <a:rPr lang="en-US" sz="2400" dirty="0" smtClean="0">
                <a:latin typeface="Lucida Sans"/>
              </a:rPr>
              <a:t>Question 3 &amp; 4</a:t>
            </a:r>
          </a:p>
          <a:p>
            <a:pPr lvl="1"/>
            <a:r>
              <a:rPr lang="en-US" sz="2400" dirty="0" smtClean="0">
                <a:latin typeface="Lucida Sans"/>
              </a:rPr>
              <a:t>Page 205</a:t>
            </a:r>
          </a:p>
          <a:p>
            <a:r>
              <a:rPr lang="en-US" sz="2800" dirty="0" smtClean="0">
                <a:latin typeface="Lucida Sans"/>
              </a:rPr>
              <a:t>Solve the problem.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274638"/>
            <a:ext cx="6563072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Exercise - Lab 9 04</a:t>
            </a:r>
          </a:p>
        </p:txBody>
      </p:sp>
    </p:spTree>
    <p:extLst>
      <p:ext uri="{BB962C8B-B14F-4D97-AF65-F5344CB8AC3E}">
        <p14:creationId xmlns:p14="http://schemas.microsoft.com/office/powerpoint/2010/main" val="426433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rgbClr val="C00000"/>
                </a:solidFill>
              </a:rPr>
              <a:t>15.8</a:t>
            </a:r>
          </a:p>
        </p:txBody>
      </p:sp>
      <p:sp>
        <p:nvSpPr>
          <p:cNvPr id="5734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00" b="1" dirty="0" smtClean="0">
                <a:solidFill>
                  <a:srgbClr val="C00000"/>
                </a:solidFill>
              </a:rPr>
              <a:t>Multiple Inheritance</a:t>
            </a:r>
          </a:p>
          <a:p>
            <a:endParaRPr lang="en-US" sz="48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75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Multiple Inheritance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305800" cy="21336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2800" smtClean="0"/>
              <a:t>A derived class can have more than one base class</a:t>
            </a:r>
          </a:p>
          <a:p>
            <a:pPr>
              <a:lnSpc>
                <a:spcPct val="75000"/>
              </a:lnSpc>
            </a:pPr>
            <a:r>
              <a:rPr lang="en-US" sz="2800" smtClean="0"/>
              <a:t>Each base class can have its own access specification in derived class's definition: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2400" smtClean="0"/>
              <a:t>	</a:t>
            </a:r>
            <a:r>
              <a:rPr lang="en-US" sz="2400" smtClean="0">
                <a:latin typeface="Courier New" pitchFamily="112" charset="0"/>
              </a:rPr>
              <a:t>class cube : public square, 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2400" smtClean="0">
                <a:latin typeface="Courier New" pitchFamily="112" charset="0"/>
              </a:rPr>
              <a:t>					public rectSolid;</a:t>
            </a:r>
          </a:p>
        </p:txBody>
      </p:sp>
      <p:grpSp>
        <p:nvGrpSpPr>
          <p:cNvPr id="58372" name="Group 12"/>
          <p:cNvGrpSpPr>
            <a:grpSpLocks/>
          </p:cNvGrpSpPr>
          <p:nvPr/>
        </p:nvGrpSpPr>
        <p:grpSpPr bwMode="auto">
          <a:xfrm>
            <a:off x="2895600" y="4267200"/>
            <a:ext cx="3276600" cy="1981200"/>
            <a:chOff x="1968" y="2688"/>
            <a:chExt cx="2064" cy="1248"/>
          </a:xfrm>
        </p:grpSpPr>
        <p:sp>
          <p:nvSpPr>
            <p:cNvPr id="58373" name="Rectangle 4"/>
            <p:cNvSpPr>
              <a:spLocks noChangeArrowheads="1"/>
            </p:cNvSpPr>
            <p:nvPr/>
          </p:nvSpPr>
          <p:spPr bwMode="auto">
            <a:xfrm>
              <a:off x="1968" y="2688"/>
              <a:ext cx="624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374" name="Rectangle 5"/>
            <p:cNvSpPr>
              <a:spLocks noChangeArrowheads="1"/>
            </p:cNvSpPr>
            <p:nvPr/>
          </p:nvSpPr>
          <p:spPr bwMode="auto">
            <a:xfrm>
              <a:off x="3264" y="2688"/>
              <a:ext cx="76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375" name="Rectangle 6"/>
            <p:cNvSpPr>
              <a:spLocks noChangeArrowheads="1"/>
            </p:cNvSpPr>
            <p:nvPr/>
          </p:nvSpPr>
          <p:spPr bwMode="auto">
            <a:xfrm>
              <a:off x="2640" y="3504"/>
              <a:ext cx="624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376" name="Text Box 7"/>
            <p:cNvSpPr txBox="1">
              <a:spLocks noChangeArrowheads="1"/>
            </p:cNvSpPr>
            <p:nvPr/>
          </p:nvSpPr>
          <p:spPr bwMode="auto">
            <a:xfrm>
              <a:off x="1968" y="2736"/>
              <a:ext cx="60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sz="2000"/>
                <a:t>class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sz="2000"/>
                <a:t>square</a:t>
              </a:r>
            </a:p>
          </p:txBody>
        </p:sp>
        <p:sp>
          <p:nvSpPr>
            <p:cNvPr id="58377" name="Text Box 8"/>
            <p:cNvSpPr txBox="1">
              <a:spLocks noChangeArrowheads="1"/>
            </p:cNvSpPr>
            <p:nvPr/>
          </p:nvSpPr>
          <p:spPr bwMode="auto">
            <a:xfrm>
              <a:off x="3264" y="2736"/>
              <a:ext cx="73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sz="2000"/>
                <a:t>class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sz="2000"/>
                <a:t>rectSolid</a:t>
              </a:r>
            </a:p>
          </p:txBody>
        </p:sp>
        <p:sp>
          <p:nvSpPr>
            <p:cNvPr id="58378" name="Text Box 9"/>
            <p:cNvSpPr txBox="1">
              <a:spLocks noChangeArrowheads="1"/>
            </p:cNvSpPr>
            <p:nvPr/>
          </p:nvSpPr>
          <p:spPr bwMode="auto">
            <a:xfrm>
              <a:off x="2736" y="3552"/>
              <a:ext cx="48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sz="2000"/>
                <a:t>class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sz="2000"/>
                <a:t>cube</a:t>
              </a:r>
            </a:p>
          </p:txBody>
        </p:sp>
        <p:sp>
          <p:nvSpPr>
            <p:cNvPr id="58379" name="Line 10"/>
            <p:cNvSpPr>
              <a:spLocks noChangeShapeType="1"/>
            </p:cNvSpPr>
            <p:nvPr/>
          </p:nvSpPr>
          <p:spPr bwMode="auto">
            <a:xfrm>
              <a:off x="2256" y="3120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8380" name="Line 11"/>
            <p:cNvSpPr>
              <a:spLocks noChangeShapeType="1"/>
            </p:cNvSpPr>
            <p:nvPr/>
          </p:nvSpPr>
          <p:spPr bwMode="auto">
            <a:xfrm flipH="1">
              <a:off x="3120" y="3120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9784555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Multiple Inheritance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115616" y="1600200"/>
            <a:ext cx="7571184" cy="4525963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dirty="0" smtClean="0"/>
              <a:t>Arguments can be passed to both base classes' constructors:</a:t>
            </a:r>
          </a:p>
          <a:p>
            <a:pPr lvl="1">
              <a:lnSpc>
                <a:spcPct val="75000"/>
              </a:lnSpc>
              <a:buClr>
                <a:schemeClr val="tx1"/>
              </a:buClr>
              <a:buFontTx/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112" charset="0"/>
              </a:rPr>
              <a:t>cube::cube(</a:t>
            </a:r>
            <a:r>
              <a:rPr lang="en-US" dirty="0" err="1" smtClean="0">
                <a:latin typeface="Courier New" pitchFamily="112" charset="0"/>
              </a:rPr>
              <a:t>int</a:t>
            </a:r>
            <a:r>
              <a:rPr lang="en-US" dirty="0" smtClean="0">
                <a:latin typeface="Courier New" pitchFamily="112" charset="0"/>
              </a:rPr>
              <a:t> side) : square(side),</a:t>
            </a:r>
          </a:p>
          <a:p>
            <a:pPr lvl="1">
              <a:lnSpc>
                <a:spcPct val="75000"/>
              </a:lnSpc>
              <a:buClr>
                <a:schemeClr val="tx1"/>
              </a:buClr>
              <a:buFontTx/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112" charset="0"/>
              </a:rPr>
              <a:t>		</a:t>
            </a:r>
            <a:r>
              <a:rPr lang="en-US" dirty="0" err="1" smtClean="0">
                <a:latin typeface="Courier New" pitchFamily="112" charset="0"/>
              </a:rPr>
              <a:t>rectSolid</a:t>
            </a:r>
            <a:r>
              <a:rPr lang="en-US" dirty="0" smtClean="0">
                <a:latin typeface="Courier New" pitchFamily="112" charset="0"/>
              </a:rPr>
              <a:t>(side, side, side);</a:t>
            </a:r>
            <a:endParaRPr lang="en-US" dirty="0" smtClean="0"/>
          </a:p>
          <a:p>
            <a:r>
              <a:rPr lang="en-US" dirty="0" smtClean="0"/>
              <a:t>Base class constructors are called in order given in class declaration, not in order used in class constructor</a:t>
            </a:r>
          </a:p>
        </p:txBody>
      </p:sp>
    </p:spTree>
    <p:extLst>
      <p:ext uri="{BB962C8B-B14F-4D97-AF65-F5344CB8AC3E}">
        <p14:creationId xmlns:p14="http://schemas.microsoft.com/office/powerpoint/2010/main" val="20489331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Multiple Inheritance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305800" cy="4114800"/>
          </a:xfrm>
        </p:spPr>
        <p:txBody>
          <a:bodyPr/>
          <a:lstStyle/>
          <a:p>
            <a:r>
              <a:rPr lang="en-US" sz="2800" smtClean="0"/>
              <a:t>Problem:  what if base classes have member variables/functions with the same name?</a:t>
            </a:r>
          </a:p>
          <a:p>
            <a:r>
              <a:rPr lang="en-US" sz="2800" smtClean="0"/>
              <a:t>Solutions:</a:t>
            </a:r>
          </a:p>
          <a:p>
            <a:pPr lvl="1"/>
            <a:r>
              <a:rPr lang="en-US" sz="2400" smtClean="0"/>
              <a:t>Derived class redefines the multiply-defined function</a:t>
            </a:r>
          </a:p>
          <a:p>
            <a:pPr lvl="1"/>
            <a:r>
              <a:rPr lang="en-US" sz="2400" smtClean="0"/>
              <a:t>Derived class invokes member function in a particular base class using scope resolution operator </a:t>
            </a:r>
            <a:r>
              <a:rPr lang="en-US" sz="2400" smtClean="0">
                <a:latin typeface="Courier New" pitchFamily="112" charset="0"/>
              </a:rPr>
              <a:t>::</a:t>
            </a:r>
          </a:p>
          <a:p>
            <a:r>
              <a:rPr lang="en-US" sz="2800" smtClean="0"/>
              <a:t>Compiler errors occur if derived class uses base class function without one of these solutions</a:t>
            </a:r>
          </a:p>
        </p:txBody>
      </p:sp>
    </p:spTree>
    <p:extLst>
      <p:ext uri="{BB962C8B-B14F-4D97-AF65-F5344CB8AC3E}">
        <p14:creationId xmlns:p14="http://schemas.microsoft.com/office/powerpoint/2010/main" val="253966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33664"/>
          </a:xfrm>
        </p:spPr>
        <p:txBody>
          <a:bodyPr/>
          <a:lstStyle/>
          <a:p>
            <a:r>
              <a:rPr lang="en-US" sz="2800" dirty="0" smtClean="0">
                <a:latin typeface="Lucida Sans"/>
              </a:rPr>
              <a:t>Refer to Lab 8 </a:t>
            </a:r>
          </a:p>
          <a:p>
            <a:pPr lvl="1"/>
            <a:r>
              <a:rPr lang="en-US" sz="2400" dirty="0" smtClean="0">
                <a:latin typeface="Lucida Sans"/>
              </a:rPr>
              <a:t>Exercise 2</a:t>
            </a:r>
          </a:p>
          <a:p>
            <a:pPr lvl="1"/>
            <a:r>
              <a:rPr lang="en-US" sz="2400" dirty="0" smtClean="0">
                <a:latin typeface="Lucida Sans"/>
              </a:rPr>
              <a:t>Question </a:t>
            </a:r>
            <a:r>
              <a:rPr lang="en-US" sz="2400" dirty="0">
                <a:latin typeface="Lucida Sans"/>
              </a:rPr>
              <a:t>6</a:t>
            </a:r>
            <a:endParaRPr lang="en-US" sz="2400" dirty="0" smtClean="0">
              <a:latin typeface="Lucida Sans"/>
            </a:endParaRPr>
          </a:p>
          <a:p>
            <a:pPr lvl="1"/>
            <a:r>
              <a:rPr lang="en-US" sz="2400" dirty="0" smtClean="0">
                <a:latin typeface="Lucida Sans"/>
              </a:rPr>
              <a:t>Page 194</a:t>
            </a:r>
          </a:p>
          <a:p>
            <a:r>
              <a:rPr lang="en-US" sz="2800" dirty="0" smtClean="0">
                <a:latin typeface="Lucida Sans"/>
              </a:rPr>
              <a:t>Solve the problem.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274638"/>
            <a:ext cx="6563072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Exercise - Lab 8 04</a:t>
            </a:r>
          </a:p>
        </p:txBody>
      </p:sp>
    </p:spTree>
    <p:extLst>
      <p:ext uri="{BB962C8B-B14F-4D97-AF65-F5344CB8AC3E}">
        <p14:creationId xmlns:p14="http://schemas.microsoft.com/office/powerpoint/2010/main" val="14929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0"/>
            <a:ext cx="9207500" cy="678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4" name="Rectangle 1"/>
          <p:cNvSpPr>
            <a:spLocks noChangeArrowheads="1"/>
          </p:cNvSpPr>
          <p:nvPr/>
        </p:nvSpPr>
        <p:spPr bwMode="auto">
          <a:xfrm>
            <a:off x="5818188" y="0"/>
            <a:ext cx="33258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 eaLnBrk="0" hangingPunct="0"/>
            <a:r>
              <a:rPr lang="en-US" sz="2400" b="1" dirty="0" err="1">
                <a:solidFill>
                  <a:srgbClr val="800000"/>
                </a:solidFill>
                <a:latin typeface="Palatino Linotype" pitchFamily="18" charset="0"/>
              </a:rPr>
              <a:t>Dayang</a:t>
            </a:r>
            <a:r>
              <a:rPr lang="en-US" sz="2400" b="1" dirty="0">
                <a:solidFill>
                  <a:srgbClr val="800000"/>
                </a:solidFill>
                <a:latin typeface="Palatino Linotype" pitchFamily="18" charset="0"/>
              </a:rPr>
              <a:t> N. A.  </a:t>
            </a:r>
            <a:r>
              <a:rPr lang="en-US" sz="2400" b="1" dirty="0" err="1">
                <a:solidFill>
                  <a:srgbClr val="800000"/>
                </a:solidFill>
                <a:latin typeface="Palatino Linotype" pitchFamily="18" charset="0"/>
              </a:rPr>
              <a:t>Jawawi</a:t>
            </a:r>
            <a:r>
              <a:rPr lang="en-US" sz="2400" b="1" dirty="0">
                <a:solidFill>
                  <a:srgbClr val="800000"/>
                </a:solidFill>
                <a:latin typeface="Palatino Linotype" pitchFamily="18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Palatino Linotype" pitchFamily="18" charset="0"/>
              </a:rPr>
              <a:t/>
            </a:r>
            <a:br>
              <a:rPr lang="en-US" sz="2400" dirty="0">
                <a:solidFill>
                  <a:srgbClr val="800000"/>
                </a:solidFill>
                <a:latin typeface="Palatino Linotype" pitchFamily="18" charset="0"/>
              </a:rPr>
            </a:br>
            <a:r>
              <a:rPr lang="en-US" sz="2400" dirty="0">
                <a:solidFill>
                  <a:srgbClr val="800000"/>
                </a:solidFill>
                <a:latin typeface="Palatino Linotype" pitchFamily="18" charset="0"/>
              </a:rPr>
              <a:t>dayang@utm.my </a:t>
            </a: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-107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07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07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07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07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7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7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7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7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Palatino Linotype" pitchFamily="18" charset="0"/>
              </a:rPr>
              <a:t>http://comp.utm.my/dayang/</a:t>
            </a:r>
          </a:p>
        </p:txBody>
      </p:sp>
    </p:spTree>
    <p:extLst>
      <p:ext uri="{BB962C8B-B14F-4D97-AF65-F5344CB8AC3E}">
        <p14:creationId xmlns:p14="http://schemas.microsoft.com/office/powerpoint/2010/main" val="8812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/>
          <p:cNvSpPr>
            <a:spLocks noGrp="1"/>
          </p:cNvSpPr>
          <p:nvPr>
            <p:ph idx="1"/>
          </p:nvPr>
        </p:nvSpPr>
        <p:spPr>
          <a:xfrm>
            <a:off x="928688" y="1500188"/>
            <a:ext cx="7786687" cy="4929187"/>
          </a:xfrm>
        </p:spPr>
        <p:txBody>
          <a:bodyPr/>
          <a:lstStyle/>
          <a:p>
            <a:r>
              <a:rPr lang="en-US" sz="2000" dirty="0" smtClean="0">
                <a:latin typeface="Trebuchet MS" pitchFamily="-112" charset="0"/>
                <a:ea typeface="ＭＳ Ｐゴシック" pitchFamily="-112" charset="-128"/>
              </a:rPr>
              <a:t>Solve the problems given</a:t>
            </a:r>
          </a:p>
          <a:p>
            <a:pPr eaLnBrk="1" hangingPunct="1"/>
            <a:r>
              <a:rPr lang="en-US" sz="2000" dirty="0" smtClean="0">
                <a:latin typeface="Trebuchet MS" pitchFamily="-112" charset="0"/>
                <a:ea typeface="ＭＳ Ｐゴシック" pitchFamily="-112" charset="-128"/>
              </a:rPr>
              <a:t>Lab 9</a:t>
            </a:r>
          </a:p>
          <a:p>
            <a:pPr lvl="1" eaLnBrk="1" hangingPunct="1"/>
            <a:r>
              <a:rPr lang="en-US" sz="1800" dirty="0" smtClean="0">
                <a:latin typeface="Trebuchet MS" pitchFamily="-112" charset="0"/>
                <a:ea typeface="ＭＳ Ｐゴシック" pitchFamily="-112" charset="-128"/>
              </a:rPr>
              <a:t>Exercise 3</a:t>
            </a:r>
          </a:p>
          <a:p>
            <a:pPr lvl="1" eaLnBrk="1" hangingPunct="1"/>
            <a:r>
              <a:rPr lang="en-US" sz="1800" dirty="0" smtClean="0">
                <a:latin typeface="Trebuchet MS" pitchFamily="-112" charset="0"/>
                <a:ea typeface="ＭＳ Ｐゴシック" pitchFamily="-112" charset="-128"/>
              </a:rPr>
              <a:t>Question  1</a:t>
            </a:r>
            <a:endParaRPr lang="en-US" sz="1800" dirty="0">
              <a:latin typeface="Trebuchet MS" pitchFamily="-112" charset="0"/>
              <a:ea typeface="ＭＳ Ｐゴシック" pitchFamily="-112" charset="-128"/>
            </a:endParaRPr>
          </a:p>
          <a:p>
            <a:pPr lvl="1" eaLnBrk="1" hangingPunct="1"/>
            <a:r>
              <a:rPr lang="en-US" sz="1800" dirty="0" smtClean="0">
                <a:latin typeface="Trebuchet MS" pitchFamily="-112" charset="0"/>
                <a:ea typeface="ＭＳ Ｐゴシック" pitchFamily="-112" charset="-128"/>
              </a:rPr>
              <a:t>Page 211 - 214</a:t>
            </a:r>
          </a:p>
          <a:p>
            <a:pPr eaLnBrk="1" hangingPunct="1"/>
            <a:r>
              <a:rPr lang="en-US" sz="2000" dirty="0" smtClean="0">
                <a:latin typeface="Trebuchet MS" pitchFamily="-112" charset="0"/>
                <a:ea typeface="ＭＳ Ｐゴシック" pitchFamily="-112" charset="-128"/>
              </a:rPr>
              <a:t>Solve the problem.</a:t>
            </a:r>
          </a:p>
          <a:p>
            <a:pPr eaLnBrk="1" hangingPunct="1"/>
            <a:r>
              <a:rPr lang="en-US" sz="2000" dirty="0" smtClean="0">
                <a:latin typeface="Trebuchet MS" pitchFamily="-112" charset="0"/>
                <a:ea typeface="ＭＳ Ｐゴシック" pitchFamily="-112" charset="-128"/>
              </a:rPr>
              <a:t>Create </a:t>
            </a:r>
            <a:r>
              <a:rPr lang="en-US" sz="2000" dirty="0">
                <a:latin typeface="Trebuchet MS" pitchFamily="-112" charset="0"/>
                <a:ea typeface="ＭＳ Ｐゴシック" pitchFamily="-112" charset="-128"/>
              </a:rPr>
              <a:t>a table to check your </a:t>
            </a:r>
            <a:r>
              <a:rPr lang="en-US" sz="2000" dirty="0" smtClean="0">
                <a:latin typeface="Trebuchet MS" pitchFamily="-112" charset="0"/>
                <a:ea typeface="ＭＳ Ｐゴシック" pitchFamily="-112" charset="-128"/>
              </a:rPr>
              <a:t>solution. </a:t>
            </a:r>
          </a:p>
          <a:p>
            <a:pPr eaLnBrk="1" hangingPunct="1"/>
            <a:endParaRPr lang="en-US" sz="2000" dirty="0">
              <a:latin typeface="Trebuchet MS" pitchFamily="-112" charset="0"/>
              <a:ea typeface="ＭＳ Ｐゴシック" pitchFamily="-112" charset="-128"/>
            </a:endParaRPr>
          </a:p>
          <a:p>
            <a:pPr eaLnBrk="1" hangingPunct="1"/>
            <a:r>
              <a:rPr lang="en-US" sz="2000" dirty="0">
                <a:latin typeface="Trebuchet MS" pitchFamily="-112" charset="0"/>
                <a:ea typeface="ＭＳ Ｐゴシック" pitchFamily="-112" charset="-128"/>
              </a:rPr>
              <a:t>Submit online </a:t>
            </a:r>
            <a:r>
              <a:rPr lang="en-US" sz="2000" dirty="0" err="1">
                <a:latin typeface="Trebuchet MS" pitchFamily="-112" charset="0"/>
                <a:ea typeface="ＭＳ Ｐゴシック" pitchFamily="-112" charset="-128"/>
              </a:rPr>
              <a:t>elearning</a:t>
            </a:r>
            <a:r>
              <a:rPr lang="en-US" sz="2000" dirty="0">
                <a:latin typeface="Trebuchet MS" pitchFamily="-112" charset="0"/>
                <a:ea typeface="ＭＳ Ｐゴシック" pitchFamily="-112" charset="-128"/>
              </a:rPr>
              <a:t> by Monday </a:t>
            </a:r>
            <a:r>
              <a:rPr lang="en-US" sz="2000" dirty="0" smtClean="0">
                <a:latin typeface="Trebuchet MS" pitchFamily="-112" charset="0"/>
                <a:ea typeface="ＭＳ Ｐゴシック" pitchFamily="-112" charset="-128"/>
              </a:rPr>
              <a:t>01th June 2015 </a:t>
            </a:r>
            <a:r>
              <a:rPr lang="en-US" sz="2000" dirty="0">
                <a:latin typeface="Trebuchet MS" pitchFamily="-112" charset="0"/>
                <a:ea typeface="ＭＳ Ｐゴシック" pitchFamily="-112" charset="-128"/>
              </a:rPr>
              <a:t>the program (.</a:t>
            </a:r>
            <a:r>
              <a:rPr lang="en-US" sz="2000" dirty="0" err="1">
                <a:latin typeface="Trebuchet MS" pitchFamily="-112" charset="0"/>
                <a:ea typeface="ＭＳ Ｐゴシック" pitchFamily="-112" charset="-128"/>
              </a:rPr>
              <a:t>cpp</a:t>
            </a:r>
            <a:r>
              <a:rPr lang="en-US" sz="2000" dirty="0">
                <a:latin typeface="Trebuchet MS" pitchFamily="-112" charset="0"/>
                <a:ea typeface="ＭＳ Ｐゴシック" pitchFamily="-112" charset="-128"/>
              </a:rPr>
              <a:t> file) and </a:t>
            </a:r>
            <a:r>
              <a:rPr lang="en-US" sz="2000" dirty="0" smtClean="0">
                <a:latin typeface="Trebuchet MS" pitchFamily="-112" charset="0"/>
                <a:ea typeface="ＭＳ Ｐゴシック" pitchFamily="-112" charset="-128"/>
              </a:rPr>
              <a:t>a set of table </a:t>
            </a:r>
            <a:r>
              <a:rPr lang="en-US" sz="2000" dirty="0">
                <a:latin typeface="Trebuchet MS" pitchFamily="-112" charset="0"/>
                <a:ea typeface="ＭＳ Ｐゴシック" pitchFamily="-112" charset="-128"/>
              </a:rPr>
              <a:t>your </a:t>
            </a:r>
            <a:r>
              <a:rPr lang="en-US" sz="2000" dirty="0" smtClean="0">
                <a:latin typeface="Trebuchet MS" pitchFamily="-112" charset="0"/>
                <a:ea typeface="ＭＳ Ｐゴシック" pitchFamily="-112" charset="-128"/>
              </a:rPr>
              <a:t>created </a:t>
            </a:r>
            <a:r>
              <a:rPr lang="en-US" sz="2000" dirty="0">
                <a:latin typeface="Trebuchet MS" pitchFamily="-112" charset="0"/>
                <a:ea typeface="ＭＳ Ｐゴシック" pitchFamily="-112" charset="-128"/>
              </a:rPr>
              <a:t>to check your </a:t>
            </a:r>
            <a:r>
              <a:rPr lang="en-US" sz="2000" dirty="0" smtClean="0">
                <a:latin typeface="Trebuchet MS" pitchFamily="-112" charset="0"/>
                <a:ea typeface="ＭＳ Ｐゴシック" pitchFamily="-112" charset="-128"/>
              </a:rPr>
              <a:t>solution</a:t>
            </a:r>
            <a:r>
              <a:rPr lang="en-US" sz="2000" dirty="0">
                <a:latin typeface="Trebuchet MS" pitchFamily="-112" charset="0"/>
                <a:ea typeface="ＭＳ Ｐゴシック" pitchFamily="-112" charset="-128"/>
              </a:rPr>
              <a:t>.</a:t>
            </a:r>
            <a:endParaRPr lang="en-US" sz="2000" dirty="0" smtClean="0">
              <a:latin typeface="Trebuchet MS" pitchFamily="-112" charset="0"/>
              <a:ea typeface="ＭＳ Ｐゴシック" pitchFamily="-112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20788" y="142875"/>
            <a:ext cx="7780337" cy="928688"/>
          </a:xfrm>
        </p:spPr>
        <p:txBody>
          <a:bodyPr/>
          <a:lstStyle/>
          <a:p>
            <a:pPr>
              <a:defRPr/>
            </a:pPr>
            <a:r>
              <a:rPr lang="en-US" sz="4800" b="1" dirty="0" smtClean="0">
                <a:solidFill>
                  <a:srgbClr val="C00000"/>
                </a:solidFill>
              </a:rPr>
              <a:t>Lab Exercise 06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fld id="{4E359D07-E215-46F9-82AD-FEF162AD5222}" type="slidenum">
              <a:rPr lang="en-US" smtClean="0">
                <a:solidFill>
                  <a:schemeClr val="bg1"/>
                </a:solidFill>
                <a:latin typeface="Trebuchet MS" pitchFamily="-112" charset="0"/>
              </a:rPr>
              <a:pPr eaLnBrk="1" hangingPunct="1"/>
              <a:t>38</a:t>
            </a:fld>
            <a:endParaRPr lang="en-US" smtClean="0">
              <a:solidFill>
                <a:schemeClr val="bg1"/>
              </a:solidFill>
              <a:latin typeface="Trebuchet MS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92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Introduction 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5222" y="1194132"/>
            <a:ext cx="4114800" cy="4525963"/>
          </a:xfrm>
        </p:spPr>
        <p:txBody>
          <a:bodyPr/>
          <a:lstStyle/>
          <a:p>
            <a:r>
              <a:rPr kumimoji="1" lang="en-US" dirty="0"/>
              <a:t>Consider </a:t>
            </a:r>
            <a:r>
              <a:rPr kumimoji="1" lang="en-US" dirty="0" smtClean="0"/>
              <a:t>a pointer of </a:t>
            </a:r>
            <a:r>
              <a:rPr kumimoji="1" lang="en-US" dirty="0"/>
              <a:t>the </a:t>
            </a:r>
            <a:r>
              <a:rPr kumimoji="1" lang="en-US" dirty="0" smtClean="0"/>
              <a:t>base class </a:t>
            </a:r>
            <a:r>
              <a:rPr kumimoji="1" lang="en-US" dirty="0"/>
              <a:t>(which can also </a:t>
            </a:r>
            <a:r>
              <a:rPr kumimoji="1" lang="en-US" dirty="0">
                <a:solidFill>
                  <a:srgbClr val="C00000"/>
                </a:solidFill>
              </a:rPr>
              <a:t>point to various objects </a:t>
            </a:r>
            <a:r>
              <a:rPr kumimoji="1" lang="en-US" dirty="0"/>
              <a:t>of the </a:t>
            </a:r>
            <a:r>
              <a:rPr kumimoji="1" lang="en-US" dirty="0" smtClean="0"/>
              <a:t>derived classes</a:t>
            </a:r>
            <a:r>
              <a:rPr kumimoji="1" lang="en-US" dirty="0"/>
              <a:t>)</a:t>
            </a:r>
          </a:p>
          <a:p>
            <a:r>
              <a:rPr kumimoji="1" lang="en-US" dirty="0"/>
              <a:t>How do you specify which draw statement to be called when using the </a:t>
            </a:r>
            <a:r>
              <a:rPr kumimoji="1" lang="en-US" dirty="0" smtClean="0"/>
              <a:t>reference</a:t>
            </a:r>
            <a:endParaRPr lang="en-US" dirty="0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218399" y="1309723"/>
            <a:ext cx="4114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urier New" pitchFamily="112" charset="0"/>
              </a:rPr>
              <a:t>Circle c;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112" charset="0"/>
              </a:rPr>
              <a:t>Square s;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112" charset="0"/>
              </a:rPr>
              <a:t>Shape </a:t>
            </a:r>
            <a:r>
              <a:rPr lang="en-US" dirty="0" smtClean="0">
                <a:solidFill>
                  <a:srgbClr val="C00000"/>
                </a:solidFill>
                <a:latin typeface="Courier New" pitchFamily="112" charset="0"/>
              </a:rPr>
              <a:t>*</a:t>
            </a:r>
            <a:r>
              <a:rPr lang="en-US" dirty="0" err="1" smtClean="0">
                <a:solidFill>
                  <a:srgbClr val="C00000"/>
                </a:solidFill>
                <a:latin typeface="Courier New" pitchFamily="112" charset="0"/>
              </a:rPr>
              <a:t>cs</a:t>
            </a:r>
            <a:r>
              <a:rPr lang="en-US" dirty="0" smtClean="0">
                <a:solidFill>
                  <a:srgbClr val="C00000"/>
                </a:solidFill>
                <a:latin typeface="Courier New" pitchFamily="112" charset="0"/>
              </a:rPr>
              <a:t> = &amp;c</a:t>
            </a:r>
            <a:r>
              <a:rPr lang="en-US" dirty="0" smtClean="0">
                <a:latin typeface="Courier New" pitchFamily="112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112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  <a:latin typeface="Courier New" pitchFamily="112" charset="0"/>
              </a:rPr>
              <a:t>c</a:t>
            </a:r>
            <a:r>
              <a:rPr lang="en-US" dirty="0" err="1" smtClean="0">
                <a:solidFill>
                  <a:srgbClr val="C00000"/>
                </a:solidFill>
                <a:latin typeface="Courier New" pitchFamily="112" charset="0"/>
              </a:rPr>
              <a:t>s</a:t>
            </a:r>
            <a:r>
              <a:rPr lang="en-US" dirty="0" smtClean="0">
                <a:solidFill>
                  <a:srgbClr val="C00000"/>
                </a:solidFill>
                <a:latin typeface="Courier New" pitchFamily="112" charset="0"/>
              </a:rPr>
              <a:t>=&amp;s</a:t>
            </a:r>
            <a:r>
              <a:rPr lang="en-US" dirty="0" smtClean="0">
                <a:latin typeface="Courier New" pitchFamily="112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8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Introduction 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94132"/>
            <a:ext cx="8480510" cy="4525963"/>
          </a:xfrm>
        </p:spPr>
        <p:txBody>
          <a:bodyPr/>
          <a:lstStyle/>
          <a:p>
            <a:pPr marL="228600" indent="-228600"/>
            <a:r>
              <a:rPr lang="en-US" dirty="0" smtClean="0"/>
              <a:t>Polymorphism</a:t>
            </a:r>
            <a:endParaRPr lang="en-US" dirty="0"/>
          </a:p>
          <a:p>
            <a:pPr marL="747713" lvl="1" indent="-290513"/>
            <a:r>
              <a:rPr lang="en-US" dirty="0"/>
              <a:t>Enables “</a:t>
            </a:r>
            <a:r>
              <a:rPr lang="en-US" dirty="0">
                <a:solidFill>
                  <a:srgbClr val="C00000"/>
                </a:solidFill>
              </a:rPr>
              <a:t>programming in the general</a:t>
            </a:r>
            <a:r>
              <a:rPr lang="en-US" dirty="0"/>
              <a:t>”</a:t>
            </a:r>
          </a:p>
          <a:p>
            <a:pPr marL="747713" lvl="1" indent="-290513"/>
            <a:r>
              <a:rPr lang="en-US" dirty="0"/>
              <a:t>The same invocation can produce “</a:t>
            </a:r>
            <a:r>
              <a:rPr lang="en-US" dirty="0">
                <a:solidFill>
                  <a:srgbClr val="C00000"/>
                </a:solidFill>
              </a:rPr>
              <a:t>many forms</a:t>
            </a:r>
            <a:r>
              <a:rPr lang="en-US" dirty="0"/>
              <a:t>” of </a:t>
            </a:r>
            <a:r>
              <a:rPr lang="en-US" dirty="0" smtClean="0"/>
              <a:t>results</a:t>
            </a:r>
          </a:p>
          <a:p>
            <a:r>
              <a:rPr lang="en-US" dirty="0">
                <a:cs typeface="Times New Roman" pitchFamily="18" charset="0"/>
              </a:rPr>
              <a:t>Programmers can command objects to behave in </a:t>
            </a:r>
            <a:r>
              <a:rPr lang="en-US" dirty="0">
                <a:solidFill>
                  <a:srgbClr val="C00000"/>
                </a:solidFill>
                <a:cs typeface="Times New Roman" pitchFamily="18" charset="0"/>
              </a:rPr>
              <a:t>manners appropriate </a:t>
            </a:r>
            <a:r>
              <a:rPr lang="en-US" dirty="0">
                <a:cs typeface="Times New Roman" pitchFamily="18" charset="0"/>
              </a:rPr>
              <a:t>to those objects, </a:t>
            </a:r>
          </a:p>
          <a:p>
            <a:pPr lvl="1"/>
            <a:r>
              <a:rPr lang="en-US" dirty="0">
                <a:solidFill>
                  <a:srgbClr val="C00000"/>
                </a:solidFill>
                <a:cs typeface="Times New Roman" pitchFamily="18" charset="0"/>
              </a:rPr>
              <a:t>without knowing </a:t>
            </a:r>
            <a:r>
              <a:rPr lang="en-US" dirty="0">
                <a:cs typeface="Times New Roman" pitchFamily="18" charset="0"/>
              </a:rPr>
              <a:t>the types of the objects </a:t>
            </a:r>
          </a:p>
          <a:p>
            <a:pPr lvl="1"/>
            <a:r>
              <a:rPr lang="en-US" dirty="0">
                <a:cs typeface="Times New Roman" pitchFamily="18" charset="0"/>
              </a:rPr>
              <a:t>(as long as the objects belong to the same inheritance hierarchy).</a:t>
            </a:r>
            <a:r>
              <a:rPr lang="en-US" dirty="0"/>
              <a:t> </a:t>
            </a:r>
          </a:p>
          <a:p>
            <a:pPr marL="5715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123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C571AD5D-960C-44E3-86B8-1204AB20E4F9}" type="slidenum">
              <a:rPr lang="en-US"/>
              <a:pPr/>
              <a:t>6</a:t>
            </a:fld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Polymorphism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00200"/>
            <a:ext cx="8147248" cy="4525963"/>
          </a:xfrm>
        </p:spPr>
        <p:txBody>
          <a:bodyPr/>
          <a:lstStyle/>
          <a:p>
            <a:pPr marL="228600" indent="-228600"/>
            <a:r>
              <a:rPr lang="en-US" dirty="0"/>
              <a:t>When a program </a:t>
            </a:r>
            <a:r>
              <a:rPr lang="en-US" dirty="0">
                <a:solidFill>
                  <a:srgbClr val="C00000"/>
                </a:solidFill>
              </a:rPr>
              <a:t>invokes</a:t>
            </a:r>
            <a:r>
              <a:rPr lang="en-US" dirty="0"/>
              <a:t> a method through a </a:t>
            </a:r>
            <a:r>
              <a:rPr lang="en-US" dirty="0" smtClean="0"/>
              <a:t>base class </a:t>
            </a:r>
            <a:r>
              <a:rPr lang="en-US" dirty="0"/>
              <a:t>variable, </a:t>
            </a:r>
          </a:p>
          <a:p>
            <a:pPr marL="747713" lvl="1" indent="-290513"/>
            <a:r>
              <a:rPr lang="en-US" dirty="0"/>
              <a:t>the correct </a:t>
            </a:r>
            <a:r>
              <a:rPr lang="en-US" dirty="0" smtClean="0"/>
              <a:t>derived class </a:t>
            </a:r>
            <a:r>
              <a:rPr lang="en-US" dirty="0">
                <a:solidFill>
                  <a:srgbClr val="C00000"/>
                </a:solidFill>
              </a:rPr>
              <a:t>version</a:t>
            </a:r>
            <a:r>
              <a:rPr lang="en-US" dirty="0"/>
              <a:t> of the method is called, </a:t>
            </a:r>
          </a:p>
          <a:p>
            <a:pPr marL="747713" lvl="1" indent="-290513"/>
            <a:r>
              <a:rPr lang="en-US" dirty="0"/>
              <a:t>based on the type of the </a:t>
            </a:r>
            <a:r>
              <a:rPr lang="en-US" dirty="0">
                <a:solidFill>
                  <a:srgbClr val="C00000"/>
                </a:solidFill>
              </a:rPr>
              <a:t>reference</a:t>
            </a:r>
            <a:r>
              <a:rPr lang="en-US" dirty="0"/>
              <a:t> stored in the </a:t>
            </a:r>
            <a:r>
              <a:rPr lang="en-US" dirty="0" smtClean="0"/>
              <a:t>base class </a:t>
            </a:r>
            <a:r>
              <a:rPr lang="en-US" dirty="0"/>
              <a:t>variable</a:t>
            </a:r>
          </a:p>
          <a:p>
            <a:pPr marL="228600" indent="-228600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same method name and signature </a:t>
            </a:r>
            <a:r>
              <a:rPr lang="en-US" dirty="0"/>
              <a:t>can cause different actions to occur, </a:t>
            </a:r>
          </a:p>
          <a:p>
            <a:pPr marL="747713" lvl="1" indent="-290513"/>
            <a:r>
              <a:rPr lang="en-US" dirty="0"/>
              <a:t>depending on the type of object on which the method is invoked</a:t>
            </a:r>
          </a:p>
        </p:txBody>
      </p:sp>
    </p:spTree>
    <p:extLst>
      <p:ext uri="{BB962C8B-B14F-4D97-AF65-F5344CB8AC3E}">
        <p14:creationId xmlns:p14="http://schemas.microsoft.com/office/powerpoint/2010/main" val="390949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33664"/>
          </a:xfrm>
        </p:spPr>
        <p:txBody>
          <a:bodyPr/>
          <a:lstStyle/>
          <a:p>
            <a:r>
              <a:rPr lang="en-US" sz="2800" dirty="0" smtClean="0">
                <a:latin typeface="Lucida Sans"/>
              </a:rPr>
              <a:t>Refer to Lab 9 </a:t>
            </a:r>
          </a:p>
          <a:p>
            <a:pPr lvl="1"/>
            <a:r>
              <a:rPr lang="en-US" sz="2400" dirty="0" smtClean="0">
                <a:latin typeface="Lucida Sans"/>
              </a:rPr>
              <a:t>Exercise 1</a:t>
            </a:r>
          </a:p>
          <a:p>
            <a:pPr lvl="1"/>
            <a:r>
              <a:rPr lang="en-US" sz="2400" dirty="0" smtClean="0">
                <a:latin typeface="Lucida Sans"/>
              </a:rPr>
              <a:t>Question </a:t>
            </a:r>
            <a:r>
              <a:rPr lang="en-US" sz="2400" dirty="0">
                <a:latin typeface="Lucida Sans"/>
              </a:rPr>
              <a:t>1</a:t>
            </a:r>
            <a:endParaRPr lang="en-US" sz="2400" dirty="0" smtClean="0">
              <a:latin typeface="Lucida Sans"/>
            </a:endParaRPr>
          </a:p>
          <a:p>
            <a:pPr lvl="1"/>
            <a:r>
              <a:rPr lang="en-US" sz="2400" dirty="0" smtClean="0">
                <a:latin typeface="Lucida Sans"/>
              </a:rPr>
              <a:t>Page 202</a:t>
            </a:r>
          </a:p>
          <a:p>
            <a:r>
              <a:rPr lang="en-US" sz="2800" dirty="0" smtClean="0">
                <a:latin typeface="Lucida Sans"/>
              </a:rPr>
              <a:t>Solve the problem.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274638"/>
            <a:ext cx="6563072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Exercise - Lab 9 01</a:t>
            </a:r>
          </a:p>
        </p:txBody>
      </p:sp>
    </p:spTree>
    <p:extLst>
      <p:ext uri="{BB962C8B-B14F-4D97-AF65-F5344CB8AC3E}">
        <p14:creationId xmlns:p14="http://schemas.microsoft.com/office/powerpoint/2010/main" val="182578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 smtClean="0">
                <a:solidFill>
                  <a:srgbClr val="C00000"/>
                </a:solidFill>
              </a:rPr>
              <a:t>15.6</a:t>
            </a:r>
          </a:p>
        </p:txBody>
      </p:sp>
      <p:sp>
        <p:nvSpPr>
          <p:cNvPr id="542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Polymorphism &amp; Virtual Functions</a:t>
            </a:r>
          </a:p>
        </p:txBody>
      </p:sp>
    </p:spTree>
    <p:extLst>
      <p:ext uri="{BB962C8B-B14F-4D97-AF65-F5344CB8AC3E}">
        <p14:creationId xmlns:p14="http://schemas.microsoft.com/office/powerpoint/2010/main" val="248193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2006 Pearson Addison-Wesley. All rights reserved.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15-</a:t>
            </a:r>
            <a:fld id="{AEC2BA89-700C-4BFF-B2E4-C4B2BF81BB18}" type="slidenum">
              <a:rPr lang="en-US"/>
              <a:pPr/>
              <a:t>9</a:t>
            </a:fld>
            <a:endParaRPr lang="en-CA"/>
          </a:p>
        </p:txBody>
      </p:sp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Polymorphism and                              Virtual Member Functions</a:t>
            </a:r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Polymorphism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Associating </a:t>
            </a:r>
            <a:r>
              <a:rPr lang="en-US" sz="2400" dirty="0">
                <a:solidFill>
                  <a:srgbClr val="C00000"/>
                </a:solidFill>
              </a:rPr>
              <a:t>many meanings </a:t>
            </a:r>
            <a:r>
              <a:rPr lang="en-US" sz="2400" dirty="0"/>
              <a:t>to one function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Virtual functions provide this capability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Fundamental principle of object-oriented</a:t>
            </a:r>
            <a:br>
              <a:rPr lang="en-US" sz="2400" dirty="0"/>
            </a:br>
            <a:r>
              <a:rPr lang="en-US" sz="2400" dirty="0"/>
              <a:t>programming!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Virtual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Existing in "</a:t>
            </a:r>
            <a:r>
              <a:rPr lang="en-US" sz="2400" dirty="0">
                <a:solidFill>
                  <a:srgbClr val="C00000"/>
                </a:solidFill>
              </a:rPr>
              <a:t>essence</a:t>
            </a:r>
            <a:r>
              <a:rPr lang="en-US" sz="2400" dirty="0"/>
              <a:t>" though not in fact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Virtual Function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Can be "</a:t>
            </a:r>
            <a:r>
              <a:rPr lang="en-US" sz="2400" dirty="0">
                <a:solidFill>
                  <a:srgbClr val="C00000"/>
                </a:solidFill>
              </a:rPr>
              <a:t>used</a:t>
            </a:r>
            <a:r>
              <a:rPr lang="en-US" sz="2400" dirty="0"/>
              <a:t>" before it’s "</a:t>
            </a:r>
            <a:r>
              <a:rPr lang="en-US" sz="2400" dirty="0">
                <a:solidFill>
                  <a:srgbClr val="C00000"/>
                </a:solidFill>
              </a:rPr>
              <a:t>defined</a:t>
            </a:r>
            <a:r>
              <a:rPr lang="en-US" sz="24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1897937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4780</TotalTime>
  <Words>1724</Words>
  <Application>Microsoft Office PowerPoint</Application>
  <PresentationFormat>On-screen Show (4:3)</PresentationFormat>
  <Paragraphs>342</Paragraphs>
  <Slides>38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PowerPoint Presentation</vt:lpstr>
      <vt:lpstr>Week 12</vt:lpstr>
      <vt:lpstr>Problem with Subclasses</vt:lpstr>
      <vt:lpstr>Introduction </vt:lpstr>
      <vt:lpstr>Introduction </vt:lpstr>
      <vt:lpstr>Polymorphism</vt:lpstr>
      <vt:lpstr>Exercise - Lab 9 01</vt:lpstr>
      <vt:lpstr>15.6</vt:lpstr>
      <vt:lpstr>Polymorphism and                              Virtual Member Functions</vt:lpstr>
      <vt:lpstr>Polymorphism and                              Virtual Member Functions</vt:lpstr>
      <vt:lpstr>Virtual Functions</vt:lpstr>
      <vt:lpstr>Static Binding</vt:lpstr>
      <vt:lpstr>Virtual Functions</vt:lpstr>
      <vt:lpstr>Virtual Functions</vt:lpstr>
      <vt:lpstr>Exercise - Lab 9 02</vt:lpstr>
      <vt:lpstr>Polymorphism Requires References or Pointers</vt:lpstr>
      <vt:lpstr>Function Parameter Pointers</vt:lpstr>
      <vt:lpstr>Function Parameter Pointers</vt:lpstr>
      <vt:lpstr>Base Class Pointers</vt:lpstr>
      <vt:lpstr>Base Class Pointers</vt:lpstr>
      <vt:lpstr>Redefining vs. Overriding</vt:lpstr>
      <vt:lpstr>Exercise - Lab 9 03</vt:lpstr>
      <vt:lpstr>Virtual Destructors</vt:lpstr>
      <vt:lpstr>Virtual Destructors</vt:lpstr>
      <vt:lpstr>Virtual Destructors</vt:lpstr>
      <vt:lpstr>15.7</vt:lpstr>
      <vt:lpstr>Abstract Base Classes and              Pure Virtual Functions</vt:lpstr>
      <vt:lpstr>Abstract Base Classes and Pure Virtual Functions</vt:lpstr>
      <vt:lpstr>Pure Virtual Functions</vt:lpstr>
      <vt:lpstr>Design with Pure Virtual Functions</vt:lpstr>
      <vt:lpstr>Exercise - Lab 9 04</vt:lpstr>
      <vt:lpstr>15.8</vt:lpstr>
      <vt:lpstr>Multiple Inheritance</vt:lpstr>
      <vt:lpstr>Multiple Inheritance</vt:lpstr>
      <vt:lpstr>Multiple Inheritance</vt:lpstr>
      <vt:lpstr>Exercise - Lab 8 04</vt:lpstr>
      <vt:lpstr>PowerPoint Presentation</vt:lpstr>
      <vt:lpstr>Lab Exercise 06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feddy</dc:creator>
  <cp:lastModifiedBy>User</cp:lastModifiedBy>
  <cp:revision>444</cp:revision>
  <cp:lastPrinted>2015-05-17T05:36:47Z</cp:lastPrinted>
  <dcterms:created xsi:type="dcterms:W3CDTF">2013-01-02T01:15:37Z</dcterms:created>
  <dcterms:modified xsi:type="dcterms:W3CDTF">2016-03-05T15:04:41Z</dcterms:modified>
</cp:coreProperties>
</file>