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3" autoAdjust="0"/>
    <p:restoredTop sz="94660"/>
  </p:normalViewPr>
  <p:slideViewPr>
    <p:cSldViewPr snapToGrid="0">
      <p:cViewPr>
        <p:scale>
          <a:sx n="26" d="100"/>
          <a:sy n="26" d="100"/>
        </p:scale>
        <p:origin x="-5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86673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15805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41174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01373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A3AA1-17D5-4A5B-8727-0DADDABDAB7D}" type="datetimeFigureOut">
              <a:rPr lang="en-US" smtClean="0"/>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41479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A3AA1-17D5-4A5B-8727-0DADDABDAB7D}" type="datetimeFigureOut">
              <a:rPr lang="en-US" smtClean="0"/>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635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A3AA1-17D5-4A5B-8727-0DADDABDAB7D}" type="datetimeFigureOut">
              <a:rPr lang="en-US" smtClean="0"/>
              <a:t>8/23/21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5749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A3AA1-17D5-4A5B-8727-0DADDABDAB7D}" type="datetimeFigureOut">
              <a:rPr lang="en-US" smtClean="0"/>
              <a:t>8/23/21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98137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A3AA1-17D5-4A5B-8727-0DADDABDAB7D}" type="datetimeFigureOut">
              <a:rPr lang="en-US" smtClean="0"/>
              <a:t>8/23/21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2146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37337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9218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8A3AA1-17D5-4A5B-8727-0DADDABDAB7D}" type="datetimeFigureOut">
              <a:rPr lang="en-US" smtClean="0"/>
              <a:t>8/23/21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7DD8C94-8CA3-49B6-8C37-C68C56AC6F7B}" type="slidenum">
              <a:rPr lang="en-US" smtClean="0"/>
              <a:t>‹#›</a:t>
            </a:fld>
            <a:endParaRPr lang="en-US"/>
          </a:p>
        </p:txBody>
      </p:sp>
    </p:spTree>
    <p:extLst>
      <p:ext uri="{BB962C8B-B14F-4D97-AF65-F5344CB8AC3E}">
        <p14:creationId xmlns:p14="http://schemas.microsoft.com/office/powerpoint/2010/main" val="2856384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74C3-52E4-47C3-883E-DEEAB192FB42}"/>
              </a:ext>
            </a:extLst>
          </p:cNvPr>
          <p:cNvSpPr>
            <a:spLocks noGrp="1"/>
          </p:cNvSpPr>
          <p:nvPr>
            <p:ph type="ctrTitle"/>
          </p:nvPr>
        </p:nvSpPr>
        <p:spPr>
          <a:xfrm>
            <a:off x="5459224" y="0"/>
            <a:ext cx="38431975" cy="4568736"/>
          </a:xfrm>
        </p:spPr>
        <p:txBody>
          <a:bodyPr>
            <a:normAutofit/>
          </a:bodyPr>
          <a:lstStyle/>
          <a:p>
            <a:r>
              <a:rPr lang="en-US" sz="8600" dirty="0">
                <a:latin typeface="Montserrat" panose="00000500000000000000" pitchFamily="2" charset="0"/>
              </a:rPr>
              <a:t>Invariant Measure Theory and Linear Approximations of Lyapunov Fractals</a:t>
            </a:r>
            <a:br>
              <a:rPr lang="en-US" sz="8600" dirty="0">
                <a:latin typeface="Montserrat" panose="00000500000000000000" pitchFamily="2" charset="0"/>
              </a:rPr>
            </a:br>
            <a:r>
              <a:rPr lang="en-US" sz="8600" dirty="0">
                <a:latin typeface="Montserrat" panose="00000500000000000000" pitchFamily="2" charset="0"/>
              </a:rPr>
              <a:t>Eric Botti and Shaun D. Ramsey, Ph.D.</a:t>
            </a:r>
            <a:br>
              <a:rPr lang="en-US" sz="8600" dirty="0">
                <a:latin typeface="Montserrat" panose="00000500000000000000" pitchFamily="2" charset="0"/>
              </a:rPr>
            </a:br>
            <a:r>
              <a:rPr lang="en-US" sz="8600" dirty="0">
                <a:latin typeface="Montserrat" panose="00000500000000000000" pitchFamily="2" charset="0"/>
              </a:rPr>
              <a:t>Department of Mathematics and Computer Science at Washington College</a:t>
            </a:r>
          </a:p>
        </p:txBody>
      </p:sp>
      <p:sp>
        <p:nvSpPr>
          <p:cNvPr id="4" name="TextBox 3">
            <a:extLst>
              <a:ext uri="{FF2B5EF4-FFF2-40B4-BE49-F238E27FC236}">
                <a16:creationId xmlns:a16="http://schemas.microsoft.com/office/drawing/2014/main" id="{28DEB07D-960E-4771-B609-B8F22C0A5130}"/>
              </a:ext>
            </a:extLst>
          </p:cNvPr>
          <p:cNvSpPr txBox="1"/>
          <p:nvPr/>
        </p:nvSpPr>
        <p:spPr>
          <a:xfrm>
            <a:off x="1268134" y="5138995"/>
            <a:ext cx="11787465" cy="13942278"/>
          </a:xfrm>
          <a:prstGeom prst="rect">
            <a:avLst/>
          </a:prstGeom>
          <a:noFill/>
        </p:spPr>
        <p:txBody>
          <a:bodyPr wrap="square" rtlCol="0">
            <a:spAutoFit/>
          </a:bodyPr>
          <a:lstStyle/>
          <a:p>
            <a:pPr algn="l" fontAlgn="base"/>
            <a:r>
              <a:rPr lang="en-US" sz="4800" b="1" i="0" dirty="0">
                <a:solidFill>
                  <a:srgbClr val="000000"/>
                </a:solidFill>
                <a:effectLst/>
                <a:latin typeface="Montserrat" panose="00000500000000000000" pitchFamily="2" charset="0"/>
                <a:ea typeface="Open Sans" panose="020B0604020202020204" pitchFamily="34" charset="0"/>
                <a:cs typeface="Open Sans" panose="020B0604020202020204" pitchFamily="34" charset="0"/>
              </a:rPr>
              <a:t>Abstract</a:t>
            </a:r>
            <a:br>
              <a:rPr lang="en-US" sz="4800" b="0" i="0" dirty="0">
                <a:solidFill>
                  <a:srgbClr val="000000"/>
                </a:solidFill>
                <a:effectLst/>
                <a:latin typeface="Montserrat" panose="00000500000000000000" pitchFamily="2" charset="0"/>
                <a:ea typeface="Open Sans" panose="020B0604020202020204" pitchFamily="34" charset="0"/>
                <a:cs typeface="Open Sans" panose="020B0604020202020204" pitchFamily="34" charset="0"/>
              </a:rPr>
            </a:br>
            <a:endParaRPr lang="en-US" sz="4800" b="0" i="0" dirty="0">
              <a:solidFill>
                <a:srgbClr val="000000"/>
              </a:solidFill>
              <a:effectLst/>
              <a:latin typeface="Montserrat" panose="00000500000000000000" pitchFamily="2" charset="0"/>
              <a:ea typeface="Open Sans" panose="020B0604020202020204" pitchFamily="34" charset="0"/>
              <a:cs typeface="Open Sans" panose="020B0604020202020204" pitchFamily="34" charset="0"/>
            </a:endParaRPr>
          </a:p>
          <a:p>
            <a:pPr fontAlgn="base"/>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Actuators, sensors, and computational components may be controlled intermittently in time and, thus, inconsistently perform any given operation. The inconsistencies in control operation directly influence the time domain of the control system. Previously, it was shown that chaos can be introduced into a system by changing only the time domain. Previously it was also that chaos exists in stochastic time domains in the same system. Can chaos be </a:t>
            </a:r>
            <a:r>
              <a:rPr lang="en-US" sz="3600" dirty="0">
                <a:solidFill>
                  <a:srgbClr val="000000"/>
                </a:solidFill>
                <a:latin typeface="Open Sans" panose="020B0604020202020204" pitchFamily="34" charset="0"/>
                <a:ea typeface="Open Sans" panose="020B0604020202020204" pitchFamily="34" charset="0"/>
                <a:cs typeface="Open Sans" panose="020B0604020202020204" pitchFamily="34" charset="0"/>
              </a:rPr>
              <a:t>appropriately </a:t>
            </a:r>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predicted by estimating the controlling system via linear approximation and an assumption of invariant weights across the domain? We answer this question in the affirmative. Using this technique, computation of a traditional Lyapunov fractal, </a:t>
            </a:r>
            <a:r>
              <a:rPr lang="en-US" sz="3600" b="0" i="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SuPeR</a:t>
            </a:r>
            <a:r>
              <a:rPr lang="en-US" sz="36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fractal, or any iterative fractal, no longer involves iterating over the deterministic steps in the time series, but can be estimated by linearly approximating the underlying continuous system using a system of linear equations. We show, via experiment, that in the limit, this estimation is equivalent to the iterative method.</a:t>
            </a:r>
          </a:p>
          <a:p>
            <a:br>
              <a:rPr lang="en-US" sz="24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br>
            <a:endParaRPr lang="en-US" sz="2400" dirty="0">
              <a:latin typeface="Open Sans" panose="020B0604020202020204" pitchFamily="34" charset="0"/>
              <a:ea typeface="Open Sans" panose="020B0604020202020204" pitchFamily="34" charset="0"/>
              <a:cs typeface="Open Sans" panose="020B0604020202020204" pitchFamily="34" charset="0"/>
            </a:endParaRPr>
          </a:p>
        </p:txBody>
      </p:sp>
      <p:grpSp>
        <p:nvGrpSpPr>
          <p:cNvPr id="26" name="Group 25">
            <a:extLst>
              <a:ext uri="{FF2B5EF4-FFF2-40B4-BE49-F238E27FC236}">
                <a16:creationId xmlns:a16="http://schemas.microsoft.com/office/drawing/2014/main" id="{FB8BE5A2-3228-4007-959E-37E8D9D542AE}"/>
              </a:ext>
            </a:extLst>
          </p:cNvPr>
          <p:cNvGrpSpPr/>
          <p:nvPr/>
        </p:nvGrpSpPr>
        <p:grpSpPr>
          <a:xfrm>
            <a:off x="13823842" y="23582244"/>
            <a:ext cx="27516814" cy="8126086"/>
            <a:chOff x="18008270" y="6208637"/>
            <a:chExt cx="25282489" cy="7466260"/>
          </a:xfrm>
        </p:grpSpPr>
        <p:pic>
          <p:nvPicPr>
            <p:cNvPr id="10" name="Picture 9">
              <a:extLst>
                <a:ext uri="{FF2B5EF4-FFF2-40B4-BE49-F238E27FC236}">
                  <a16:creationId xmlns:a16="http://schemas.microsoft.com/office/drawing/2014/main" id="{FA4BD4E6-F09F-4739-A183-2B9575C4DD96}"/>
                </a:ext>
              </a:extLst>
            </p:cNvPr>
            <p:cNvPicPr>
              <a:picLocks noChangeAspect="1"/>
            </p:cNvPicPr>
            <p:nvPr/>
          </p:nvPicPr>
          <p:blipFill rotWithShape="1">
            <a:blip r:embed="rId2">
              <a:extLst>
                <a:ext uri="{28A0092B-C50C-407E-A947-70E740481C1C}">
                  <a14:useLocalDpi xmlns:a14="http://schemas.microsoft.com/office/drawing/2010/main" val="0"/>
                </a:ext>
              </a:extLst>
            </a:blip>
            <a:srcRect l="9744" t="10166"/>
            <a:stretch/>
          </p:blipFill>
          <p:spPr>
            <a:xfrm>
              <a:off x="18008270" y="6282813"/>
              <a:ext cx="8252045" cy="7392084"/>
            </a:xfrm>
            <a:prstGeom prst="rect">
              <a:avLst/>
            </a:prstGeom>
          </p:spPr>
        </p:pic>
        <p:pic>
          <p:nvPicPr>
            <p:cNvPr id="14" name="Picture 13">
              <a:extLst>
                <a:ext uri="{FF2B5EF4-FFF2-40B4-BE49-F238E27FC236}">
                  <a16:creationId xmlns:a16="http://schemas.microsoft.com/office/drawing/2014/main" id="{92842C5A-3C8D-4107-874B-D478BBCF9A85}"/>
                </a:ext>
              </a:extLst>
            </p:cNvPr>
            <p:cNvPicPr>
              <a:picLocks noChangeAspect="1"/>
            </p:cNvPicPr>
            <p:nvPr/>
          </p:nvPicPr>
          <p:blipFill rotWithShape="1">
            <a:blip r:embed="rId3">
              <a:extLst>
                <a:ext uri="{28A0092B-C50C-407E-A947-70E740481C1C}">
                  <a14:useLocalDpi xmlns:a14="http://schemas.microsoft.com/office/drawing/2010/main" val="0"/>
                </a:ext>
              </a:extLst>
            </a:blip>
            <a:srcRect l="9744" t="10166"/>
            <a:stretch/>
          </p:blipFill>
          <p:spPr>
            <a:xfrm>
              <a:off x="24025387" y="6282813"/>
              <a:ext cx="8252045" cy="7392084"/>
            </a:xfrm>
            <a:prstGeom prst="rect">
              <a:avLst/>
            </a:prstGeom>
          </p:spPr>
        </p:pic>
        <p:pic>
          <p:nvPicPr>
            <p:cNvPr id="16" name="Picture 15">
              <a:extLst>
                <a:ext uri="{FF2B5EF4-FFF2-40B4-BE49-F238E27FC236}">
                  <a16:creationId xmlns:a16="http://schemas.microsoft.com/office/drawing/2014/main" id="{357D31B3-5F52-41E4-93B0-AF6D8B82B89D}"/>
                </a:ext>
              </a:extLst>
            </p:cNvPr>
            <p:cNvPicPr>
              <a:picLocks noChangeAspect="1"/>
            </p:cNvPicPr>
            <p:nvPr/>
          </p:nvPicPr>
          <p:blipFill rotWithShape="1">
            <a:blip r:embed="rId4">
              <a:extLst>
                <a:ext uri="{28A0092B-C50C-407E-A947-70E740481C1C}">
                  <a14:useLocalDpi xmlns:a14="http://schemas.microsoft.com/office/drawing/2010/main" val="0"/>
                </a:ext>
              </a:extLst>
            </a:blip>
            <a:srcRect l="9744" t="9315"/>
            <a:stretch/>
          </p:blipFill>
          <p:spPr>
            <a:xfrm>
              <a:off x="30012782" y="6208637"/>
              <a:ext cx="8252045" cy="7462109"/>
            </a:xfrm>
            <a:prstGeom prst="rect">
              <a:avLst/>
            </a:prstGeom>
          </p:spPr>
        </p:pic>
        <p:pic>
          <p:nvPicPr>
            <p:cNvPr id="18" name="Picture 17">
              <a:extLst>
                <a:ext uri="{FF2B5EF4-FFF2-40B4-BE49-F238E27FC236}">
                  <a16:creationId xmlns:a16="http://schemas.microsoft.com/office/drawing/2014/main" id="{1CAAC758-29FD-4140-966E-492F98EEA473}"/>
                </a:ext>
              </a:extLst>
            </p:cNvPr>
            <p:cNvPicPr>
              <a:picLocks noChangeAspect="1"/>
            </p:cNvPicPr>
            <p:nvPr/>
          </p:nvPicPr>
          <p:blipFill rotWithShape="1">
            <a:blip r:embed="rId5">
              <a:extLst>
                <a:ext uri="{28A0092B-C50C-407E-A947-70E740481C1C}">
                  <a14:useLocalDpi xmlns:a14="http://schemas.microsoft.com/office/drawing/2010/main" val="0"/>
                </a:ext>
              </a:extLst>
            </a:blip>
            <a:srcRect l="9742" t="10106" r="10841"/>
            <a:stretch/>
          </p:blipFill>
          <p:spPr>
            <a:xfrm>
              <a:off x="36029899" y="6272003"/>
              <a:ext cx="7260860" cy="7397061"/>
            </a:xfrm>
            <a:prstGeom prst="rect">
              <a:avLst/>
            </a:prstGeom>
          </p:spPr>
        </p:pic>
      </p:grpSp>
      <p:grpSp>
        <p:nvGrpSpPr>
          <p:cNvPr id="25" name="Group 24">
            <a:extLst>
              <a:ext uri="{FF2B5EF4-FFF2-40B4-BE49-F238E27FC236}">
                <a16:creationId xmlns:a16="http://schemas.microsoft.com/office/drawing/2014/main" id="{52342838-D3D5-43C7-9384-F4609F7EFA02}"/>
              </a:ext>
            </a:extLst>
          </p:cNvPr>
          <p:cNvGrpSpPr/>
          <p:nvPr/>
        </p:nvGrpSpPr>
        <p:grpSpPr>
          <a:xfrm>
            <a:off x="13823842" y="15148266"/>
            <a:ext cx="17625396" cy="8131960"/>
            <a:chOff x="27255744" y="15940297"/>
            <a:chExt cx="17625396" cy="8131960"/>
          </a:xfrm>
        </p:grpSpPr>
        <p:pic>
          <p:nvPicPr>
            <p:cNvPr id="20" name="Picture 19">
              <a:extLst>
                <a:ext uri="{FF2B5EF4-FFF2-40B4-BE49-F238E27FC236}">
                  <a16:creationId xmlns:a16="http://schemas.microsoft.com/office/drawing/2014/main" id="{BAA6FE0D-0339-4264-9F75-4A4F08B07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2728" y="15940297"/>
              <a:ext cx="9498412" cy="8126984"/>
            </a:xfrm>
            <a:prstGeom prst="rect">
              <a:avLst/>
            </a:prstGeom>
          </p:spPr>
        </p:pic>
        <p:pic>
          <p:nvPicPr>
            <p:cNvPr id="22" name="Picture 21">
              <a:extLst>
                <a:ext uri="{FF2B5EF4-FFF2-40B4-BE49-F238E27FC236}">
                  <a16:creationId xmlns:a16="http://schemas.microsoft.com/office/drawing/2014/main" id="{58E18233-6971-4BB8-A05C-CF1F5A3F6C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55744" y="15945273"/>
              <a:ext cx="8126984" cy="8126984"/>
            </a:xfrm>
            <a:prstGeom prst="rect">
              <a:avLst/>
            </a:prstGeom>
          </p:spPr>
        </p:pic>
      </p:grpSp>
      <p:grpSp>
        <p:nvGrpSpPr>
          <p:cNvPr id="27" name="Group 26">
            <a:extLst>
              <a:ext uri="{FF2B5EF4-FFF2-40B4-BE49-F238E27FC236}">
                <a16:creationId xmlns:a16="http://schemas.microsoft.com/office/drawing/2014/main" id="{EA065C74-0C05-410F-8C53-BE347C9A58BB}"/>
              </a:ext>
            </a:extLst>
          </p:cNvPr>
          <p:cNvGrpSpPr/>
          <p:nvPr/>
        </p:nvGrpSpPr>
        <p:grpSpPr>
          <a:xfrm>
            <a:off x="13823842" y="6495637"/>
            <a:ext cx="17625396" cy="8126984"/>
            <a:chOff x="6017553" y="15946149"/>
            <a:chExt cx="17625396" cy="8126984"/>
          </a:xfrm>
        </p:grpSpPr>
        <p:pic>
          <p:nvPicPr>
            <p:cNvPr id="6" name="Picture 5">
              <a:extLst>
                <a:ext uri="{FF2B5EF4-FFF2-40B4-BE49-F238E27FC236}">
                  <a16:creationId xmlns:a16="http://schemas.microsoft.com/office/drawing/2014/main" id="{1DC82F4B-6C2D-4A9F-9D0D-81977F2D14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44537" y="15946149"/>
              <a:ext cx="9498412" cy="8126984"/>
            </a:xfrm>
            <a:prstGeom prst="rect">
              <a:avLst/>
            </a:prstGeom>
          </p:spPr>
        </p:pic>
        <p:pic>
          <p:nvPicPr>
            <p:cNvPr id="24" name="Picture 23">
              <a:extLst>
                <a:ext uri="{FF2B5EF4-FFF2-40B4-BE49-F238E27FC236}">
                  <a16:creationId xmlns:a16="http://schemas.microsoft.com/office/drawing/2014/main" id="{548787BF-F55F-41F1-9443-DCF8791291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7553" y="15946149"/>
              <a:ext cx="8126984" cy="8126984"/>
            </a:xfrm>
            <a:prstGeom prst="rect">
              <a:avLst/>
            </a:prstGeom>
          </p:spPr>
        </p:pic>
      </p:grpSp>
      <p:sp>
        <p:nvSpPr>
          <p:cNvPr id="5" name="TextBox 4">
            <a:extLst>
              <a:ext uri="{FF2B5EF4-FFF2-40B4-BE49-F238E27FC236}">
                <a16:creationId xmlns:a16="http://schemas.microsoft.com/office/drawing/2014/main" id="{7B5C07C6-C3EC-0340-B4F3-0218A8CFBE48}"/>
              </a:ext>
            </a:extLst>
          </p:cNvPr>
          <p:cNvSpPr txBox="1"/>
          <p:nvPr/>
        </p:nvSpPr>
        <p:spPr>
          <a:xfrm>
            <a:off x="14107886" y="5138995"/>
            <a:ext cx="17625396" cy="830997"/>
          </a:xfrm>
          <a:prstGeom prst="rect">
            <a:avLst/>
          </a:prstGeom>
          <a:noFill/>
        </p:spPr>
        <p:txBody>
          <a:bodyPr wrap="square" rtlCol="0">
            <a:spAutoFit/>
          </a:bodyPr>
          <a:lstStyle/>
          <a:p>
            <a:r>
              <a:rPr lang="en-US" sz="4800" b="1" dirty="0"/>
              <a:t>Building a Fractal Iteratively – Cobweb Plots and Bifurcation Plots</a:t>
            </a:r>
          </a:p>
        </p:txBody>
      </p:sp>
      <p:pic>
        <p:nvPicPr>
          <p:cNvPr id="11" name="Picture 10">
            <a:extLst>
              <a:ext uri="{FF2B5EF4-FFF2-40B4-BE49-F238E27FC236}">
                <a16:creationId xmlns:a16="http://schemas.microsoft.com/office/drawing/2014/main" id="{F8D6781E-E8BD-824B-BBDD-5C10C19263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225" y="274753"/>
            <a:ext cx="4572000" cy="4572000"/>
          </a:xfrm>
          <a:prstGeom prst="rect">
            <a:avLst/>
          </a:prstGeom>
        </p:spPr>
      </p:pic>
      <p:sp>
        <p:nvSpPr>
          <p:cNvPr id="13" name="TextBox 12">
            <a:extLst>
              <a:ext uri="{FF2B5EF4-FFF2-40B4-BE49-F238E27FC236}">
                <a16:creationId xmlns:a16="http://schemas.microsoft.com/office/drawing/2014/main" id="{80575815-6682-F54F-A5E9-8E98D5CBA430}"/>
              </a:ext>
            </a:extLst>
          </p:cNvPr>
          <p:cNvSpPr txBox="1"/>
          <p:nvPr/>
        </p:nvSpPr>
        <p:spPr>
          <a:xfrm>
            <a:off x="1268134" y="19320088"/>
            <a:ext cx="11787466" cy="1938992"/>
          </a:xfrm>
          <a:prstGeom prst="rect">
            <a:avLst/>
          </a:prstGeom>
          <a:noFill/>
        </p:spPr>
        <p:txBody>
          <a:bodyPr wrap="square" rtlCol="0">
            <a:spAutoFit/>
          </a:bodyPr>
          <a:lstStyle/>
          <a:p>
            <a:r>
              <a:rPr lang="en-US" sz="4800" b="1" dirty="0"/>
              <a:t>The Logistic Equation</a:t>
            </a:r>
            <a:br>
              <a:rPr lang="en-US" sz="4800" b="1" dirty="0"/>
            </a:br>
            <a:br>
              <a:rPr lang="en-US" sz="3600" b="1" dirty="0">
                <a:latin typeface=""/>
              </a:rPr>
            </a:br>
            <a:r>
              <a:rPr lang="en-US" sz="3600" b="1" dirty="0">
                <a:latin typeface=""/>
              </a:rPr>
              <a:t>- </a:t>
            </a:r>
            <a:r>
              <a:rPr lang="en-US" sz="3600" dirty="0">
                <a:latin typeface=""/>
              </a:rPr>
              <a:t>Describe it, where its used</a:t>
            </a:r>
            <a:endParaRPr lang="en-US" sz="3600" b="1" dirty="0">
              <a:latin typeface=""/>
            </a:endParaRPr>
          </a:p>
        </p:txBody>
      </p:sp>
      <p:sp>
        <p:nvSpPr>
          <p:cNvPr id="19" name="TextBox 18">
            <a:extLst>
              <a:ext uri="{FF2B5EF4-FFF2-40B4-BE49-F238E27FC236}">
                <a16:creationId xmlns:a16="http://schemas.microsoft.com/office/drawing/2014/main" id="{C3B1A2A6-D44D-F243-BA18-4C51E3DFC039}"/>
              </a:ext>
            </a:extLst>
          </p:cNvPr>
          <p:cNvSpPr txBox="1"/>
          <p:nvPr/>
        </p:nvSpPr>
        <p:spPr>
          <a:xfrm>
            <a:off x="1268132" y="22824143"/>
            <a:ext cx="11787467" cy="1938992"/>
          </a:xfrm>
          <a:prstGeom prst="rect">
            <a:avLst/>
          </a:prstGeom>
          <a:noFill/>
        </p:spPr>
        <p:txBody>
          <a:bodyPr wrap="square" rtlCol="0">
            <a:spAutoFit/>
          </a:bodyPr>
          <a:lstStyle/>
          <a:p>
            <a:r>
              <a:rPr lang="en-US" sz="4800" b="1" dirty="0"/>
              <a:t>The Lyapunov Exponent and Chaos</a:t>
            </a:r>
            <a:br>
              <a:rPr lang="en-US" sz="2800" b="1" dirty="0"/>
            </a:br>
            <a:br>
              <a:rPr lang="en-US" sz="3600" b="1" dirty="0">
                <a:latin typeface=""/>
              </a:rPr>
            </a:br>
            <a:r>
              <a:rPr lang="en-US" sz="3600" b="1" dirty="0">
                <a:latin typeface=""/>
              </a:rPr>
              <a:t>- </a:t>
            </a:r>
            <a:r>
              <a:rPr lang="en-US" sz="3600" dirty="0">
                <a:latin typeface=""/>
              </a:rPr>
              <a:t>Describe it, Describe Chaos, Why do we care?</a:t>
            </a:r>
            <a:endParaRPr lang="en-US" sz="3600" b="1" dirty="0">
              <a:latin typeface=""/>
            </a:endParaRPr>
          </a:p>
        </p:txBody>
      </p:sp>
      <p:sp>
        <p:nvSpPr>
          <p:cNvPr id="23" name="TextBox 22">
            <a:extLst>
              <a:ext uri="{FF2B5EF4-FFF2-40B4-BE49-F238E27FC236}">
                <a16:creationId xmlns:a16="http://schemas.microsoft.com/office/drawing/2014/main" id="{8EF0CB88-5B2E-8241-8965-EAA96625155F}"/>
              </a:ext>
            </a:extLst>
          </p:cNvPr>
          <p:cNvSpPr txBox="1"/>
          <p:nvPr/>
        </p:nvSpPr>
        <p:spPr>
          <a:xfrm>
            <a:off x="32259866" y="15148266"/>
            <a:ext cx="10363200" cy="3046988"/>
          </a:xfrm>
          <a:prstGeom prst="rect">
            <a:avLst/>
          </a:prstGeom>
          <a:noFill/>
        </p:spPr>
        <p:txBody>
          <a:bodyPr wrap="square" rtlCol="0">
            <a:spAutoFit/>
          </a:bodyPr>
          <a:lstStyle/>
          <a:p>
            <a:r>
              <a:rPr lang="en-US" sz="4800" b="1" dirty="0"/>
              <a:t>Future Work</a:t>
            </a:r>
            <a:br>
              <a:rPr lang="en-US" sz="4800" b="1" dirty="0"/>
            </a:br>
            <a:endParaRPr lang="en-US" sz="3600" b="1" dirty="0">
              <a:latin typeface=""/>
            </a:endParaRPr>
          </a:p>
          <a:p>
            <a:pPr marL="571500" indent="-571500">
              <a:buFontTx/>
              <a:buChar char="-"/>
            </a:pPr>
            <a:r>
              <a:rPr lang="en-US" sz="3600" dirty="0">
                <a:latin typeface=""/>
              </a:rPr>
              <a:t>Linear Approximations</a:t>
            </a:r>
          </a:p>
          <a:p>
            <a:pPr marL="571500" indent="-571500">
              <a:buFontTx/>
              <a:buChar char="-"/>
            </a:pPr>
            <a:r>
              <a:rPr lang="en-US" sz="3600" dirty="0">
                <a:latin typeface=""/>
              </a:rPr>
              <a:t>Proof of Convergence</a:t>
            </a:r>
          </a:p>
          <a:p>
            <a:pPr marL="571500" indent="-571500">
              <a:buFontTx/>
              <a:buChar char="-"/>
            </a:pPr>
            <a:r>
              <a:rPr lang="en-US" sz="3600" dirty="0">
                <a:latin typeface=""/>
              </a:rPr>
              <a:t>Linear Operators</a:t>
            </a:r>
          </a:p>
        </p:txBody>
      </p:sp>
      <p:sp>
        <p:nvSpPr>
          <p:cNvPr id="28" name="TextBox 27">
            <a:extLst>
              <a:ext uri="{FF2B5EF4-FFF2-40B4-BE49-F238E27FC236}">
                <a16:creationId xmlns:a16="http://schemas.microsoft.com/office/drawing/2014/main" id="{952FEA8B-9576-F844-855B-4525E8639965}"/>
              </a:ext>
            </a:extLst>
          </p:cNvPr>
          <p:cNvSpPr txBox="1"/>
          <p:nvPr/>
        </p:nvSpPr>
        <p:spPr>
          <a:xfrm>
            <a:off x="32259866" y="6499294"/>
            <a:ext cx="10655591" cy="3970318"/>
          </a:xfrm>
          <a:prstGeom prst="rect">
            <a:avLst/>
          </a:prstGeom>
          <a:noFill/>
        </p:spPr>
        <p:txBody>
          <a:bodyPr wrap="square" rtlCol="0">
            <a:spAutoFit/>
          </a:bodyPr>
          <a:lstStyle/>
          <a:p>
            <a:r>
              <a:rPr lang="en-US" sz="4800" b="1" dirty="0"/>
              <a:t>Piecewise Linear Approximations with Invariant Measures</a:t>
            </a:r>
            <a:br>
              <a:rPr lang="en-US" sz="4800" b="1" dirty="0"/>
            </a:br>
            <a:br>
              <a:rPr lang="en-US" sz="4800" b="1" dirty="0"/>
            </a:br>
            <a:r>
              <a:rPr lang="en-US" sz="3600" dirty="0"/>
              <a:t>- solving using a system of equations generated f</a:t>
            </a:r>
            <a:r>
              <a:rPr lang="en-US" sz="3600" b="1" dirty="0"/>
              <a:t>rom the piecewise linear approximation of the logistic curve.</a:t>
            </a:r>
            <a:endParaRPr lang="en-US" sz="4800" b="1" dirty="0"/>
          </a:p>
        </p:txBody>
      </p:sp>
    </p:spTree>
    <p:extLst>
      <p:ext uri="{BB962C8B-B14F-4D97-AF65-F5344CB8AC3E}">
        <p14:creationId xmlns:p14="http://schemas.microsoft.com/office/powerpoint/2010/main" val="2975638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TotalTime>
  <Words>287</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Open Sans</vt:lpstr>
      <vt:lpstr>Office Theme</vt:lpstr>
      <vt:lpstr>Invariant Measure Theory and Linear Approximations of Lyapunov Fractals Eric Botti and Shaun D. Ramsey, Ph.D. Department of Mathematics and Computer Science at Washington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Eric Botti and Dr Ramsey – Invariant Measure Theory and Linear Approximations of Lyapunov Fractals</dc:title>
  <dc:creator>Eric Botti</dc:creator>
  <cp:lastModifiedBy>Shaun D. Ramsey</cp:lastModifiedBy>
  <cp:revision>5</cp:revision>
  <dcterms:created xsi:type="dcterms:W3CDTF">2021-08-23T14:48:57Z</dcterms:created>
  <dcterms:modified xsi:type="dcterms:W3CDTF">2021-08-23T18:20:21Z</dcterms:modified>
</cp:coreProperties>
</file>