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3" autoAdjust="0"/>
    <p:restoredTop sz="94660"/>
  </p:normalViewPr>
  <p:slideViewPr>
    <p:cSldViewPr snapToGrid="0">
      <p:cViewPr>
        <p:scale>
          <a:sx n="24" d="100"/>
          <a:sy n="24" d="100"/>
        </p:scale>
        <p:origin x="10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86673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115805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41174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301373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A3AA1-17D5-4A5B-8727-0DADDABDAB7D}"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341479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A3AA1-17D5-4A5B-8727-0DADDABDAB7D}"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7635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8A3AA1-17D5-4A5B-8727-0DADDABDAB7D}" type="datetimeFigureOut">
              <a:rPr lang="en-US" smtClean="0"/>
              <a:t>9/5/2021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57499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8A3AA1-17D5-4A5B-8727-0DADDABDAB7D}" type="datetimeFigureOut">
              <a:rPr lang="en-US" smtClean="0"/>
              <a:t>9/5/2021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198137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A3AA1-17D5-4A5B-8727-0DADDABDAB7D}" type="datetimeFigureOut">
              <a:rPr lang="en-US" smtClean="0"/>
              <a:t>9/5/2021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72146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8A3AA1-17D5-4A5B-8727-0DADDABDAB7D}"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37337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8A3AA1-17D5-4A5B-8727-0DADDABDAB7D}"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92184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8A3AA1-17D5-4A5B-8727-0DADDABDAB7D}" type="datetimeFigureOut">
              <a:rPr lang="en-US" smtClean="0"/>
              <a:t>9/5/2021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7DD8C94-8CA3-49B6-8C37-C68C56AC6F7B}" type="slidenum">
              <a:rPr lang="en-US" smtClean="0"/>
              <a:t>‹#›</a:t>
            </a:fld>
            <a:endParaRPr lang="en-US"/>
          </a:p>
        </p:txBody>
      </p:sp>
    </p:spTree>
    <p:extLst>
      <p:ext uri="{BB962C8B-B14F-4D97-AF65-F5344CB8AC3E}">
        <p14:creationId xmlns:p14="http://schemas.microsoft.com/office/powerpoint/2010/main" val="2856384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74C3-52E4-47C3-883E-DEEAB192FB42}"/>
              </a:ext>
            </a:extLst>
          </p:cNvPr>
          <p:cNvSpPr>
            <a:spLocks noGrp="1"/>
          </p:cNvSpPr>
          <p:nvPr>
            <p:ph type="ctrTitle"/>
          </p:nvPr>
        </p:nvSpPr>
        <p:spPr>
          <a:xfrm>
            <a:off x="5459224" y="0"/>
            <a:ext cx="38431975" cy="4568736"/>
          </a:xfrm>
        </p:spPr>
        <p:txBody>
          <a:bodyPr>
            <a:normAutofit/>
          </a:bodyPr>
          <a:lstStyle/>
          <a:p>
            <a:r>
              <a:rPr lang="en-US" sz="8600" dirty="0">
                <a:latin typeface="Montserrat" panose="00000500000000000000" pitchFamily="2" charset="0"/>
              </a:rPr>
              <a:t>Invariant Measure Theory and Linear Approximations of Lyapunov Fractals</a:t>
            </a:r>
            <a:br>
              <a:rPr lang="en-US" sz="8600" dirty="0">
                <a:latin typeface="Montserrat" panose="00000500000000000000" pitchFamily="2" charset="0"/>
              </a:rPr>
            </a:br>
            <a:r>
              <a:rPr lang="en-US" sz="8600" dirty="0">
                <a:latin typeface="Montserrat" panose="00000500000000000000" pitchFamily="2" charset="0"/>
              </a:rPr>
              <a:t>Eric Botti and Shaun D. Ramsey, Ph.D.</a:t>
            </a:r>
            <a:br>
              <a:rPr lang="en-US" sz="8600" dirty="0">
                <a:latin typeface="Montserrat" panose="00000500000000000000" pitchFamily="2" charset="0"/>
              </a:rPr>
            </a:br>
            <a:r>
              <a:rPr lang="en-US" sz="8600" dirty="0">
                <a:latin typeface="Montserrat" panose="00000500000000000000" pitchFamily="2" charset="0"/>
              </a:rPr>
              <a:t>Department of Mathematics and Computer Science at Washington College</a:t>
            </a:r>
          </a:p>
        </p:txBody>
      </p:sp>
      <p:sp>
        <p:nvSpPr>
          <p:cNvPr id="4" name="TextBox 3">
            <a:extLst>
              <a:ext uri="{FF2B5EF4-FFF2-40B4-BE49-F238E27FC236}">
                <a16:creationId xmlns:a16="http://schemas.microsoft.com/office/drawing/2014/main" id="{28DEB07D-960E-4771-B609-B8F22C0A5130}"/>
              </a:ext>
            </a:extLst>
          </p:cNvPr>
          <p:cNvSpPr txBox="1"/>
          <p:nvPr/>
        </p:nvSpPr>
        <p:spPr>
          <a:xfrm>
            <a:off x="1268131" y="7040767"/>
            <a:ext cx="11787465" cy="11726287"/>
          </a:xfrm>
          <a:prstGeom prst="rect">
            <a:avLst/>
          </a:prstGeom>
          <a:noFill/>
        </p:spPr>
        <p:txBody>
          <a:bodyPr wrap="square" rtlCol="0">
            <a:spAutoFit/>
          </a:bodyPr>
          <a:lstStyle/>
          <a:p>
            <a:pPr fontAlgn="base"/>
            <a:r>
              <a:rPr lang="en-US" sz="3600" b="0" i="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Actuators, sensors, and computational components may be controlled intermittently in time and, thus, inconsistently perform any given operation. The inconsistencies in control operation directly influence the time domain of the control system. Previously, it was shown that chaos can be introduced into a system by changing only the time domain. Previously it was also that chaos exists in stochastic time domains in the same system. Can chaos be </a:t>
            </a:r>
            <a:r>
              <a:rPr lang="en-US" sz="3600" dirty="0">
                <a:solidFill>
                  <a:srgbClr val="000000"/>
                </a:solidFill>
                <a:latin typeface="Open Sans" panose="020B0604020202020204" pitchFamily="34" charset="0"/>
                <a:ea typeface="Open Sans" panose="020B0604020202020204" pitchFamily="34" charset="0"/>
                <a:cs typeface="Open Sans" panose="020B0604020202020204" pitchFamily="34" charset="0"/>
              </a:rPr>
              <a:t>appropriately </a:t>
            </a:r>
            <a:r>
              <a:rPr lang="en-US" sz="3600" b="0" i="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predicted by estimating the controlling system via linear approximation and an assumption of invariant weights across the domain? We answer this question in the affirmative. Using this technique, computation of a traditional Lyapunov fractal, </a:t>
            </a:r>
            <a:r>
              <a:rPr lang="en-US" sz="3600" b="0" i="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SuPeR</a:t>
            </a:r>
            <a:r>
              <a:rPr lang="en-US" sz="3600" b="0" i="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fractal, or any iterative fractal, no longer involves iterating over the deterministic steps in the time series, but can be estimated by linearly approximating the underlying continuous system using a system of linear equations. We show, via experiment, that in the limit, this estimation is equivalent to the iterative method.</a:t>
            </a:r>
          </a:p>
        </p:txBody>
      </p:sp>
      <p:grpSp>
        <p:nvGrpSpPr>
          <p:cNvPr id="26" name="Group 25">
            <a:extLst>
              <a:ext uri="{FF2B5EF4-FFF2-40B4-BE49-F238E27FC236}">
                <a16:creationId xmlns:a16="http://schemas.microsoft.com/office/drawing/2014/main" id="{FB8BE5A2-3228-4007-959E-37E8D9D542AE}"/>
              </a:ext>
            </a:extLst>
          </p:cNvPr>
          <p:cNvGrpSpPr/>
          <p:nvPr/>
        </p:nvGrpSpPr>
        <p:grpSpPr>
          <a:xfrm>
            <a:off x="13823842" y="24062578"/>
            <a:ext cx="27516814" cy="8126086"/>
            <a:chOff x="18008270" y="6208637"/>
            <a:chExt cx="25282489" cy="7466260"/>
          </a:xfrm>
        </p:grpSpPr>
        <p:pic>
          <p:nvPicPr>
            <p:cNvPr id="10" name="Picture 9">
              <a:extLst>
                <a:ext uri="{FF2B5EF4-FFF2-40B4-BE49-F238E27FC236}">
                  <a16:creationId xmlns:a16="http://schemas.microsoft.com/office/drawing/2014/main" id="{FA4BD4E6-F09F-4739-A183-2B9575C4DD96}"/>
                </a:ext>
              </a:extLst>
            </p:cNvPr>
            <p:cNvPicPr>
              <a:picLocks noChangeAspect="1"/>
            </p:cNvPicPr>
            <p:nvPr/>
          </p:nvPicPr>
          <p:blipFill rotWithShape="1">
            <a:blip r:embed="rId2">
              <a:extLst>
                <a:ext uri="{28A0092B-C50C-407E-A947-70E740481C1C}">
                  <a14:useLocalDpi xmlns:a14="http://schemas.microsoft.com/office/drawing/2010/main" val="0"/>
                </a:ext>
              </a:extLst>
            </a:blip>
            <a:srcRect l="9744" t="10166"/>
            <a:stretch/>
          </p:blipFill>
          <p:spPr>
            <a:xfrm>
              <a:off x="18008270" y="6282813"/>
              <a:ext cx="8252045" cy="7392084"/>
            </a:xfrm>
            <a:prstGeom prst="rect">
              <a:avLst/>
            </a:prstGeom>
          </p:spPr>
        </p:pic>
        <p:pic>
          <p:nvPicPr>
            <p:cNvPr id="14" name="Picture 13">
              <a:extLst>
                <a:ext uri="{FF2B5EF4-FFF2-40B4-BE49-F238E27FC236}">
                  <a16:creationId xmlns:a16="http://schemas.microsoft.com/office/drawing/2014/main" id="{92842C5A-3C8D-4107-874B-D478BBCF9A85}"/>
                </a:ext>
              </a:extLst>
            </p:cNvPr>
            <p:cNvPicPr>
              <a:picLocks noChangeAspect="1"/>
            </p:cNvPicPr>
            <p:nvPr/>
          </p:nvPicPr>
          <p:blipFill rotWithShape="1">
            <a:blip r:embed="rId3">
              <a:extLst>
                <a:ext uri="{28A0092B-C50C-407E-A947-70E740481C1C}">
                  <a14:useLocalDpi xmlns:a14="http://schemas.microsoft.com/office/drawing/2010/main" val="0"/>
                </a:ext>
              </a:extLst>
            </a:blip>
            <a:srcRect l="9744" t="10166"/>
            <a:stretch/>
          </p:blipFill>
          <p:spPr>
            <a:xfrm>
              <a:off x="24025387" y="6282813"/>
              <a:ext cx="8252045" cy="7392084"/>
            </a:xfrm>
            <a:prstGeom prst="rect">
              <a:avLst/>
            </a:prstGeom>
          </p:spPr>
        </p:pic>
        <p:pic>
          <p:nvPicPr>
            <p:cNvPr id="16" name="Picture 15">
              <a:extLst>
                <a:ext uri="{FF2B5EF4-FFF2-40B4-BE49-F238E27FC236}">
                  <a16:creationId xmlns:a16="http://schemas.microsoft.com/office/drawing/2014/main" id="{357D31B3-5F52-41E4-93B0-AF6D8B82B89D}"/>
                </a:ext>
              </a:extLst>
            </p:cNvPr>
            <p:cNvPicPr>
              <a:picLocks noChangeAspect="1"/>
            </p:cNvPicPr>
            <p:nvPr/>
          </p:nvPicPr>
          <p:blipFill rotWithShape="1">
            <a:blip r:embed="rId4">
              <a:extLst>
                <a:ext uri="{28A0092B-C50C-407E-A947-70E740481C1C}">
                  <a14:useLocalDpi xmlns:a14="http://schemas.microsoft.com/office/drawing/2010/main" val="0"/>
                </a:ext>
              </a:extLst>
            </a:blip>
            <a:srcRect l="9744" t="9315"/>
            <a:stretch/>
          </p:blipFill>
          <p:spPr>
            <a:xfrm>
              <a:off x="30012782" y="6208637"/>
              <a:ext cx="8252045" cy="7462109"/>
            </a:xfrm>
            <a:prstGeom prst="rect">
              <a:avLst/>
            </a:prstGeom>
          </p:spPr>
        </p:pic>
        <p:pic>
          <p:nvPicPr>
            <p:cNvPr id="18" name="Picture 17">
              <a:extLst>
                <a:ext uri="{FF2B5EF4-FFF2-40B4-BE49-F238E27FC236}">
                  <a16:creationId xmlns:a16="http://schemas.microsoft.com/office/drawing/2014/main" id="{1CAAC758-29FD-4140-966E-492F98EEA473}"/>
                </a:ext>
              </a:extLst>
            </p:cNvPr>
            <p:cNvPicPr>
              <a:picLocks noChangeAspect="1"/>
            </p:cNvPicPr>
            <p:nvPr/>
          </p:nvPicPr>
          <p:blipFill rotWithShape="1">
            <a:blip r:embed="rId5">
              <a:extLst>
                <a:ext uri="{28A0092B-C50C-407E-A947-70E740481C1C}">
                  <a14:useLocalDpi xmlns:a14="http://schemas.microsoft.com/office/drawing/2010/main" val="0"/>
                </a:ext>
              </a:extLst>
            </a:blip>
            <a:srcRect l="9742" t="10106" r="10841"/>
            <a:stretch/>
          </p:blipFill>
          <p:spPr>
            <a:xfrm>
              <a:off x="36029899" y="6272003"/>
              <a:ext cx="7260860" cy="7397061"/>
            </a:xfrm>
            <a:prstGeom prst="rect">
              <a:avLst/>
            </a:prstGeom>
          </p:spPr>
        </p:pic>
      </p:grpSp>
      <p:grpSp>
        <p:nvGrpSpPr>
          <p:cNvPr id="25" name="Group 24">
            <a:extLst>
              <a:ext uri="{FF2B5EF4-FFF2-40B4-BE49-F238E27FC236}">
                <a16:creationId xmlns:a16="http://schemas.microsoft.com/office/drawing/2014/main" id="{52342838-D3D5-43C7-9384-F4609F7EFA02}"/>
              </a:ext>
            </a:extLst>
          </p:cNvPr>
          <p:cNvGrpSpPr/>
          <p:nvPr/>
        </p:nvGrpSpPr>
        <p:grpSpPr>
          <a:xfrm>
            <a:off x="13823842" y="15148266"/>
            <a:ext cx="17625396" cy="8131960"/>
            <a:chOff x="27255744" y="15940297"/>
            <a:chExt cx="17625396" cy="8131960"/>
          </a:xfrm>
        </p:grpSpPr>
        <p:pic>
          <p:nvPicPr>
            <p:cNvPr id="20" name="Picture 19">
              <a:extLst>
                <a:ext uri="{FF2B5EF4-FFF2-40B4-BE49-F238E27FC236}">
                  <a16:creationId xmlns:a16="http://schemas.microsoft.com/office/drawing/2014/main" id="{BAA6FE0D-0339-4264-9F75-4A4F08B07F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2728" y="15940297"/>
              <a:ext cx="9498412" cy="8126984"/>
            </a:xfrm>
            <a:prstGeom prst="rect">
              <a:avLst/>
            </a:prstGeom>
          </p:spPr>
        </p:pic>
        <p:pic>
          <p:nvPicPr>
            <p:cNvPr id="22" name="Picture 21">
              <a:extLst>
                <a:ext uri="{FF2B5EF4-FFF2-40B4-BE49-F238E27FC236}">
                  <a16:creationId xmlns:a16="http://schemas.microsoft.com/office/drawing/2014/main" id="{58E18233-6971-4BB8-A05C-CF1F5A3F6C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55744" y="15945273"/>
              <a:ext cx="8126984" cy="8126984"/>
            </a:xfrm>
            <a:prstGeom prst="rect">
              <a:avLst/>
            </a:prstGeom>
          </p:spPr>
        </p:pic>
      </p:grpSp>
      <p:grpSp>
        <p:nvGrpSpPr>
          <p:cNvPr id="27" name="Group 26">
            <a:extLst>
              <a:ext uri="{FF2B5EF4-FFF2-40B4-BE49-F238E27FC236}">
                <a16:creationId xmlns:a16="http://schemas.microsoft.com/office/drawing/2014/main" id="{EA065C74-0C05-410F-8C53-BE347C9A58BB}"/>
              </a:ext>
            </a:extLst>
          </p:cNvPr>
          <p:cNvGrpSpPr/>
          <p:nvPr/>
        </p:nvGrpSpPr>
        <p:grpSpPr>
          <a:xfrm>
            <a:off x="13823842" y="6495637"/>
            <a:ext cx="17625396" cy="8126984"/>
            <a:chOff x="6017553" y="15946149"/>
            <a:chExt cx="17625396" cy="8126984"/>
          </a:xfrm>
        </p:grpSpPr>
        <p:pic>
          <p:nvPicPr>
            <p:cNvPr id="6" name="Picture 5">
              <a:extLst>
                <a:ext uri="{FF2B5EF4-FFF2-40B4-BE49-F238E27FC236}">
                  <a16:creationId xmlns:a16="http://schemas.microsoft.com/office/drawing/2014/main" id="{1DC82F4B-6C2D-4A9F-9D0D-81977F2D14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44537" y="15946149"/>
              <a:ext cx="9498412" cy="8126984"/>
            </a:xfrm>
            <a:prstGeom prst="rect">
              <a:avLst/>
            </a:prstGeom>
          </p:spPr>
        </p:pic>
        <p:pic>
          <p:nvPicPr>
            <p:cNvPr id="24" name="Picture 23">
              <a:extLst>
                <a:ext uri="{FF2B5EF4-FFF2-40B4-BE49-F238E27FC236}">
                  <a16:creationId xmlns:a16="http://schemas.microsoft.com/office/drawing/2014/main" id="{548787BF-F55F-41F1-9443-DCF8791291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17553" y="15946149"/>
              <a:ext cx="8126984" cy="8126984"/>
            </a:xfrm>
            <a:prstGeom prst="rect">
              <a:avLst/>
            </a:prstGeom>
          </p:spPr>
        </p:pic>
      </p:grpSp>
      <p:pic>
        <p:nvPicPr>
          <p:cNvPr id="11" name="Picture 10">
            <a:extLst>
              <a:ext uri="{FF2B5EF4-FFF2-40B4-BE49-F238E27FC236}">
                <a16:creationId xmlns:a16="http://schemas.microsoft.com/office/drawing/2014/main" id="{F8D6781E-E8BD-824B-BBDD-5C10C19263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7225" y="274753"/>
            <a:ext cx="4572000" cy="4572000"/>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0575815-6682-F54F-A5E9-8E98D5CBA430}"/>
                  </a:ext>
                </a:extLst>
              </p:cNvPr>
              <p:cNvSpPr txBox="1"/>
              <p:nvPr/>
            </p:nvSpPr>
            <p:spPr>
              <a:xfrm>
                <a:off x="1268132" y="21258438"/>
                <a:ext cx="11787466" cy="255454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32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3200" b="0" i="1" smtClean="0">
                              <a:latin typeface="Cambria Math" panose="02040503050406030204" pitchFamily="18" charset="0"/>
                              <a:ea typeface="Open Sans" panose="020B0606030504020204" pitchFamily="34" charset="0"/>
                              <a:cs typeface="Open Sans" panose="020B0606030504020204" pitchFamily="34" charset="0"/>
                            </a:rPr>
                            <m:t>𝑘</m:t>
                          </m:r>
                          <m:r>
                            <a:rPr lang="en-US" sz="3200" b="0" i="1" smtClean="0">
                              <a:latin typeface="Cambria Math" panose="02040503050406030204" pitchFamily="18" charset="0"/>
                              <a:ea typeface="Open Sans" panose="020B0606030504020204" pitchFamily="34" charset="0"/>
                              <a:cs typeface="Open Sans" panose="020B0606030504020204" pitchFamily="34" charset="0"/>
                            </a:rPr>
                            <m:t>+1</m:t>
                          </m:r>
                        </m:sub>
                      </m:sSub>
                      <m:r>
                        <a:rPr lang="en-US" sz="32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32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3200" b="0" i="1" smtClean="0">
                              <a:latin typeface="Cambria Math" panose="02040503050406030204" pitchFamily="18" charset="0"/>
                              <a:ea typeface="Open Sans" panose="020B0606030504020204" pitchFamily="34" charset="0"/>
                              <a:cs typeface="Open Sans" panose="020B0606030504020204" pitchFamily="34" charset="0"/>
                            </a:rPr>
                            <m:t>𝑟</m:t>
                          </m:r>
                        </m:e>
                        <m:sub>
                          <m:r>
                            <a:rPr lang="en-US" sz="3200" b="0" i="1" smtClean="0">
                              <a:latin typeface="Cambria Math" panose="02040503050406030204" pitchFamily="18" charset="0"/>
                              <a:ea typeface="Open Sans" panose="020B0606030504020204" pitchFamily="34" charset="0"/>
                              <a:cs typeface="Open Sans" panose="020B0606030504020204" pitchFamily="34" charset="0"/>
                            </a:rPr>
                            <m:t>𝑘</m:t>
                          </m:r>
                        </m:sub>
                      </m:sSub>
                      <m:sSub>
                        <m:sSubPr>
                          <m:ctrlPr>
                            <a:rPr lang="en-US" sz="32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32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3200" b="0" i="1" smtClean="0">
                              <a:latin typeface="Cambria Math" panose="02040503050406030204" pitchFamily="18" charset="0"/>
                              <a:ea typeface="Open Sans" panose="020B0606030504020204" pitchFamily="34" charset="0"/>
                              <a:cs typeface="Open Sans" panose="020B0606030504020204" pitchFamily="34" charset="0"/>
                            </a:rPr>
                            <m:t>𝑘</m:t>
                          </m:r>
                        </m:sub>
                      </m:sSub>
                      <m:r>
                        <a:rPr lang="en-US" sz="3200" b="0" i="1" smtClean="0">
                          <a:latin typeface="Cambria Math" panose="02040503050406030204" pitchFamily="18" charset="0"/>
                          <a:ea typeface="Open Sans" panose="020B0606030504020204" pitchFamily="34" charset="0"/>
                          <a:cs typeface="Open Sans" panose="020B0606030504020204" pitchFamily="34" charset="0"/>
                        </a:rPr>
                        <m:t>(1 −</m:t>
                      </m:r>
                      <m:sSub>
                        <m:sSubPr>
                          <m:ctrlPr>
                            <a:rPr lang="en-US" sz="32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32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3200" b="0" i="1" smtClean="0">
                              <a:latin typeface="Cambria Math" panose="02040503050406030204" pitchFamily="18" charset="0"/>
                              <a:ea typeface="Open Sans" panose="020B0606030504020204" pitchFamily="34" charset="0"/>
                              <a:cs typeface="Open Sans" panose="020B0606030504020204" pitchFamily="34" charset="0"/>
                            </a:rPr>
                            <m:t>𝑘</m:t>
                          </m:r>
                        </m:sub>
                      </m:sSub>
                      <m:r>
                        <a:rPr lang="en-US" sz="3200" b="0" i="1" smtClean="0">
                          <a:latin typeface="Cambria Math" panose="02040503050406030204" pitchFamily="18" charset="0"/>
                          <a:ea typeface="Open Sans" panose="020B0606030504020204" pitchFamily="34" charset="0"/>
                          <a:cs typeface="Open Sans" panose="020B0606030504020204" pitchFamily="34" charset="0"/>
                        </a:rPr>
                        <m:t>)</m:t>
                      </m:r>
                    </m:oMath>
                  </m:oMathPara>
                </a14:m>
                <a:endParaRPr lang="en-US" sz="3200" b="1" dirty="0"/>
              </a:p>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Well-studied</a:t>
                </a:r>
              </a:p>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Leads to chaotic behavior for certain sequences </a:t>
                </a:r>
                <a14:m>
                  <m:oMath xmlns:m="http://schemas.openxmlformats.org/officeDocument/2006/math">
                    <m:sSub>
                      <m:sSubPr>
                        <m:ctrlPr>
                          <a:rPr lang="en-US" sz="32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3200" b="0" i="1" smtClean="0">
                            <a:latin typeface="Cambria Math" panose="02040503050406030204" pitchFamily="18" charset="0"/>
                            <a:ea typeface="Open Sans" panose="020B0606030504020204" pitchFamily="34" charset="0"/>
                            <a:cs typeface="Open Sans" panose="020B0606030504020204" pitchFamily="34" charset="0"/>
                          </a:rPr>
                          <m:t>𝑟</m:t>
                        </m:r>
                      </m:e>
                      <m:sub>
                        <m:r>
                          <a:rPr lang="en-US" sz="3200" b="0" i="1" smtClean="0">
                            <a:latin typeface="Cambria Math" panose="02040503050406030204" pitchFamily="18" charset="0"/>
                            <a:ea typeface="Open Sans" panose="020B0606030504020204" pitchFamily="34" charset="0"/>
                            <a:cs typeface="Open Sans" panose="020B0606030504020204" pitchFamily="34" charset="0"/>
                          </a:rPr>
                          <m:t>𝑘</m:t>
                        </m:r>
                      </m:sub>
                    </m:sSub>
                  </m:oMath>
                </a14:m>
                <a:endParaRPr lang="en-US" sz="3200" dirty="0">
                  <a:latin typeface="Open Sans" panose="020B0606030504020204" pitchFamily="34" charset="0"/>
                  <a:ea typeface="Open Sans" panose="020B0606030504020204" pitchFamily="34" charset="0"/>
                  <a:cs typeface="Open Sans" panose="020B0606030504020204" pitchFamily="34" charset="0"/>
                </a:endParaRPr>
              </a:p>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Measure of population growth</a:t>
                </a:r>
              </a:p>
              <a:p>
                <a:pPr lvl="1"/>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13" name="TextBox 12">
                <a:extLst>
                  <a:ext uri="{FF2B5EF4-FFF2-40B4-BE49-F238E27FC236}">
                    <a16:creationId xmlns:a16="http://schemas.microsoft.com/office/drawing/2014/main" id="{80575815-6682-F54F-A5E9-8E98D5CBA430}"/>
                  </a:ext>
                </a:extLst>
              </p:cNvPr>
              <p:cNvSpPr txBox="1">
                <a:spLocks noRot="1" noChangeAspect="1" noMove="1" noResize="1" noEditPoints="1" noAdjustHandles="1" noChangeArrowheads="1" noChangeShapeType="1" noTextEdit="1"/>
              </p:cNvSpPr>
              <p:nvPr/>
            </p:nvSpPr>
            <p:spPr>
              <a:xfrm>
                <a:off x="1268132" y="21258438"/>
                <a:ext cx="11787466" cy="255454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3B1A2A6-D44D-F243-BA18-4C51E3DFC039}"/>
                  </a:ext>
                </a:extLst>
              </p:cNvPr>
              <p:cNvSpPr txBox="1"/>
              <p:nvPr/>
            </p:nvSpPr>
            <p:spPr>
              <a:xfrm>
                <a:off x="887225" y="25638100"/>
                <a:ext cx="12168373" cy="494532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𝜆</m:t>
                      </m:r>
                      <m:r>
                        <a:rPr lang="en-US" sz="3200" b="0" i="1" smtClean="0">
                          <a:latin typeface="Cambria Math" panose="02040503050406030204" pitchFamily="18" charset="0"/>
                        </a:rPr>
                        <m:t>=</m:t>
                      </m:r>
                      <m:func>
                        <m:funcPr>
                          <m:ctrlPr>
                            <a:rPr lang="en-US" sz="3200" i="1" smtClean="0">
                              <a:latin typeface="Cambria Math" panose="02040503050406030204" pitchFamily="18" charset="0"/>
                            </a:rPr>
                          </m:ctrlPr>
                        </m:funcPr>
                        <m:fName>
                          <m:limLow>
                            <m:limLowPr>
                              <m:ctrlPr>
                                <a:rPr lang="en-US" sz="3200" i="1" smtClean="0">
                                  <a:latin typeface="Cambria Math" panose="02040503050406030204" pitchFamily="18" charset="0"/>
                                </a:rPr>
                              </m:ctrlPr>
                            </m:limLowPr>
                            <m:e>
                              <m:r>
                                <a:rPr lang="en-US" sz="3200" b="0" i="1" smtClean="0">
                                  <a:latin typeface="Cambria Math" panose="02040503050406030204" pitchFamily="18" charset="0"/>
                                </a:rPr>
                                <m:t>𝑙𝑖𝑚</m:t>
                              </m:r>
                            </m:e>
                            <m:lim>
                              <m:r>
                                <a:rPr lang="en-US" sz="3200" b="0" i="1" smtClean="0">
                                  <a:latin typeface="Cambria Math" panose="02040503050406030204" pitchFamily="18" charset="0"/>
                                </a:rPr>
                                <m:t>𝑛</m:t>
                              </m:r>
                              <m:r>
                                <a:rPr lang="en-US" sz="3200" b="0" i="1" smtClean="0">
                                  <a:latin typeface="Cambria Math" panose="02040503050406030204" pitchFamily="18" charset="0"/>
                                </a:rPr>
                                <m:t>→∞</m:t>
                              </m:r>
                            </m:lim>
                          </m:limLow>
                        </m:fName>
                        <m:e>
                          <m:f>
                            <m:fPr>
                              <m:ctrlPr>
                                <a:rPr lang="en-US" sz="320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𝑛</m:t>
                              </m:r>
                            </m:den>
                          </m:f>
                          <m:nary>
                            <m:naryPr>
                              <m:chr m:val="∑"/>
                              <m:ctrlPr>
                                <a:rPr lang="en-US" sz="3200" i="1" smtClean="0">
                                  <a:latin typeface="Cambria Math" panose="02040503050406030204" pitchFamily="18" charset="0"/>
                                </a:rPr>
                              </m:ctrlPr>
                            </m:naryPr>
                            <m:sub>
                              <m:r>
                                <a:rPr lang="en-US" sz="3200" b="0" i="1" smtClean="0">
                                  <a:latin typeface="Cambria Math" panose="02040503050406030204" pitchFamily="18" charset="0"/>
                                </a:rPr>
                                <m:t>𝑘</m:t>
                              </m:r>
                              <m:r>
                                <a:rPr lang="en-US" sz="3200" b="0" i="1" smtClean="0">
                                  <a:latin typeface="Cambria Math" panose="02040503050406030204" pitchFamily="18" charset="0"/>
                                </a:rPr>
                                <m:t>=1</m:t>
                              </m:r>
                            </m:sub>
                            <m:sup>
                              <m:r>
                                <a:rPr lang="en-US" sz="3200" b="0" i="1" smtClean="0">
                                  <a:latin typeface="Cambria Math" panose="02040503050406030204" pitchFamily="18" charset="0"/>
                                </a:rPr>
                                <m:t>𝑛</m:t>
                              </m:r>
                            </m:sup>
                            <m:e>
                              <m:r>
                                <a:rPr lang="en-US" sz="3200" b="0" i="1">
                                  <a:latin typeface="Cambria Math" panose="02040503050406030204" pitchFamily="18" charset="0"/>
                                </a:rPr>
                                <m:t>𝑙𝑛</m:t>
                              </m:r>
                              <m:d>
                                <m:dPr>
                                  <m:begChr m:val="|"/>
                                  <m:endChr m:val="|"/>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b="0" i="1">
                                          <a:latin typeface="Cambria Math" panose="02040503050406030204" pitchFamily="18" charset="0"/>
                                        </a:rPr>
                                        <m:t>𝑑</m:t>
                                      </m:r>
                                      <m:sSub>
                                        <m:sSubPr>
                                          <m:ctrlPr>
                                            <a:rPr lang="en-US" sz="3200" i="1">
                                              <a:latin typeface="Cambria Math" panose="02040503050406030204" pitchFamily="18" charset="0"/>
                                            </a:rPr>
                                          </m:ctrlPr>
                                        </m:sSubPr>
                                        <m:e>
                                          <m:r>
                                            <a:rPr lang="en-US" sz="3200" b="0" i="1">
                                              <a:latin typeface="Cambria Math" panose="02040503050406030204" pitchFamily="18" charset="0"/>
                                            </a:rPr>
                                            <m:t>𝑥</m:t>
                                          </m:r>
                                        </m:e>
                                        <m:sub>
                                          <m:r>
                                            <a:rPr lang="en-US" sz="3200" b="0" i="1">
                                              <a:latin typeface="Cambria Math" panose="02040503050406030204" pitchFamily="18" charset="0"/>
                                            </a:rPr>
                                            <m:t>𝑘</m:t>
                                          </m:r>
                                          <m:r>
                                            <a:rPr lang="en-US" sz="3200" b="0" i="1">
                                              <a:latin typeface="Cambria Math" panose="02040503050406030204" pitchFamily="18" charset="0"/>
                                            </a:rPr>
                                            <m:t>+1</m:t>
                                          </m:r>
                                        </m:sub>
                                      </m:sSub>
                                    </m:num>
                                    <m:den>
                                      <m:r>
                                        <a:rPr lang="en-US" sz="3200" b="0" i="1">
                                          <a:latin typeface="Cambria Math" panose="02040503050406030204" pitchFamily="18" charset="0"/>
                                        </a:rPr>
                                        <m:t>𝑑</m:t>
                                      </m:r>
                                      <m:sSub>
                                        <m:sSubPr>
                                          <m:ctrlPr>
                                            <a:rPr lang="en-US" sz="3200" i="1">
                                              <a:latin typeface="Cambria Math" panose="02040503050406030204" pitchFamily="18" charset="0"/>
                                            </a:rPr>
                                          </m:ctrlPr>
                                        </m:sSubPr>
                                        <m:e>
                                          <m:r>
                                            <a:rPr lang="en-US" sz="3200" b="0" i="1">
                                              <a:latin typeface="Cambria Math" panose="02040503050406030204" pitchFamily="18" charset="0"/>
                                            </a:rPr>
                                            <m:t>𝑥</m:t>
                                          </m:r>
                                        </m:e>
                                        <m:sub>
                                          <m:r>
                                            <a:rPr lang="en-US" sz="3200" b="0" i="1">
                                              <a:latin typeface="Cambria Math" panose="02040503050406030204" pitchFamily="18" charset="0"/>
                                            </a:rPr>
                                            <m:t>𝑘</m:t>
                                          </m:r>
                                        </m:sub>
                                      </m:sSub>
                                    </m:den>
                                  </m:f>
                                </m:e>
                              </m:d>
                            </m:e>
                          </m:nary>
                        </m:e>
                      </m:func>
                    </m:oMath>
                  </m:oMathPara>
                </a14:m>
                <a:endParaRPr lang="en-US" sz="3200" i="1" dirty="0">
                  <a:latin typeface=""/>
                </a:endParaRPr>
              </a:p>
              <a:p>
                <a:endParaRPr lang="en-US" sz="3200" i="1" dirty="0">
                  <a:latin typeface=""/>
                </a:endParaRPr>
              </a:p>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Negative </a:t>
                </a:r>
                <a14:m>
                  <m:oMath xmlns:m="http://schemas.openxmlformats.org/officeDocument/2006/math">
                    <m:r>
                      <a:rPr lang="en-US" sz="3200" b="1" i="1" smtClean="0">
                        <a:latin typeface="Cambria Math" panose="02040503050406030204" pitchFamily="18" charset="0"/>
                      </a:rPr>
                      <m:t>𝝀</m:t>
                    </m:r>
                  </m:oMath>
                </a14:m>
                <a:r>
                  <a:rPr lang="en-US" sz="3200" b="1" dirty="0">
                    <a:latin typeface="Open Sans" panose="020B0606030504020204" pitchFamily="34" charset="0"/>
                    <a:ea typeface="Open Sans" panose="020B0606030504020204" pitchFamily="34" charset="0"/>
                    <a:cs typeface="Open Sans" panose="020B0606030504020204" pitchFamily="34" charset="0"/>
                  </a:rPr>
                  <a:t> </a:t>
                </a:r>
                <a:r>
                  <a:rPr lang="en-US" sz="3200" dirty="0">
                    <a:latin typeface="Open Sans" panose="020B0606030504020204" pitchFamily="34" charset="0"/>
                    <a:ea typeface="Open Sans" panose="020B0606030504020204" pitchFamily="34" charset="0"/>
                    <a:cs typeface="Open Sans" panose="020B0606030504020204" pitchFamily="34" charset="0"/>
                  </a:rPr>
                  <a:t>indicates stability, positive indicates chaos</a:t>
                </a:r>
              </a:p>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Traditionally </a:t>
                </a:r>
                <a14:m>
                  <m:oMath xmlns:m="http://schemas.openxmlformats.org/officeDocument/2006/math">
                    <m:r>
                      <a:rPr lang="en-US" sz="3200" b="1" i="1" smtClean="0">
                        <a:latin typeface="Cambria Math" panose="02040503050406030204" pitchFamily="18" charset="0"/>
                      </a:rPr>
                      <m:t>𝝀</m:t>
                    </m:r>
                  </m:oMath>
                </a14:m>
                <a:r>
                  <a:rPr lang="en-US" sz="3200" dirty="0">
                    <a:latin typeface="Open Sans" panose="020B0606030504020204" pitchFamily="34" charset="0"/>
                    <a:ea typeface="Open Sans" panose="020B0606030504020204" pitchFamily="34" charset="0"/>
                    <a:cs typeface="Open Sans" panose="020B0606030504020204" pitchFamily="34" charset="0"/>
                  </a:rPr>
                  <a:t> is computed iteratively with:</a:t>
                </a:r>
              </a:p>
              <a:p>
                <a:pPr marL="1371600" lvl="2"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Warm-up iterations to settle into final behavior</a:t>
                </a:r>
              </a:p>
              <a:p>
                <a:pPr marL="1371600" lvl="2" indent="-457200">
                  <a:buFont typeface="Arial" panose="020B0604020202020204" pitchFamily="34" charset="0"/>
                  <a:buChar char="•"/>
                </a:pPr>
                <a14:m>
                  <m:oMath xmlns:m="http://schemas.openxmlformats.org/officeDocument/2006/math">
                    <m:r>
                      <a:rPr lang="en-US" sz="3200" b="0" i="1" smtClean="0">
                        <a:latin typeface="Cambria Math" panose="02040503050406030204" pitchFamily="18" charset="0"/>
                      </a:rPr>
                      <m:t>𝑛</m:t>
                    </m:r>
                  </m:oMath>
                </a14:m>
                <a:r>
                  <a:rPr lang="en-US" sz="3200" b="1" dirty="0">
                    <a:latin typeface="Open Sans" panose="020B0606030504020204" pitchFamily="34" charset="0"/>
                    <a:ea typeface="Open Sans" panose="020B0606030504020204" pitchFamily="34" charset="0"/>
                    <a:cs typeface="Open Sans" panose="020B0606030504020204" pitchFamily="34" charset="0"/>
                  </a:rPr>
                  <a:t> </a:t>
                </a:r>
                <a:r>
                  <a:rPr lang="en-US" sz="3200" dirty="0">
                    <a:latin typeface="Open Sans" panose="020B0606030504020204" pitchFamily="34" charset="0"/>
                    <a:ea typeface="Open Sans" panose="020B0606030504020204" pitchFamily="34" charset="0"/>
                    <a:cs typeface="Open Sans" panose="020B0606030504020204" pitchFamily="34" charset="0"/>
                  </a:rPr>
                  <a:t>iterations used to compute an approximate </a:t>
                </a:r>
                <a14:m>
                  <m:oMath xmlns:m="http://schemas.openxmlformats.org/officeDocument/2006/math">
                    <m:r>
                      <a:rPr lang="en-US" sz="3200" i="1">
                        <a:latin typeface="Cambria Math" panose="02040503050406030204" pitchFamily="18" charset="0"/>
                      </a:rPr>
                      <m:t>𝜆</m:t>
                    </m:r>
                  </m:oMath>
                </a14:m>
                <a:endParaRPr lang="en-US" sz="3600" b="1" dirty="0">
                  <a:latin typeface=""/>
                </a:endParaRPr>
              </a:p>
              <a:p>
                <a:pPr marL="1371600" lvl="2"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Can take advantage of SIMD operations</a:t>
                </a:r>
                <a:br>
                  <a:rPr lang="en-US" sz="3600" b="1" dirty="0">
                    <a:latin typeface=""/>
                  </a:rPr>
                </a:br>
                <a:endParaRPr lang="en-US" sz="3600" b="1" dirty="0">
                  <a:latin typeface=""/>
                </a:endParaRPr>
              </a:p>
            </p:txBody>
          </p:sp>
        </mc:Choice>
        <mc:Fallback>
          <p:sp>
            <p:nvSpPr>
              <p:cNvPr id="19" name="TextBox 18">
                <a:extLst>
                  <a:ext uri="{FF2B5EF4-FFF2-40B4-BE49-F238E27FC236}">
                    <a16:creationId xmlns:a16="http://schemas.microsoft.com/office/drawing/2014/main" id="{C3B1A2A6-D44D-F243-BA18-4C51E3DFC039}"/>
                  </a:ext>
                </a:extLst>
              </p:cNvPr>
              <p:cNvSpPr txBox="1">
                <a:spLocks noRot="1" noChangeAspect="1" noMove="1" noResize="1" noEditPoints="1" noAdjustHandles="1" noChangeArrowheads="1" noChangeShapeType="1" noTextEdit="1"/>
              </p:cNvSpPr>
              <p:nvPr/>
            </p:nvSpPr>
            <p:spPr>
              <a:xfrm>
                <a:off x="887225" y="25638100"/>
                <a:ext cx="12168373" cy="4945328"/>
              </a:xfrm>
              <a:prstGeom prst="rect">
                <a:avLst/>
              </a:prstGeom>
              <a:blipFill>
                <a:blip r:embed="rId12"/>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8EF0CB88-5B2E-8241-8965-EAA96625155F}"/>
              </a:ext>
            </a:extLst>
          </p:cNvPr>
          <p:cNvSpPr txBox="1"/>
          <p:nvPr/>
        </p:nvSpPr>
        <p:spPr>
          <a:xfrm>
            <a:off x="32207787" y="20995532"/>
            <a:ext cx="10311123" cy="2062103"/>
          </a:xfrm>
          <a:prstGeom prst="rect">
            <a:avLst/>
          </a:prstGeom>
          <a:noFill/>
        </p:spPr>
        <p:txBody>
          <a:bodyPr wrap="square" rtlCol="0">
            <a:spAutoFit/>
          </a:bodyPr>
          <a:lstStyle/>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Improve upon the linear approximation</a:t>
            </a:r>
          </a:p>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Show proof of conjecture related to convergence</a:t>
            </a:r>
          </a:p>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Linear operators efficiency investigation</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952FEA8B-9576-F844-855B-4525E8639965}"/>
                  </a:ext>
                </a:extLst>
              </p:cNvPr>
              <p:cNvSpPr txBox="1"/>
              <p:nvPr/>
            </p:nvSpPr>
            <p:spPr>
              <a:xfrm>
                <a:off x="32205092" y="6594253"/>
                <a:ext cx="10311123" cy="4031873"/>
              </a:xfrm>
              <a:prstGeom prst="rect">
                <a:avLst/>
              </a:prstGeom>
              <a:noFill/>
            </p:spPr>
            <p:txBody>
              <a:bodyPr wrap="square" rtlCol="0">
                <a:spAutoFit/>
              </a:bodyPr>
              <a:lstStyle/>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Piecewise linear approx. of the logistic equation</a:t>
                </a:r>
              </a:p>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Use a pre-image of all lines in the approx.</a:t>
                </a:r>
              </a:p>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Use the pre-images as</a:t>
                </a:r>
                <a:r>
                  <a:rPr lang="en-US" sz="3200" b="1" dirty="0">
                    <a:latin typeface="Open Sans" panose="020B0606030504020204" pitchFamily="34" charset="0"/>
                    <a:ea typeface="Open Sans" panose="020B0606030504020204" pitchFamily="34" charset="0"/>
                    <a:cs typeface="Open Sans" panose="020B0606030504020204" pitchFamily="34" charset="0"/>
                  </a:rPr>
                  <a:t> </a:t>
                </a:r>
                <a:r>
                  <a:rPr lang="en-US" sz="3200" dirty="0">
                    <a:latin typeface="Open Sans" panose="020B0606030504020204" pitchFamily="34" charset="0"/>
                    <a:ea typeface="Open Sans" panose="020B0606030504020204" pitchFamily="34" charset="0"/>
                    <a:cs typeface="Open Sans" panose="020B0606030504020204" pitchFamily="34" charset="0"/>
                  </a:rPr>
                  <a:t>invariant </a:t>
                </a:r>
                <a:r>
                  <a:rPr lang="en-US" sz="3200" b="1" dirty="0">
                    <a:latin typeface="Open Sans" panose="020B0606030504020204" pitchFamily="34" charset="0"/>
                    <a:ea typeface="Open Sans" panose="020B0606030504020204" pitchFamily="34" charset="0"/>
                    <a:cs typeface="Open Sans" panose="020B0606030504020204" pitchFamily="34" charset="0"/>
                  </a:rPr>
                  <a:t>measures</a:t>
                </a:r>
                <a:r>
                  <a:rPr lang="en-US" sz="3200" dirty="0">
                    <a:latin typeface="Open Sans" panose="020B0606030504020204" pitchFamily="34" charset="0"/>
                    <a:ea typeface="Open Sans" panose="020B0606030504020204" pitchFamily="34" charset="0"/>
                    <a:cs typeface="Open Sans" panose="020B0606030504020204" pitchFamily="34" charset="0"/>
                  </a:rPr>
                  <a:t> of the contribution of each line segment to </a:t>
                </a:r>
                <a14:m>
                  <m:oMath xmlns:m="http://schemas.openxmlformats.org/officeDocument/2006/math">
                    <m:r>
                      <a:rPr lang="en-US" sz="3200" b="0" i="1" smtClean="0">
                        <a:latin typeface="Cambria Math" panose="02040503050406030204" pitchFamily="18" charset="0"/>
                      </a:rPr>
                      <m:t>𝜆</m:t>
                    </m:r>
                  </m:oMath>
                </a14:m>
                <a:endParaRPr lang="en-US" sz="3200" dirty="0">
                  <a:latin typeface="Open Sans" panose="020B0606030504020204" pitchFamily="34" charset="0"/>
                  <a:ea typeface="Open Sans" panose="020B0606030504020204" pitchFamily="34" charset="0"/>
                  <a:cs typeface="Open Sans" panose="020B0606030504020204" pitchFamily="34" charset="0"/>
                </a:endParaRPr>
              </a:p>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Solve </a:t>
                </a:r>
                <a14:m>
                  <m:oMath xmlns:m="http://schemas.openxmlformats.org/officeDocument/2006/math">
                    <m:r>
                      <a:rPr lang="en-US" sz="3200" b="1" i="1" smtClean="0">
                        <a:latin typeface="Cambria Math" panose="02040503050406030204" pitchFamily="18" charset="0"/>
                        <a:ea typeface="Open Sans" panose="020B0606030504020204" pitchFamily="34" charset="0"/>
                        <a:cs typeface="Open Sans" panose="020B0606030504020204" pitchFamily="34" charset="0"/>
                      </a:rPr>
                      <m:t>𝑨𝒙</m:t>
                    </m:r>
                    <m:r>
                      <a:rPr lang="en-US" sz="3200" b="1" i="1" smtClean="0">
                        <a:latin typeface="Cambria Math" panose="02040503050406030204" pitchFamily="18" charset="0"/>
                        <a:ea typeface="Open Sans" panose="020B0606030504020204" pitchFamily="34" charset="0"/>
                        <a:cs typeface="Open Sans" panose="020B0606030504020204" pitchFamily="34" charset="0"/>
                      </a:rPr>
                      <m:t>=</m:t>
                    </m:r>
                    <m:r>
                      <a:rPr lang="en-US" sz="3200" b="1" i="1" smtClean="0">
                        <a:latin typeface="Cambria Math" panose="02040503050406030204" pitchFamily="18" charset="0"/>
                        <a:ea typeface="Open Sans" panose="020B0606030504020204" pitchFamily="34" charset="0"/>
                        <a:cs typeface="Open Sans" panose="020B0606030504020204" pitchFamily="34" charset="0"/>
                      </a:rPr>
                      <m:t>𝟎</m:t>
                    </m:r>
                  </m:oMath>
                </a14:m>
                <a:r>
                  <a:rPr lang="en-US" sz="3200" b="1" dirty="0">
                    <a:latin typeface="Open Sans" panose="020B0606030504020204" pitchFamily="34" charset="0"/>
                    <a:ea typeface="Open Sans" panose="020B0606030504020204" pitchFamily="34" charset="0"/>
                    <a:cs typeface="Open Sans" panose="020B0606030504020204" pitchFamily="34" charset="0"/>
                  </a:rPr>
                  <a:t> </a:t>
                </a:r>
                <a:r>
                  <a:rPr lang="en-US" sz="3200" dirty="0">
                    <a:latin typeface="Open Sans" panose="020B0606030504020204" pitchFamily="34" charset="0"/>
                    <a:ea typeface="Open Sans" panose="020B0606030504020204" pitchFamily="34" charset="0"/>
                    <a:cs typeface="Open Sans" panose="020B0606030504020204" pitchFamily="34" charset="0"/>
                  </a:rPr>
                  <a:t>to acquire </a:t>
                </a:r>
                <a:r>
                  <a:rPr lang="en-US" sz="3200" b="1" dirty="0">
                    <a:latin typeface="Open Sans" panose="020B0606030504020204" pitchFamily="34" charset="0"/>
                    <a:ea typeface="Open Sans" panose="020B0606030504020204" pitchFamily="34" charset="0"/>
                    <a:cs typeface="Open Sans" panose="020B0606030504020204" pitchFamily="34" charset="0"/>
                  </a:rPr>
                  <a:t>weights</a:t>
                </a:r>
              </a:p>
              <a:p>
                <a:pPr marL="914400" lvl="1" indent="-457200">
                  <a:buFont typeface="Arial" panose="020B0604020202020204" pitchFamily="34" charset="0"/>
                  <a:buChar char="•"/>
                </a:pPr>
                <a14:m>
                  <m:oMath xmlns:m="http://schemas.openxmlformats.org/officeDocument/2006/math">
                    <m:r>
                      <a:rPr lang="en-US" sz="3200" b="1" i="1" smtClean="0">
                        <a:latin typeface="Cambria Math" panose="02040503050406030204" pitchFamily="18" charset="0"/>
                        <a:ea typeface="Open Sans" panose="020B0606030504020204" pitchFamily="34" charset="0"/>
                        <a:cs typeface="Open Sans" panose="020B0606030504020204" pitchFamily="34" charset="0"/>
                      </a:rPr>
                      <m:t>𝑨</m:t>
                    </m:r>
                  </m:oMath>
                </a14:m>
                <a:r>
                  <a:rPr lang="en-US" sz="3200" dirty="0">
                    <a:latin typeface="Open Sans" panose="020B0606030504020204" pitchFamily="34" charset="0"/>
                    <a:ea typeface="Open Sans" panose="020B0606030504020204" pitchFamily="34" charset="0"/>
                    <a:cs typeface="Open Sans" panose="020B0606030504020204" pitchFamily="34" charset="0"/>
                  </a:rPr>
                  <a:t> is a square matrix</a:t>
                </a:r>
                <a:r>
                  <a:rPr lang="en-US" sz="3200" i="1" dirty="0">
                    <a:latin typeface="Open Sans" panose="020B0606030504020204" pitchFamily="34" charset="0"/>
                    <a:ea typeface="Open Sans" panose="020B0606030504020204" pitchFamily="34" charset="0"/>
                    <a:cs typeface="Open Sans" panose="020B0606030504020204" pitchFamily="34" charset="0"/>
                  </a:rPr>
                  <a:t> </a:t>
                </a:r>
                <a:r>
                  <a:rPr lang="en-US" sz="3200" dirty="0">
                    <a:latin typeface="Open Sans" panose="020B0606030504020204" pitchFamily="34" charset="0"/>
                    <a:ea typeface="Open Sans" panose="020B0606030504020204" pitchFamily="34" charset="0"/>
                    <a:cs typeface="Open Sans" panose="020B0606030504020204" pitchFamily="34" charset="0"/>
                  </a:rPr>
                  <a:t>of size </a:t>
                </a:r>
                <a14:m>
                  <m:oMath xmlns:m="http://schemas.openxmlformats.org/officeDocument/2006/math">
                    <m:r>
                      <a:rPr lang="en-US" sz="3200" b="0" i="1" smtClean="0">
                        <a:latin typeface="Cambria Math" panose="02040503050406030204" pitchFamily="18" charset="0"/>
                        <a:ea typeface="Open Sans" panose="020B0606030504020204" pitchFamily="34" charset="0"/>
                        <a:cs typeface="Open Sans" panose="020B0606030504020204" pitchFamily="34" charset="0"/>
                      </a:rPr>
                      <m:t>𝑛</m:t>
                    </m:r>
                    <m:r>
                      <a:rPr lang="en-US" sz="3200" b="0" i="1" smtClean="0">
                        <a:latin typeface="Cambria Math" panose="02040503050406030204" pitchFamily="18" charset="0"/>
                        <a:ea typeface="Open Sans" panose="020B0606030504020204" pitchFamily="34" charset="0"/>
                        <a:cs typeface="Open Sans" panose="020B0606030504020204" pitchFamily="34" charset="0"/>
                      </a:rPr>
                      <m:t>×</m:t>
                    </m:r>
                    <m:r>
                      <a:rPr lang="en-US" sz="3200" b="0" i="1" smtClean="0">
                        <a:latin typeface="Cambria Math" panose="02040503050406030204" pitchFamily="18" charset="0"/>
                        <a:ea typeface="Open Sans" panose="020B0606030504020204" pitchFamily="34" charset="0"/>
                        <a:cs typeface="Open Sans" panose="020B0606030504020204" pitchFamily="34" charset="0"/>
                      </a:rPr>
                      <m:t>𝑛</m:t>
                    </m:r>
                    <m:r>
                      <a:rPr lang="en-US" sz="3200" b="0" i="1" smtClean="0">
                        <a:latin typeface="Cambria Math" panose="02040503050406030204" pitchFamily="18" charset="0"/>
                        <a:ea typeface="Open Sans" panose="020B0606030504020204" pitchFamily="34" charset="0"/>
                        <a:cs typeface="Open Sans" panose="020B0606030504020204" pitchFamily="34" charset="0"/>
                      </a:rPr>
                      <m:t> </m:t>
                    </m:r>
                  </m:oMath>
                </a14:m>
                <a:r>
                  <a:rPr lang="en-US" sz="3200" dirty="0">
                    <a:latin typeface="Open Sans" panose="020B0606030504020204" pitchFamily="34" charset="0"/>
                    <a:ea typeface="Open Sans" panose="020B0606030504020204" pitchFamily="34" charset="0"/>
                    <a:cs typeface="Open Sans" panose="020B0606030504020204" pitchFamily="34" charset="0"/>
                  </a:rPr>
                  <a:t>where </a:t>
                </a:r>
                <a14:m>
                  <m:oMath xmlns:m="http://schemas.openxmlformats.org/officeDocument/2006/math">
                    <m:r>
                      <a:rPr lang="en-US" sz="3200" i="1">
                        <a:latin typeface="Cambria Math" panose="02040503050406030204" pitchFamily="18" charset="0"/>
                        <a:ea typeface="Open Sans" panose="020B0606030504020204" pitchFamily="34" charset="0"/>
                        <a:cs typeface="Open Sans" panose="020B0606030504020204" pitchFamily="34" charset="0"/>
                      </a:rPr>
                      <m:t>𝑛</m:t>
                    </m:r>
                  </m:oMath>
                </a14:m>
                <a:r>
                  <a:rPr lang="en-US" sz="3200" dirty="0">
                    <a:latin typeface="Open Sans" panose="020B0606030504020204" pitchFamily="34" charset="0"/>
                    <a:ea typeface="Open Sans" panose="020B0606030504020204" pitchFamily="34" charset="0"/>
                    <a:cs typeface="Open Sans" panose="020B0606030504020204" pitchFamily="34" charset="0"/>
                  </a:rPr>
                  <a:t> is the number of line segments in the approximation</a:t>
                </a:r>
              </a:p>
              <a:p>
                <a:pPr marL="914400" lvl="1" indent="-4572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Use </a:t>
                </a:r>
                <a:r>
                  <a:rPr lang="en-US" sz="3200" b="1" dirty="0">
                    <a:latin typeface="Open Sans" panose="020B0606030504020204" pitchFamily="34" charset="0"/>
                    <a:ea typeface="Open Sans" panose="020B0606030504020204" pitchFamily="34" charset="0"/>
                    <a:cs typeface="Open Sans" panose="020B0606030504020204" pitchFamily="34" charset="0"/>
                  </a:rPr>
                  <a:t>weights</a:t>
                </a:r>
                <a:r>
                  <a:rPr lang="en-US" sz="3200" dirty="0">
                    <a:latin typeface="Open Sans" panose="020B0606030504020204" pitchFamily="34" charset="0"/>
                    <a:ea typeface="Open Sans" panose="020B0606030504020204" pitchFamily="34" charset="0"/>
                    <a:cs typeface="Open Sans" panose="020B0606030504020204" pitchFamily="34" charset="0"/>
                  </a:rPr>
                  <a:t> to analytically compute </a:t>
                </a:r>
                <a14:m>
                  <m:oMath xmlns:m="http://schemas.openxmlformats.org/officeDocument/2006/math">
                    <m:r>
                      <a:rPr lang="en-US" sz="3200" b="0" i="1" smtClean="0">
                        <a:latin typeface="Cambria Math" panose="02040503050406030204" pitchFamily="18" charset="0"/>
                      </a:rPr>
                      <m:t>𝜆</m:t>
                    </m:r>
                  </m:oMath>
                </a14:m>
                <a:r>
                  <a:rPr lang="en-US" sz="3200" b="0" dirty="0">
                    <a:latin typeface="Open Sans" panose="020B0606030504020204" pitchFamily="34" charset="0"/>
                  </a:rPr>
                  <a:t> </a:t>
                </a:r>
              </a:p>
            </p:txBody>
          </p:sp>
        </mc:Choice>
        <mc:Fallback>
          <p:sp>
            <p:nvSpPr>
              <p:cNvPr id="28" name="TextBox 27">
                <a:extLst>
                  <a:ext uri="{FF2B5EF4-FFF2-40B4-BE49-F238E27FC236}">
                    <a16:creationId xmlns:a16="http://schemas.microsoft.com/office/drawing/2014/main" id="{952FEA8B-9576-F844-855B-4525E8639965}"/>
                  </a:ext>
                </a:extLst>
              </p:cNvPr>
              <p:cNvSpPr txBox="1">
                <a:spLocks noRot="1" noChangeAspect="1" noMove="1" noResize="1" noEditPoints="1" noAdjustHandles="1" noChangeArrowheads="1" noChangeShapeType="1" noTextEdit="1"/>
              </p:cNvSpPr>
              <p:nvPr/>
            </p:nvSpPr>
            <p:spPr>
              <a:xfrm>
                <a:off x="32205092" y="6594253"/>
                <a:ext cx="10311123" cy="4031873"/>
              </a:xfrm>
              <a:prstGeom prst="rect">
                <a:avLst/>
              </a:prstGeom>
              <a:blipFill>
                <a:blip r:embed="rId13"/>
                <a:stretch>
                  <a:fillRect t="-1967" b="-4085"/>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A7C2F475-B409-481E-84F5-4C7B2852FC96}"/>
              </a:ext>
            </a:extLst>
          </p:cNvPr>
          <p:cNvSpPr txBox="1"/>
          <p:nvPr/>
        </p:nvSpPr>
        <p:spPr>
          <a:xfrm>
            <a:off x="32207788" y="17642098"/>
            <a:ext cx="10363198" cy="1569660"/>
          </a:xfrm>
          <a:prstGeom prst="rect">
            <a:avLst/>
          </a:prstGeom>
          <a:noFill/>
        </p:spPr>
        <p:txBody>
          <a:bodyPr wrap="square" rtlCol="0">
            <a:spAutoFit/>
          </a:bodyPr>
          <a:lstStyle/>
          <a:p>
            <a:pPr marL="1028700" lvl="1" indent="-5715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Shows rough convergence to iterative solution</a:t>
            </a:r>
          </a:p>
          <a:p>
            <a:pPr marL="1028700" lvl="1" indent="-5715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Slower than iterative computations</a:t>
            </a:r>
          </a:p>
          <a:p>
            <a:pPr marL="1028700" lvl="1" indent="-571500">
              <a:buFont typeface="Arial" panose="020B0604020202020204" pitchFamily="34" charset="0"/>
              <a:buChar char="•"/>
            </a:pPr>
            <a:r>
              <a:rPr lang="en-US" sz="3200" dirty="0">
                <a:latin typeface="Open Sans" panose="020B0606030504020204" pitchFamily="34" charset="0"/>
                <a:ea typeface="Open Sans" panose="020B0606030504020204" pitchFamily="34" charset="0"/>
                <a:cs typeface="Open Sans" panose="020B0606030504020204" pitchFamily="34" charset="0"/>
              </a:rPr>
              <a:t>Gives evidence to conjecture</a:t>
            </a:r>
          </a:p>
        </p:txBody>
      </p:sp>
      <p:sp>
        <p:nvSpPr>
          <p:cNvPr id="3" name="TextBox 2">
            <a:extLst>
              <a:ext uri="{FF2B5EF4-FFF2-40B4-BE49-F238E27FC236}">
                <a16:creationId xmlns:a16="http://schemas.microsoft.com/office/drawing/2014/main" id="{CB9DB863-C2BB-4C7F-98D0-9372EE479544}"/>
              </a:ext>
            </a:extLst>
          </p:cNvPr>
          <p:cNvSpPr txBox="1"/>
          <p:nvPr/>
        </p:nvSpPr>
        <p:spPr>
          <a:xfrm>
            <a:off x="32207788" y="16242106"/>
            <a:ext cx="10311123" cy="830997"/>
          </a:xfrm>
          <a:prstGeom prst="rect">
            <a:avLst/>
          </a:prstGeom>
          <a:solidFill>
            <a:srgbClr val="8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800" dirty="0">
                <a:ln w="0"/>
                <a:solidFill>
                  <a:schemeClr val="bg1"/>
                </a:solidFill>
                <a:effectLst>
                  <a:outerShdw blurRad="38100" dist="19050" dir="2700000" algn="tl" rotWithShape="0">
                    <a:schemeClr val="dk1">
                      <a:alpha val="40000"/>
                    </a:schemeClr>
                  </a:outerShdw>
                </a:effectLst>
              </a:rPr>
              <a:t>Conclusions</a:t>
            </a:r>
          </a:p>
        </p:txBody>
      </p:sp>
      <p:sp>
        <p:nvSpPr>
          <p:cNvPr id="30" name="TextBox 29">
            <a:extLst>
              <a:ext uri="{FF2B5EF4-FFF2-40B4-BE49-F238E27FC236}">
                <a16:creationId xmlns:a16="http://schemas.microsoft.com/office/drawing/2014/main" id="{56574790-8080-4BFF-BF12-FF3975A58196}"/>
              </a:ext>
            </a:extLst>
          </p:cNvPr>
          <p:cNvSpPr txBox="1"/>
          <p:nvPr/>
        </p:nvSpPr>
        <p:spPr>
          <a:xfrm>
            <a:off x="32205094" y="19688146"/>
            <a:ext cx="10311123" cy="830997"/>
          </a:xfrm>
          <a:prstGeom prst="rect">
            <a:avLst/>
          </a:prstGeom>
          <a:solidFill>
            <a:srgbClr val="8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800" dirty="0">
                <a:ln w="0"/>
                <a:solidFill>
                  <a:schemeClr val="bg1"/>
                </a:solidFill>
                <a:effectLst>
                  <a:outerShdw blurRad="38100" dist="19050" dir="2700000" algn="tl" rotWithShape="0">
                    <a:schemeClr val="dk1">
                      <a:alpha val="40000"/>
                    </a:schemeClr>
                  </a:outerShdw>
                </a:effectLst>
              </a:rPr>
              <a:t>Future Work</a:t>
            </a:r>
          </a:p>
        </p:txBody>
      </p:sp>
      <p:sp>
        <p:nvSpPr>
          <p:cNvPr id="31" name="TextBox 30">
            <a:extLst>
              <a:ext uri="{FF2B5EF4-FFF2-40B4-BE49-F238E27FC236}">
                <a16:creationId xmlns:a16="http://schemas.microsoft.com/office/drawing/2014/main" id="{3600BE54-F564-436D-A825-904B2F67F585}"/>
              </a:ext>
            </a:extLst>
          </p:cNvPr>
          <p:cNvSpPr txBox="1"/>
          <p:nvPr/>
        </p:nvSpPr>
        <p:spPr>
          <a:xfrm>
            <a:off x="1268133" y="19930381"/>
            <a:ext cx="11787465" cy="830997"/>
          </a:xfrm>
          <a:prstGeom prst="rect">
            <a:avLst/>
          </a:prstGeom>
          <a:solidFill>
            <a:srgbClr val="8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800" dirty="0">
                <a:ln w="0"/>
                <a:solidFill>
                  <a:schemeClr val="bg1"/>
                </a:solidFill>
                <a:effectLst>
                  <a:outerShdw blurRad="38100" dist="19050" dir="2700000" algn="tl" rotWithShape="0">
                    <a:schemeClr val="dk1">
                      <a:alpha val="40000"/>
                    </a:schemeClr>
                  </a:outerShdw>
                </a:effectLst>
              </a:rPr>
              <a:t>Forced Discrete Logistic Equation</a:t>
            </a:r>
          </a:p>
        </p:txBody>
      </p:sp>
      <p:sp>
        <p:nvSpPr>
          <p:cNvPr id="32" name="TextBox 31">
            <a:extLst>
              <a:ext uri="{FF2B5EF4-FFF2-40B4-BE49-F238E27FC236}">
                <a16:creationId xmlns:a16="http://schemas.microsoft.com/office/drawing/2014/main" id="{ECDA1964-D905-4882-844A-E9A53C65FE71}"/>
              </a:ext>
            </a:extLst>
          </p:cNvPr>
          <p:cNvSpPr txBox="1"/>
          <p:nvPr/>
        </p:nvSpPr>
        <p:spPr>
          <a:xfrm>
            <a:off x="1268133" y="24310043"/>
            <a:ext cx="11787465" cy="830997"/>
          </a:xfrm>
          <a:prstGeom prst="rect">
            <a:avLst/>
          </a:prstGeom>
          <a:solidFill>
            <a:srgbClr val="8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800" dirty="0">
                <a:ln w="0"/>
                <a:solidFill>
                  <a:schemeClr val="bg1"/>
                </a:solidFill>
                <a:effectLst>
                  <a:outerShdw blurRad="38100" dist="19050" dir="2700000" algn="tl" rotWithShape="0">
                    <a:schemeClr val="dk1">
                      <a:alpha val="40000"/>
                    </a:schemeClr>
                  </a:outerShdw>
                </a:effectLst>
              </a:rPr>
              <a:t>The Lyapunov Exponent and Iteration</a:t>
            </a:r>
          </a:p>
        </p:txBody>
      </p:sp>
      <p:sp>
        <p:nvSpPr>
          <p:cNvPr id="33" name="TextBox 32">
            <a:extLst>
              <a:ext uri="{FF2B5EF4-FFF2-40B4-BE49-F238E27FC236}">
                <a16:creationId xmlns:a16="http://schemas.microsoft.com/office/drawing/2014/main" id="{313F0CE7-553A-4394-814C-198CAB65FCE1}"/>
              </a:ext>
            </a:extLst>
          </p:cNvPr>
          <p:cNvSpPr txBox="1"/>
          <p:nvPr/>
        </p:nvSpPr>
        <p:spPr>
          <a:xfrm>
            <a:off x="1268132" y="5165996"/>
            <a:ext cx="11787465" cy="830997"/>
          </a:xfrm>
          <a:prstGeom prst="rect">
            <a:avLst/>
          </a:prstGeom>
          <a:solidFill>
            <a:srgbClr val="8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800" dirty="0">
                <a:ln w="0"/>
                <a:solidFill>
                  <a:schemeClr val="bg1"/>
                </a:solidFill>
                <a:effectLst>
                  <a:outerShdw blurRad="38100" dist="19050" dir="2700000" algn="tl" rotWithShape="0">
                    <a:schemeClr val="dk1">
                      <a:alpha val="40000"/>
                    </a:schemeClr>
                  </a:outerShdw>
                </a:effectLst>
              </a:rPr>
              <a:t>Abstract</a:t>
            </a:r>
          </a:p>
        </p:txBody>
      </p:sp>
      <p:sp>
        <p:nvSpPr>
          <p:cNvPr id="34" name="TextBox 33">
            <a:extLst>
              <a:ext uri="{FF2B5EF4-FFF2-40B4-BE49-F238E27FC236}">
                <a16:creationId xmlns:a16="http://schemas.microsoft.com/office/drawing/2014/main" id="{98812F46-4824-4322-976F-841DB4CDD5B6}"/>
              </a:ext>
            </a:extLst>
          </p:cNvPr>
          <p:cNvSpPr txBox="1"/>
          <p:nvPr/>
        </p:nvSpPr>
        <p:spPr>
          <a:xfrm>
            <a:off x="13823842" y="5165996"/>
            <a:ext cx="17625396" cy="830997"/>
          </a:xfrm>
          <a:prstGeom prst="rect">
            <a:avLst/>
          </a:prstGeom>
          <a:solidFill>
            <a:srgbClr val="8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800" dirty="0"/>
              <a:t>Cobweb Plots and Bifurcation Plots</a:t>
            </a:r>
          </a:p>
        </p:txBody>
      </p:sp>
      <p:sp>
        <p:nvSpPr>
          <p:cNvPr id="35" name="TextBox 34">
            <a:extLst>
              <a:ext uri="{FF2B5EF4-FFF2-40B4-BE49-F238E27FC236}">
                <a16:creationId xmlns:a16="http://schemas.microsoft.com/office/drawing/2014/main" id="{3C01A17A-28E2-43A1-87B5-B3429FD5E239}"/>
              </a:ext>
            </a:extLst>
          </p:cNvPr>
          <p:cNvSpPr txBox="1"/>
          <p:nvPr/>
        </p:nvSpPr>
        <p:spPr>
          <a:xfrm>
            <a:off x="32205093" y="5165996"/>
            <a:ext cx="10311123" cy="830997"/>
          </a:xfrm>
          <a:prstGeom prst="rect">
            <a:avLst/>
          </a:prstGeom>
          <a:solidFill>
            <a:srgbClr val="8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800" dirty="0"/>
              <a:t>Invariants and Approximations</a:t>
            </a:r>
          </a:p>
        </p:txBody>
      </p:sp>
    </p:spTree>
    <p:extLst>
      <p:ext uri="{BB962C8B-B14F-4D97-AF65-F5344CB8AC3E}">
        <p14:creationId xmlns:p14="http://schemas.microsoft.com/office/powerpoint/2010/main" val="2975638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TotalTime>
  <Words>387</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Montserrat</vt:lpstr>
      <vt:lpstr>Open Sans</vt:lpstr>
      <vt:lpstr>Office Theme</vt:lpstr>
      <vt:lpstr>Invariant Measure Theory and Linear Approximations of Lyapunov Fractals Eric Botti and Shaun D. Ramsey, Ph.D. Department of Mathematics and Computer Science at Washington College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Eric Botti and Dr Ramsey – Invariant Measure Theory and Linear Approximations of Lyapunov Fractals</dc:title>
  <dc:creator>Eric Botti</dc:creator>
  <cp:lastModifiedBy>Shaun D. Ramsey</cp:lastModifiedBy>
  <cp:revision>8</cp:revision>
  <dcterms:created xsi:type="dcterms:W3CDTF">2021-08-23T14:48:57Z</dcterms:created>
  <dcterms:modified xsi:type="dcterms:W3CDTF">2021-09-05T18:54:35Z</dcterms:modified>
</cp:coreProperties>
</file>