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33" d="100"/>
          <a:sy n="33" d="100"/>
        </p:scale>
        <p:origin x="-2118" y="-9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8A3AA1-17D5-4A5B-8727-0DADDABDAB7D}" type="datetimeFigureOut">
              <a:rPr lang="en-US" smtClean="0"/>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D8C94-8CA3-49B6-8C37-C68C56AC6F7B}" type="slidenum">
              <a:rPr lang="en-US" smtClean="0"/>
              <a:t>‹#›</a:t>
            </a:fld>
            <a:endParaRPr lang="en-US"/>
          </a:p>
        </p:txBody>
      </p:sp>
    </p:spTree>
    <p:extLst>
      <p:ext uri="{BB962C8B-B14F-4D97-AF65-F5344CB8AC3E}">
        <p14:creationId xmlns:p14="http://schemas.microsoft.com/office/powerpoint/2010/main" val="2866736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8A3AA1-17D5-4A5B-8727-0DADDABDAB7D}" type="datetimeFigureOut">
              <a:rPr lang="en-US" smtClean="0"/>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D8C94-8CA3-49B6-8C37-C68C56AC6F7B}" type="slidenum">
              <a:rPr lang="en-US" smtClean="0"/>
              <a:t>‹#›</a:t>
            </a:fld>
            <a:endParaRPr lang="en-US"/>
          </a:p>
        </p:txBody>
      </p:sp>
    </p:spTree>
    <p:extLst>
      <p:ext uri="{BB962C8B-B14F-4D97-AF65-F5344CB8AC3E}">
        <p14:creationId xmlns:p14="http://schemas.microsoft.com/office/powerpoint/2010/main" val="1158058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8A3AA1-17D5-4A5B-8727-0DADDABDAB7D}" type="datetimeFigureOut">
              <a:rPr lang="en-US" smtClean="0"/>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D8C94-8CA3-49B6-8C37-C68C56AC6F7B}" type="slidenum">
              <a:rPr lang="en-US" smtClean="0"/>
              <a:t>‹#›</a:t>
            </a:fld>
            <a:endParaRPr lang="en-US"/>
          </a:p>
        </p:txBody>
      </p:sp>
    </p:spTree>
    <p:extLst>
      <p:ext uri="{BB962C8B-B14F-4D97-AF65-F5344CB8AC3E}">
        <p14:creationId xmlns:p14="http://schemas.microsoft.com/office/powerpoint/2010/main" val="411741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8A3AA1-17D5-4A5B-8727-0DADDABDAB7D}" type="datetimeFigureOut">
              <a:rPr lang="en-US" smtClean="0"/>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D8C94-8CA3-49B6-8C37-C68C56AC6F7B}" type="slidenum">
              <a:rPr lang="en-US" smtClean="0"/>
              <a:t>‹#›</a:t>
            </a:fld>
            <a:endParaRPr lang="en-US"/>
          </a:p>
        </p:txBody>
      </p:sp>
    </p:spTree>
    <p:extLst>
      <p:ext uri="{BB962C8B-B14F-4D97-AF65-F5344CB8AC3E}">
        <p14:creationId xmlns:p14="http://schemas.microsoft.com/office/powerpoint/2010/main" val="3013734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8A3AA1-17D5-4A5B-8727-0DADDABDAB7D}" type="datetimeFigureOut">
              <a:rPr lang="en-US" smtClean="0"/>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D8C94-8CA3-49B6-8C37-C68C56AC6F7B}" type="slidenum">
              <a:rPr lang="en-US" smtClean="0"/>
              <a:t>‹#›</a:t>
            </a:fld>
            <a:endParaRPr lang="en-US"/>
          </a:p>
        </p:txBody>
      </p:sp>
    </p:spTree>
    <p:extLst>
      <p:ext uri="{BB962C8B-B14F-4D97-AF65-F5344CB8AC3E}">
        <p14:creationId xmlns:p14="http://schemas.microsoft.com/office/powerpoint/2010/main" val="3414791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8A3AA1-17D5-4A5B-8727-0DADDABDAB7D}" type="datetimeFigureOut">
              <a:rPr lang="en-US" smtClean="0"/>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D8C94-8CA3-49B6-8C37-C68C56AC6F7B}" type="slidenum">
              <a:rPr lang="en-US" smtClean="0"/>
              <a:t>‹#›</a:t>
            </a:fld>
            <a:endParaRPr lang="en-US"/>
          </a:p>
        </p:txBody>
      </p:sp>
    </p:spTree>
    <p:extLst>
      <p:ext uri="{BB962C8B-B14F-4D97-AF65-F5344CB8AC3E}">
        <p14:creationId xmlns:p14="http://schemas.microsoft.com/office/powerpoint/2010/main" val="276356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8A3AA1-17D5-4A5B-8727-0DADDABDAB7D}" type="datetimeFigureOut">
              <a:rPr lang="en-US" smtClean="0"/>
              <a:t>8/23/2021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DD8C94-8CA3-49B6-8C37-C68C56AC6F7B}" type="slidenum">
              <a:rPr lang="en-US" smtClean="0"/>
              <a:t>‹#›</a:t>
            </a:fld>
            <a:endParaRPr lang="en-US"/>
          </a:p>
        </p:txBody>
      </p:sp>
    </p:spTree>
    <p:extLst>
      <p:ext uri="{BB962C8B-B14F-4D97-AF65-F5344CB8AC3E}">
        <p14:creationId xmlns:p14="http://schemas.microsoft.com/office/powerpoint/2010/main" val="574996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8A3AA1-17D5-4A5B-8727-0DADDABDAB7D}" type="datetimeFigureOut">
              <a:rPr lang="en-US" smtClean="0"/>
              <a:t>8/23/2021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DD8C94-8CA3-49B6-8C37-C68C56AC6F7B}" type="slidenum">
              <a:rPr lang="en-US" smtClean="0"/>
              <a:t>‹#›</a:t>
            </a:fld>
            <a:endParaRPr lang="en-US"/>
          </a:p>
        </p:txBody>
      </p:sp>
    </p:spTree>
    <p:extLst>
      <p:ext uri="{BB962C8B-B14F-4D97-AF65-F5344CB8AC3E}">
        <p14:creationId xmlns:p14="http://schemas.microsoft.com/office/powerpoint/2010/main" val="1981375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8A3AA1-17D5-4A5B-8727-0DADDABDAB7D}" type="datetimeFigureOut">
              <a:rPr lang="en-US" smtClean="0"/>
              <a:t>8/23/2021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DD8C94-8CA3-49B6-8C37-C68C56AC6F7B}" type="slidenum">
              <a:rPr lang="en-US" smtClean="0"/>
              <a:t>‹#›</a:t>
            </a:fld>
            <a:endParaRPr lang="en-US"/>
          </a:p>
        </p:txBody>
      </p:sp>
    </p:spTree>
    <p:extLst>
      <p:ext uri="{BB962C8B-B14F-4D97-AF65-F5344CB8AC3E}">
        <p14:creationId xmlns:p14="http://schemas.microsoft.com/office/powerpoint/2010/main" val="272146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78A3AA1-17D5-4A5B-8727-0DADDABDAB7D}" type="datetimeFigureOut">
              <a:rPr lang="en-US" smtClean="0"/>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D8C94-8CA3-49B6-8C37-C68C56AC6F7B}" type="slidenum">
              <a:rPr lang="en-US" smtClean="0"/>
              <a:t>‹#›</a:t>
            </a:fld>
            <a:endParaRPr lang="en-US"/>
          </a:p>
        </p:txBody>
      </p:sp>
    </p:spTree>
    <p:extLst>
      <p:ext uri="{BB962C8B-B14F-4D97-AF65-F5344CB8AC3E}">
        <p14:creationId xmlns:p14="http://schemas.microsoft.com/office/powerpoint/2010/main" val="2373371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78A3AA1-17D5-4A5B-8727-0DADDABDAB7D}" type="datetimeFigureOut">
              <a:rPr lang="en-US" smtClean="0"/>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D8C94-8CA3-49B6-8C37-C68C56AC6F7B}" type="slidenum">
              <a:rPr lang="en-US" smtClean="0"/>
              <a:t>‹#›</a:t>
            </a:fld>
            <a:endParaRPr lang="en-US"/>
          </a:p>
        </p:txBody>
      </p:sp>
    </p:spTree>
    <p:extLst>
      <p:ext uri="{BB962C8B-B14F-4D97-AF65-F5344CB8AC3E}">
        <p14:creationId xmlns:p14="http://schemas.microsoft.com/office/powerpoint/2010/main" val="921846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578A3AA1-17D5-4A5B-8727-0DADDABDAB7D}" type="datetimeFigureOut">
              <a:rPr lang="en-US" smtClean="0"/>
              <a:t>8/23/2021</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7DD8C94-8CA3-49B6-8C37-C68C56AC6F7B}" type="slidenum">
              <a:rPr lang="en-US" smtClean="0"/>
              <a:t>‹#›</a:t>
            </a:fld>
            <a:endParaRPr lang="en-US"/>
          </a:p>
        </p:txBody>
      </p:sp>
    </p:spTree>
    <p:extLst>
      <p:ext uri="{BB962C8B-B14F-4D97-AF65-F5344CB8AC3E}">
        <p14:creationId xmlns:p14="http://schemas.microsoft.com/office/powerpoint/2010/main" val="28563842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674C3-52E4-47C3-883E-DEEAB192FB42}"/>
              </a:ext>
            </a:extLst>
          </p:cNvPr>
          <p:cNvSpPr>
            <a:spLocks noGrp="1"/>
          </p:cNvSpPr>
          <p:nvPr>
            <p:ph type="ctrTitle"/>
          </p:nvPr>
        </p:nvSpPr>
        <p:spPr>
          <a:xfrm>
            <a:off x="0" y="0"/>
            <a:ext cx="43891200" cy="4568736"/>
          </a:xfrm>
        </p:spPr>
        <p:txBody>
          <a:bodyPr>
            <a:normAutofit/>
          </a:bodyPr>
          <a:lstStyle/>
          <a:p>
            <a:r>
              <a:rPr lang="en-US" sz="8600" dirty="0">
                <a:latin typeface="Montserrat" panose="00000500000000000000" pitchFamily="2" charset="0"/>
              </a:rPr>
              <a:t>Eric Botti and Dr Ramsey – Invariant Measure Theory and Linear Approximations of Lyapunov Fractals</a:t>
            </a:r>
          </a:p>
        </p:txBody>
      </p:sp>
      <p:sp>
        <p:nvSpPr>
          <p:cNvPr id="4" name="TextBox 3">
            <a:extLst>
              <a:ext uri="{FF2B5EF4-FFF2-40B4-BE49-F238E27FC236}">
                <a16:creationId xmlns:a16="http://schemas.microsoft.com/office/drawing/2014/main" id="{28DEB07D-960E-4771-B609-B8F22C0A5130}"/>
              </a:ext>
            </a:extLst>
          </p:cNvPr>
          <p:cNvSpPr txBox="1"/>
          <p:nvPr/>
        </p:nvSpPr>
        <p:spPr>
          <a:xfrm>
            <a:off x="1572939" y="4857813"/>
            <a:ext cx="12534947" cy="6186309"/>
          </a:xfrm>
          <a:prstGeom prst="rect">
            <a:avLst/>
          </a:prstGeom>
          <a:noFill/>
        </p:spPr>
        <p:txBody>
          <a:bodyPr wrap="square" rtlCol="0">
            <a:spAutoFit/>
          </a:bodyPr>
          <a:lstStyle/>
          <a:p>
            <a:pPr algn="l" fontAlgn="base"/>
            <a:r>
              <a:rPr lang="en-US" sz="3600" b="0" i="0" dirty="0">
                <a:solidFill>
                  <a:srgbClr val="000000"/>
                </a:solidFill>
                <a:effectLst/>
                <a:latin typeface="Montserrat" panose="00000500000000000000" pitchFamily="2" charset="0"/>
                <a:ea typeface="Open Sans" panose="020B0604020202020204" pitchFamily="34" charset="0"/>
                <a:cs typeface="Open Sans" panose="020B0604020202020204" pitchFamily="34" charset="0"/>
              </a:rPr>
              <a:t>Abstract</a:t>
            </a:r>
          </a:p>
          <a:p>
            <a:pPr algn="l" fontAlgn="base"/>
            <a:r>
              <a:rPr lang="en-US" sz="2400" b="0" i="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Actuators, sensors, and computational components may be controlled intermittently in time and, thus, inconsistently perform any given operation. The inconsistencies in control operation directly influence the time domain of the control system. Previously, it was shown that chaos can be introduced into a system by changing only the time domain. Previously it was also shown that chaos exists in stochastic time domains in the same system. Can chaos be appropriately predicted by estimating the controlling system via linear approximation and an assumption of invariant weights across the domain? We answer this question in the affirmative. Using this technique, computation of a traditional Lyapunov fractal, </a:t>
            </a:r>
            <a:r>
              <a:rPr lang="en-US" sz="2400" b="0" i="0" dirty="0" err="1">
                <a:solidFill>
                  <a:srgbClr val="000000"/>
                </a:solidFill>
                <a:effectLst/>
                <a:latin typeface="Open Sans" panose="020B0604020202020204" pitchFamily="34" charset="0"/>
                <a:ea typeface="Open Sans" panose="020B0604020202020204" pitchFamily="34" charset="0"/>
                <a:cs typeface="Open Sans" panose="020B0604020202020204" pitchFamily="34" charset="0"/>
              </a:rPr>
              <a:t>SuPeR</a:t>
            </a:r>
            <a:r>
              <a:rPr lang="en-US" sz="2400" b="0" i="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t> fractal, or any iterative fractal, no longer involves iterating over the deterministic steps in the time series, but can be estimated by linearly approximating the underlying continuous system using a system of linear equations. We show, via experiment, that in the limit, this estimation is equivalent to the iterative method.</a:t>
            </a:r>
          </a:p>
          <a:p>
            <a:br>
              <a:rPr lang="en-US" sz="2400" b="0" i="0" dirty="0">
                <a:solidFill>
                  <a:srgbClr val="000000"/>
                </a:solidFill>
                <a:effectLst/>
                <a:latin typeface="Open Sans" panose="020B0604020202020204" pitchFamily="34" charset="0"/>
                <a:ea typeface="Open Sans" panose="020B0604020202020204" pitchFamily="34" charset="0"/>
                <a:cs typeface="Open Sans" panose="020B0604020202020204" pitchFamily="34" charset="0"/>
              </a:rPr>
            </a:br>
            <a:endParaRPr lang="en-US" sz="2400" dirty="0">
              <a:latin typeface="Open Sans" panose="020B0604020202020204" pitchFamily="34" charset="0"/>
              <a:ea typeface="Open Sans" panose="020B0604020202020204" pitchFamily="34" charset="0"/>
              <a:cs typeface="Open Sans" panose="020B0604020202020204" pitchFamily="34" charset="0"/>
            </a:endParaRPr>
          </a:p>
        </p:txBody>
      </p:sp>
      <p:grpSp>
        <p:nvGrpSpPr>
          <p:cNvPr id="26" name="Group 25">
            <a:extLst>
              <a:ext uri="{FF2B5EF4-FFF2-40B4-BE49-F238E27FC236}">
                <a16:creationId xmlns:a16="http://schemas.microsoft.com/office/drawing/2014/main" id="{FB8BE5A2-3228-4007-959E-37E8D9D542AE}"/>
              </a:ext>
            </a:extLst>
          </p:cNvPr>
          <p:cNvGrpSpPr/>
          <p:nvPr/>
        </p:nvGrpSpPr>
        <p:grpSpPr>
          <a:xfrm>
            <a:off x="14801447" y="4782499"/>
            <a:ext cx="27516814" cy="8126086"/>
            <a:chOff x="18008270" y="6208637"/>
            <a:chExt cx="25282489" cy="7466260"/>
          </a:xfrm>
        </p:grpSpPr>
        <p:pic>
          <p:nvPicPr>
            <p:cNvPr id="10" name="Picture 9">
              <a:extLst>
                <a:ext uri="{FF2B5EF4-FFF2-40B4-BE49-F238E27FC236}">
                  <a16:creationId xmlns:a16="http://schemas.microsoft.com/office/drawing/2014/main" id="{FA4BD4E6-F09F-4739-A183-2B9575C4DD96}"/>
                </a:ext>
              </a:extLst>
            </p:cNvPr>
            <p:cNvPicPr>
              <a:picLocks noChangeAspect="1"/>
            </p:cNvPicPr>
            <p:nvPr/>
          </p:nvPicPr>
          <p:blipFill rotWithShape="1">
            <a:blip r:embed="rId2">
              <a:extLst>
                <a:ext uri="{28A0092B-C50C-407E-A947-70E740481C1C}">
                  <a14:useLocalDpi xmlns:a14="http://schemas.microsoft.com/office/drawing/2010/main" val="0"/>
                </a:ext>
              </a:extLst>
            </a:blip>
            <a:srcRect l="9744" t="10166"/>
            <a:stretch/>
          </p:blipFill>
          <p:spPr>
            <a:xfrm>
              <a:off x="18008270" y="6282813"/>
              <a:ext cx="8252045" cy="7392084"/>
            </a:xfrm>
            <a:prstGeom prst="rect">
              <a:avLst/>
            </a:prstGeom>
          </p:spPr>
        </p:pic>
        <p:pic>
          <p:nvPicPr>
            <p:cNvPr id="14" name="Picture 13">
              <a:extLst>
                <a:ext uri="{FF2B5EF4-FFF2-40B4-BE49-F238E27FC236}">
                  <a16:creationId xmlns:a16="http://schemas.microsoft.com/office/drawing/2014/main" id="{92842C5A-3C8D-4107-874B-D478BBCF9A85}"/>
                </a:ext>
              </a:extLst>
            </p:cNvPr>
            <p:cNvPicPr>
              <a:picLocks noChangeAspect="1"/>
            </p:cNvPicPr>
            <p:nvPr/>
          </p:nvPicPr>
          <p:blipFill rotWithShape="1">
            <a:blip r:embed="rId3">
              <a:extLst>
                <a:ext uri="{28A0092B-C50C-407E-A947-70E740481C1C}">
                  <a14:useLocalDpi xmlns:a14="http://schemas.microsoft.com/office/drawing/2010/main" val="0"/>
                </a:ext>
              </a:extLst>
            </a:blip>
            <a:srcRect l="9744" t="10166"/>
            <a:stretch/>
          </p:blipFill>
          <p:spPr>
            <a:xfrm>
              <a:off x="24025387" y="6282813"/>
              <a:ext cx="8252045" cy="7392084"/>
            </a:xfrm>
            <a:prstGeom prst="rect">
              <a:avLst/>
            </a:prstGeom>
          </p:spPr>
        </p:pic>
        <p:pic>
          <p:nvPicPr>
            <p:cNvPr id="16" name="Picture 15">
              <a:extLst>
                <a:ext uri="{FF2B5EF4-FFF2-40B4-BE49-F238E27FC236}">
                  <a16:creationId xmlns:a16="http://schemas.microsoft.com/office/drawing/2014/main" id="{357D31B3-5F52-41E4-93B0-AF6D8B82B89D}"/>
                </a:ext>
              </a:extLst>
            </p:cNvPr>
            <p:cNvPicPr>
              <a:picLocks noChangeAspect="1"/>
            </p:cNvPicPr>
            <p:nvPr/>
          </p:nvPicPr>
          <p:blipFill rotWithShape="1">
            <a:blip r:embed="rId4">
              <a:extLst>
                <a:ext uri="{28A0092B-C50C-407E-A947-70E740481C1C}">
                  <a14:useLocalDpi xmlns:a14="http://schemas.microsoft.com/office/drawing/2010/main" val="0"/>
                </a:ext>
              </a:extLst>
            </a:blip>
            <a:srcRect l="9744" t="9315"/>
            <a:stretch/>
          </p:blipFill>
          <p:spPr>
            <a:xfrm>
              <a:off x="30012782" y="6208637"/>
              <a:ext cx="8252045" cy="7462109"/>
            </a:xfrm>
            <a:prstGeom prst="rect">
              <a:avLst/>
            </a:prstGeom>
          </p:spPr>
        </p:pic>
        <p:pic>
          <p:nvPicPr>
            <p:cNvPr id="18" name="Picture 17">
              <a:extLst>
                <a:ext uri="{FF2B5EF4-FFF2-40B4-BE49-F238E27FC236}">
                  <a16:creationId xmlns:a16="http://schemas.microsoft.com/office/drawing/2014/main" id="{1CAAC758-29FD-4140-966E-492F98EEA473}"/>
                </a:ext>
              </a:extLst>
            </p:cNvPr>
            <p:cNvPicPr>
              <a:picLocks noChangeAspect="1"/>
            </p:cNvPicPr>
            <p:nvPr/>
          </p:nvPicPr>
          <p:blipFill rotWithShape="1">
            <a:blip r:embed="rId5">
              <a:extLst>
                <a:ext uri="{28A0092B-C50C-407E-A947-70E740481C1C}">
                  <a14:useLocalDpi xmlns:a14="http://schemas.microsoft.com/office/drawing/2010/main" val="0"/>
                </a:ext>
              </a:extLst>
            </a:blip>
            <a:srcRect l="9742" t="10106" r="10841"/>
            <a:stretch/>
          </p:blipFill>
          <p:spPr>
            <a:xfrm>
              <a:off x="36029899" y="6272003"/>
              <a:ext cx="7260860" cy="7397061"/>
            </a:xfrm>
            <a:prstGeom prst="rect">
              <a:avLst/>
            </a:prstGeom>
          </p:spPr>
        </p:pic>
      </p:grpSp>
      <p:grpSp>
        <p:nvGrpSpPr>
          <p:cNvPr id="25" name="Group 24">
            <a:extLst>
              <a:ext uri="{FF2B5EF4-FFF2-40B4-BE49-F238E27FC236}">
                <a16:creationId xmlns:a16="http://schemas.microsoft.com/office/drawing/2014/main" id="{52342838-D3D5-43C7-9384-F4609F7EFA02}"/>
              </a:ext>
            </a:extLst>
          </p:cNvPr>
          <p:cNvGrpSpPr/>
          <p:nvPr/>
        </p:nvGrpSpPr>
        <p:grpSpPr>
          <a:xfrm>
            <a:off x="0" y="12777955"/>
            <a:ext cx="17625396" cy="8131960"/>
            <a:chOff x="27255744" y="15940297"/>
            <a:chExt cx="17625396" cy="8131960"/>
          </a:xfrm>
        </p:grpSpPr>
        <p:pic>
          <p:nvPicPr>
            <p:cNvPr id="20" name="Picture 19">
              <a:extLst>
                <a:ext uri="{FF2B5EF4-FFF2-40B4-BE49-F238E27FC236}">
                  <a16:creationId xmlns:a16="http://schemas.microsoft.com/office/drawing/2014/main" id="{BAA6FE0D-0339-4264-9F75-4A4F08B07F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382728" y="15940297"/>
              <a:ext cx="9498412" cy="8126984"/>
            </a:xfrm>
            <a:prstGeom prst="rect">
              <a:avLst/>
            </a:prstGeom>
          </p:spPr>
        </p:pic>
        <p:pic>
          <p:nvPicPr>
            <p:cNvPr id="22" name="Picture 21">
              <a:extLst>
                <a:ext uri="{FF2B5EF4-FFF2-40B4-BE49-F238E27FC236}">
                  <a16:creationId xmlns:a16="http://schemas.microsoft.com/office/drawing/2014/main" id="{58E18233-6971-4BB8-A05C-CF1F5A3F6C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255744" y="15945273"/>
              <a:ext cx="8126984" cy="8126984"/>
            </a:xfrm>
            <a:prstGeom prst="rect">
              <a:avLst/>
            </a:prstGeom>
          </p:spPr>
        </p:pic>
      </p:grpSp>
      <p:grpSp>
        <p:nvGrpSpPr>
          <p:cNvPr id="27" name="Group 26">
            <a:extLst>
              <a:ext uri="{FF2B5EF4-FFF2-40B4-BE49-F238E27FC236}">
                <a16:creationId xmlns:a16="http://schemas.microsoft.com/office/drawing/2014/main" id="{EA065C74-0C05-410F-8C53-BE347C9A58BB}"/>
              </a:ext>
            </a:extLst>
          </p:cNvPr>
          <p:cNvGrpSpPr/>
          <p:nvPr/>
        </p:nvGrpSpPr>
        <p:grpSpPr>
          <a:xfrm>
            <a:off x="416853" y="21735651"/>
            <a:ext cx="17625396" cy="8126984"/>
            <a:chOff x="6017553" y="15946149"/>
            <a:chExt cx="17625396" cy="8126984"/>
          </a:xfrm>
        </p:grpSpPr>
        <p:pic>
          <p:nvPicPr>
            <p:cNvPr id="6" name="Picture 5">
              <a:extLst>
                <a:ext uri="{FF2B5EF4-FFF2-40B4-BE49-F238E27FC236}">
                  <a16:creationId xmlns:a16="http://schemas.microsoft.com/office/drawing/2014/main" id="{1DC82F4B-6C2D-4A9F-9D0D-81977F2D143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144537" y="15946149"/>
              <a:ext cx="9498412" cy="8126984"/>
            </a:xfrm>
            <a:prstGeom prst="rect">
              <a:avLst/>
            </a:prstGeom>
          </p:spPr>
        </p:pic>
        <p:pic>
          <p:nvPicPr>
            <p:cNvPr id="24" name="Picture 23">
              <a:extLst>
                <a:ext uri="{FF2B5EF4-FFF2-40B4-BE49-F238E27FC236}">
                  <a16:creationId xmlns:a16="http://schemas.microsoft.com/office/drawing/2014/main" id="{548787BF-F55F-41F1-9443-DCF8791291B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17553" y="15946149"/>
              <a:ext cx="8126984" cy="8126984"/>
            </a:xfrm>
            <a:prstGeom prst="rect">
              <a:avLst/>
            </a:prstGeom>
          </p:spPr>
        </p:pic>
      </p:grpSp>
    </p:spTree>
    <p:extLst>
      <p:ext uri="{BB962C8B-B14F-4D97-AF65-F5344CB8AC3E}">
        <p14:creationId xmlns:p14="http://schemas.microsoft.com/office/powerpoint/2010/main" val="29756387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172</TotalTime>
  <Words>193</Words>
  <Application>Microsoft Office PowerPoint</Application>
  <PresentationFormat>Custom</PresentationFormat>
  <Paragraphs>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Montserrat</vt:lpstr>
      <vt:lpstr>Open Sans</vt:lpstr>
      <vt:lpstr>Office Theme</vt:lpstr>
      <vt:lpstr>Eric Botti and Dr Ramsey – Invariant Measure Theory and Linear Approximations of Lyapunov Fractals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Eric Botti and Dr Ramsey – Invariant Measure Theory and Linear Approximations of Lyapunov Fractals</dc:title>
  <dc:creator>Eric Botti</dc:creator>
  <cp:lastModifiedBy>Eric Botti</cp:lastModifiedBy>
  <cp:revision>2</cp:revision>
  <dcterms:created xsi:type="dcterms:W3CDTF">2021-08-23T14:48:57Z</dcterms:created>
  <dcterms:modified xsi:type="dcterms:W3CDTF">2021-08-23T17:41:15Z</dcterms:modified>
</cp:coreProperties>
</file>