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5F5B97-E9AB-451A-9114-86193B3330FD}">
  <a:tblStyle styleId="{B15F5B97-E9AB-451A-9114-86193B3330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d3cab4620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d3cab4620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for the reason that so many couples of features in both two dataset have high correlation: ….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8b792b7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8b792b7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With pro-processed data, we applied 8 different models for each question, the 8 models are: ……, and we choose Naive Bayes as baseline model.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used confusion matrix to do the evaluations.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did not do the hyperparameter tuning since all the Xs are numerical variables.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For Question 1, we used accuracy to do the comparison. The best </a:t>
            </a:r>
            <a:r>
              <a:rPr lang="en"/>
              <a:t>performance model is KNN with k = 9. The second one is SVM with Radial Kernel. The third one is Xgboost.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8b792b7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8b792b7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For question 2, there exits data imbalance issue, the ratio between two labels is around ¼.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8b792b73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8b792b73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So, for question 2, we used F1 Score, ROC curve and AUC to do the performance comparison instead of accuracy.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F1 score is a measure of a classification model's accuracy that combines precision and recall. It is the harmonic mean of precision and recall, with a value ranging from 0 to 1, where 1 indicates perfect precision and recall, while 0 indicates the worst possible performance.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ROC Curve is a plot of the True Positive Rate (TPR) against the False Positive Rate (FPR) at different classification thresholds, ranging from 0 to 1. 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area under the ROC curve (AUC) is a measure of the performance of the classifier, with a value ranging from 0 to 1. AUC of 1 indicates perfect classification, while an AUC of 0.5 indicates the classifier is no better than random guessing.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best performance model is Xgboost…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d3cab462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d3cab462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d3cab4620_2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d3cab4620_2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a1c1f8b4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a1c1f8b4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3152942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3152942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d3cab46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d3cab46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d3cab462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d3cab462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d3cab4620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d3cab4620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first, we have two dataframe, one is for ‘r’ and another one is for ‘t’. Based on the requirement of our two questions</a:t>
            </a:r>
            <a:r>
              <a:rPr lang="en"/>
              <a:t>, we created two new datasets.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d3cab4620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d3cab462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 for </a:t>
            </a:r>
            <a:r>
              <a:rPr lang="en"/>
              <a:t>question1. The ratio of present to absent is ½.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d3cab4620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d3cab4620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d3cab4620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d3cab4620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d3cab4620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d3cab4620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Sociophonetics Autocoding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Yunting Gu, Shuangyu Zhao, Wenting Liu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reason that so many couples of features have high correlation: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features are extractions of acoustic signals at each 5% increment point, so adjacent extractions are highly correlated.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Therefore, we decide to keep all features, even most of them have high correlations.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</a:t>
            </a:r>
            <a:r>
              <a:rPr lang="en"/>
              <a:t>Model Results</a:t>
            </a:r>
            <a:endParaRPr/>
          </a:p>
        </p:txBody>
      </p:sp>
      <p:graphicFrame>
        <p:nvGraphicFramePr>
          <p:cNvPr id="127" name="Google Shape;127;p23"/>
          <p:cNvGraphicFramePr/>
          <p:nvPr/>
        </p:nvGraphicFramePr>
        <p:xfrm>
          <a:off x="188413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{B15F5B97-E9AB-451A-9114-86193B3330FD}</a:tableStyleId>
              </a:tblPr>
              <a:tblGrid>
                <a:gridCol w="2981400"/>
                <a:gridCol w="1067050"/>
                <a:gridCol w="2446350"/>
                <a:gridCol w="22772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Names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Evaluation Methods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(Hyper) Parameters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</a:tr>
              <a:tr h="30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Naive Bayes (Baseline)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 rowSpan="8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Confusion Matrix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0.7712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</a:tr>
              <a:tr h="30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Discriminant Model (LDA)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0.7945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Quadratic Discriminant Model (QDA)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0.6858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</a:tr>
              <a:tr h="30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0.7984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</a:tr>
              <a:tr h="30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KNN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k=9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0.8559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</a:tr>
              <a:tr h="30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Forests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ntree = 1000, maxnodes = 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0.775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Xgboost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nrounds = 100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max_depth = 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 = 0.3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objective = "binary:logistic"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0.8255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</a:tr>
              <a:tr h="30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 with different Kernels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 = 'C-classification'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 = 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gamma = 0.5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Linear: 0.7965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Polynomial: 0.7124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Radial: 0.8382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Sigmoid: 0.6157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 Model Results</a:t>
            </a: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347250" y="878950"/>
            <a:ext cx="7031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imbalanced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0: </a:t>
            </a:r>
            <a:r>
              <a:rPr lang="en">
                <a:solidFill>
                  <a:schemeClr val="dk1"/>
                </a:solidFill>
              </a:rPr>
              <a:t>9562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40191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 Model Results</a:t>
            </a:r>
            <a:endParaRPr/>
          </a:p>
        </p:txBody>
      </p:sp>
      <p:graphicFrame>
        <p:nvGraphicFramePr>
          <p:cNvPr id="139" name="Google Shape;139;p25"/>
          <p:cNvGraphicFramePr/>
          <p:nvPr/>
        </p:nvGraphicFramePr>
        <p:xfrm>
          <a:off x="141225" y="48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{B15F5B97-E9AB-451A-9114-86193B3330FD}</a:tableStyleId>
              </a:tblPr>
              <a:tblGrid>
                <a:gridCol w="2278450"/>
                <a:gridCol w="972175"/>
                <a:gridCol w="1849475"/>
                <a:gridCol w="977500"/>
                <a:gridCol w="1811675"/>
                <a:gridCol w="9722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Names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Evaluation Methods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(Hyper) Parameters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 Score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ROC Curv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AUC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Naive Bayes (Baseline)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 rowSpan="8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Confusion Matrix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0.7821729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0.857</a:t>
                      </a:r>
                      <a:endParaRPr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Discriminant Model (LDA)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Quadratic Discriminant Model (QDA)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0.8843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</a:tr>
              <a:tr h="30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KNN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 =  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0.8377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0.705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</a:tr>
              <a:tr h="30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Forests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mtry = 2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importance = TRUE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ntree = 1000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maxnodes = 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0.3741972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0.615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Xgboost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nrounds = 100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max_depth = 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eta = 0.3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objective = "binary:logistic"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0.9911474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 with different Kernels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921" y="2354075"/>
            <a:ext cx="704606" cy="4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6913" y="2684063"/>
            <a:ext cx="704624" cy="4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5751" y="972127"/>
            <a:ext cx="92693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4525" y="2965410"/>
            <a:ext cx="1369400" cy="84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54524" y="3811502"/>
            <a:ext cx="1369399" cy="846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91775" y="1551375"/>
            <a:ext cx="704606" cy="4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96376" y="1974422"/>
            <a:ext cx="704599" cy="435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Acoustic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Autocoding and speech recognition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1403850" y="1815575"/>
            <a:ext cx="6979800" cy="14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/>
              <a:t>Thank </a:t>
            </a:r>
            <a:r>
              <a:rPr lang="en" sz="3920"/>
              <a:t>you for listening</a:t>
            </a:r>
            <a:endParaRPr sz="392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775" y="500475"/>
            <a:ext cx="5608449" cy="44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5">
                <a:solidFill>
                  <a:schemeClr val="dk2"/>
                </a:solidFill>
              </a:rPr>
              <a:t>Outline</a:t>
            </a:r>
            <a:endParaRPr b="1" sz="3355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Introduction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preprocess and EDA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Results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Discussion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96375" y="8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68725"/>
            <a:ext cx="8520600" cy="4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Language varies; sound variables can have social meanings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Sociophonetics: label the sounds and study their variation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Automate the labeling procedure using classification models in New Zealand English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1800">
                <a:solidFill>
                  <a:schemeClr val="dk1"/>
                </a:solidFill>
              </a:rPr>
              <a:t>e.g., in the word </a:t>
            </a:r>
            <a:r>
              <a:rPr i="1" lang="en" sz="1800">
                <a:solidFill>
                  <a:schemeClr val="dk1"/>
                </a:solidFill>
              </a:rPr>
              <a:t>water</a:t>
            </a:r>
            <a:r>
              <a:rPr lang="en" sz="1800">
                <a:solidFill>
                  <a:schemeClr val="dk1"/>
                </a:solidFill>
              </a:rPr>
              <a:t>, people may pronounce it with or (</a:t>
            </a:r>
            <a:r>
              <a:rPr i="1" lang="en" sz="1800">
                <a:solidFill>
                  <a:schemeClr val="dk1"/>
                </a:solidFill>
              </a:rPr>
              <a:t>water</a:t>
            </a:r>
            <a:r>
              <a:rPr lang="en" sz="1800">
                <a:solidFill>
                  <a:schemeClr val="dk1"/>
                </a:solidFill>
              </a:rPr>
              <a:t>) without the rhotic (</a:t>
            </a:r>
            <a:r>
              <a:rPr i="1" lang="en" sz="1800">
                <a:solidFill>
                  <a:schemeClr val="dk1"/>
                </a:solidFill>
              </a:rPr>
              <a:t>wate</a:t>
            </a:r>
            <a:r>
              <a:rPr lang="en" sz="1800">
                <a:solidFill>
                  <a:schemeClr val="dk1"/>
                </a:solidFill>
              </a:rPr>
              <a:t>). </a:t>
            </a:r>
            <a:endParaRPr sz="22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2 datasets: 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Dataset 1 /r/: 40,614 rows and 217 columns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4,255 rows </a:t>
            </a:r>
            <a:r>
              <a:rPr b="1" lang="en" sz="1700">
                <a:solidFill>
                  <a:schemeClr val="dk1"/>
                </a:solidFill>
              </a:rPr>
              <a:t>absent </a:t>
            </a:r>
            <a:r>
              <a:rPr lang="en" sz="1700">
                <a:solidFill>
                  <a:schemeClr val="dk1"/>
                </a:solidFill>
              </a:rPr>
              <a:t>of /r/; 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1,646 rows </a:t>
            </a:r>
            <a:r>
              <a:rPr b="1" lang="en" sz="1700">
                <a:solidFill>
                  <a:schemeClr val="dk1"/>
                </a:solidFill>
              </a:rPr>
              <a:t>present </a:t>
            </a:r>
            <a:r>
              <a:rPr lang="en" sz="1700">
                <a:solidFill>
                  <a:schemeClr val="dk1"/>
                </a:solidFill>
              </a:rPr>
              <a:t>of /r/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Dataset 2 /t/: 9,888 rows and 137 columns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Question 1 : autocode the presence or absence of the /r/ sound or rhotacization, which relates to the letter </a:t>
            </a:r>
            <a:r>
              <a:rPr i="1" lang="en" sz="2200">
                <a:solidFill>
                  <a:schemeClr val="dk1"/>
                </a:solidFill>
              </a:rPr>
              <a:t>r</a:t>
            </a:r>
            <a:r>
              <a:rPr lang="en" sz="2200">
                <a:solidFill>
                  <a:schemeClr val="dk1"/>
                </a:solidFill>
              </a:rPr>
              <a:t> in words in many cases. </a:t>
            </a:r>
            <a:endParaRPr sz="22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e.g., in the word </a:t>
            </a:r>
            <a:r>
              <a:rPr i="1" lang="en" sz="1800">
                <a:solidFill>
                  <a:schemeClr val="dk1"/>
                </a:solidFill>
              </a:rPr>
              <a:t>water</a:t>
            </a:r>
            <a:r>
              <a:rPr lang="en" sz="1800">
                <a:solidFill>
                  <a:schemeClr val="dk1"/>
                </a:solidFill>
              </a:rPr>
              <a:t>, people may pronounce it with or (</a:t>
            </a:r>
            <a:r>
              <a:rPr i="1" lang="en" sz="1800">
                <a:solidFill>
                  <a:schemeClr val="dk1"/>
                </a:solidFill>
              </a:rPr>
              <a:t>water</a:t>
            </a:r>
            <a:r>
              <a:rPr lang="en" sz="1800">
                <a:solidFill>
                  <a:schemeClr val="dk1"/>
                </a:solidFill>
              </a:rPr>
              <a:t>) without the rhotic (</a:t>
            </a:r>
            <a:r>
              <a:rPr i="1" lang="en" sz="1800">
                <a:solidFill>
                  <a:schemeClr val="dk1"/>
                </a:solidFill>
              </a:rPr>
              <a:t>wate</a:t>
            </a:r>
            <a:r>
              <a:rPr lang="en" sz="1800">
                <a:solidFill>
                  <a:schemeClr val="dk1"/>
                </a:solidFill>
              </a:rPr>
              <a:t>).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Dataset for Q1: 217 columns and 4,255 + 1,646 = 5,901 rows</a:t>
            </a:r>
            <a:endParaRPr sz="18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Question 2: distinguish between /r/ and /t/</a:t>
            </a:r>
            <a:endParaRPr sz="22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Dataset for Q2: 58 columns and  40,614+9,888=50,502 rows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for Question1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 “absent” into 0 and “present” into 1 as our target.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all the numeric features(according to my understanding about the dataframe, the columns with characteristics are not worth being encoded).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Standardize and centralize the numeric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for Question2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column names from these two dataframe to the lower case</a:t>
            </a:r>
            <a:r>
              <a:rPr lang="en"/>
              <a:t>(dataframe about r and dataframe about 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Merge these two dataframe by the columns with same names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 “r” into 1, “t” into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Standardize and centralize all the numeric features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33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796825"/>
            <a:ext cx="5030100" cy="3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dataset for question 1 is acceptably balanced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186 columns in the dataset(184 features + 1 target + 1 encoded target)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76 couples of features in the dataset whose correlations are higher than 0.9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850" y="2688499"/>
            <a:ext cx="6782948" cy="22699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3855350" y="2794700"/>
            <a:ext cx="491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features that have a correlation greater than 0.9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8896" y="389575"/>
            <a:ext cx="3150899" cy="194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071950"/>
            <a:ext cx="4759800" cy="3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correlation between target and features are all lower than 0.5.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table in the </a:t>
            </a:r>
            <a:r>
              <a:rPr lang="en"/>
              <a:t>lower right corner is the distribution graph of feature who has the highest correlation with target.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007" y="445025"/>
            <a:ext cx="3673918" cy="22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5888375" y="1206275"/>
            <a:ext cx="45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0.5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325" y="2390426"/>
            <a:ext cx="4549523" cy="28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-48600" y="1107950"/>
            <a:ext cx="4831800" cy="3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dataset about distinguishing r and t is also </a:t>
            </a:r>
            <a:r>
              <a:rPr lang="en"/>
              <a:t>imbalanced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dataset has 49 features.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15 couples of features in the dataset whose correlations are higher than 0.9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153" y="62200"/>
            <a:ext cx="4172800" cy="264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6265" y="2837476"/>
            <a:ext cx="6319535" cy="2089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3855350" y="2794700"/>
            <a:ext cx="491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features that have a correlation greater than 0.9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16975"/>
            <a:ext cx="46878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Question2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two features whose correlation with target are higher than 0.5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lower two graph are their distribution graphs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501" y="-104425"/>
            <a:ext cx="4109224" cy="252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74" y="2571751"/>
            <a:ext cx="3824600" cy="24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5250" y="2418764"/>
            <a:ext cx="4235326" cy="27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